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9"/>
  </p:notesMasterIdLst>
  <p:sldIdLst>
    <p:sldId id="272" r:id="rId2"/>
    <p:sldId id="259" r:id="rId3"/>
    <p:sldId id="260" r:id="rId4"/>
    <p:sldId id="266" r:id="rId5"/>
    <p:sldId id="257" r:id="rId6"/>
    <p:sldId id="264" r:id="rId7"/>
    <p:sldId id="271" r:id="rId8"/>
    <p:sldId id="269" r:id="rId9"/>
    <p:sldId id="273" r:id="rId10"/>
    <p:sldId id="263" r:id="rId11"/>
    <p:sldId id="277" r:id="rId12"/>
    <p:sldId id="276" r:id="rId13"/>
    <p:sldId id="278" r:id="rId14"/>
    <p:sldId id="279" r:id="rId15"/>
    <p:sldId id="280" r:id="rId16"/>
    <p:sldId id="281" r:id="rId17"/>
    <p:sldId id="294" r:id="rId18"/>
    <p:sldId id="282" r:id="rId19"/>
    <p:sldId id="283" r:id="rId20"/>
    <p:sldId id="284" r:id="rId21"/>
    <p:sldId id="285" r:id="rId22"/>
    <p:sldId id="286" r:id="rId23"/>
    <p:sldId id="287" r:id="rId24"/>
    <p:sldId id="288" r:id="rId25"/>
    <p:sldId id="289" r:id="rId26"/>
    <p:sldId id="290" r:id="rId27"/>
    <p:sldId id="295" r:id="rId28"/>
    <p:sldId id="291" r:id="rId29"/>
    <p:sldId id="292" r:id="rId30"/>
    <p:sldId id="293" r:id="rId31"/>
    <p:sldId id="262" r:id="rId32"/>
    <p:sldId id="258" r:id="rId33"/>
    <p:sldId id="261" r:id="rId34"/>
    <p:sldId id="296" r:id="rId35"/>
    <p:sldId id="297" r:id="rId36"/>
    <p:sldId id="298" r:id="rId37"/>
    <p:sldId id="265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>
        <p:scale>
          <a:sx n="101" d="100"/>
          <a:sy n="101" d="100"/>
        </p:scale>
        <p:origin x="-90" y="-91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12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3.333333333333334E-2"/>
          <c:y val="3.4014306899574506E-2"/>
          <c:w val="0.96140350877192959"/>
          <c:h val="0.92516852482093592"/>
        </c:manualLayout>
      </c:layout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effectLst>
              <a:innerShdw blurRad="101600" dist="546100" dir="15480000">
                <a:prstClr val="black">
                  <a:alpha val="39000"/>
                </a:prstClr>
              </a:innerShdw>
            </a:effectLst>
            <a:scene3d>
              <a:camera prst="orthographicFront"/>
              <a:lightRig rig="threePt" dir="t"/>
            </a:scene3d>
            <a:sp3d>
              <a:bevelT w="114300" prst="hardEdge"/>
              <a:bevelB w="165100" prst="coolSlant"/>
            </a:sp3d>
          </c:spPr>
          <c:explosion val="21"/>
          <c:dPt>
            <c:idx val="0"/>
            <c:bubble3D val="0"/>
            <c:explosion val="32"/>
            <c:spPr>
              <a:solidFill>
                <a:schemeClr val="tx2"/>
              </a:solidFill>
              <a:effectLst>
                <a:innerShdw blurRad="101600" dist="546100" dir="15480000">
                  <a:prstClr val="black">
                    <a:alpha val="39000"/>
                  </a:prstClr>
                </a:innerShdw>
              </a:effectLst>
              <a:scene3d>
                <a:camera prst="orthographicFront"/>
                <a:lightRig rig="threePt" dir="t"/>
              </a:scene3d>
              <a:sp3d>
                <a:bevelT w="114300" prst="hardEdge"/>
                <a:bevelB w="165100" prst="coolSlant"/>
              </a:sp3d>
            </c:spPr>
          </c:dPt>
          <c:dPt>
            <c:idx val="1"/>
            <c:bubble3D val="0"/>
            <c:spPr>
              <a:solidFill>
                <a:srgbClr val="CC3399"/>
              </a:solidFill>
              <a:effectLst>
                <a:innerShdw blurRad="101600" dist="546100" dir="15480000">
                  <a:prstClr val="black">
                    <a:alpha val="39000"/>
                  </a:prstClr>
                </a:innerShdw>
              </a:effectLst>
              <a:scene3d>
                <a:camera prst="orthographicFront"/>
                <a:lightRig rig="threePt" dir="t"/>
              </a:scene3d>
              <a:sp3d>
                <a:bevelT w="114300" prst="hardEdge"/>
                <a:bevelB w="165100" prst="coolSlant"/>
              </a:sp3d>
            </c:spPr>
          </c:dPt>
          <c:dPt>
            <c:idx val="2"/>
            <c:bubble3D val="0"/>
            <c:explosion val="22"/>
            <c:spPr>
              <a:solidFill>
                <a:srgbClr val="B2E0C8"/>
              </a:solidFill>
              <a:effectLst>
                <a:innerShdw blurRad="101600" dist="546100" dir="15480000">
                  <a:prstClr val="black">
                    <a:alpha val="39000"/>
                  </a:prstClr>
                </a:innerShdw>
              </a:effectLst>
              <a:scene3d>
                <a:camera prst="orthographicFront"/>
                <a:lightRig rig="threePt" dir="t"/>
              </a:scene3d>
              <a:sp3d>
                <a:bevelT w="114300" prst="hardEdge"/>
                <a:bevelB w="165100" prst="coolSlant"/>
              </a:sp3d>
            </c:spPr>
          </c:dPt>
          <c:dPt>
            <c:idx val="3"/>
            <c:bubble3D val="0"/>
            <c:explosion val="23"/>
            <c:spPr>
              <a:solidFill>
                <a:srgbClr val="4EBEB9"/>
              </a:solidFill>
              <a:effectLst>
                <a:innerShdw blurRad="101600" dist="546100" dir="15480000">
                  <a:prstClr val="black">
                    <a:alpha val="39000"/>
                  </a:prstClr>
                </a:innerShdw>
              </a:effectLst>
              <a:scene3d>
                <a:camera prst="orthographicFront"/>
                <a:lightRig rig="threePt" dir="t"/>
              </a:scene3d>
              <a:sp3d>
                <a:bevelT w="114300" prst="hardEdge"/>
                <a:bevelB w="165100" prst="coolSlant"/>
              </a:sp3d>
            </c:spPr>
          </c:dPt>
          <c:dPt>
            <c:idx val="4"/>
            <c:bubble3D val="0"/>
            <c:explosion val="23"/>
          </c:dPt>
          <c:cat>
            <c:strRef>
              <c:f>Sheet1!$A$2:$A$6</c:f>
              <c:strCache>
                <c:ptCount val="5"/>
                <c:pt idx="1">
                  <c:v>გადაუდებელი სტაციონარული მომსახურება</c:v>
                </c:pt>
                <c:pt idx="2">
                  <c:v>კარდიოქურურგია</c:v>
                </c:pt>
                <c:pt idx="3">
                  <c:v>მშობიარობა და საკეისრო კვეთა</c:v>
                </c:pt>
                <c:pt idx="4">
                  <c:v>ქიმიო, ჰორმონო და სხივური თერაპია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1119632</c:v>
                </c:pt>
                <c:pt idx="1">
                  <c:v>369305</c:v>
                </c:pt>
                <c:pt idx="2">
                  <c:v>5568</c:v>
                </c:pt>
                <c:pt idx="3">
                  <c:v>105180</c:v>
                </c:pt>
                <c:pt idx="4">
                  <c:v>68587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</c:plotArea>
    <c:plotVisOnly val="1"/>
    <c:dispBlanksAs val="zero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8CF551-2848-449B-9C50-69FD18217FE8}" type="datetimeFigureOut">
              <a:rPr lang="en-US" smtClean="0"/>
              <a:t>19-Sep-16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A0DC1D-A8D2-4AE3-AEDD-44D2E47063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63513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E49B88-C793-41F8-9EA0-1766465DAF74}" type="slidenum">
              <a:rPr lang="en-US" smtClean="0">
                <a:solidFill>
                  <a:prstClr val="black"/>
                </a:solidFill>
              </a:rPr>
              <a:pPr/>
              <a:t>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1850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8529644-27C0-4655-9503-40E917BF2C41}" type="slidenum">
              <a:rPr/>
              <a:pPr/>
              <a:t>5</a:t>
            </a:fld>
            <a:endParaRPr lang="de-DE" dirty="0"/>
          </a:p>
        </p:txBody>
      </p:sp>
      <p:sp>
        <p:nvSpPr>
          <p:cNvPr id="97283" name="Rectangle 7"/>
          <p:cNvSpPr txBox="1">
            <a:spLocks noGrp="1" noChangeArrowheads="1"/>
          </p:cNvSpPr>
          <p:nvPr/>
        </p:nvSpPr>
        <p:spPr bwMode="auto">
          <a:xfrm>
            <a:off x="3780694" y="9433755"/>
            <a:ext cx="2888394" cy="492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341" tIns="48175" rIns="96341" bIns="48175" anchor="b"/>
          <a:lstStyle/>
          <a:p>
            <a:pPr algn="r" defTabSz="962902"/>
            <a:fld id="{0C7B8A1B-A169-42ED-96E3-CF5B68CF2C7A}" type="slidenum">
              <a:rPr lang="en-GB" sz="1300"/>
              <a:pPr algn="r" defTabSz="962902"/>
              <a:t>5</a:t>
            </a:fld>
            <a:endParaRPr lang="en-GB" sz="1300" dirty="0"/>
          </a:p>
        </p:txBody>
      </p:sp>
      <p:sp>
        <p:nvSpPr>
          <p:cNvPr id="9728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5400" y="742950"/>
            <a:ext cx="6618288" cy="3724275"/>
          </a:xfrm>
          <a:ln/>
        </p:spPr>
      </p:sp>
      <p:sp>
        <p:nvSpPr>
          <p:cNvPr id="9728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89213" y="4715153"/>
            <a:ext cx="4890665" cy="4466988"/>
          </a:xfrm>
          <a:noFill/>
          <a:ln/>
        </p:spPr>
        <p:txBody>
          <a:bodyPr lIns="96341" tIns="48175" rIns="96341" bIns="48175"/>
          <a:lstStyle/>
          <a:p>
            <a:pPr eaLnBrk="1" hangingPunct="1"/>
            <a:endParaRPr lang="de-DE" noProof="1" smtClean="0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78121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8529644-27C0-4655-9503-40E917BF2C41}" type="slidenum">
              <a:rPr/>
              <a:pPr/>
              <a:t>6</a:t>
            </a:fld>
            <a:endParaRPr lang="de-DE" dirty="0"/>
          </a:p>
        </p:txBody>
      </p:sp>
      <p:sp>
        <p:nvSpPr>
          <p:cNvPr id="97283" name="Rectangle 7"/>
          <p:cNvSpPr txBox="1">
            <a:spLocks noGrp="1" noChangeArrowheads="1"/>
          </p:cNvSpPr>
          <p:nvPr/>
        </p:nvSpPr>
        <p:spPr bwMode="auto">
          <a:xfrm>
            <a:off x="3780694" y="9433755"/>
            <a:ext cx="2888394" cy="492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341" tIns="48175" rIns="96341" bIns="48175" anchor="b"/>
          <a:lstStyle/>
          <a:p>
            <a:pPr algn="r" defTabSz="962902"/>
            <a:fld id="{0C7B8A1B-A169-42ED-96E3-CF5B68CF2C7A}" type="slidenum">
              <a:rPr lang="en-GB" sz="1300"/>
              <a:pPr algn="r" defTabSz="962902"/>
              <a:t>6</a:t>
            </a:fld>
            <a:endParaRPr lang="en-GB" sz="1300" dirty="0"/>
          </a:p>
        </p:txBody>
      </p:sp>
      <p:sp>
        <p:nvSpPr>
          <p:cNvPr id="9728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5400" y="742950"/>
            <a:ext cx="6618288" cy="3724275"/>
          </a:xfrm>
          <a:ln/>
        </p:spPr>
      </p:sp>
      <p:sp>
        <p:nvSpPr>
          <p:cNvPr id="9728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89213" y="4715153"/>
            <a:ext cx="4890665" cy="4466988"/>
          </a:xfrm>
          <a:noFill/>
          <a:ln/>
        </p:spPr>
        <p:txBody>
          <a:bodyPr lIns="96341" tIns="48175" rIns="96341" bIns="48175"/>
          <a:lstStyle/>
          <a:p>
            <a:pPr eaLnBrk="1" hangingPunct="1"/>
            <a:endParaRPr lang="de-DE" noProof="1" smtClean="0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52797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8529644-27C0-4655-9503-40E917BF2C41}" type="slidenum">
              <a:rPr/>
              <a:pPr/>
              <a:t>8</a:t>
            </a:fld>
            <a:endParaRPr lang="de-DE" dirty="0"/>
          </a:p>
        </p:txBody>
      </p:sp>
      <p:sp>
        <p:nvSpPr>
          <p:cNvPr id="97283" name="Rectangle 7"/>
          <p:cNvSpPr txBox="1">
            <a:spLocks noGrp="1" noChangeArrowheads="1"/>
          </p:cNvSpPr>
          <p:nvPr/>
        </p:nvSpPr>
        <p:spPr bwMode="auto">
          <a:xfrm>
            <a:off x="3780694" y="9433753"/>
            <a:ext cx="2888394" cy="492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4824" tIns="47416" rIns="94824" bIns="47416" anchor="b"/>
          <a:lstStyle/>
          <a:p>
            <a:pPr algn="r" defTabSz="947738"/>
            <a:fld id="{0C7B8A1B-A169-42ED-96E3-CF5B68CF2C7A}" type="slidenum">
              <a:rPr lang="en-GB" sz="1300"/>
              <a:pPr algn="r" defTabSz="947738"/>
              <a:t>8</a:t>
            </a:fld>
            <a:endParaRPr lang="en-GB" sz="1300" dirty="0"/>
          </a:p>
        </p:txBody>
      </p:sp>
      <p:sp>
        <p:nvSpPr>
          <p:cNvPr id="9728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5400" y="744538"/>
            <a:ext cx="6619875" cy="3724275"/>
          </a:xfrm>
          <a:ln/>
        </p:spPr>
      </p:sp>
      <p:sp>
        <p:nvSpPr>
          <p:cNvPr id="9728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89212" y="4715153"/>
            <a:ext cx="4890665" cy="4466987"/>
          </a:xfrm>
          <a:noFill/>
          <a:ln/>
        </p:spPr>
        <p:txBody>
          <a:bodyPr lIns="94824" tIns="47416" rIns="94824" bIns="47416"/>
          <a:lstStyle/>
          <a:p>
            <a:pPr eaLnBrk="1" hangingPunct="1"/>
            <a:endParaRPr lang="de-DE" noProof="1" smtClean="0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06929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8529644-27C0-4655-9503-40E917BF2C41}" type="slidenum">
              <a:rPr/>
              <a:pPr/>
              <a:t>9</a:t>
            </a:fld>
            <a:endParaRPr lang="de-DE" dirty="0"/>
          </a:p>
        </p:txBody>
      </p:sp>
      <p:sp>
        <p:nvSpPr>
          <p:cNvPr id="97283" name="Rectangle 7"/>
          <p:cNvSpPr txBox="1">
            <a:spLocks noGrp="1" noChangeArrowheads="1"/>
          </p:cNvSpPr>
          <p:nvPr/>
        </p:nvSpPr>
        <p:spPr bwMode="auto">
          <a:xfrm>
            <a:off x="3780694" y="9433755"/>
            <a:ext cx="2888394" cy="492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341" tIns="48175" rIns="96341" bIns="48175" anchor="b"/>
          <a:lstStyle/>
          <a:p>
            <a:pPr algn="r" defTabSz="962902"/>
            <a:fld id="{0C7B8A1B-A169-42ED-96E3-CF5B68CF2C7A}" type="slidenum">
              <a:rPr lang="en-GB" sz="1300"/>
              <a:pPr algn="r" defTabSz="962902"/>
              <a:t>9</a:t>
            </a:fld>
            <a:endParaRPr lang="en-GB" sz="1300" dirty="0"/>
          </a:p>
        </p:txBody>
      </p:sp>
      <p:sp>
        <p:nvSpPr>
          <p:cNvPr id="9728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5400" y="742950"/>
            <a:ext cx="6618288" cy="3724275"/>
          </a:xfrm>
          <a:ln/>
        </p:spPr>
      </p:sp>
      <p:sp>
        <p:nvSpPr>
          <p:cNvPr id="9728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89213" y="4715153"/>
            <a:ext cx="4890665" cy="4466988"/>
          </a:xfrm>
          <a:noFill/>
          <a:ln/>
        </p:spPr>
        <p:txBody>
          <a:bodyPr lIns="96341" tIns="48175" rIns="96341" bIns="48175"/>
          <a:lstStyle/>
          <a:p>
            <a:pPr eaLnBrk="1" hangingPunct="1"/>
            <a:endParaRPr lang="de-DE" noProof="1" smtClean="0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28365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818" name="Rectangle 8"/>
          <p:cNvSpPr txBox="1">
            <a:spLocks noGrp="1" noChangeArrowheads="1"/>
          </p:cNvSpPr>
          <p:nvPr/>
        </p:nvSpPr>
        <p:spPr bwMode="auto">
          <a:xfrm>
            <a:off x="390525" y="155575"/>
            <a:ext cx="6242050" cy="45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828" tIns="45915" rIns="91828" bIns="45915"/>
          <a:lstStyle>
            <a:lvl1pPr defTabSz="919163">
              <a:defRPr>
                <a:solidFill>
                  <a:schemeClr val="tx1"/>
                </a:solidFill>
                <a:latin typeface="MetaNormalLF-Roman" pitchFamily="34" charset="0"/>
                <a:cs typeface="Arial" panose="020B0604020202020204" pitchFamily="34" charset="0"/>
              </a:defRPr>
            </a:lvl1pPr>
            <a:lvl2pPr marL="750888" indent="-288925" defTabSz="919163">
              <a:defRPr>
                <a:solidFill>
                  <a:schemeClr val="tx1"/>
                </a:solidFill>
                <a:latin typeface="MetaNormalLF-Roman" pitchFamily="34" charset="0"/>
                <a:cs typeface="Arial" panose="020B0604020202020204" pitchFamily="34" charset="0"/>
              </a:defRPr>
            </a:lvl2pPr>
            <a:lvl3pPr marL="1155700" indent="-231775" defTabSz="919163">
              <a:defRPr>
                <a:solidFill>
                  <a:schemeClr val="tx1"/>
                </a:solidFill>
                <a:latin typeface="MetaNormalLF-Roman" pitchFamily="34" charset="0"/>
                <a:cs typeface="Arial" panose="020B0604020202020204" pitchFamily="34" charset="0"/>
              </a:defRPr>
            </a:lvl3pPr>
            <a:lvl4pPr marL="1617663" indent="-230188" defTabSz="919163">
              <a:defRPr>
                <a:solidFill>
                  <a:schemeClr val="tx1"/>
                </a:solidFill>
                <a:latin typeface="MetaNormalLF-Roman" pitchFamily="34" charset="0"/>
                <a:cs typeface="Arial" panose="020B0604020202020204" pitchFamily="34" charset="0"/>
              </a:defRPr>
            </a:lvl4pPr>
            <a:lvl5pPr marL="2079625" indent="-230188" defTabSz="919163">
              <a:defRPr>
                <a:solidFill>
                  <a:schemeClr val="tx1"/>
                </a:solidFill>
                <a:latin typeface="MetaNormalLF-Roman" pitchFamily="34" charset="0"/>
                <a:cs typeface="Arial" panose="020B0604020202020204" pitchFamily="34" charset="0"/>
              </a:defRPr>
            </a:lvl5pPr>
            <a:lvl6pPr marL="2536825" indent="-230188" defTabSz="9191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etaNormalLF-Roman" pitchFamily="34" charset="0"/>
                <a:cs typeface="Arial" panose="020B0604020202020204" pitchFamily="34" charset="0"/>
              </a:defRPr>
            </a:lvl6pPr>
            <a:lvl7pPr marL="2994025" indent="-230188" defTabSz="9191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etaNormalLF-Roman" pitchFamily="34" charset="0"/>
                <a:cs typeface="Arial" panose="020B0604020202020204" pitchFamily="34" charset="0"/>
              </a:defRPr>
            </a:lvl7pPr>
            <a:lvl8pPr marL="3451225" indent="-230188" defTabSz="9191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etaNormalLF-Roman" pitchFamily="34" charset="0"/>
                <a:cs typeface="Arial" panose="020B0604020202020204" pitchFamily="34" charset="0"/>
              </a:defRPr>
            </a:lvl8pPr>
            <a:lvl9pPr marL="3908425" indent="-230188" defTabSz="9191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etaNormalLF-Roman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sz="1400" b="1">
                <a:latin typeface="Arial" panose="020B0604020202020204" pitchFamily="34" charset="0"/>
              </a:rPr>
              <a:t>Title</a:t>
            </a:r>
            <a:endParaRPr lang="en-US" sz="1400" b="1" i="1">
              <a:latin typeface="Arial" panose="020B0604020202020204" pitchFamily="34" charset="0"/>
            </a:endParaRPr>
          </a:p>
          <a:p>
            <a:pPr algn="ctr" eaLnBrk="0" hangingPunct="0"/>
            <a:r>
              <a:rPr lang="en-US" sz="1000" i="1">
                <a:latin typeface="Arial" panose="020B0604020202020204" pitchFamily="34" charset="0"/>
              </a:rPr>
              <a:t>Month Year</a:t>
            </a:r>
            <a:endParaRPr lang="en-US" sz="900" i="1">
              <a:latin typeface="Arial" panose="020B0604020202020204" pitchFamily="34" charset="0"/>
            </a:endParaRPr>
          </a:p>
        </p:txBody>
      </p:sp>
      <p:sp>
        <p:nvSpPr>
          <p:cNvPr id="418819" name="Rectangle 9"/>
          <p:cNvSpPr txBox="1">
            <a:spLocks noGrp="1" noChangeArrowheads="1"/>
          </p:cNvSpPr>
          <p:nvPr/>
        </p:nvSpPr>
        <p:spPr bwMode="auto">
          <a:xfrm>
            <a:off x="3282950" y="9080500"/>
            <a:ext cx="471488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828" tIns="45915" rIns="91828" bIns="45915" anchor="b"/>
          <a:lstStyle>
            <a:lvl1pPr defTabSz="919163">
              <a:defRPr>
                <a:solidFill>
                  <a:schemeClr val="tx1"/>
                </a:solidFill>
                <a:latin typeface="MetaNormalLF-Roman" pitchFamily="34" charset="0"/>
                <a:cs typeface="Arial" panose="020B0604020202020204" pitchFamily="34" charset="0"/>
              </a:defRPr>
            </a:lvl1pPr>
            <a:lvl2pPr marL="750888" indent="-288925" defTabSz="919163">
              <a:defRPr>
                <a:solidFill>
                  <a:schemeClr val="tx1"/>
                </a:solidFill>
                <a:latin typeface="MetaNormalLF-Roman" pitchFamily="34" charset="0"/>
                <a:cs typeface="Arial" panose="020B0604020202020204" pitchFamily="34" charset="0"/>
              </a:defRPr>
            </a:lvl2pPr>
            <a:lvl3pPr marL="1155700" indent="-231775" defTabSz="919163">
              <a:defRPr>
                <a:solidFill>
                  <a:schemeClr val="tx1"/>
                </a:solidFill>
                <a:latin typeface="MetaNormalLF-Roman" pitchFamily="34" charset="0"/>
                <a:cs typeface="Arial" panose="020B0604020202020204" pitchFamily="34" charset="0"/>
              </a:defRPr>
            </a:lvl3pPr>
            <a:lvl4pPr marL="1617663" indent="-230188" defTabSz="919163">
              <a:defRPr>
                <a:solidFill>
                  <a:schemeClr val="tx1"/>
                </a:solidFill>
                <a:latin typeface="MetaNormalLF-Roman" pitchFamily="34" charset="0"/>
                <a:cs typeface="Arial" panose="020B0604020202020204" pitchFamily="34" charset="0"/>
              </a:defRPr>
            </a:lvl4pPr>
            <a:lvl5pPr marL="2079625" indent="-230188" defTabSz="919163">
              <a:defRPr>
                <a:solidFill>
                  <a:schemeClr val="tx1"/>
                </a:solidFill>
                <a:latin typeface="MetaNormalLF-Roman" pitchFamily="34" charset="0"/>
                <a:cs typeface="Arial" panose="020B0604020202020204" pitchFamily="34" charset="0"/>
              </a:defRPr>
            </a:lvl5pPr>
            <a:lvl6pPr marL="2536825" indent="-230188" defTabSz="9191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etaNormalLF-Roman" pitchFamily="34" charset="0"/>
                <a:cs typeface="Arial" panose="020B0604020202020204" pitchFamily="34" charset="0"/>
              </a:defRPr>
            </a:lvl6pPr>
            <a:lvl7pPr marL="2994025" indent="-230188" defTabSz="9191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etaNormalLF-Roman" pitchFamily="34" charset="0"/>
                <a:cs typeface="Arial" panose="020B0604020202020204" pitchFamily="34" charset="0"/>
              </a:defRPr>
            </a:lvl7pPr>
            <a:lvl8pPr marL="3451225" indent="-230188" defTabSz="9191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etaNormalLF-Roman" pitchFamily="34" charset="0"/>
                <a:cs typeface="Arial" panose="020B0604020202020204" pitchFamily="34" charset="0"/>
              </a:defRPr>
            </a:lvl8pPr>
            <a:lvl9pPr marL="3908425" indent="-230188" defTabSz="9191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etaNormalLF-Roman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fld id="{2BA15DF8-7B28-421E-845C-E980CB42D7D5}" type="slidenum">
              <a:rPr lang="en-US" sz="800">
                <a:latin typeface="Arial" panose="020B0604020202020204" pitchFamily="34" charset="0"/>
              </a:rPr>
              <a:pPr algn="ctr" eaLnBrk="0" hangingPunct="0"/>
              <a:t>31</a:t>
            </a:fld>
            <a:endParaRPr lang="en-US" sz="800">
              <a:latin typeface="Arial" panose="020B0604020202020204" pitchFamily="34" charset="0"/>
            </a:endParaRPr>
          </a:p>
        </p:txBody>
      </p:sp>
      <p:sp>
        <p:nvSpPr>
          <p:cNvPr id="418820" name="Rectangle 2"/>
          <p:cNvSpPr txBox="1">
            <a:spLocks noGrp="1" noChangeArrowheads="1"/>
          </p:cNvSpPr>
          <p:nvPr/>
        </p:nvSpPr>
        <p:spPr bwMode="auto">
          <a:xfrm>
            <a:off x="3252788" y="9029700"/>
            <a:ext cx="468312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176" tIns="45589" rIns="91176" bIns="45589" anchor="b"/>
          <a:lstStyle>
            <a:lvl1pPr defTabSz="912813">
              <a:defRPr>
                <a:solidFill>
                  <a:schemeClr val="tx1"/>
                </a:solidFill>
                <a:latin typeface="MetaNormalLF-Roman" pitchFamily="34" charset="0"/>
                <a:cs typeface="Arial" panose="020B0604020202020204" pitchFamily="34" charset="0"/>
              </a:defRPr>
            </a:lvl1pPr>
            <a:lvl2pPr marL="750888" indent="-288925" defTabSz="912813">
              <a:defRPr>
                <a:solidFill>
                  <a:schemeClr val="tx1"/>
                </a:solidFill>
                <a:latin typeface="MetaNormalLF-Roman" pitchFamily="34" charset="0"/>
                <a:cs typeface="Arial" panose="020B0604020202020204" pitchFamily="34" charset="0"/>
              </a:defRPr>
            </a:lvl2pPr>
            <a:lvl3pPr marL="1155700" indent="-231775" defTabSz="912813">
              <a:defRPr>
                <a:solidFill>
                  <a:schemeClr val="tx1"/>
                </a:solidFill>
                <a:latin typeface="MetaNormalLF-Roman" pitchFamily="34" charset="0"/>
                <a:cs typeface="Arial" panose="020B0604020202020204" pitchFamily="34" charset="0"/>
              </a:defRPr>
            </a:lvl3pPr>
            <a:lvl4pPr marL="1617663" indent="-230188" defTabSz="912813">
              <a:defRPr>
                <a:solidFill>
                  <a:schemeClr val="tx1"/>
                </a:solidFill>
                <a:latin typeface="MetaNormalLF-Roman" pitchFamily="34" charset="0"/>
                <a:cs typeface="Arial" panose="020B0604020202020204" pitchFamily="34" charset="0"/>
              </a:defRPr>
            </a:lvl4pPr>
            <a:lvl5pPr marL="2079625" indent="-230188" defTabSz="912813">
              <a:defRPr>
                <a:solidFill>
                  <a:schemeClr val="tx1"/>
                </a:solidFill>
                <a:latin typeface="MetaNormalLF-Roman" pitchFamily="34" charset="0"/>
                <a:cs typeface="Arial" panose="020B0604020202020204" pitchFamily="34" charset="0"/>
              </a:defRPr>
            </a:lvl5pPr>
            <a:lvl6pPr marL="2536825" indent="-230188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etaNormalLF-Roman" pitchFamily="34" charset="0"/>
                <a:cs typeface="Arial" panose="020B0604020202020204" pitchFamily="34" charset="0"/>
              </a:defRPr>
            </a:lvl6pPr>
            <a:lvl7pPr marL="2994025" indent="-230188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etaNormalLF-Roman" pitchFamily="34" charset="0"/>
                <a:cs typeface="Arial" panose="020B0604020202020204" pitchFamily="34" charset="0"/>
              </a:defRPr>
            </a:lvl7pPr>
            <a:lvl8pPr marL="3451225" indent="-230188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etaNormalLF-Roman" pitchFamily="34" charset="0"/>
                <a:cs typeface="Arial" panose="020B0604020202020204" pitchFamily="34" charset="0"/>
              </a:defRPr>
            </a:lvl8pPr>
            <a:lvl9pPr marL="3908425" indent="-230188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etaNormalLF-Roman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fld id="{764AFBAB-35BE-45C1-AC51-082F561CCCE4}" type="slidenum">
              <a:rPr lang="en-US" sz="800">
                <a:latin typeface="Arial" panose="020B0604020202020204" pitchFamily="34" charset="0"/>
              </a:rPr>
              <a:pPr algn="ctr" eaLnBrk="0" hangingPunct="0"/>
              <a:t>31</a:t>
            </a:fld>
            <a:endParaRPr lang="en-US" sz="800">
              <a:latin typeface="Arial" panose="020B0604020202020204" pitchFamily="34" charset="0"/>
            </a:endParaRPr>
          </a:p>
        </p:txBody>
      </p:sp>
      <p:sp>
        <p:nvSpPr>
          <p:cNvPr id="418821" name="Rectangle 6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662113" y="704850"/>
            <a:ext cx="3700462" cy="20828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8822" name="Rectangle 6"/>
          <p:cNvSpPr>
            <a:spLocks noGrp="1"/>
          </p:cNvSpPr>
          <p:nvPr>
            <p:ph type="body" idx="1"/>
          </p:nvPr>
        </p:nvSpPr>
        <p:spPr bwMode="auto">
          <a:xfrm>
            <a:off x="301625" y="3027363"/>
            <a:ext cx="6419850" cy="59245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8276" tIns="44138" rIns="88276" bIns="44138" numCol="1" anchor="t" anchorCtr="0" compatLnSpc="1">
            <a:prstTxWarp prst="textNoShape">
              <a:avLst/>
            </a:prstTxWarp>
          </a:bodyPr>
          <a:lstStyle/>
          <a:p>
            <a:pPr marL="228600" indent="-228600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9290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 txBox="1">
            <a:spLocks noGrp="1" noChangeArrowheads="1"/>
          </p:cNvSpPr>
          <p:nvPr/>
        </p:nvSpPr>
        <p:spPr bwMode="auto">
          <a:xfrm>
            <a:off x="3777607" y="9428583"/>
            <a:ext cx="2889938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5BE2B1E8-8677-483B-AABE-31FE0A2C53EF}" type="slidenum">
              <a:rPr sz="1200" noProof="1"/>
              <a:pPr algn="r"/>
              <a:t>32</a:t>
            </a:fld>
            <a:endParaRPr lang="de-DE" sz="1200" noProof="1"/>
          </a:p>
        </p:txBody>
      </p:sp>
      <p:sp>
        <p:nvSpPr>
          <p:cNvPr id="33795" name="Rectangle 7"/>
          <p:cNvSpPr txBox="1">
            <a:spLocks noGrp="1" noChangeArrowheads="1"/>
          </p:cNvSpPr>
          <p:nvPr/>
        </p:nvSpPr>
        <p:spPr bwMode="auto">
          <a:xfrm>
            <a:off x="3780694" y="9433755"/>
            <a:ext cx="2888394" cy="492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4824" tIns="47416" rIns="94824" bIns="47416" anchor="b"/>
          <a:lstStyle/>
          <a:p>
            <a:pPr algn="r" defTabSz="947738"/>
            <a:fld id="{05B6D3EA-E3E5-4324-98EB-7942EF86D685}" type="slidenum">
              <a:rPr lang="en-GB" sz="1300"/>
              <a:pPr algn="r" defTabSz="947738"/>
              <a:t>32</a:t>
            </a:fld>
            <a:endParaRPr lang="en-GB" sz="1300" dirty="0"/>
          </a:p>
        </p:txBody>
      </p:sp>
      <p:sp>
        <p:nvSpPr>
          <p:cNvPr id="3379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5400" y="744538"/>
            <a:ext cx="6619875" cy="3724275"/>
          </a:xfrm>
          <a:ln/>
        </p:spPr>
      </p:sp>
      <p:sp>
        <p:nvSpPr>
          <p:cNvPr id="3379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89212" y="4715153"/>
            <a:ext cx="4890665" cy="4466987"/>
          </a:xfrm>
          <a:noFill/>
          <a:ln/>
        </p:spPr>
        <p:txBody>
          <a:bodyPr lIns="94824" tIns="47416" rIns="94824" bIns="47416"/>
          <a:lstStyle/>
          <a:p>
            <a:pPr eaLnBrk="1" hangingPunct="1"/>
            <a:endParaRPr lang="de-DE" noProof="1" smtClean="0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03565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D4FD8-E028-44AB-BC3A-50D6A4577D54}" type="datetimeFigureOut">
              <a:rPr lang="en-US" smtClean="0"/>
              <a:t>19-Sep-16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64028-3573-4AF7-8DAE-744397C1BD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87207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D4FD8-E028-44AB-BC3A-50D6A4577D54}" type="datetimeFigureOut">
              <a:rPr lang="en-US" smtClean="0"/>
              <a:t>19-Sep-16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64028-3573-4AF7-8DAE-744397C1BD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09097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D4FD8-E028-44AB-BC3A-50D6A4577D54}" type="datetimeFigureOut">
              <a:rPr lang="en-US" smtClean="0"/>
              <a:t>19-Sep-16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64028-3573-4AF7-8DAE-744397C1BD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25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31800" y="238540"/>
            <a:ext cx="11329456" cy="616455"/>
          </a:xfrm>
        </p:spPr>
        <p:txBody>
          <a:bodyPr anchor="ctr" anchorCtr="0">
            <a:noAutofit/>
          </a:bodyPr>
          <a:lstStyle>
            <a:lvl1pPr>
              <a:lnSpc>
                <a:spcPct val="100000"/>
              </a:lnSpc>
              <a:defRPr/>
            </a:lvl1pPr>
          </a:lstStyle>
          <a:p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3F149-83C4-4179-9681-702531CCFDAC}" type="datetimeFigureOut">
              <a:rPr lang="de-DE" smtClean="0"/>
              <a:pPr/>
              <a:t>19.09.2016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9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31800" y="854994"/>
            <a:ext cx="11328400" cy="336244"/>
          </a:xfrm>
        </p:spPr>
        <p:txBody>
          <a:bodyPr lIns="0" tIns="0" rIns="0" bIns="0" anchor="t" anchorCtr="0">
            <a:noAutofit/>
          </a:bodyPr>
          <a:lstStyle>
            <a:lvl1pPr marL="0" indent="0">
              <a:spcAft>
                <a:spcPts val="600"/>
              </a:spcAft>
              <a:buNone/>
              <a:defRPr sz="2000"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61358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D4FD8-E028-44AB-BC3A-50D6A4577D54}" type="datetimeFigureOut">
              <a:rPr lang="en-US" smtClean="0"/>
              <a:t>19-Sep-16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64028-3573-4AF7-8DAE-744397C1BD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17964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D4FD8-E028-44AB-BC3A-50D6A4577D54}" type="datetimeFigureOut">
              <a:rPr lang="en-US" smtClean="0"/>
              <a:t>19-Sep-16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64028-3573-4AF7-8DAE-744397C1BD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05461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D4FD8-E028-44AB-BC3A-50D6A4577D54}" type="datetimeFigureOut">
              <a:rPr lang="en-US" smtClean="0"/>
              <a:t>19-Sep-16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64028-3573-4AF7-8DAE-744397C1BD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0480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D4FD8-E028-44AB-BC3A-50D6A4577D54}" type="datetimeFigureOut">
              <a:rPr lang="en-US" smtClean="0"/>
              <a:t>19-Sep-16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64028-3573-4AF7-8DAE-744397C1BD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67926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D4FD8-E028-44AB-BC3A-50D6A4577D54}" type="datetimeFigureOut">
              <a:rPr lang="en-US" smtClean="0"/>
              <a:t>19-Sep-16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64028-3573-4AF7-8DAE-744397C1BD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28838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D4FD8-E028-44AB-BC3A-50D6A4577D54}" type="datetimeFigureOut">
              <a:rPr lang="en-US" smtClean="0"/>
              <a:t>19-Sep-16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64028-3573-4AF7-8DAE-744397C1BD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84155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D4FD8-E028-44AB-BC3A-50D6A4577D54}" type="datetimeFigureOut">
              <a:rPr lang="en-US" smtClean="0"/>
              <a:t>19-Sep-16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64028-3573-4AF7-8DAE-744397C1BD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87190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D4FD8-E028-44AB-BC3A-50D6A4577D54}" type="datetimeFigureOut">
              <a:rPr lang="en-US" smtClean="0"/>
              <a:t>19-Sep-16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64028-3573-4AF7-8DAE-744397C1BD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93302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FD4FD8-E028-44AB-BC3A-50D6A4577D54}" type="datetimeFigureOut">
              <a:rPr lang="en-US" smtClean="0"/>
              <a:t>19-Sep-16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064028-3573-4AF7-8DAE-744397C1BD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31423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28.jpeg"/><Relationship Id="rId7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0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813" y="0"/>
            <a:ext cx="1030637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8416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40"/>
          <p:cNvSpPr txBox="1">
            <a:spLocks noChangeArrowheads="1"/>
          </p:cNvSpPr>
          <p:nvPr/>
        </p:nvSpPr>
        <p:spPr bwMode="gray">
          <a:xfrm>
            <a:off x="1824038" y="58739"/>
            <a:ext cx="8520112" cy="100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rIns="0" anchor="ctr"/>
          <a:lstStyle/>
          <a:p>
            <a:pPr>
              <a:lnSpc>
                <a:spcPct val="90000"/>
              </a:lnSpc>
              <a:defRPr/>
            </a:pPr>
            <a:r>
              <a:rPr lang="en-US" sz="4400" b="1" dirty="0">
                <a:latin typeface="+mj-lt"/>
              </a:rPr>
              <a:t>HMIS Coverage and Impact</a:t>
            </a:r>
            <a:endParaRPr lang="de-DE" sz="4400" b="1" kern="0" dirty="0">
              <a:latin typeface="+mj-lt"/>
              <a:cs typeface="Arial"/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1633" y="1508925"/>
            <a:ext cx="8610600" cy="45780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281" name="Rectangle 4"/>
          <p:cNvSpPr>
            <a:spLocks noChangeArrowheads="1"/>
          </p:cNvSpPr>
          <p:nvPr/>
        </p:nvSpPr>
        <p:spPr bwMode="gray">
          <a:xfrm>
            <a:off x="1824038" y="3380081"/>
            <a:ext cx="2473863" cy="22079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tIns="0" rIns="0" bIns="0" anchor="ctr"/>
          <a:lstStyle/>
          <a:p>
            <a:r>
              <a:rPr lang="en-US" b="1" dirty="0">
                <a:latin typeface="Arial" pitchFamily="34" charset="0"/>
                <a:cs typeface="Arial" pitchFamily="34" charset="0"/>
              </a:rPr>
              <a:t>Users of the HMIS</a:t>
            </a:r>
          </a:p>
          <a:p>
            <a:pPr lvl="0"/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80</a:t>
            </a:r>
            <a:r>
              <a:rPr lang="en-US" dirty="0">
                <a:latin typeface="Arial" pitchFamily="34" charset="0"/>
                <a:cs typeface="Arial" pitchFamily="34" charset="0"/>
              </a:rPr>
              <a:t>% of hospitals and PHC units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itchFamily="34" charset="0"/>
                <a:cs typeface="Arial" pitchFamily="34" charset="0"/>
              </a:rPr>
              <a:t>100% of rural doctors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itchFamily="34" charset="0"/>
                <a:cs typeface="Arial" pitchFamily="34" charset="0"/>
              </a:rPr>
              <a:t>&gt;39K doctors registered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itchFamily="34" charset="0"/>
                <a:cs typeface="Arial" pitchFamily="34" charset="0"/>
              </a:rPr>
              <a:t>7000 active unique users</a:t>
            </a:r>
          </a:p>
        </p:txBody>
      </p:sp>
      <p:sp>
        <p:nvSpPr>
          <p:cNvPr id="282" name="Rectangle 4"/>
          <p:cNvSpPr>
            <a:spLocks noChangeArrowheads="1"/>
          </p:cNvSpPr>
          <p:nvPr/>
        </p:nvSpPr>
        <p:spPr bwMode="gray">
          <a:xfrm>
            <a:off x="4747377" y="3677145"/>
            <a:ext cx="2673434" cy="9370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tIns="0" rIns="0" bIns="0" anchor="ctr"/>
          <a:lstStyle/>
          <a:p>
            <a:pPr lvl="0" defTabSz="801688" eaLnBrk="0" hangingPunct="0">
              <a:defRPr/>
            </a:pPr>
            <a:r>
              <a:rPr lang="en-US" b="1" dirty="0">
                <a:latin typeface="Arial" pitchFamily="34" charset="0"/>
                <a:cs typeface="Arial" pitchFamily="34" charset="0"/>
              </a:rPr>
              <a:t>Unique patients served</a:t>
            </a:r>
          </a:p>
          <a:p>
            <a:pPr defTabSz="801688" eaLnBrk="0" hangingPunct="0">
              <a:defRPr/>
            </a:pPr>
            <a:endParaRPr lang="en-US" kern="0" noProof="1" smtClean="0">
              <a:latin typeface="Arial" pitchFamily="34" charset="0"/>
            </a:endParaRPr>
          </a:p>
          <a:p>
            <a:pPr lvl="0" algn="ctr"/>
            <a:r>
              <a:rPr lang="en-US" dirty="0">
                <a:latin typeface="Arial" pitchFamily="34" charset="0"/>
                <a:cs typeface="Arial" pitchFamily="34" charset="0"/>
              </a:rPr>
              <a:t>1,794,548 patients</a:t>
            </a:r>
          </a:p>
        </p:txBody>
      </p:sp>
      <p:sp>
        <p:nvSpPr>
          <p:cNvPr id="283" name="Rectangle 4"/>
          <p:cNvSpPr>
            <a:spLocks noChangeArrowheads="1"/>
          </p:cNvSpPr>
          <p:nvPr/>
        </p:nvSpPr>
        <p:spPr bwMode="gray">
          <a:xfrm>
            <a:off x="7621637" y="1985376"/>
            <a:ext cx="2597538" cy="2160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tIns="0" rIns="0" bIns="0" anchor="ctr"/>
          <a:lstStyle/>
          <a:p>
            <a:pPr lvl="0"/>
            <a:r>
              <a:rPr lang="en-US" b="1" dirty="0">
                <a:latin typeface="Arial" pitchFamily="34" charset="0"/>
                <a:cs typeface="Arial" pitchFamily="34" charset="0"/>
              </a:rPr>
              <a:t>Fiscal impact (last 5 months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)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itchFamily="34" charset="0"/>
                <a:cs typeface="Arial" pitchFamily="34" charset="0"/>
              </a:rPr>
              <a:t>&gt;$16M reimbursed to health facilities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itchFamily="34" charset="0"/>
                <a:cs typeface="Arial" pitchFamily="34" charset="0"/>
              </a:rPr>
              <a:t>&gt;93K beneficiary duplications eliminated resulting in savings of $61K</a:t>
            </a:r>
          </a:p>
          <a:p>
            <a:pPr lvl="0"/>
            <a:endParaRPr lang="en-US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4050033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1" fill="hold" grpId="0" nodeType="afterEffect" p14:presetBounceEnd="2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6000">
                                          <p:cBhvr additive="base">
                                            <p:cTn id="13" dur="500" fill="hold"/>
                                            <p:tgtEl>
                                              <p:spTgt spid="28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6000">
                                          <p:cBhvr additive="base">
                                            <p:cTn id="14" dur="500" fill="hold"/>
                                            <p:tgtEl>
                                              <p:spTgt spid="28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" presetClass="entr" presetSubtype="1" fill="hold" grpId="0" nodeType="clickEffect" p14:presetBounceEnd="2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6000">
                                          <p:cBhvr additive="base">
                                            <p:cTn id="19" dur="500" fill="hold"/>
                                            <p:tgtEl>
                                              <p:spTgt spid="28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6000">
                                          <p:cBhvr additive="base">
                                            <p:cTn id="20" dur="500" fill="hold"/>
                                            <p:tgtEl>
                                              <p:spTgt spid="28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2" presetClass="entr" presetSubtype="1" fill="hold" grpId="0" nodeType="clickEffect" p14:presetBounceEnd="2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6000">
                                          <p:cBhvr additive="base">
                                            <p:cTn id="25" dur="500" fill="hold"/>
                                            <p:tgtEl>
                                              <p:spTgt spid="28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6000">
                                          <p:cBhvr additive="base">
                                            <p:cTn id="26" dur="500" fill="hold"/>
                                            <p:tgtEl>
                                              <p:spTgt spid="28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81" grpId="0"/>
          <p:bldP spid="282" grpId="0"/>
          <p:bldP spid="283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28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28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28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8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28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28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81" grpId="0"/>
          <p:bldP spid="282" grpId="0"/>
          <p:bldP spid="283" grpId="0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374775" y="2438399"/>
            <a:ext cx="3316942" cy="193899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12000" dirty="0" smtClean="0">
                <a:solidFill>
                  <a:schemeClr val="accent1"/>
                </a:solidFill>
              </a:rPr>
              <a:t>EMR</a:t>
            </a:r>
            <a:endParaRPr lang="ka-GE" sz="120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4710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uppieren 27"/>
          <p:cNvGrpSpPr/>
          <p:nvPr/>
        </p:nvGrpSpPr>
        <p:grpSpPr>
          <a:xfrm>
            <a:off x="4930768" y="5201628"/>
            <a:ext cx="2173344" cy="865797"/>
            <a:chOff x="5038725" y="5162563"/>
            <a:chExt cx="4105276" cy="1079626"/>
          </a:xfrm>
        </p:grpSpPr>
        <p:sp>
          <p:nvSpPr>
            <p:cNvPr id="29" name="Ellipse 28"/>
            <p:cNvSpPr/>
            <p:nvPr/>
          </p:nvSpPr>
          <p:spPr bwMode="auto">
            <a:xfrm>
              <a:off x="5038725" y="5162563"/>
              <a:ext cx="4105276" cy="1079626"/>
            </a:xfrm>
            <a:prstGeom prst="ellipse">
              <a:avLst/>
            </a:prstGeom>
            <a:gradFill flip="none" rotWithShape="1">
              <a:gsLst>
                <a:gs pos="0">
                  <a:srgbClr val="000000">
                    <a:alpha val="50000"/>
                  </a:srgbClr>
                </a:gs>
                <a:gs pos="100000">
                  <a:srgbClr val="000000">
                    <a:alpha val="0"/>
                  </a:srgbClr>
                </a:gs>
              </a:gsLst>
              <a:path path="shape">
                <a:fillToRect l="50000" t="50000" r="50000" b="50000"/>
              </a:path>
              <a:tileRect/>
            </a:gradFill>
            <a:ln w="12700">
              <a:noFill/>
              <a:round/>
              <a:headEnd/>
              <a:tailEnd/>
            </a:ln>
          </p:spPr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30" name="Ellipse 29"/>
            <p:cNvSpPr/>
            <p:nvPr/>
          </p:nvSpPr>
          <p:spPr bwMode="auto">
            <a:xfrm>
              <a:off x="5476114" y="5346723"/>
              <a:ext cx="3230503" cy="711306"/>
            </a:xfrm>
            <a:prstGeom prst="ellipse">
              <a:avLst/>
            </a:prstGeom>
            <a:gradFill flip="none" rotWithShape="1">
              <a:gsLst>
                <a:gs pos="50000">
                  <a:srgbClr val="000000">
                    <a:alpha val="50000"/>
                  </a:srgbClr>
                </a:gs>
                <a:gs pos="100000">
                  <a:srgbClr val="000000">
                    <a:alpha val="0"/>
                  </a:srgbClr>
                </a:gs>
              </a:gsLst>
              <a:path path="shape">
                <a:fillToRect l="50000" t="50000" r="50000" b="50000"/>
              </a:path>
              <a:tileRect/>
            </a:gradFill>
            <a:ln w="12700">
              <a:noFill/>
              <a:round/>
              <a:headEnd/>
              <a:tailEnd/>
            </a:ln>
          </p:spPr>
          <p:txBody>
            <a:bodyPr rtlCol="0" anchor="ctr"/>
            <a:lstStyle/>
            <a:p>
              <a:pPr algn="ctr"/>
              <a:endParaRPr lang="de-DE" dirty="0"/>
            </a:p>
          </p:txBody>
        </p:sp>
      </p:grp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>
              <a:lnSpc>
                <a:spcPct val="90000"/>
              </a:lnSpc>
              <a:defRPr/>
            </a:pPr>
            <a:r>
              <a:rPr lang="en-US" b="1" dirty="0" err="1"/>
              <a:t>cEMR</a:t>
            </a:r>
            <a:r>
              <a:rPr lang="en-US" b="1" dirty="0"/>
              <a:t> Project  Objectives</a:t>
            </a:r>
            <a:endParaRPr lang="de-DE" b="1" kern="0" dirty="0">
              <a:cs typeface="Arial"/>
            </a:endParaRPr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3"/>
          </p:nvPr>
        </p:nvSpPr>
        <p:spPr>
          <a:xfrm>
            <a:off x="512482" y="877228"/>
            <a:ext cx="11328400" cy="33624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en-US" dirty="0" smtClean="0"/>
              <a:t>Phase -1</a:t>
            </a:r>
            <a:endParaRPr lang="en-US" dirty="0"/>
          </a:p>
        </p:txBody>
      </p:sp>
      <p:sp>
        <p:nvSpPr>
          <p:cNvPr id="5" name="Ellipse 4"/>
          <p:cNvSpPr/>
          <p:nvPr/>
        </p:nvSpPr>
        <p:spPr bwMode="gray">
          <a:xfrm>
            <a:off x="5318760" y="4518660"/>
            <a:ext cx="1409700" cy="14097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12700">
            <a:noFill/>
            <a:round/>
            <a:headEnd/>
            <a:tailEnd/>
          </a:ln>
          <a:effectLst/>
          <a:scene3d>
            <a:camera prst="perspectiveRelaxed">
              <a:rot lat="17073600" lon="0" rev="0"/>
            </a:camera>
            <a:lightRig rig="balanced" dir="t">
              <a:rot lat="0" lon="0" rev="1200000"/>
            </a:lightRig>
          </a:scene3d>
          <a:sp3d extrusionH="355600">
            <a:bevelT w="101600" h="38100" prst="coolSlant"/>
            <a:bevelB w="101600" h="38100"/>
          </a:sp3d>
        </p:spPr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Ellipse 5"/>
          <p:cNvSpPr/>
          <p:nvPr/>
        </p:nvSpPr>
        <p:spPr bwMode="gray">
          <a:xfrm>
            <a:off x="5189220" y="4503420"/>
            <a:ext cx="1409700" cy="1409700"/>
          </a:xfrm>
          <a:prstGeom prst="ellipse">
            <a:avLst/>
          </a:prstGeom>
          <a:solidFill>
            <a:schemeClr val="bg1">
              <a:lumMod val="75000"/>
            </a:schemeClr>
          </a:solidFill>
          <a:ln w="12700">
            <a:noFill/>
            <a:round/>
            <a:headEnd/>
            <a:tailEnd/>
          </a:ln>
          <a:scene3d>
            <a:camera prst="perspectiveRelaxed">
              <a:rot lat="17073600" lon="0" rev="0"/>
            </a:camera>
            <a:lightRig rig="balanced" dir="t">
              <a:rot lat="0" lon="0" rev="1200000"/>
            </a:lightRig>
          </a:scene3d>
          <a:sp3d z="438150" extrusionH="355600">
            <a:bevelT w="101600" h="38100" prst="coolSlant"/>
            <a:bevelB w="101600" h="38100"/>
          </a:sp3d>
        </p:spPr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Ellipse 7"/>
          <p:cNvSpPr/>
          <p:nvPr/>
        </p:nvSpPr>
        <p:spPr bwMode="gray">
          <a:xfrm>
            <a:off x="5387340" y="4518660"/>
            <a:ext cx="1409700" cy="140970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12700">
            <a:noFill/>
            <a:round/>
            <a:headEnd/>
            <a:tailEnd/>
          </a:ln>
          <a:scene3d>
            <a:camera prst="perspectiveRelaxed">
              <a:rot lat="17073600" lon="0" rev="0"/>
            </a:camera>
            <a:lightRig rig="balanced" dir="t">
              <a:rot lat="0" lon="0" rev="1200000"/>
            </a:lightRig>
          </a:scene3d>
          <a:sp3d z="876300" extrusionH="355600">
            <a:bevelT w="101600" h="38100" prst="coolSlant"/>
            <a:bevelB w="101600" h="38100"/>
          </a:sp3d>
        </p:spPr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Ellipse 8"/>
          <p:cNvSpPr/>
          <p:nvPr/>
        </p:nvSpPr>
        <p:spPr bwMode="gray">
          <a:xfrm>
            <a:off x="5295900" y="4518660"/>
            <a:ext cx="1409700" cy="1409700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12700">
            <a:noFill/>
            <a:round/>
            <a:headEnd/>
            <a:tailEnd/>
          </a:ln>
          <a:scene3d>
            <a:camera prst="perspectiveRelaxed">
              <a:rot lat="17073600" lon="0" rev="0"/>
            </a:camera>
            <a:lightRig rig="balanced" dir="t">
              <a:rot lat="0" lon="0" rev="1200000"/>
            </a:lightRig>
          </a:scene3d>
          <a:sp3d z="1320800" extrusionH="355600">
            <a:bevelT w="101600" h="38100" prst="coolSlant"/>
            <a:bevelB w="101600" h="38100"/>
          </a:sp3d>
        </p:spPr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Ellipse 9"/>
          <p:cNvSpPr/>
          <p:nvPr/>
        </p:nvSpPr>
        <p:spPr bwMode="gray">
          <a:xfrm>
            <a:off x="5387340" y="4518660"/>
            <a:ext cx="1409700" cy="14097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">
            <a:noFill/>
            <a:round/>
            <a:headEnd/>
            <a:tailEnd/>
          </a:ln>
          <a:scene3d>
            <a:camera prst="perspectiveRelaxed">
              <a:rot lat="17073600" lon="0" rev="0"/>
            </a:camera>
            <a:lightRig rig="balanced" dir="t">
              <a:rot lat="0" lon="0" rev="1200000"/>
            </a:lightRig>
          </a:scene3d>
          <a:sp3d z="1765300" extrusionH="355600">
            <a:bevelT w="101600" h="38100" prst="coolSlant"/>
            <a:bevelB w="101600" h="38100"/>
          </a:sp3d>
        </p:spPr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Ellipse 10"/>
          <p:cNvSpPr/>
          <p:nvPr/>
        </p:nvSpPr>
        <p:spPr bwMode="gray">
          <a:xfrm>
            <a:off x="5273040" y="4518660"/>
            <a:ext cx="1409700" cy="1409700"/>
          </a:xfrm>
          <a:prstGeom prst="ellipse">
            <a:avLst/>
          </a:prstGeom>
          <a:solidFill>
            <a:schemeClr val="accent1"/>
          </a:solidFill>
          <a:ln w="12700">
            <a:noFill/>
            <a:round/>
            <a:headEnd/>
            <a:tailEnd/>
          </a:ln>
          <a:scene3d>
            <a:camera prst="perspectiveRelaxed">
              <a:rot lat="17073600" lon="0" rev="0"/>
            </a:camera>
            <a:lightRig rig="balanced" dir="t">
              <a:rot lat="0" lon="0" rev="1200000"/>
            </a:lightRig>
          </a:scene3d>
          <a:sp3d z="2209800" extrusionH="355600">
            <a:bevelT w="101600" h="38100" prst="coolSlant"/>
            <a:bevelB w="101600" h="38100"/>
          </a:sp3d>
        </p:spPr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7" name="Gerade Verbindung 16"/>
          <p:cNvCxnSpPr/>
          <p:nvPr/>
        </p:nvCxnSpPr>
        <p:spPr bwMode="gray">
          <a:xfrm>
            <a:off x="6934200" y="3642769"/>
            <a:ext cx="3410742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feld 17"/>
          <p:cNvSpPr txBox="1"/>
          <p:nvPr/>
        </p:nvSpPr>
        <p:spPr bwMode="gray">
          <a:xfrm>
            <a:off x="7155180" y="2539015"/>
            <a:ext cx="3189762" cy="110375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Ins="0" bIns="72000" rtlCol="0" anchor="b" anchorCtr="0">
            <a:spAutoFit/>
          </a:bodyPr>
          <a:lstStyle/>
          <a:p>
            <a:r>
              <a:rPr lang="en-US" sz="1600" dirty="0" smtClean="0"/>
              <a:t>5. Create </a:t>
            </a:r>
            <a:r>
              <a:rPr lang="en-US" sz="1600" dirty="0"/>
              <a:t>a foundation EMR Citizen read only view of a citizen’s medical record that can be accessed using their mobile device</a:t>
            </a:r>
            <a:r>
              <a:rPr lang="en-US" sz="1200" noProof="1" smtClean="0">
                <a:solidFill>
                  <a:srgbClr val="000000"/>
                </a:solidFill>
                <a:cs typeface="Arial" charset="0"/>
              </a:rPr>
              <a:t>.</a:t>
            </a:r>
            <a:endParaRPr lang="en-US" sz="1400" dirty="0"/>
          </a:p>
        </p:txBody>
      </p:sp>
      <p:cxnSp>
        <p:nvCxnSpPr>
          <p:cNvPr id="20" name="Gerade Verbindung 19"/>
          <p:cNvCxnSpPr/>
          <p:nvPr/>
        </p:nvCxnSpPr>
        <p:spPr bwMode="gray">
          <a:xfrm>
            <a:off x="6941820" y="4549518"/>
            <a:ext cx="3403122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feld 20"/>
          <p:cNvSpPr txBox="1"/>
          <p:nvPr/>
        </p:nvSpPr>
        <p:spPr bwMode="gray">
          <a:xfrm>
            <a:off x="7155180" y="3930650"/>
            <a:ext cx="3189762" cy="61131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Ins="0" bIns="72000" rtlCol="0" anchor="b" anchorCtr="0">
            <a:spAutoFit/>
          </a:bodyPr>
          <a:lstStyle/>
          <a:p>
            <a:r>
              <a:rPr lang="en-US" sz="1600" dirty="0" smtClean="0"/>
              <a:t>3. Create </a:t>
            </a:r>
            <a:r>
              <a:rPr lang="en-US" sz="1600" dirty="0"/>
              <a:t>a foundation Citizen portal as defined in workshops </a:t>
            </a:r>
          </a:p>
        </p:txBody>
      </p:sp>
      <p:cxnSp>
        <p:nvCxnSpPr>
          <p:cNvPr id="32" name="Gerade Verbindung 31"/>
          <p:cNvCxnSpPr/>
          <p:nvPr/>
        </p:nvCxnSpPr>
        <p:spPr bwMode="gray">
          <a:xfrm>
            <a:off x="6819900" y="5448678"/>
            <a:ext cx="3525042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feld 32"/>
          <p:cNvSpPr txBox="1"/>
          <p:nvPr/>
        </p:nvSpPr>
        <p:spPr bwMode="gray">
          <a:xfrm>
            <a:off x="7155180" y="4829810"/>
            <a:ext cx="3189762" cy="61131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Ins="0" bIns="72000" rtlCol="0" anchor="b" anchorCtr="0">
            <a:spAutoFit/>
          </a:bodyPr>
          <a:lstStyle/>
          <a:p>
            <a:r>
              <a:rPr lang="en-US" sz="1600" dirty="0" smtClean="0"/>
              <a:t>1. Develop </a:t>
            </a:r>
            <a:r>
              <a:rPr lang="en-US" sz="1600" dirty="0"/>
              <a:t>a system to store electronic medical records (EMR)</a:t>
            </a:r>
          </a:p>
        </p:txBody>
      </p:sp>
      <p:cxnSp>
        <p:nvCxnSpPr>
          <p:cNvPr id="37" name="Gerade Verbindung 36"/>
          <p:cNvCxnSpPr/>
          <p:nvPr/>
        </p:nvCxnSpPr>
        <p:spPr bwMode="gray">
          <a:xfrm>
            <a:off x="1847850" y="3147469"/>
            <a:ext cx="3310890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feld 37"/>
          <p:cNvSpPr txBox="1"/>
          <p:nvPr/>
        </p:nvSpPr>
        <p:spPr bwMode="gray">
          <a:xfrm>
            <a:off x="1847850" y="2782379"/>
            <a:ext cx="2998470" cy="36509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rIns="0" bIns="72000" rtlCol="0" anchor="b" anchorCtr="0">
            <a:spAutoFit/>
          </a:bodyPr>
          <a:lstStyle/>
          <a:p>
            <a:r>
              <a:rPr lang="en-US" sz="1600" dirty="0" smtClean="0"/>
              <a:t>6. Provide </a:t>
            </a:r>
            <a:r>
              <a:rPr lang="en-US" sz="1600" dirty="0"/>
              <a:t>Train the Trainer </a:t>
            </a:r>
            <a:r>
              <a:rPr lang="en-US" sz="1600" dirty="0" smtClean="0"/>
              <a:t>Training</a:t>
            </a:r>
            <a:endParaRPr lang="en-US" sz="1600" dirty="0"/>
          </a:p>
        </p:txBody>
      </p:sp>
      <p:cxnSp>
        <p:nvCxnSpPr>
          <p:cNvPr id="40" name="Gerade Verbindung 39"/>
          <p:cNvCxnSpPr/>
          <p:nvPr/>
        </p:nvCxnSpPr>
        <p:spPr bwMode="gray">
          <a:xfrm>
            <a:off x="1847850" y="4077078"/>
            <a:ext cx="3348990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feld 40"/>
          <p:cNvSpPr txBox="1"/>
          <p:nvPr/>
        </p:nvSpPr>
        <p:spPr bwMode="gray">
          <a:xfrm>
            <a:off x="1847850" y="3458210"/>
            <a:ext cx="2998470" cy="61131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rIns="0" bIns="72000" rtlCol="0" anchor="b" anchorCtr="0">
            <a:spAutoFit/>
          </a:bodyPr>
          <a:lstStyle/>
          <a:p>
            <a:r>
              <a:rPr lang="en-US" sz="1600" dirty="0" smtClean="0"/>
              <a:t>4. Create </a:t>
            </a:r>
            <a:r>
              <a:rPr lang="en-US" sz="1600" dirty="0"/>
              <a:t>a foundation GP portal as defined in workshops </a:t>
            </a:r>
          </a:p>
        </p:txBody>
      </p:sp>
      <p:cxnSp>
        <p:nvCxnSpPr>
          <p:cNvPr id="43" name="Gerade Verbindung 42"/>
          <p:cNvCxnSpPr/>
          <p:nvPr/>
        </p:nvCxnSpPr>
        <p:spPr bwMode="gray">
          <a:xfrm>
            <a:off x="1847850" y="4983858"/>
            <a:ext cx="3249930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feld 43"/>
          <p:cNvSpPr txBox="1"/>
          <p:nvPr/>
        </p:nvSpPr>
        <p:spPr bwMode="gray">
          <a:xfrm>
            <a:off x="1847850" y="4364990"/>
            <a:ext cx="2998470" cy="61131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rIns="0" bIns="72000" rtlCol="0" anchor="b" anchorCtr="0">
            <a:spAutoFit/>
          </a:bodyPr>
          <a:lstStyle/>
          <a:p>
            <a:r>
              <a:rPr lang="en-US" sz="1600" dirty="0" smtClean="0"/>
              <a:t>2. Enable </a:t>
            </a:r>
            <a:r>
              <a:rPr lang="en-US" sz="1600" dirty="0"/>
              <a:t>the collection of patient-related activity data </a:t>
            </a:r>
          </a:p>
        </p:txBody>
      </p:sp>
      <p:sp>
        <p:nvSpPr>
          <p:cNvPr id="52" name="Textfeld 51"/>
          <p:cNvSpPr txBox="1"/>
          <p:nvPr/>
        </p:nvSpPr>
        <p:spPr bwMode="gray">
          <a:xfrm>
            <a:off x="1855470" y="1554956"/>
            <a:ext cx="3189762" cy="61131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bIns="72000" rtlCol="0" anchor="t" anchorCtr="0">
            <a:spAutoFit/>
          </a:bodyPr>
          <a:lstStyle/>
          <a:p>
            <a:r>
              <a:rPr lang="en-US" sz="1600" dirty="0"/>
              <a:t>Deliver an effective solution that can be replicated</a:t>
            </a:r>
          </a:p>
        </p:txBody>
      </p:sp>
    </p:spTree>
    <p:extLst>
      <p:ext uri="{BB962C8B-B14F-4D97-AF65-F5344CB8AC3E}">
        <p14:creationId xmlns:p14="http://schemas.microsoft.com/office/powerpoint/2010/main" val="316932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3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42" presetClass="path" presetSubtype="0" accel="60000" fill="hold" grpId="1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88889E-6 -0.20324 L -3.88889E-6 -4.07407E-6 " pathEditMode="relative" rAng="0" ptsTypes="AA" p14:bounceEnd="40000">
                                          <p:cBhvr>
                                            <p:cTn id="9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1016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0" presetID="10" presetClass="entr" presetSubtype="0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3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4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6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8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3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42" presetClass="path" presetSubtype="0" accel="60000" fill="hold" grpId="1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88889E-6 -0.20324 L -3.88889E-6 -4.07407E-6 " pathEditMode="relative" rAng="0" ptsTypes="AA" p14:bounceEnd="40000">
                                          <p:cBhvr>
                                            <p:cTn id="2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1016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8" presetID="8" presetClass="emph" presetSubtype="0" autoRev="1" fill="hold" grpId="2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Rot by="-300000">
                                          <p:cBhvr>
                                            <p:cTn id="29" dur="1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1" presetID="2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33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35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" dur="3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3" presetID="42" presetClass="path" presetSubtype="0" accel="60000" fill="hold" grpId="1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88889E-6 -0.20324 L -3.88889E-6 -4.07407E-6 " pathEditMode="relative" rAng="0" ptsTypes="AA" p14:bounceEnd="40000">
                                          <p:cBhvr>
                                            <p:cTn id="44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1016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5" presetID="8" presetClass="emph" presetSubtype="0" autoRev="1" fill="hold" grpId="2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Rot by="300000">
                                          <p:cBhvr>
                                            <p:cTn id="46" dur="1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7" presetID="8" presetClass="emph" presetSubtype="0" autoRev="1" fill="hold" grpId="3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Rot by="-180000">
                                          <p:cBhvr>
                                            <p:cTn id="48" dur="1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0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2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54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6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7" fill="hold">
                          <p:stCondLst>
                            <p:cond delay="indefinite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1" dur="3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2" presetID="42" presetClass="path" presetSubtype="0" accel="60000" fill="hold" grpId="1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88889E-6 -0.20324 L -3.88889E-6 -4.07407E-6 " pathEditMode="relative" rAng="0" ptsTypes="AA" p14:bounceEnd="40000">
                                          <p:cBhvr>
                                            <p:cTn id="63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1016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4" presetID="8" presetClass="emph" presetSubtype="0" autoRev="1" fill="hold" grpId="2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Rot by="-300000">
                                          <p:cBhvr>
                                            <p:cTn id="65" dur="1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6" presetID="8" presetClass="emph" presetSubtype="0" autoRev="1" fill="hold" grpId="3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Rot by="180000">
                                          <p:cBhvr>
                                            <p:cTn id="67" dur="1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9" presetID="2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71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3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5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6" fill="hold">
                          <p:stCondLst>
                            <p:cond delay="indefinite"/>
                          </p:stCondLst>
                          <p:childTnLst>
                            <p:par>
                              <p:cTn id="7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8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0" dur="3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1" presetID="42" presetClass="path" presetSubtype="0" accel="60000" fill="hold" grpId="1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88889E-6 -0.20324 L -3.88889E-6 -4.07407E-6 " pathEditMode="relative" rAng="0" ptsTypes="AA" p14:bounceEnd="40000">
                                          <p:cBhvr>
                                            <p:cTn id="82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1016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3" presetID="8" presetClass="emph" presetSubtype="0" autoRev="1" fill="hold" grpId="2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Rot by="300000">
                                          <p:cBhvr>
                                            <p:cTn id="84" dur="1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85" presetID="8" presetClass="emph" presetSubtype="0" autoRev="1" fill="hold" grpId="3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Rot by="-180000">
                                          <p:cBhvr>
                                            <p:cTn id="86" dur="1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88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90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1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92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4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5" fill="hold">
                          <p:stCondLst>
                            <p:cond delay="indefinite"/>
                          </p:stCondLst>
                          <p:childTnLst>
                            <p:par>
                              <p:cTn id="9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9" dur="3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0" presetID="42" presetClass="path" presetSubtype="0" accel="60000" fill="hold" grpId="1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88889E-6 -0.20324 L -3.88889E-6 -4.07407E-6 " pathEditMode="relative" rAng="0" ptsTypes="AA" p14:bounceEnd="40000">
                                          <p:cBhvr>
                                            <p:cTn id="101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1016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02" presetID="8" presetClass="emph" presetSubtype="0" autoRev="1" fill="hold" grpId="2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Rot by="-300000">
                                          <p:cBhvr>
                                            <p:cTn id="103" dur="1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04" presetID="8" presetClass="emph" presetSubtype="0" autoRev="1" fill="hold" grpId="3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Rot by="180000">
                                          <p:cBhvr>
                                            <p:cTn id="105" dur="1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7" presetID="2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09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1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3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4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6" dur="5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 animBg="1"/>
          <p:bldP spid="5" grpId="1" animBg="1"/>
          <p:bldP spid="5" grpId="2" animBg="1"/>
          <p:bldP spid="5" grpId="3" animBg="1"/>
          <p:bldP spid="6" grpId="0" animBg="1"/>
          <p:bldP spid="6" grpId="1" animBg="1"/>
          <p:bldP spid="6" grpId="2" animBg="1"/>
          <p:bldP spid="6" grpId="3" animBg="1"/>
          <p:bldP spid="8" grpId="0" animBg="1"/>
          <p:bldP spid="8" grpId="1" animBg="1"/>
          <p:bldP spid="8" grpId="2" animBg="1"/>
          <p:bldP spid="8" grpId="3" animBg="1"/>
          <p:bldP spid="9" grpId="0" animBg="1"/>
          <p:bldP spid="9" grpId="1" animBg="1"/>
          <p:bldP spid="9" grpId="2" animBg="1"/>
          <p:bldP spid="9" grpId="3" animBg="1"/>
          <p:bldP spid="10" grpId="0" animBg="1"/>
          <p:bldP spid="10" grpId="1" animBg="1"/>
          <p:bldP spid="10" grpId="2" animBg="1"/>
          <p:bldP spid="11" grpId="0" animBg="1"/>
          <p:bldP spid="11" grpId="1" animBg="1"/>
          <p:bldP spid="18" grpId="0"/>
          <p:bldP spid="21" grpId="0"/>
          <p:bldP spid="33" grpId="0"/>
          <p:bldP spid="38" grpId="0"/>
          <p:bldP spid="41" grpId="0"/>
          <p:bldP spid="44" grpId="0"/>
          <p:bldP spid="5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3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42" presetClass="path" presetSubtype="0" accel="60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88889E-6 -0.20324 L -3.88889E-6 -4.07407E-6 " pathEditMode="relative" rAng="0" ptsTypes="AA">
                                          <p:cBhvr>
                                            <p:cTn id="9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1016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0" presetID="10" presetClass="entr" presetSubtype="0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3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4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6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8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3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42" presetClass="path" presetSubtype="0" accel="60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88889E-6 -0.20324 L -3.88889E-6 -4.07407E-6 " pathEditMode="relative" rAng="0" ptsTypes="AA">
                                          <p:cBhvr>
                                            <p:cTn id="2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1016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8" presetID="8" presetClass="emph" presetSubtype="0" autoRev="1" fill="hold" grpId="2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Rot by="-300000">
                                          <p:cBhvr>
                                            <p:cTn id="29" dur="1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1" presetID="2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33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35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" dur="3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3" presetID="42" presetClass="path" presetSubtype="0" accel="60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88889E-6 -0.20324 L -3.88889E-6 -4.07407E-6 " pathEditMode="relative" rAng="0" ptsTypes="AA">
                                          <p:cBhvr>
                                            <p:cTn id="44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1016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5" presetID="8" presetClass="emph" presetSubtype="0" autoRev="1" fill="hold" grpId="2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Rot by="300000">
                                          <p:cBhvr>
                                            <p:cTn id="46" dur="1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7" presetID="8" presetClass="emph" presetSubtype="0" autoRev="1" fill="hold" grpId="3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Rot by="-180000">
                                          <p:cBhvr>
                                            <p:cTn id="48" dur="1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0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2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54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6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7" fill="hold">
                          <p:stCondLst>
                            <p:cond delay="indefinite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1" dur="3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2" presetID="42" presetClass="path" presetSubtype="0" accel="60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88889E-6 -0.20324 L -3.88889E-6 -4.07407E-6 " pathEditMode="relative" rAng="0" ptsTypes="AA">
                                          <p:cBhvr>
                                            <p:cTn id="63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1016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4" presetID="8" presetClass="emph" presetSubtype="0" autoRev="1" fill="hold" grpId="2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Rot by="-300000">
                                          <p:cBhvr>
                                            <p:cTn id="65" dur="1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6" presetID="8" presetClass="emph" presetSubtype="0" autoRev="1" fill="hold" grpId="3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Rot by="180000">
                                          <p:cBhvr>
                                            <p:cTn id="67" dur="1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9" presetID="2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71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3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5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6" fill="hold">
                          <p:stCondLst>
                            <p:cond delay="indefinite"/>
                          </p:stCondLst>
                          <p:childTnLst>
                            <p:par>
                              <p:cTn id="7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8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0" dur="3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1" presetID="42" presetClass="path" presetSubtype="0" accel="60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88889E-6 -0.20324 L -3.88889E-6 -4.07407E-6 " pathEditMode="relative" rAng="0" ptsTypes="AA">
                                          <p:cBhvr>
                                            <p:cTn id="82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1016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3" presetID="8" presetClass="emph" presetSubtype="0" autoRev="1" fill="hold" grpId="2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Rot by="300000">
                                          <p:cBhvr>
                                            <p:cTn id="84" dur="1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85" presetID="8" presetClass="emph" presetSubtype="0" autoRev="1" fill="hold" grpId="3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Rot by="-180000">
                                          <p:cBhvr>
                                            <p:cTn id="86" dur="1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88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90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1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92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4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5" fill="hold">
                          <p:stCondLst>
                            <p:cond delay="indefinite"/>
                          </p:stCondLst>
                          <p:childTnLst>
                            <p:par>
                              <p:cTn id="9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9" dur="3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0" presetID="42" presetClass="path" presetSubtype="0" accel="60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88889E-6 -0.20324 L -3.88889E-6 -4.07407E-6 " pathEditMode="relative" rAng="0" ptsTypes="AA">
                                          <p:cBhvr>
                                            <p:cTn id="101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1016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02" presetID="8" presetClass="emph" presetSubtype="0" autoRev="1" fill="hold" grpId="2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Rot by="-300000">
                                          <p:cBhvr>
                                            <p:cTn id="103" dur="1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04" presetID="8" presetClass="emph" presetSubtype="0" autoRev="1" fill="hold" grpId="3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Rot by="180000">
                                          <p:cBhvr>
                                            <p:cTn id="105" dur="1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7" presetID="2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09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1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3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4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6" dur="5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 animBg="1"/>
          <p:bldP spid="5" grpId="1" animBg="1"/>
          <p:bldP spid="5" grpId="2" animBg="1"/>
          <p:bldP spid="5" grpId="3" animBg="1"/>
          <p:bldP spid="6" grpId="0" animBg="1"/>
          <p:bldP spid="6" grpId="1" animBg="1"/>
          <p:bldP spid="6" grpId="2" animBg="1"/>
          <p:bldP spid="6" grpId="3" animBg="1"/>
          <p:bldP spid="8" grpId="0" animBg="1"/>
          <p:bldP spid="8" grpId="1" animBg="1"/>
          <p:bldP spid="8" grpId="2" animBg="1"/>
          <p:bldP spid="8" grpId="3" animBg="1"/>
          <p:bldP spid="9" grpId="0" animBg="1"/>
          <p:bldP spid="9" grpId="1" animBg="1"/>
          <p:bldP spid="9" grpId="2" animBg="1"/>
          <p:bldP spid="9" grpId="3" animBg="1"/>
          <p:bldP spid="10" grpId="0" animBg="1"/>
          <p:bldP spid="10" grpId="1" animBg="1"/>
          <p:bldP spid="10" grpId="2" animBg="1"/>
          <p:bldP spid="11" grpId="0" animBg="1"/>
          <p:bldP spid="11" grpId="1" animBg="1"/>
          <p:bldP spid="18" grpId="0"/>
          <p:bldP spid="21" grpId="0"/>
          <p:bldP spid="33" grpId="0"/>
          <p:bldP spid="38" grpId="0"/>
          <p:bldP spid="41" grpId="0"/>
          <p:bldP spid="44" grpId="0"/>
          <p:bldP spid="52" grpId="0"/>
        </p:bld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5"/>
          <p:cNvGrpSpPr/>
          <p:nvPr/>
        </p:nvGrpSpPr>
        <p:grpSpPr>
          <a:xfrm>
            <a:off x="5007487" y="3212976"/>
            <a:ext cx="1157129" cy="760084"/>
            <a:chOff x="3707904" y="2708920"/>
            <a:chExt cx="1068119" cy="76008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4" name="Can 3"/>
            <p:cNvSpPr/>
            <p:nvPr/>
          </p:nvSpPr>
          <p:spPr>
            <a:xfrm>
              <a:off x="4355976" y="3068960"/>
              <a:ext cx="420047" cy="400044"/>
            </a:xfrm>
            <a:prstGeom prst="can">
              <a:avLst/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900" dirty="0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3707904" y="2708920"/>
              <a:ext cx="780087" cy="553998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solidFill>
                <a:schemeClr val="bg1">
                  <a:lumMod val="65000"/>
                </a:schemeClr>
              </a:solidFill>
            </a:ln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GB" sz="900" dirty="0" smtClean="0">
                  <a:solidFill>
                    <a:schemeClr val="bg2"/>
                  </a:solidFill>
                </a:rPr>
                <a:t/>
              </a:r>
              <a:br>
                <a:rPr lang="en-GB" sz="900" dirty="0" smtClean="0">
                  <a:solidFill>
                    <a:schemeClr val="bg2"/>
                  </a:solidFill>
                </a:rPr>
              </a:br>
              <a:r>
                <a:rPr lang="en-GB" sz="900" dirty="0" smtClean="0"/>
                <a:t>EMR application &amp; repository</a:t>
              </a:r>
              <a:r>
                <a:rPr lang="en-GB" sz="900" dirty="0" smtClean="0">
                  <a:solidFill>
                    <a:schemeClr val="bg2"/>
                  </a:solidFill>
                </a:rPr>
                <a:t/>
              </a:r>
              <a:br>
                <a:rPr lang="en-GB" sz="900" dirty="0" smtClean="0">
                  <a:solidFill>
                    <a:schemeClr val="bg2"/>
                  </a:solidFill>
                </a:rPr>
              </a:br>
              <a:endParaRPr lang="en-GB" sz="900" dirty="0" smtClean="0">
                <a:solidFill>
                  <a:schemeClr val="bg2"/>
                </a:solidFill>
              </a:endParaRPr>
            </a:p>
          </p:txBody>
        </p:sp>
      </p:grpSp>
      <p:grpSp>
        <p:nvGrpSpPr>
          <p:cNvPr id="6" name="Group 21"/>
          <p:cNvGrpSpPr/>
          <p:nvPr/>
        </p:nvGrpSpPr>
        <p:grpSpPr>
          <a:xfrm>
            <a:off x="5367527" y="4994322"/>
            <a:ext cx="1040116" cy="738935"/>
            <a:chOff x="1547664" y="1268760"/>
            <a:chExt cx="960107" cy="73893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7" name="Picture 2" descr="C:\Users\bistrp\AppData\Local\Microsoft\Windows\Temporary Internet Files\Content.IE5\IWPZX093\MC900431566[1].pn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547664" y="1268760"/>
              <a:ext cx="734042" cy="738935"/>
            </a:xfrm>
            <a:prstGeom prst="rect">
              <a:avLst/>
            </a:prstGeom>
            <a:noFill/>
          </p:spPr>
        </p:pic>
        <p:sp>
          <p:nvSpPr>
            <p:cNvPr id="8" name="TextBox 7"/>
            <p:cNvSpPr txBox="1"/>
            <p:nvPr/>
          </p:nvSpPr>
          <p:spPr>
            <a:xfrm>
              <a:off x="1907704" y="1340768"/>
              <a:ext cx="600067" cy="276999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solidFill>
                <a:schemeClr val="bg1">
                  <a:lumMod val="65000"/>
                </a:schemeClr>
              </a:solidFill>
            </a:ln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GB" sz="900" dirty="0" smtClean="0"/>
                <a:t>Citizens’</a:t>
              </a:r>
              <a:br>
                <a:rPr lang="en-GB" sz="900" dirty="0" smtClean="0"/>
              </a:br>
              <a:r>
                <a:rPr lang="en-GB" sz="900" dirty="0" smtClean="0"/>
                <a:t>Portal</a:t>
              </a:r>
            </a:p>
          </p:txBody>
        </p:sp>
      </p:grpSp>
      <p:grpSp>
        <p:nvGrpSpPr>
          <p:cNvPr id="9" name="Group 22"/>
          <p:cNvGrpSpPr/>
          <p:nvPr/>
        </p:nvGrpSpPr>
        <p:grpSpPr>
          <a:xfrm>
            <a:off x="3651336" y="1340768"/>
            <a:ext cx="1040116" cy="738935"/>
            <a:chOff x="3707904" y="1052736"/>
            <a:chExt cx="960107" cy="73893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0" name="Picture 2" descr="C:\Users\bistrp\AppData\Local\Microsoft\Windows\Temporary Internet Files\Content.IE5\IWPZX093\MC900431566[1].pn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707904" y="1052736"/>
              <a:ext cx="734042" cy="738935"/>
            </a:xfrm>
            <a:prstGeom prst="rect">
              <a:avLst/>
            </a:prstGeom>
            <a:noFill/>
          </p:spPr>
        </p:pic>
        <p:sp>
          <p:nvSpPr>
            <p:cNvPr id="11" name="TextBox 10"/>
            <p:cNvSpPr txBox="1"/>
            <p:nvPr/>
          </p:nvSpPr>
          <p:spPr>
            <a:xfrm>
              <a:off x="4067944" y="1124744"/>
              <a:ext cx="600067" cy="276999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solidFill>
                <a:schemeClr val="bg1">
                  <a:lumMod val="65000"/>
                </a:schemeClr>
              </a:solidFill>
            </a:ln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GB" sz="900" dirty="0" smtClean="0"/>
                <a:t>Doctors’</a:t>
              </a:r>
              <a:br>
                <a:rPr lang="en-GB" sz="900" dirty="0" smtClean="0"/>
              </a:br>
              <a:r>
                <a:rPr lang="en-GB" sz="900" dirty="0" smtClean="0"/>
                <a:t>Portal</a:t>
              </a:r>
            </a:p>
          </p:txBody>
        </p:sp>
      </p:grpSp>
      <p:grpSp>
        <p:nvGrpSpPr>
          <p:cNvPr id="12" name="Group 20"/>
          <p:cNvGrpSpPr/>
          <p:nvPr/>
        </p:nvGrpSpPr>
        <p:grpSpPr>
          <a:xfrm>
            <a:off x="7395752" y="1268760"/>
            <a:ext cx="1040116" cy="738935"/>
            <a:chOff x="1259632" y="2996952"/>
            <a:chExt cx="960107" cy="73893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3" name="Picture 2" descr="C:\Users\bistrp\AppData\Local\Microsoft\Windows\Temporary Internet Files\Content.IE5\IWPZX093\MC900431566[1].pn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259632" y="2996952"/>
              <a:ext cx="734042" cy="738935"/>
            </a:xfrm>
            <a:prstGeom prst="rect">
              <a:avLst/>
            </a:prstGeom>
            <a:noFill/>
          </p:spPr>
        </p:pic>
        <p:sp>
          <p:nvSpPr>
            <p:cNvPr id="14" name="TextBox 13"/>
            <p:cNvSpPr txBox="1"/>
            <p:nvPr/>
          </p:nvSpPr>
          <p:spPr>
            <a:xfrm>
              <a:off x="1619672" y="3068960"/>
              <a:ext cx="600067" cy="138499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solidFill>
                <a:schemeClr val="bg1">
                  <a:lumMod val="65000"/>
                </a:schemeClr>
              </a:solidFill>
            </a:ln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GB" sz="900" dirty="0" smtClean="0"/>
                <a:t>Simple forms</a:t>
              </a:r>
            </a:p>
          </p:txBody>
        </p:sp>
      </p:grpSp>
      <p:grpSp>
        <p:nvGrpSpPr>
          <p:cNvPr id="15" name="Group 24"/>
          <p:cNvGrpSpPr/>
          <p:nvPr/>
        </p:nvGrpSpPr>
        <p:grpSpPr>
          <a:xfrm>
            <a:off x="7089718" y="3284985"/>
            <a:ext cx="1170130" cy="810943"/>
            <a:chOff x="5796136" y="2852936"/>
            <a:chExt cx="1080120" cy="81094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6" name="Picture 2" descr="C:\Users\bistrp\AppData\Local\Microsoft\Windows\Temporary Internet Files\Content.IE5\IWPZX093\MC900431566[1].pn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5796136" y="2924944"/>
              <a:ext cx="734042" cy="738935"/>
            </a:xfrm>
            <a:prstGeom prst="rect">
              <a:avLst/>
            </a:prstGeom>
            <a:noFill/>
          </p:spPr>
        </p:pic>
        <p:sp>
          <p:nvSpPr>
            <p:cNvPr id="17" name="TextBox 16"/>
            <p:cNvSpPr txBox="1"/>
            <p:nvPr/>
          </p:nvSpPr>
          <p:spPr>
            <a:xfrm>
              <a:off x="6156176" y="2852936"/>
              <a:ext cx="720080" cy="415498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solidFill>
                <a:schemeClr val="bg1">
                  <a:lumMod val="65000"/>
                </a:schemeClr>
              </a:solidFill>
            </a:ln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GB" sz="900" dirty="0" smtClean="0"/>
                <a:t>wHospital Framework Manager</a:t>
              </a:r>
            </a:p>
          </p:txBody>
        </p:sp>
      </p:grpSp>
      <p:sp>
        <p:nvSpPr>
          <p:cNvPr id="18" name="Cloud 17"/>
          <p:cNvSpPr/>
          <p:nvPr/>
        </p:nvSpPr>
        <p:spPr>
          <a:xfrm>
            <a:off x="8835912" y="1340768"/>
            <a:ext cx="1170130" cy="504056"/>
          </a:xfrm>
          <a:prstGeom prst="cloud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 w="12700"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900" dirty="0" smtClean="0">
                <a:solidFill>
                  <a:schemeClr val="tx1"/>
                </a:solidFill>
              </a:rPr>
              <a:t>HL7 web services</a:t>
            </a:r>
            <a:endParaRPr lang="en-GB" sz="900" dirty="0">
              <a:solidFill>
                <a:schemeClr val="tx1"/>
              </a:solidFill>
            </a:endParaRPr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5379528" y="4077072"/>
            <a:ext cx="180020" cy="792088"/>
          </a:xfrm>
          <a:prstGeom prst="straightConnector1">
            <a:avLst/>
          </a:prstGeom>
          <a:ln w="19050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6027600" y="4077072"/>
            <a:ext cx="1008112" cy="1008112"/>
          </a:xfrm>
          <a:prstGeom prst="straightConnector1">
            <a:avLst/>
          </a:prstGeom>
          <a:ln w="19050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H="1" flipV="1">
            <a:off x="4371418" y="1988840"/>
            <a:ext cx="720078" cy="1080120"/>
          </a:xfrm>
          <a:prstGeom prst="straightConnector1">
            <a:avLst/>
          </a:prstGeom>
          <a:ln w="19050">
            <a:solidFill>
              <a:schemeClr val="accent1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H="1">
            <a:off x="5769573" y="2060848"/>
            <a:ext cx="1626179" cy="1080120"/>
          </a:xfrm>
          <a:prstGeom prst="straightConnector1">
            <a:avLst/>
          </a:prstGeom>
          <a:ln w="19050">
            <a:solidFill>
              <a:schemeClr val="accent1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H="1">
            <a:off x="5925590" y="1988840"/>
            <a:ext cx="2838314" cy="1368152"/>
          </a:xfrm>
          <a:prstGeom prst="straightConnector1">
            <a:avLst/>
          </a:prstGeom>
          <a:ln w="19050">
            <a:solidFill>
              <a:schemeClr val="accent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endCxn id="16" idx="1"/>
          </p:cNvCxnSpPr>
          <p:nvPr/>
        </p:nvCxnSpPr>
        <p:spPr>
          <a:xfrm>
            <a:off x="6315632" y="3717032"/>
            <a:ext cx="774086" cy="9429"/>
          </a:xfrm>
          <a:prstGeom prst="straightConnector1">
            <a:avLst/>
          </a:prstGeom>
          <a:ln w="19050">
            <a:solidFill>
              <a:schemeClr val="accent1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/>
          <p:cNvSpPr/>
          <p:nvPr/>
        </p:nvSpPr>
        <p:spPr>
          <a:xfrm>
            <a:off x="2235179" y="836712"/>
            <a:ext cx="3000333" cy="1512168"/>
          </a:xfrm>
          <a:prstGeom prst="rect">
            <a:avLst/>
          </a:prstGeom>
          <a:noFill/>
          <a:ln w="127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TextBox 25"/>
          <p:cNvSpPr txBox="1"/>
          <p:nvPr/>
        </p:nvSpPr>
        <p:spPr>
          <a:xfrm>
            <a:off x="2313187" y="908720"/>
            <a:ext cx="1338149" cy="27699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b="1" i="1" dirty="0" smtClean="0"/>
              <a:t>Doctors</a:t>
            </a:r>
          </a:p>
        </p:txBody>
      </p:sp>
      <p:sp>
        <p:nvSpPr>
          <p:cNvPr id="27" name="Rectangle 26"/>
          <p:cNvSpPr/>
          <p:nvPr/>
        </p:nvSpPr>
        <p:spPr>
          <a:xfrm>
            <a:off x="5865582" y="836712"/>
            <a:ext cx="4482497" cy="1512168"/>
          </a:xfrm>
          <a:prstGeom prst="rect">
            <a:avLst/>
          </a:prstGeom>
          <a:noFill/>
          <a:ln w="127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667560" y="908720"/>
            <a:ext cx="1680530" cy="27699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b="1" i="1" dirty="0" smtClean="0"/>
              <a:t>Hospita</a:t>
            </a:r>
            <a:r>
              <a:rPr lang="en-GB" sz="1600" b="1" i="1" dirty="0" smtClean="0"/>
              <a:t>l</a:t>
            </a:r>
          </a:p>
        </p:txBody>
      </p:sp>
      <p:sp>
        <p:nvSpPr>
          <p:cNvPr id="29" name="Rectangle 28"/>
          <p:cNvSpPr/>
          <p:nvPr/>
        </p:nvSpPr>
        <p:spPr>
          <a:xfrm>
            <a:off x="3579328" y="4509120"/>
            <a:ext cx="4752528" cy="1440160"/>
          </a:xfrm>
          <a:prstGeom prst="rect">
            <a:avLst/>
          </a:prstGeom>
          <a:noFill/>
          <a:ln w="127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TextBox 29"/>
          <p:cNvSpPr txBox="1"/>
          <p:nvPr/>
        </p:nvSpPr>
        <p:spPr>
          <a:xfrm>
            <a:off x="3417310" y="4581129"/>
            <a:ext cx="1680530" cy="27699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b="1" i="1" dirty="0" smtClean="0"/>
              <a:t>Citizens</a:t>
            </a:r>
          </a:p>
        </p:txBody>
      </p:sp>
      <p:sp>
        <p:nvSpPr>
          <p:cNvPr id="31" name="Rectangle 30"/>
          <p:cNvSpPr/>
          <p:nvPr/>
        </p:nvSpPr>
        <p:spPr>
          <a:xfrm>
            <a:off x="3177283" y="2636912"/>
            <a:ext cx="5586621" cy="1584176"/>
          </a:xfrm>
          <a:prstGeom prst="rect">
            <a:avLst/>
          </a:prstGeom>
          <a:noFill/>
          <a:ln w="9525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TextBox 31"/>
          <p:cNvSpPr txBox="1"/>
          <p:nvPr/>
        </p:nvSpPr>
        <p:spPr>
          <a:xfrm>
            <a:off x="3105275" y="2750731"/>
            <a:ext cx="1440160" cy="27699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b="1" dirty="0" smtClean="0"/>
              <a:t>MoLHSA</a:t>
            </a:r>
          </a:p>
        </p:txBody>
      </p:sp>
      <p:grpSp>
        <p:nvGrpSpPr>
          <p:cNvPr id="33" name="Group 50"/>
          <p:cNvGrpSpPr/>
          <p:nvPr/>
        </p:nvGrpSpPr>
        <p:grpSpPr>
          <a:xfrm>
            <a:off x="7179728" y="4941168"/>
            <a:ext cx="816091" cy="636653"/>
            <a:chOff x="5385048" y="5205198"/>
            <a:chExt cx="816091" cy="63665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34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385048" y="5301208"/>
              <a:ext cx="307607" cy="5406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5" name="TextBox 34"/>
            <p:cNvSpPr txBox="1"/>
            <p:nvPr/>
          </p:nvSpPr>
          <p:spPr>
            <a:xfrm>
              <a:off x="5551066" y="5205198"/>
              <a:ext cx="650073" cy="138499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solidFill>
                <a:schemeClr val="bg1">
                  <a:lumMod val="65000"/>
                </a:schemeClr>
              </a:solidFill>
            </a:ln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GB" sz="900" dirty="0" smtClean="0"/>
                <a:t>Mobile EMR</a:t>
              </a:r>
            </a:p>
          </p:txBody>
        </p:sp>
      </p:grpSp>
      <p:pic>
        <p:nvPicPr>
          <p:cNvPr id="36" name="Picture 2" descr="C:\Users\bistrp\AppData\Local\Microsoft\Windows\Temporary Internet Files\Content.IE5\T8W0CLUO\MC900433953[1]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49291" y="3356992"/>
            <a:ext cx="897700" cy="828646"/>
          </a:xfrm>
          <a:prstGeom prst="rect">
            <a:avLst/>
          </a:prstGeom>
          <a:noFill/>
        </p:spPr>
      </p:pic>
      <p:pic>
        <p:nvPicPr>
          <p:cNvPr id="37" name="Picture 3" descr="C:\Users\bistrp\AppData\Local\Microsoft\Windows\Temporary Internet Files\Content.IE5\JQ4GYJQE\MC900432609[1]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651336" y="5085184"/>
            <a:ext cx="858096" cy="792088"/>
          </a:xfrm>
          <a:prstGeom prst="rect">
            <a:avLst/>
          </a:prstGeom>
          <a:noFill/>
        </p:spPr>
      </p:pic>
      <p:pic>
        <p:nvPicPr>
          <p:cNvPr id="38" name="Picture 4" descr="C:\Users\bistrp\AppData\Local\Microsoft\Windows\Temporary Internet Files\Content.IE5\T8W0CLUO\MC900433937[1]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955592" y="1412776"/>
            <a:ext cx="858095" cy="792088"/>
          </a:xfrm>
          <a:prstGeom prst="rect">
            <a:avLst/>
          </a:prstGeom>
          <a:noFill/>
        </p:spPr>
      </p:pic>
      <p:pic>
        <p:nvPicPr>
          <p:cNvPr id="39" name="Picture 5" descr="C:\Users\bistrp\AppData\Local\Microsoft\Windows\Temporary Internet Files\Content.IE5\NS06Q8EW\MC900432625[1]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355192" y="1484784"/>
            <a:ext cx="780086" cy="72008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74961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AutoShape 33"/>
          <p:cNvSpPr>
            <a:spLocks noChangeArrowheads="1"/>
          </p:cNvSpPr>
          <p:nvPr/>
        </p:nvSpPr>
        <p:spPr bwMode="auto">
          <a:xfrm>
            <a:off x="1718590" y="1320801"/>
            <a:ext cx="1609725" cy="9144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B4D88B">
                  <a:alpha val="50000"/>
                </a:srgbClr>
              </a:gs>
              <a:gs pos="100000">
                <a:srgbClr val="49A942">
                  <a:alpha val="50000"/>
                </a:srgbClr>
              </a:gs>
            </a:gsLst>
            <a:lin ang="5400000" scaled="1"/>
          </a:gradFill>
          <a:ln w="9525">
            <a:solidFill>
              <a:srgbClr val="49A942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0" tIns="0" rIns="0" bIns="0" anchor="ctr"/>
          <a:lstStyle/>
          <a:p>
            <a:pPr algn="ctr"/>
            <a:r>
              <a:rPr lang="en-GB" sz="1300" dirty="0" smtClean="0">
                <a:solidFill>
                  <a:srgbClr val="000000"/>
                </a:solidFill>
                <a:latin typeface="Verdana"/>
              </a:rPr>
              <a:t>ADT / HIS</a:t>
            </a:r>
          </a:p>
          <a:p>
            <a:pPr algn="ctr"/>
            <a:endParaRPr lang="en-GB" sz="1300" dirty="0" smtClean="0">
              <a:solidFill>
                <a:srgbClr val="000000"/>
              </a:solidFill>
              <a:latin typeface="Verdana"/>
            </a:endParaRPr>
          </a:p>
          <a:p>
            <a:pPr algn="ctr"/>
            <a:r>
              <a:rPr lang="en-GB" sz="1300" dirty="0" smtClean="0">
                <a:solidFill>
                  <a:srgbClr val="000000"/>
                </a:solidFill>
                <a:latin typeface="Verdana"/>
              </a:rPr>
              <a:t>Data Driven</a:t>
            </a:r>
            <a:endParaRPr lang="en-GB" sz="1300" dirty="0">
              <a:solidFill>
                <a:srgbClr val="000000"/>
              </a:solidFill>
              <a:latin typeface="Verdana"/>
            </a:endParaRPr>
          </a:p>
        </p:txBody>
      </p:sp>
      <p:cxnSp>
        <p:nvCxnSpPr>
          <p:cNvPr id="41" name="Straight Arrow Connector 40"/>
          <p:cNvCxnSpPr>
            <a:stCxn id="40" idx="2"/>
          </p:cNvCxnSpPr>
          <p:nvPr/>
        </p:nvCxnSpPr>
        <p:spPr>
          <a:xfrm flipH="1">
            <a:off x="2513134" y="2235202"/>
            <a:ext cx="10319" cy="1219199"/>
          </a:xfrm>
          <a:prstGeom prst="straightConnector1">
            <a:avLst/>
          </a:prstGeom>
          <a:noFill/>
          <a:ln w="19050" cap="flat" cmpd="sng" algn="ctr">
            <a:solidFill>
              <a:srgbClr val="4D4D4D"/>
            </a:solidFill>
            <a:prstDash val="solid"/>
            <a:headEnd type="triangle"/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sp>
        <p:nvSpPr>
          <p:cNvPr id="42" name="TextBox 41"/>
          <p:cNvSpPr txBox="1"/>
          <p:nvPr/>
        </p:nvSpPr>
        <p:spPr>
          <a:xfrm>
            <a:off x="2526991" y="2628901"/>
            <a:ext cx="564522" cy="323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107287" tIns="53643" rIns="107287" bIns="53643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4D4D4D"/>
                </a:solidFill>
                <a:latin typeface="Verdana"/>
              </a:rPr>
              <a:t>HL7</a:t>
            </a:r>
          </a:p>
        </p:txBody>
      </p:sp>
      <p:sp>
        <p:nvSpPr>
          <p:cNvPr id="43" name="Left-Right Arrow 42"/>
          <p:cNvSpPr/>
          <p:nvPr/>
        </p:nvSpPr>
        <p:spPr>
          <a:xfrm>
            <a:off x="1780502" y="3213100"/>
            <a:ext cx="8791575" cy="965200"/>
          </a:xfrm>
          <a:prstGeom prst="leftRightArrow">
            <a:avLst/>
          </a:prstGeom>
          <a:solidFill>
            <a:srgbClr val="3892D0"/>
          </a:solidFill>
          <a:ln w="12700" cap="flat" cmpd="sng" algn="ctr">
            <a:solidFill>
              <a:srgbClr val="4D4D4D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107287" tIns="53643" rIns="107287" bIns="53643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</a:rPr>
              <a:t>Integration Engine / Information Bus</a:t>
            </a:r>
          </a:p>
        </p:txBody>
      </p:sp>
      <p:grpSp>
        <p:nvGrpSpPr>
          <p:cNvPr id="44" name="Group 71"/>
          <p:cNvGrpSpPr/>
          <p:nvPr/>
        </p:nvGrpSpPr>
        <p:grpSpPr>
          <a:xfrm>
            <a:off x="5175371" y="1270001"/>
            <a:ext cx="1506538" cy="2146300"/>
            <a:chOff x="3657600" y="952500"/>
            <a:chExt cx="1390650" cy="160972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45" name="AutoShape 33"/>
            <p:cNvSpPr>
              <a:spLocks noChangeArrowheads="1"/>
            </p:cNvSpPr>
            <p:nvPr/>
          </p:nvSpPr>
          <p:spPr bwMode="auto">
            <a:xfrm>
              <a:off x="3657600" y="952500"/>
              <a:ext cx="1390650" cy="676275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B4D88B">
                    <a:alpha val="50000"/>
                  </a:srgbClr>
                </a:gs>
                <a:gs pos="100000">
                  <a:srgbClr val="49A942">
                    <a:alpha val="50000"/>
                  </a:srgbClr>
                </a:gs>
              </a:gsLst>
              <a:lin ang="5400000" scaled="1"/>
            </a:gradFill>
            <a:ln w="9525">
              <a:solidFill>
                <a:srgbClr val="49A942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3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</a:rPr>
                <a:t>EMR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5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3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</a:rPr>
                <a:t>Data+Text</a:t>
              </a:r>
              <a:endParaRPr kumimoji="0" lang="en-GB" sz="13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3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</a:rPr>
                <a:t> Driven</a:t>
              </a:r>
            </a:p>
          </p:txBody>
        </p:sp>
        <p:cxnSp>
          <p:nvCxnSpPr>
            <p:cNvPr id="46" name="Straight Arrow Connector 45"/>
            <p:cNvCxnSpPr/>
            <p:nvPr/>
          </p:nvCxnSpPr>
          <p:spPr>
            <a:xfrm flipH="1">
              <a:off x="4362450" y="1647826"/>
              <a:ext cx="9525" cy="914399"/>
            </a:xfrm>
            <a:prstGeom prst="straightConnector1">
              <a:avLst/>
            </a:prstGeom>
            <a:noFill/>
            <a:ln w="19050" cap="flat" cmpd="sng" algn="ctr">
              <a:solidFill>
                <a:srgbClr val="4D4D4D"/>
              </a:solidFill>
              <a:prstDash val="solid"/>
              <a:headEnd type="triangle"/>
              <a:tailEnd type="triangle"/>
            </a:ln>
            <a:effectLst/>
          </p:spPr>
        </p:cxnSp>
        <p:sp>
          <p:nvSpPr>
            <p:cNvPr id="47" name="TextBox 46"/>
            <p:cNvSpPr txBox="1"/>
            <p:nvPr/>
          </p:nvSpPr>
          <p:spPr>
            <a:xfrm>
              <a:off x="4418588" y="1962150"/>
              <a:ext cx="491555" cy="2308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4D4D4D"/>
                  </a:solidFill>
                  <a:effectLst/>
                  <a:uLnTx/>
                  <a:uFillTx/>
                  <a:latin typeface="Verdana"/>
                </a:rPr>
                <a:t>HL7</a:t>
              </a:r>
            </a:p>
          </p:txBody>
        </p:sp>
      </p:grpSp>
      <p:grpSp>
        <p:nvGrpSpPr>
          <p:cNvPr id="48" name="Group 73"/>
          <p:cNvGrpSpPr/>
          <p:nvPr/>
        </p:nvGrpSpPr>
        <p:grpSpPr>
          <a:xfrm>
            <a:off x="1460621" y="4648200"/>
            <a:ext cx="3725069" cy="1067032"/>
            <a:chOff x="228600" y="3486150"/>
            <a:chExt cx="3438525" cy="80027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49" name="AutoShape 33"/>
            <p:cNvSpPr>
              <a:spLocks noChangeArrowheads="1"/>
            </p:cNvSpPr>
            <p:nvPr/>
          </p:nvSpPr>
          <p:spPr bwMode="auto">
            <a:xfrm>
              <a:off x="2343150" y="3581400"/>
              <a:ext cx="1323975" cy="619125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B4D88B">
                    <a:alpha val="50000"/>
                  </a:srgbClr>
                </a:gs>
                <a:gs pos="100000">
                  <a:srgbClr val="49A942">
                    <a:alpha val="50000"/>
                  </a:srgbClr>
                </a:gs>
              </a:gsLst>
              <a:lin ang="5400000" scaled="1"/>
            </a:gradFill>
            <a:ln w="9525">
              <a:solidFill>
                <a:srgbClr val="49A942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3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</a:rPr>
                <a:t>DMS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5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3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</a:rPr>
                <a:t>Content Driven</a:t>
              </a:r>
            </a:p>
          </p:txBody>
        </p:sp>
        <p:pic>
          <p:nvPicPr>
            <p:cNvPr id="50" name="Picture 8" descr="http://t1.gstatic.com/images?q=tbn:ANd9GcRoVNtvOyxeupD5rUjOSeMuWfxypPvulHplv36Ohv-G67G8gOWB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28600" y="3486150"/>
              <a:ext cx="762000" cy="800274"/>
            </a:xfrm>
            <a:prstGeom prst="rect">
              <a:avLst/>
            </a:prstGeom>
            <a:noFill/>
          </p:spPr>
        </p:pic>
        <p:cxnSp>
          <p:nvCxnSpPr>
            <p:cNvPr id="51" name="Straight Arrow Connector 50"/>
            <p:cNvCxnSpPr>
              <a:stCxn id="50" idx="3"/>
              <a:endCxn id="49" idx="1"/>
            </p:cNvCxnSpPr>
            <p:nvPr/>
          </p:nvCxnSpPr>
          <p:spPr>
            <a:xfrm>
              <a:off x="990600" y="3886287"/>
              <a:ext cx="1352550" cy="4676"/>
            </a:xfrm>
            <a:prstGeom prst="straightConnector1">
              <a:avLst/>
            </a:prstGeom>
            <a:noFill/>
            <a:ln w="19050" cap="flat" cmpd="sng" algn="ctr">
              <a:solidFill>
                <a:srgbClr val="4D4D4D"/>
              </a:solidFill>
              <a:prstDash val="solid"/>
              <a:headEnd type="none"/>
              <a:tailEnd type="triangle"/>
            </a:ln>
            <a:effectLst/>
          </p:spPr>
        </p:cxnSp>
        <p:sp>
          <p:nvSpPr>
            <p:cNvPr id="52" name="TextBox 51"/>
            <p:cNvSpPr txBox="1"/>
            <p:nvPr/>
          </p:nvSpPr>
          <p:spPr>
            <a:xfrm>
              <a:off x="1044503" y="3552825"/>
              <a:ext cx="1105628" cy="2308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4D4D4D"/>
                  </a:solidFill>
                  <a:effectLst/>
                  <a:uLnTx/>
                  <a:uFillTx/>
                  <a:latin typeface="Verdana"/>
                </a:rPr>
                <a:t>Documents</a:t>
              </a:r>
            </a:p>
          </p:txBody>
        </p:sp>
      </p:grpSp>
      <p:grpSp>
        <p:nvGrpSpPr>
          <p:cNvPr id="53" name="Group 74"/>
          <p:cNvGrpSpPr/>
          <p:nvPr/>
        </p:nvGrpSpPr>
        <p:grpSpPr>
          <a:xfrm>
            <a:off x="3845358" y="3943347"/>
            <a:ext cx="1211351" cy="838199"/>
            <a:chOff x="2429897" y="2957510"/>
            <a:chExt cx="1118171" cy="628649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cxnSp>
          <p:nvCxnSpPr>
            <p:cNvPr id="54" name="Straight Arrow Connector 53"/>
            <p:cNvCxnSpPr/>
            <p:nvPr/>
          </p:nvCxnSpPr>
          <p:spPr>
            <a:xfrm flipH="1">
              <a:off x="3030825" y="2957510"/>
              <a:ext cx="4763" cy="628649"/>
            </a:xfrm>
            <a:prstGeom prst="straightConnector1">
              <a:avLst/>
            </a:prstGeom>
            <a:noFill/>
            <a:ln w="19050" cap="flat" cmpd="sng" algn="ctr">
              <a:solidFill>
                <a:srgbClr val="4D4D4D"/>
              </a:solidFill>
              <a:prstDash val="solid"/>
              <a:headEnd type="triangle"/>
              <a:tailEnd type="triangle"/>
            </a:ln>
            <a:effectLst/>
          </p:spPr>
        </p:cxnSp>
        <p:sp>
          <p:nvSpPr>
            <p:cNvPr id="55" name="TextBox 54"/>
            <p:cNvSpPr txBox="1"/>
            <p:nvPr/>
          </p:nvSpPr>
          <p:spPr>
            <a:xfrm>
              <a:off x="3056513" y="3143250"/>
              <a:ext cx="491555" cy="2308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4D4D4D"/>
                  </a:solidFill>
                  <a:effectLst/>
                  <a:uLnTx/>
                  <a:uFillTx/>
                  <a:latin typeface="Verdana"/>
                </a:rPr>
                <a:t>HL7</a:t>
              </a: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2429897" y="3143250"/>
              <a:ext cx="525588" cy="2308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Verdana"/>
                </a:rPr>
                <a:t>XDS</a:t>
              </a:r>
            </a:p>
          </p:txBody>
        </p:sp>
      </p:grpSp>
      <p:grpSp>
        <p:nvGrpSpPr>
          <p:cNvPr id="57" name="Group 80"/>
          <p:cNvGrpSpPr/>
          <p:nvPr/>
        </p:nvGrpSpPr>
        <p:grpSpPr>
          <a:xfrm>
            <a:off x="6826371" y="3962401"/>
            <a:ext cx="1423988" cy="1714500"/>
            <a:chOff x="5181600" y="2971800"/>
            <a:chExt cx="1314450" cy="128587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58" name="AutoShape 33"/>
            <p:cNvSpPr>
              <a:spLocks noChangeArrowheads="1"/>
            </p:cNvSpPr>
            <p:nvPr/>
          </p:nvSpPr>
          <p:spPr bwMode="auto">
            <a:xfrm>
              <a:off x="5181600" y="3581400"/>
              <a:ext cx="1314450" cy="676275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B4D88B">
                    <a:alpha val="50000"/>
                  </a:srgbClr>
                </a:gs>
                <a:gs pos="100000">
                  <a:srgbClr val="49A942">
                    <a:alpha val="50000"/>
                  </a:srgbClr>
                </a:gs>
              </a:gsLst>
              <a:lin ang="5400000" scaled="1"/>
            </a:gradFill>
            <a:ln w="9525">
              <a:solidFill>
                <a:srgbClr val="49A942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3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</a:rPr>
                <a:t>PACS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3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</a:rPr>
                <a:t>Data+DICOM</a:t>
              </a:r>
              <a:endParaRPr kumimoji="0" lang="en-GB" sz="13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3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</a:rPr>
                <a:t> Driven</a:t>
              </a:r>
            </a:p>
          </p:txBody>
        </p:sp>
        <p:grpSp>
          <p:nvGrpSpPr>
            <p:cNvPr id="59" name="Group 76"/>
            <p:cNvGrpSpPr/>
            <p:nvPr/>
          </p:nvGrpSpPr>
          <p:grpSpPr>
            <a:xfrm>
              <a:off x="5230247" y="2971800"/>
              <a:ext cx="1137221" cy="609600"/>
              <a:chOff x="5230247" y="2971800"/>
              <a:chExt cx="1137221" cy="609600"/>
            </a:xfrm>
          </p:grpSpPr>
          <p:cxnSp>
            <p:nvCxnSpPr>
              <p:cNvPr id="60" name="Straight Arrow Connector 59"/>
              <p:cNvCxnSpPr>
                <a:endCxn id="58" idx="0"/>
              </p:cNvCxnSpPr>
              <p:nvPr/>
            </p:nvCxnSpPr>
            <p:spPr>
              <a:xfrm>
                <a:off x="5838825" y="2971800"/>
                <a:ext cx="0" cy="609600"/>
              </a:xfrm>
              <a:prstGeom prst="straightConnector1">
                <a:avLst/>
              </a:prstGeom>
              <a:noFill/>
              <a:ln w="19050" cap="flat" cmpd="sng" algn="ctr">
                <a:solidFill>
                  <a:srgbClr val="4D4D4D"/>
                </a:solidFill>
                <a:prstDash val="solid"/>
                <a:headEnd type="triangle"/>
                <a:tailEnd type="triangle"/>
              </a:ln>
              <a:effectLst/>
            </p:spPr>
          </p:cxnSp>
          <p:sp>
            <p:nvSpPr>
              <p:cNvPr id="61" name="TextBox 60"/>
              <p:cNvSpPr txBox="1"/>
              <p:nvPr/>
            </p:nvSpPr>
            <p:spPr>
              <a:xfrm>
                <a:off x="5875913" y="3162300"/>
                <a:ext cx="491555" cy="23083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4D4D4D"/>
                    </a:solidFill>
                    <a:effectLst/>
                    <a:uLnTx/>
                    <a:uFillTx/>
                    <a:latin typeface="Verdana"/>
                  </a:rPr>
                  <a:t>HL7</a:t>
                </a:r>
              </a:p>
            </p:txBody>
          </p:sp>
          <p:sp>
            <p:nvSpPr>
              <p:cNvPr id="62" name="TextBox 61"/>
              <p:cNvSpPr txBox="1"/>
              <p:nvPr/>
            </p:nvSpPr>
            <p:spPr>
              <a:xfrm>
                <a:off x="5230247" y="3152775"/>
                <a:ext cx="525588" cy="23083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Verdana"/>
                  </a:rPr>
                  <a:t>XDS</a:t>
                </a:r>
              </a:p>
            </p:txBody>
          </p:sp>
        </p:grpSp>
      </p:grpSp>
      <p:grpSp>
        <p:nvGrpSpPr>
          <p:cNvPr id="63" name="Group 84"/>
          <p:cNvGrpSpPr/>
          <p:nvPr/>
        </p:nvGrpSpPr>
        <p:grpSpPr>
          <a:xfrm>
            <a:off x="8241028" y="2260601"/>
            <a:ext cx="2095469" cy="3183465"/>
            <a:chOff x="6487450" y="1695450"/>
            <a:chExt cx="1934282" cy="2387599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64" name="TextBox 63"/>
            <p:cNvSpPr txBox="1"/>
            <p:nvPr/>
          </p:nvSpPr>
          <p:spPr>
            <a:xfrm>
              <a:off x="6631525" y="3590925"/>
              <a:ext cx="751982" cy="2308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4D4D4D"/>
                  </a:solidFill>
                  <a:effectLst/>
                  <a:uLnTx/>
                  <a:uFillTx/>
                  <a:latin typeface="Verdana"/>
                </a:rPr>
                <a:t>DICOM</a:t>
              </a:r>
            </a:p>
          </p:txBody>
        </p:sp>
        <p:grpSp>
          <p:nvGrpSpPr>
            <p:cNvPr id="65" name="Group 83"/>
            <p:cNvGrpSpPr/>
            <p:nvPr/>
          </p:nvGrpSpPr>
          <p:grpSpPr>
            <a:xfrm>
              <a:off x="6487450" y="1695450"/>
              <a:ext cx="1934282" cy="2387599"/>
              <a:chOff x="6487450" y="1695450"/>
              <a:chExt cx="1934282" cy="2387599"/>
            </a:xfrm>
          </p:grpSpPr>
          <p:pic>
            <p:nvPicPr>
              <p:cNvPr id="66" name="Picture 10" descr="http://www.radiology-equipment.com/instrumentpics/lsplus.jp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7480301" y="3743325"/>
                <a:ext cx="441864" cy="339724"/>
              </a:xfrm>
              <a:prstGeom prst="rect">
                <a:avLst/>
              </a:prstGeom>
              <a:noFill/>
            </p:spPr>
          </p:pic>
          <p:cxnSp>
            <p:nvCxnSpPr>
              <p:cNvPr id="67" name="Straight Arrow Connector 66"/>
              <p:cNvCxnSpPr>
                <a:stCxn id="66" idx="1"/>
                <a:endCxn id="58" idx="3"/>
              </p:cNvCxnSpPr>
              <p:nvPr/>
            </p:nvCxnSpPr>
            <p:spPr>
              <a:xfrm flipH="1">
                <a:off x="6487450" y="3913187"/>
                <a:ext cx="992851" cy="6350"/>
              </a:xfrm>
              <a:prstGeom prst="straightConnector1">
                <a:avLst/>
              </a:prstGeom>
              <a:noFill/>
              <a:ln w="19050" cap="flat" cmpd="sng" algn="ctr">
                <a:solidFill>
                  <a:srgbClr val="4D4D4D"/>
                </a:solidFill>
                <a:prstDash val="solid"/>
                <a:headEnd type="triangle"/>
                <a:tailEnd type="triangle"/>
              </a:ln>
              <a:effectLst/>
            </p:spPr>
          </p:cxnSp>
          <p:grpSp>
            <p:nvGrpSpPr>
              <p:cNvPr id="68" name="Group 78"/>
              <p:cNvGrpSpPr/>
              <p:nvPr/>
            </p:nvGrpSpPr>
            <p:grpSpPr>
              <a:xfrm>
                <a:off x="7669750" y="1695450"/>
                <a:ext cx="751982" cy="2047875"/>
                <a:chOff x="7669750" y="1695450"/>
                <a:chExt cx="751982" cy="2047875"/>
              </a:xfrm>
            </p:grpSpPr>
            <p:cxnSp>
              <p:nvCxnSpPr>
                <p:cNvPr id="69" name="Straight Arrow Connector 68"/>
                <p:cNvCxnSpPr>
                  <a:endCxn id="66" idx="0"/>
                </p:cNvCxnSpPr>
                <p:nvPr/>
              </p:nvCxnSpPr>
              <p:spPr>
                <a:xfrm flipH="1">
                  <a:off x="7701233" y="1695450"/>
                  <a:ext cx="14017" cy="2047875"/>
                </a:xfrm>
                <a:prstGeom prst="straightConnector1">
                  <a:avLst/>
                </a:prstGeom>
                <a:noFill/>
                <a:ln w="19050" cap="flat" cmpd="sng" algn="ctr">
                  <a:solidFill>
                    <a:srgbClr val="4D4D4D"/>
                  </a:solidFill>
                  <a:prstDash val="dash"/>
                  <a:headEnd type="triangle"/>
                  <a:tailEnd type="triangle"/>
                </a:ln>
                <a:effectLst/>
              </p:spPr>
            </p:cxnSp>
            <p:sp>
              <p:nvSpPr>
                <p:cNvPr id="70" name="TextBox 69"/>
                <p:cNvSpPr txBox="1"/>
                <p:nvPr/>
              </p:nvSpPr>
              <p:spPr>
                <a:xfrm>
                  <a:off x="7669750" y="3209925"/>
                  <a:ext cx="751982" cy="23083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4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4D4D4D"/>
                      </a:solidFill>
                      <a:effectLst/>
                      <a:uLnTx/>
                      <a:uFillTx/>
                      <a:latin typeface="Verdana"/>
                    </a:rPr>
                    <a:t>DICOM</a:t>
                  </a:r>
                </a:p>
              </p:txBody>
            </p:sp>
          </p:grpSp>
        </p:grpSp>
      </p:grpSp>
      <p:grpSp>
        <p:nvGrpSpPr>
          <p:cNvPr id="71" name="Group 82"/>
          <p:cNvGrpSpPr/>
          <p:nvPr/>
        </p:nvGrpSpPr>
        <p:grpSpPr>
          <a:xfrm>
            <a:off x="8250359" y="1320802"/>
            <a:ext cx="1403350" cy="2133599"/>
            <a:chOff x="6496050" y="990601"/>
            <a:chExt cx="1295400" cy="1600199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grpSp>
          <p:nvGrpSpPr>
            <p:cNvPr id="72" name="Group 72"/>
            <p:cNvGrpSpPr/>
            <p:nvPr/>
          </p:nvGrpSpPr>
          <p:grpSpPr>
            <a:xfrm>
              <a:off x="6496050" y="990601"/>
              <a:ext cx="1295400" cy="1600199"/>
              <a:chOff x="6496050" y="990601"/>
              <a:chExt cx="1295400" cy="1600199"/>
            </a:xfrm>
          </p:grpSpPr>
          <p:sp>
            <p:nvSpPr>
              <p:cNvPr id="74" name="AutoShape 33"/>
              <p:cNvSpPr>
                <a:spLocks noChangeArrowheads="1"/>
              </p:cNvSpPr>
              <p:nvPr/>
            </p:nvSpPr>
            <p:spPr bwMode="auto">
              <a:xfrm>
                <a:off x="6496050" y="990601"/>
                <a:ext cx="1295400" cy="666750"/>
              </a:xfrm>
              <a:prstGeom prst="roundRect">
                <a:avLst>
                  <a:gd name="adj" fmla="val 16667"/>
                </a:avLst>
              </a:prstGeom>
              <a:gradFill rotWithShape="1">
                <a:gsLst>
                  <a:gs pos="0">
                    <a:srgbClr val="B4D88B">
                      <a:alpha val="50000"/>
                    </a:srgbClr>
                  </a:gs>
                  <a:gs pos="100000">
                    <a:srgbClr val="49A942">
                      <a:alpha val="50000"/>
                    </a:srgbClr>
                  </a:gs>
                </a:gsLst>
                <a:lin ang="5400000" scaled="1"/>
              </a:gradFill>
              <a:ln w="9525">
                <a:solidFill>
                  <a:srgbClr val="49A942"/>
                </a:solidFill>
                <a:round/>
                <a:headEnd/>
                <a:tailEnd/>
              </a:ln>
            </p:spPr>
            <p:txBody>
              <a:bodyPr wrap="none" lIns="0" tIns="0" rIns="0" bIns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3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</a:rPr>
                  <a:t>RIS</a:t>
                </a: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7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300" b="0" i="0" u="none" strike="noStrike" kern="0" cap="none" spc="0" normalizeH="0" baseline="0" noProof="0" dirty="0" err="1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</a:rPr>
                  <a:t>Data+Text</a:t>
                </a:r>
                <a:endParaRPr kumimoji="0" lang="en-GB" sz="13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3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</a:rPr>
                  <a:t> Driven</a:t>
                </a:r>
              </a:p>
            </p:txBody>
          </p:sp>
          <p:cxnSp>
            <p:nvCxnSpPr>
              <p:cNvPr id="75" name="Straight Arrow Connector 74"/>
              <p:cNvCxnSpPr/>
              <p:nvPr/>
            </p:nvCxnSpPr>
            <p:spPr>
              <a:xfrm flipH="1">
                <a:off x="7143750" y="1676401"/>
                <a:ext cx="9525" cy="914399"/>
              </a:xfrm>
              <a:prstGeom prst="straightConnector1">
                <a:avLst/>
              </a:prstGeom>
              <a:noFill/>
              <a:ln w="19050" cap="flat" cmpd="sng" algn="ctr">
                <a:solidFill>
                  <a:srgbClr val="4D4D4D"/>
                </a:solidFill>
                <a:prstDash val="solid"/>
                <a:headEnd type="triangle"/>
                <a:tailEnd type="triangle"/>
              </a:ln>
              <a:effectLst/>
            </p:spPr>
          </p:cxnSp>
        </p:grpSp>
        <p:sp>
          <p:nvSpPr>
            <p:cNvPr id="73" name="TextBox 72"/>
            <p:cNvSpPr txBox="1"/>
            <p:nvPr/>
          </p:nvSpPr>
          <p:spPr>
            <a:xfrm>
              <a:off x="6618863" y="1971675"/>
              <a:ext cx="491555" cy="2308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4D4D4D"/>
                  </a:solidFill>
                  <a:effectLst/>
                  <a:uLnTx/>
                  <a:uFillTx/>
                  <a:latin typeface="Verdana"/>
                </a:rPr>
                <a:t>HL7</a:t>
              </a:r>
            </a:p>
          </p:txBody>
        </p:sp>
      </p:grpSp>
      <p:sp>
        <p:nvSpPr>
          <p:cNvPr id="2" name="Rectangle 1"/>
          <p:cNvSpPr/>
          <p:nvPr/>
        </p:nvSpPr>
        <p:spPr>
          <a:xfrm>
            <a:off x="3195245" y="62180"/>
            <a:ext cx="520186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dirty="0">
                <a:latin typeface="Arial" charset="0"/>
                <a:ea typeface="ＭＳ Ｐゴシック" pitchFamily="34" charset="-128"/>
              </a:rPr>
              <a:t>If everyone can share the  information electronically </a:t>
            </a:r>
          </a:p>
          <a:p>
            <a:pPr>
              <a:buFont typeface="Wingdings" pitchFamily="2" charset="2"/>
              <a:buChar char="q"/>
            </a:pPr>
            <a:endParaRPr lang="en-GB" sz="1600" dirty="0">
              <a:latin typeface="Arial" charset="0"/>
              <a:ea typeface="ＭＳ Ｐゴシック" pitchFamily="34" charset="-128"/>
            </a:endParaRPr>
          </a:p>
          <a:p>
            <a:pPr>
              <a:buFont typeface="Wingdings" pitchFamily="2" charset="2"/>
              <a:buChar char="q"/>
            </a:pPr>
            <a:r>
              <a:rPr lang="en-GB" sz="1600" dirty="0">
                <a:latin typeface="Arial" charset="0"/>
                <a:ea typeface="ＭＳ Ｐゴシック" pitchFamily="34" charset="-128"/>
              </a:rPr>
              <a:t>Better access to  patient information</a:t>
            </a:r>
          </a:p>
          <a:p>
            <a:pPr>
              <a:buFont typeface="Wingdings" pitchFamily="2" charset="2"/>
              <a:buChar char="q"/>
            </a:pPr>
            <a:r>
              <a:rPr lang="en-GB" sz="1600" dirty="0">
                <a:latin typeface="Arial" charset="0"/>
                <a:ea typeface="ＭＳ Ｐゴシック" pitchFamily="34" charset="-128"/>
              </a:rPr>
              <a:t>Reduced administration costs</a:t>
            </a:r>
          </a:p>
          <a:p>
            <a:pPr>
              <a:buFont typeface="Wingdings" pitchFamily="2" charset="2"/>
              <a:buChar char="q"/>
            </a:pPr>
            <a:r>
              <a:rPr lang="en-GB" sz="1600" dirty="0">
                <a:latin typeface="Arial" charset="0"/>
                <a:ea typeface="ＭＳ Ｐゴシック" pitchFamily="34" charset="-128"/>
              </a:rPr>
              <a:t>Better patient care</a:t>
            </a:r>
          </a:p>
        </p:txBody>
      </p:sp>
    </p:spTree>
    <p:extLst>
      <p:ext uri="{BB962C8B-B14F-4D97-AF65-F5344CB8AC3E}">
        <p14:creationId xmlns:p14="http://schemas.microsoft.com/office/powerpoint/2010/main" val="2134708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9" name="Straight Connector 38"/>
          <p:cNvCxnSpPr/>
          <p:nvPr/>
        </p:nvCxnSpPr>
        <p:spPr>
          <a:xfrm>
            <a:off x="1848131" y="836712"/>
            <a:ext cx="8784976" cy="0"/>
          </a:xfrm>
          <a:prstGeom prst="line">
            <a:avLst/>
          </a:prstGeom>
          <a:noFill/>
          <a:ln w="19050" cap="flat" cmpd="sng" algn="ctr">
            <a:solidFill>
              <a:srgbClr val="4D4D4D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sp>
        <p:nvSpPr>
          <p:cNvPr id="76" name="TextBox 75"/>
          <p:cNvSpPr txBox="1"/>
          <p:nvPr/>
        </p:nvSpPr>
        <p:spPr>
          <a:xfrm>
            <a:off x="1848131" y="980728"/>
            <a:ext cx="4896543" cy="475514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>
            <a:spAutoFit/>
          </a:bodyPr>
          <a:lstStyle/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GB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GP Portal</a:t>
            </a:r>
          </a:p>
          <a:p>
            <a:pPr marL="800100" marR="0" lvl="1" indent="-342900" defTabSz="9144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GB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Insertion of new patients into the patient list for the Operational Unit </a:t>
            </a:r>
          </a:p>
          <a:p>
            <a:pPr marL="800100" marR="0" lvl="1" indent="-342900" defTabSz="9144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GB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Search and selection of patients already in the Operational Unit Patient List</a:t>
            </a:r>
          </a:p>
          <a:p>
            <a:pPr marL="800100" marR="0" lvl="1" indent="-342900" defTabSz="9144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GB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Patient Consent Management</a:t>
            </a:r>
          </a:p>
          <a:p>
            <a:pPr marL="800100" marR="0" lvl="1" indent="-342900" defTabSz="9144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GB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Patient Authorisation Management</a:t>
            </a:r>
          </a:p>
          <a:p>
            <a:pPr marL="800100" marR="0" lvl="1" indent="-342900" defTabSz="9144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GB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Appointment Scheduling</a:t>
            </a:r>
          </a:p>
          <a:p>
            <a:pPr marL="800100" marR="0" lvl="1" indent="-342900" defTabSz="9144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GB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Patient Clinical Forms Functionality</a:t>
            </a:r>
          </a:p>
          <a:p>
            <a:pPr marL="800100" marR="0" lvl="1" indent="-342900" defTabSz="9144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GB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Patient Clinical View Functionality</a:t>
            </a:r>
          </a:p>
          <a:p>
            <a:pPr marL="800100" marR="0" lvl="1" indent="-342900" defTabSz="9144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GB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Patient Lab Results Functionality</a:t>
            </a:r>
          </a:p>
          <a:p>
            <a:pPr marL="800100" marR="0" lvl="1" indent="-342900" defTabSz="9144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GB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Patient Visit Functionality</a:t>
            </a:r>
          </a:p>
          <a:p>
            <a:pPr marL="800100" marR="0" lvl="1" indent="-342900" defTabSz="9144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GB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Document Versioning and Audit Trail</a:t>
            </a:r>
            <a:r>
              <a:rPr kumimoji="0" lang="en-GB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</a:t>
            </a:r>
            <a:endParaRPr kumimoji="0" lang="it-IT" sz="18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pic>
        <p:nvPicPr>
          <p:cNvPr id="7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4902" y="1556792"/>
            <a:ext cx="3112615" cy="266429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96158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6474" y="-18587"/>
            <a:ext cx="9822883" cy="667131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687196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16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4943" y="-401637"/>
            <a:ext cx="12561887" cy="766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26827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267" y="0"/>
            <a:ext cx="9901064" cy="364502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8331" y="4005064"/>
            <a:ext cx="9906000" cy="285293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54584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1922783" y="1667138"/>
            <a:ext cx="8784976" cy="0"/>
          </a:xfrm>
          <a:prstGeom prst="line">
            <a:avLst/>
          </a:prstGeom>
          <a:noFill/>
          <a:ln w="19050" cap="flat" cmpd="sng" algn="ctr">
            <a:solidFill>
              <a:srgbClr val="4D4D4D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sp>
        <p:nvSpPr>
          <p:cNvPr id="6" name="TextBox 5"/>
          <p:cNvSpPr txBox="1"/>
          <p:nvPr/>
        </p:nvSpPr>
        <p:spPr>
          <a:xfrm>
            <a:off x="1922783" y="1811154"/>
            <a:ext cx="4896543" cy="343170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>
            <a:spAutoFit/>
          </a:bodyPr>
          <a:lstStyle/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GB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Hospital Portal</a:t>
            </a:r>
          </a:p>
          <a:p>
            <a:pPr marL="742950" marR="0" lvl="1" indent="-285750" defTabSz="9144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GB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Inpatient Admission and Discharge</a:t>
            </a:r>
          </a:p>
          <a:p>
            <a:pPr marL="742950" marR="0" lvl="1" indent="-285750" defTabSz="9144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GB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Outpatient Patient List   </a:t>
            </a:r>
          </a:p>
          <a:p>
            <a:pPr marL="742950" marR="0" lvl="1" indent="-285750" defTabSz="9144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GB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Patient Consent Management</a:t>
            </a:r>
          </a:p>
          <a:p>
            <a:pPr marL="742950" marR="0" lvl="1" indent="-285750" defTabSz="9144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GB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Patient Authorisation Management</a:t>
            </a:r>
          </a:p>
          <a:p>
            <a:pPr marL="742950" marR="0" lvl="1" indent="-285750" defTabSz="9144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GB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Patient Summary Functionality</a:t>
            </a:r>
          </a:p>
          <a:p>
            <a:pPr marL="742950" marR="0" lvl="1" indent="-285750" defTabSz="9144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GB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Patient Clinical View Functionality</a:t>
            </a:r>
          </a:p>
          <a:p>
            <a:pPr marL="742950" marR="0" lvl="1" indent="-285750" defTabSz="9144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GB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Patient Laboratory Functionality  </a:t>
            </a:r>
          </a:p>
          <a:p>
            <a:pPr marL="742950" marR="0" lvl="1" indent="-285750" defTabSz="9144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GB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Hospital Forms Functionality</a:t>
            </a:r>
            <a:endParaRPr kumimoji="0" lang="it-IT" sz="20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9554" y="2387218"/>
            <a:ext cx="3112615" cy="266429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89112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4"/>
          <p:cNvSpPr>
            <a:spLocks noChangeArrowheads="1"/>
          </p:cNvSpPr>
          <p:nvPr/>
        </p:nvSpPr>
        <p:spPr bwMode="gray">
          <a:xfrm>
            <a:off x="1828800" y="827089"/>
            <a:ext cx="4876800" cy="35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tIns="0" rIns="0" bIns="0" anchor="ctr"/>
          <a:lstStyle/>
          <a:p>
            <a:pPr defTabSz="801688" eaLnBrk="0" hangingPunct="0">
              <a:defRPr/>
            </a:pPr>
            <a:r>
              <a:rPr lang="en-US" sz="2000" kern="0" noProof="1">
                <a:latin typeface="+mj-lt"/>
              </a:rPr>
              <a:t>Ministry of Labour, Health and Social Affairs</a:t>
            </a:r>
          </a:p>
        </p:txBody>
      </p:sp>
      <p:sp>
        <p:nvSpPr>
          <p:cNvPr id="29" name="Rectangle 40"/>
          <p:cNvSpPr txBox="1">
            <a:spLocks noChangeArrowheads="1"/>
          </p:cNvSpPr>
          <p:nvPr/>
        </p:nvSpPr>
        <p:spPr bwMode="gray">
          <a:xfrm>
            <a:off x="1824038" y="58739"/>
            <a:ext cx="8520112" cy="100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rIns="0" anchor="ctr"/>
          <a:lstStyle/>
          <a:p>
            <a:pPr>
              <a:lnSpc>
                <a:spcPct val="90000"/>
              </a:lnSpc>
              <a:defRPr/>
            </a:pPr>
            <a:r>
              <a:rPr lang="de-DE" sz="3000" b="1" kern="0" dirty="0">
                <a:latin typeface="+mj-lt"/>
                <a:cs typeface="Arial" pitchFamily="34" charset="0"/>
              </a:rPr>
              <a:t>Ministry</a:t>
            </a:r>
          </a:p>
        </p:txBody>
      </p:sp>
      <p:sp>
        <p:nvSpPr>
          <p:cNvPr id="25609" name="Text Box 19"/>
          <p:cNvSpPr txBox="1">
            <a:spLocks noChangeArrowheads="1"/>
          </p:cNvSpPr>
          <p:nvPr/>
        </p:nvSpPr>
        <p:spPr bwMode="gray">
          <a:xfrm>
            <a:off x="1752600" y="1763959"/>
            <a:ext cx="2209800" cy="369332"/>
          </a:xfrm>
          <a:prstGeom prst="rect">
            <a:avLst/>
          </a:prstGeom>
          <a:noFill/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801688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801688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801688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801688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801688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8016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8016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8016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8016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Aft>
                <a:spcPct val="40000"/>
              </a:spcAft>
            </a:pPr>
            <a:r>
              <a:rPr lang="en-US" sz="2400" noProof="1" smtClean="0">
                <a:latin typeface="+mj-lt"/>
                <a:cs typeface="Arial" charset="0"/>
              </a:rPr>
              <a:t>11 </a:t>
            </a:r>
            <a:r>
              <a:rPr lang="en-US" sz="2400" noProof="1">
                <a:latin typeface="+mj-lt"/>
                <a:cs typeface="Arial" charset="0"/>
              </a:rPr>
              <a:t>Department</a:t>
            </a:r>
          </a:p>
        </p:txBody>
      </p:sp>
      <p:sp>
        <p:nvSpPr>
          <p:cNvPr id="18" name="Text Box 19"/>
          <p:cNvSpPr txBox="1">
            <a:spLocks noChangeArrowheads="1"/>
          </p:cNvSpPr>
          <p:nvPr/>
        </p:nvSpPr>
        <p:spPr bwMode="gray">
          <a:xfrm>
            <a:off x="1905000" y="2262743"/>
            <a:ext cx="2209800" cy="369332"/>
          </a:xfrm>
          <a:prstGeom prst="rect">
            <a:avLst/>
          </a:prstGeom>
          <a:noFill/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801688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801688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801688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801688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801688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8016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8016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8016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8016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Aft>
                <a:spcPct val="40000"/>
              </a:spcAft>
            </a:pPr>
            <a:r>
              <a:rPr lang="en-US" sz="2400" noProof="1">
                <a:latin typeface="+mj-lt"/>
                <a:cs typeface="Arial" charset="0"/>
              </a:rPr>
              <a:t>5 Agency</a:t>
            </a:r>
          </a:p>
        </p:txBody>
      </p:sp>
      <p:sp>
        <p:nvSpPr>
          <p:cNvPr id="19" name="Text Box 19"/>
          <p:cNvSpPr txBox="1">
            <a:spLocks noChangeArrowheads="1"/>
          </p:cNvSpPr>
          <p:nvPr/>
        </p:nvSpPr>
        <p:spPr bwMode="gray">
          <a:xfrm>
            <a:off x="1905000" y="2781400"/>
            <a:ext cx="2209800" cy="369332"/>
          </a:xfrm>
          <a:prstGeom prst="rect">
            <a:avLst/>
          </a:prstGeom>
          <a:noFill/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801688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801688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801688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801688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801688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8016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8016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8016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8016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Aft>
                <a:spcPct val="40000"/>
              </a:spcAft>
            </a:pPr>
            <a:r>
              <a:rPr lang="en-US" sz="2400" noProof="1">
                <a:latin typeface="+mj-lt"/>
                <a:cs typeface="Arial" charset="0"/>
              </a:rPr>
              <a:t>5 LEPL</a:t>
            </a:r>
          </a:p>
        </p:txBody>
      </p:sp>
      <p:sp>
        <p:nvSpPr>
          <p:cNvPr id="24" name="Text Box 19"/>
          <p:cNvSpPr txBox="1">
            <a:spLocks noChangeArrowheads="1"/>
          </p:cNvSpPr>
          <p:nvPr/>
        </p:nvSpPr>
        <p:spPr bwMode="gray">
          <a:xfrm>
            <a:off x="8341768" y="1763959"/>
            <a:ext cx="2209800" cy="738664"/>
          </a:xfrm>
          <a:prstGeom prst="rect">
            <a:avLst/>
          </a:prstGeom>
          <a:noFill/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801688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801688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801688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801688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801688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8016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8016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8016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8016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Aft>
                <a:spcPct val="40000"/>
              </a:spcAft>
            </a:pPr>
            <a:r>
              <a:rPr lang="en-US" sz="2400" noProof="1">
                <a:latin typeface="+mj-lt"/>
                <a:cs typeface="Arial" charset="0"/>
              </a:rPr>
              <a:t>20 Regional Office</a:t>
            </a:r>
          </a:p>
        </p:txBody>
      </p:sp>
      <p:sp>
        <p:nvSpPr>
          <p:cNvPr id="25" name="Text Box 19"/>
          <p:cNvSpPr txBox="1">
            <a:spLocks noChangeArrowheads="1"/>
          </p:cNvSpPr>
          <p:nvPr/>
        </p:nvSpPr>
        <p:spPr bwMode="gray">
          <a:xfrm>
            <a:off x="8341768" y="2657253"/>
            <a:ext cx="2209800" cy="369332"/>
          </a:xfrm>
          <a:prstGeom prst="rect">
            <a:avLst/>
          </a:prstGeom>
          <a:noFill/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801688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801688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801688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801688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801688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8016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8016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8016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8016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Aft>
                <a:spcPct val="40000"/>
              </a:spcAft>
            </a:pPr>
            <a:r>
              <a:rPr lang="en-US" sz="2400" noProof="1" smtClean="0">
                <a:latin typeface="+mj-lt"/>
                <a:cs typeface="Arial" charset="0"/>
              </a:rPr>
              <a:t>62 </a:t>
            </a:r>
            <a:r>
              <a:rPr lang="en-US" sz="2400" noProof="1">
                <a:latin typeface="+mj-lt"/>
                <a:cs typeface="Arial" charset="0"/>
              </a:rPr>
              <a:t>District Office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3412" y="1476420"/>
            <a:ext cx="3192481" cy="3903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5094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6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6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9" grpId="0"/>
      <p:bldP spid="18" grpId="0"/>
      <p:bldP spid="19" grpId="0"/>
      <p:bldP spid="24" grpId="0"/>
      <p:bldP spid="2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7631" y="1030350"/>
            <a:ext cx="9904026" cy="23449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6224" y="3589855"/>
            <a:ext cx="9895433" cy="220609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42499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1670856" y="1583162"/>
            <a:ext cx="8784976" cy="0"/>
          </a:xfrm>
          <a:prstGeom prst="line">
            <a:avLst/>
          </a:prstGeom>
          <a:noFill/>
          <a:ln w="19050" cap="flat" cmpd="sng" algn="ctr">
            <a:solidFill>
              <a:srgbClr val="4D4D4D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sp>
        <p:nvSpPr>
          <p:cNvPr id="5" name="TextBox 4"/>
          <p:cNvSpPr txBox="1"/>
          <p:nvPr/>
        </p:nvSpPr>
        <p:spPr>
          <a:xfrm>
            <a:off x="1670856" y="1727178"/>
            <a:ext cx="5112568" cy="346248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>
            <a:spAutoFit/>
          </a:bodyPr>
          <a:lstStyle/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GB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GP / Hospital Portal - Benefits</a:t>
            </a:r>
          </a:p>
          <a:p>
            <a:pPr marL="800100" marR="0" lvl="1" indent="-342900" defTabSz="9144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GB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Usage of system ensures compliance with MoLHSA regulations</a:t>
            </a:r>
          </a:p>
          <a:p>
            <a:pPr marL="800100" marR="0" lvl="1" indent="-342900" defTabSz="9144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GB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Avoids possibility of misdiagnosis / </a:t>
            </a:r>
            <a:r>
              <a:rPr kumimoji="0" lang="en-GB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mis</a:t>
            </a:r>
            <a:r>
              <a:rPr kumimoji="0" lang="en-GB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-prescribing </a:t>
            </a:r>
          </a:p>
          <a:p>
            <a:pPr marL="800100" marR="0" lvl="1" indent="-342900" defTabSz="9144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GB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On-line access to information about doctor/ patient encounter – With patient consent or directly in case of emergency</a:t>
            </a:r>
          </a:p>
          <a:p>
            <a:pPr marL="800100" marR="0" lvl="1" indent="-342900" defTabSz="9144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GB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Allows visibility of previous encounters to enable better health management, disease prevention, treatment and rehabilitation</a:t>
            </a:r>
          </a:p>
          <a:p>
            <a:pPr marL="800100" marR="0" lvl="1" indent="-342900" defTabSz="9144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GB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Support effective administration practices</a:t>
            </a: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7627" y="2303242"/>
            <a:ext cx="3112615" cy="266429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14143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2268018" y="1489859"/>
            <a:ext cx="8784976" cy="0"/>
          </a:xfrm>
          <a:prstGeom prst="line">
            <a:avLst/>
          </a:prstGeom>
          <a:noFill/>
          <a:ln w="19050" cap="flat" cmpd="sng" algn="ctr">
            <a:solidFill>
              <a:srgbClr val="4D4D4D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sp>
        <p:nvSpPr>
          <p:cNvPr id="8" name="TextBox 7"/>
          <p:cNvSpPr txBox="1"/>
          <p:nvPr/>
        </p:nvSpPr>
        <p:spPr>
          <a:xfrm>
            <a:off x="2090735" y="1633875"/>
            <a:ext cx="4896543" cy="407803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>
            <a:spAutoFit/>
          </a:bodyPr>
          <a:lstStyle/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GB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MoLHSA Portal</a:t>
            </a:r>
          </a:p>
          <a:p>
            <a:pPr marL="742950" marR="0" lvl="1" indent="-285750" defTabSz="9144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GB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Centralised system</a:t>
            </a:r>
          </a:p>
          <a:p>
            <a:pPr marL="742950" marR="0" lvl="1" indent="-285750" defTabSz="9144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GB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Ensure compliance with regulations</a:t>
            </a:r>
          </a:p>
          <a:p>
            <a:pPr marL="742950" marR="0" lvl="1" indent="-285750" defTabSz="9144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GB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Collation of statistical data</a:t>
            </a:r>
          </a:p>
          <a:p>
            <a:pPr marL="1200150" marR="0" lvl="2" indent="-285750" defTabSz="9144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GB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Epidemiological</a:t>
            </a:r>
          </a:p>
          <a:p>
            <a:pPr marL="1200150" marR="0" lvl="2" indent="-285750" defTabSz="9144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GB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Operation unit </a:t>
            </a:r>
          </a:p>
          <a:p>
            <a:pPr marL="742950" marR="0" lvl="1" indent="-285750" defTabSz="9144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GB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Creation of new forms </a:t>
            </a:r>
          </a:p>
          <a:p>
            <a:pPr marL="742950" marR="0" lvl="1" indent="-285750" defTabSz="9144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GB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Able to view patient records and monitor the   quality of services</a:t>
            </a:r>
          </a:p>
          <a:p>
            <a:pPr marL="1200150" marR="0" lvl="2" indent="-285750" defTabSz="9144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GB" sz="16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  <a:p>
            <a:pPr marL="742950" marR="0" lvl="1" indent="-285750" defTabSz="9144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GB" sz="16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4789" y="2209939"/>
            <a:ext cx="3112615" cy="266429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72053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user\Desktop\Patients authorization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2940" y="228618"/>
            <a:ext cx="9789537" cy="658334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4362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/>
        </p:nvCxnSpPr>
        <p:spPr>
          <a:xfrm>
            <a:off x="1922783" y="1471198"/>
            <a:ext cx="8784976" cy="0"/>
          </a:xfrm>
          <a:prstGeom prst="line">
            <a:avLst/>
          </a:prstGeom>
          <a:noFill/>
          <a:ln w="19050" cap="flat" cmpd="sng" algn="ctr">
            <a:solidFill>
              <a:srgbClr val="4D4D4D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sp>
        <p:nvSpPr>
          <p:cNvPr id="4" name="TextBox 3"/>
          <p:cNvSpPr txBox="1"/>
          <p:nvPr/>
        </p:nvSpPr>
        <p:spPr>
          <a:xfrm>
            <a:off x="1922783" y="1615214"/>
            <a:ext cx="4896543" cy="377026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>
            <a:spAutoFit/>
          </a:bodyPr>
          <a:lstStyle/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GB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MoLHSA</a:t>
            </a:r>
            <a:r>
              <a:rPr kumimoji="0" lang="en-GB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Portal - Benefits</a:t>
            </a:r>
          </a:p>
          <a:p>
            <a:pPr marL="742950" marR="0" lvl="1" indent="-285750" defTabSz="9144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GB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Enables users from different agencies or departments to view unified patient history</a:t>
            </a:r>
          </a:p>
          <a:p>
            <a:pPr marL="742950" marR="0" lvl="1" indent="-285750" defTabSz="9144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GB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Single source of information</a:t>
            </a:r>
          </a:p>
          <a:p>
            <a:pPr marL="742950" marR="0" lvl="1" indent="-285750" defTabSz="9144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GB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Improved  HealthCare Management</a:t>
            </a:r>
          </a:p>
          <a:p>
            <a:pPr marL="1200150" marR="0" lvl="2" indent="-285750" defTabSz="9144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Wingdings" pitchFamily="2" charset="2"/>
              <a:buChar char="q"/>
              <a:tabLst/>
              <a:defRPr/>
            </a:pPr>
            <a:r>
              <a:rPr kumimoji="0" lang="en-GB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Information to improve decision making</a:t>
            </a:r>
          </a:p>
          <a:p>
            <a:pPr marL="1200150" marR="0" lvl="2" indent="-285750" defTabSz="9144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Wingdings" pitchFamily="2" charset="2"/>
              <a:buChar char="q"/>
              <a:tabLst/>
              <a:defRPr/>
            </a:pPr>
            <a:r>
              <a:rPr kumimoji="0" lang="en-GB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Information to improve Regulatory compliance</a:t>
            </a: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9554" y="2191278"/>
            <a:ext cx="3112615" cy="266429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4397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362" y="19534"/>
            <a:ext cx="9840784" cy="683846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30022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989" y="0"/>
            <a:ext cx="9853680" cy="6858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70276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1"/>
          <p:cNvSpPr>
            <a:spLocks/>
          </p:cNvSpPr>
          <p:nvPr/>
        </p:nvSpPr>
        <p:spPr bwMode="auto">
          <a:xfrm>
            <a:off x="-406400" y="6712744"/>
            <a:ext cx="13004800" cy="731837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3892D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defPPr>
              <a:defRPr lang="ka-GE"/>
            </a:defPPr>
            <a:lvl1pPr algn="ctr" defTabSz="584200" rtl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1pPr>
            <a:lvl2pPr marL="342900" algn="ctr" defTabSz="584200" rtl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2pPr>
            <a:lvl3pPr marL="685800" algn="ctr" defTabSz="584200" rtl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3pPr>
            <a:lvl4pPr marL="1028700" algn="ctr" defTabSz="584200" rtl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4pPr>
            <a:lvl5pPr marL="1371600" algn="ctr" defTabSz="584200" rtl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5pPr>
            <a:lvl6pPr marL="2286000" algn="l" defTabSz="914400" rtl="0" eaLnBrk="1" latinLnBrk="0" hangingPunct="1">
              <a:defRPr sz="3600" kern="12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6pPr>
            <a:lvl7pPr marL="2743200" algn="l" defTabSz="914400" rtl="0" eaLnBrk="1" latinLnBrk="0" hangingPunct="1">
              <a:defRPr sz="3600" kern="12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7pPr>
            <a:lvl8pPr marL="3200400" algn="l" defTabSz="914400" rtl="0" eaLnBrk="1" latinLnBrk="0" hangingPunct="1">
              <a:defRPr sz="3600" kern="12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8pPr>
            <a:lvl9pPr marL="3657600" algn="l" defTabSz="914400" rtl="0" eaLnBrk="1" latinLnBrk="0" hangingPunct="1">
              <a:defRPr sz="3600" kern="12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9pPr>
          </a:lstStyle>
          <a:p>
            <a:pPr algn="l"/>
            <a:endParaRPr lang="ka-GE" sz="250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Verdana" panose="020B0604030504040204" pitchFamily="34" charset="0"/>
            </a:endParaRPr>
          </a:p>
        </p:txBody>
      </p:sp>
      <p:pic>
        <p:nvPicPr>
          <p:cNvPr id="9" name="Picture 8" descr="image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5313" y="6866731"/>
            <a:ext cx="1320800" cy="415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" name="AutoShape 3"/>
          <p:cNvSpPr>
            <a:spLocks/>
          </p:cNvSpPr>
          <p:nvPr/>
        </p:nvSpPr>
        <p:spPr bwMode="auto">
          <a:xfrm>
            <a:off x="114300" y="7493794"/>
            <a:ext cx="3078163" cy="1397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>
            <a:defPPr>
              <a:defRPr lang="ka-GE"/>
            </a:defPPr>
            <a:lvl1pPr algn="ctr" defTabSz="584200" rtl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1pPr>
            <a:lvl2pPr marL="342900" algn="ctr" defTabSz="584200" rtl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2pPr>
            <a:lvl3pPr marL="685800" algn="ctr" defTabSz="584200" rtl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3pPr>
            <a:lvl4pPr marL="1028700" algn="ctr" defTabSz="584200" rtl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4pPr>
            <a:lvl5pPr marL="1371600" algn="ctr" defTabSz="584200" rtl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5pPr>
            <a:lvl6pPr marL="2286000" algn="l" defTabSz="914400" rtl="0" eaLnBrk="1" latinLnBrk="0" hangingPunct="1">
              <a:defRPr sz="3600" kern="12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6pPr>
            <a:lvl7pPr marL="2743200" algn="l" defTabSz="914400" rtl="0" eaLnBrk="1" latinLnBrk="0" hangingPunct="1">
              <a:defRPr sz="3600" kern="12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7pPr>
            <a:lvl8pPr marL="3200400" algn="l" defTabSz="914400" rtl="0" eaLnBrk="1" latinLnBrk="0" hangingPunct="1">
              <a:defRPr sz="3600" kern="12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8pPr>
            <a:lvl9pPr marL="3657600" algn="l" defTabSz="914400" rtl="0" eaLnBrk="1" latinLnBrk="0" hangingPunct="1">
              <a:defRPr sz="3600" kern="12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9pPr>
          </a:lstStyle>
          <a:p>
            <a:pPr marL="0" marR="0" lvl="0" indent="0" algn="l" defTabSz="584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ka-GE" sz="800" b="0" i="0" u="none" strike="noStrike" kern="1200" cap="none" spc="0" normalizeH="0" baseline="0" noProof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Verdana" panose="020B0604030504040204" pitchFamily="34" charset="0"/>
              </a:rPr>
              <a:t>© Copyright 2013 EMC Corporation. All rights reserved.</a:t>
            </a:r>
            <a:endParaRPr kumimoji="0" lang="ka-GE" sz="3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sym typeface="Helvetica Light" charset="0"/>
            </a:endParaRPr>
          </a:p>
        </p:txBody>
      </p:sp>
      <p:pic>
        <p:nvPicPr>
          <p:cNvPr id="11" name="Picture 10" descr="image17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6400" y="-713581"/>
            <a:ext cx="5399088" cy="393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2" name="Picture 11" descr="image173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" y="1327944"/>
            <a:ext cx="6262688" cy="3902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9" name="Picture 18" descr="image174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7613" y="-831056"/>
            <a:ext cx="5595937" cy="674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0" name="Picture 19" descr="image175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3975" y="16669"/>
            <a:ext cx="6918325" cy="6221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1" name="Picture 20" descr="image176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6988" y="862806"/>
            <a:ext cx="6221412" cy="682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2" name="Picture 21" descr="image177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9188" y="3425031"/>
            <a:ext cx="5654675" cy="426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44833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2016089" y="1359226"/>
            <a:ext cx="8784976" cy="0"/>
          </a:xfrm>
          <a:prstGeom prst="line">
            <a:avLst/>
          </a:prstGeom>
          <a:noFill/>
          <a:ln w="19050" cap="flat" cmpd="sng" algn="ctr">
            <a:solidFill>
              <a:srgbClr val="4D4D4D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sp>
        <p:nvSpPr>
          <p:cNvPr id="5" name="TextBox 4"/>
          <p:cNvSpPr txBox="1"/>
          <p:nvPr/>
        </p:nvSpPr>
        <p:spPr>
          <a:xfrm>
            <a:off x="2016089" y="1503242"/>
            <a:ext cx="4896543" cy="367793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>
            <a:spAutoFit/>
          </a:bodyPr>
          <a:lstStyle/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GB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Citizen Portal</a:t>
            </a:r>
          </a:p>
          <a:p>
            <a:pPr marL="742950" marR="0" lvl="1" indent="-285750" defTabSz="9144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GB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Patient </a:t>
            </a:r>
            <a:r>
              <a:rPr kumimoji="0" lang="en-GB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cEMR</a:t>
            </a:r>
            <a:r>
              <a:rPr kumimoji="0" lang="en-GB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Summary </a:t>
            </a:r>
          </a:p>
          <a:p>
            <a:pPr marL="742950" marR="0" lvl="1" indent="-285750" defTabSz="9144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GB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Patient </a:t>
            </a:r>
            <a:r>
              <a:rPr kumimoji="0" lang="en-GB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cEMR</a:t>
            </a:r>
            <a:r>
              <a:rPr kumimoji="0" lang="en-GB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details for each Operational Unit attended    </a:t>
            </a:r>
          </a:p>
          <a:p>
            <a:pPr marL="742950" marR="0" lvl="1" indent="-285750" defTabSz="9144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GB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Lab Results Viewer</a:t>
            </a:r>
          </a:p>
          <a:p>
            <a:pPr marL="742950" marR="0" lvl="1" indent="-285750" defTabSz="9144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GB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Document Viewer </a:t>
            </a:r>
          </a:p>
          <a:p>
            <a:pPr marL="742950" marR="0" lvl="1" indent="-285750" defTabSz="9144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GB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Surveys </a:t>
            </a:r>
          </a:p>
          <a:p>
            <a:pPr marL="742950" marR="0" lvl="1" indent="-285750" defTabSz="9144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GB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Mobile Application Configuration </a:t>
            </a:r>
          </a:p>
          <a:p>
            <a:pPr marL="742950" marR="0" lvl="1" indent="-285750" defTabSz="9144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GB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Manage Consent </a:t>
            </a:r>
          </a:p>
          <a:p>
            <a:pPr marL="742950" marR="0" lvl="1" indent="-285750" defTabSz="9144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GB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Manage Authorisation </a:t>
            </a: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2860" y="2079306"/>
            <a:ext cx="3112615" cy="266429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37506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253497" y="120748"/>
            <a:ext cx="11685005" cy="78432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defTabSz="584200" rtl="0" fontAlgn="base" hangingPunct="0">
              <a:spcBef>
                <a:spcPts val="4200"/>
              </a:spcBef>
              <a:spcAft>
                <a:spcPct val="0"/>
              </a:spcAft>
              <a:defRPr sz="3800" kern="12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 charset="0"/>
              </a:defRPr>
            </a:lvl1pPr>
            <a:lvl2pPr marL="342900" algn="l" defTabSz="584200" rtl="0" fontAlgn="base" hangingPunct="0">
              <a:spcBef>
                <a:spcPts val="4200"/>
              </a:spcBef>
              <a:spcAft>
                <a:spcPct val="0"/>
              </a:spcAft>
              <a:defRPr sz="3800" kern="12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 charset="0"/>
              </a:defRPr>
            </a:lvl2pPr>
            <a:lvl3pPr marL="685800" algn="l" defTabSz="584200" rtl="0" fontAlgn="base" hangingPunct="0">
              <a:spcBef>
                <a:spcPts val="4200"/>
              </a:spcBef>
              <a:spcAft>
                <a:spcPct val="0"/>
              </a:spcAft>
              <a:defRPr sz="3800" kern="12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 charset="0"/>
              </a:defRPr>
            </a:lvl3pPr>
            <a:lvl4pPr marL="1028700" algn="l" defTabSz="584200" rtl="0" fontAlgn="base" hangingPunct="0">
              <a:spcBef>
                <a:spcPts val="4200"/>
              </a:spcBef>
              <a:spcAft>
                <a:spcPct val="0"/>
              </a:spcAft>
              <a:defRPr sz="3800" kern="12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 charset="0"/>
              </a:defRPr>
            </a:lvl4pPr>
            <a:lvl5pPr marL="1371600" algn="l" defTabSz="584200" rtl="0" fontAlgn="base" hangingPunct="0">
              <a:spcBef>
                <a:spcPts val="4200"/>
              </a:spcBef>
              <a:spcAft>
                <a:spcPct val="0"/>
              </a:spcAft>
              <a:defRPr sz="3800" kern="12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0" lvl="0" algn="l" defTabSz="1300163" rtl="0" eaLnBrk="1" fontAlgn="base" latinLnBrk="0" hangingPunct="0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rgbClr val="2C95DD"/>
              </a:buClr>
              <a:buSzTx/>
              <a:tabLst/>
              <a:defRPr/>
            </a:pPr>
            <a:r>
              <a:rPr kumimoji="0" lang="ka-GE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Prescription Issued to Citizen, Accessed on Phone, Data pulled from HIP, GPS and Maps linked to Dispensary Locations</a:t>
            </a:r>
            <a:endParaRPr kumimoji="0" lang="ka-GE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sym typeface="Helvetica Light" charset="0"/>
            </a:endParaRPr>
          </a:p>
        </p:txBody>
      </p:sp>
      <p:pic>
        <p:nvPicPr>
          <p:cNvPr id="8" name="Picture 7" descr="image19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35819" y="763588"/>
            <a:ext cx="3460751" cy="619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" name="Picture 8" descr="image199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4507" y="763588"/>
            <a:ext cx="3460750" cy="619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" name="Picture 9" descr="image20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4832" y="736600"/>
            <a:ext cx="3462337" cy="619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" name="Picture 10" descr="image201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6744" y="709613"/>
            <a:ext cx="3460750" cy="619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2" name="Picture 11" descr="image202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7069" y="763588"/>
            <a:ext cx="3460750" cy="619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08139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4"/>
          <p:cNvSpPr>
            <a:spLocks noChangeArrowheads="1"/>
          </p:cNvSpPr>
          <p:nvPr/>
        </p:nvSpPr>
        <p:spPr bwMode="gray">
          <a:xfrm>
            <a:off x="1828800" y="827089"/>
            <a:ext cx="5753100" cy="35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tIns="0" rIns="0" bIns="0" anchor="ctr"/>
          <a:lstStyle/>
          <a:p>
            <a:pPr defTabSz="801688" eaLnBrk="0" hangingPunct="0">
              <a:defRPr/>
            </a:pPr>
            <a:r>
              <a:rPr lang="en-US" sz="2000" kern="0" noProof="1">
                <a:latin typeface="+mj-lt"/>
              </a:rPr>
              <a:t>MoLHSA’s</a:t>
            </a:r>
            <a:r>
              <a:rPr lang="en-US" sz="2000" kern="0" noProof="1">
                <a:solidFill>
                  <a:schemeClr val="bg1"/>
                </a:solidFill>
                <a:latin typeface="+mj-lt"/>
              </a:rPr>
              <a:t> </a:t>
            </a:r>
            <a:r>
              <a:rPr lang="en-US" sz="2000" kern="0" noProof="1">
                <a:latin typeface="+mj-lt"/>
              </a:rPr>
              <a:t>Global</a:t>
            </a:r>
            <a:r>
              <a:rPr lang="en-US" sz="2000" kern="0" noProof="1">
                <a:solidFill>
                  <a:schemeClr val="bg1"/>
                </a:solidFill>
                <a:latin typeface="+mj-lt"/>
              </a:rPr>
              <a:t> </a:t>
            </a:r>
            <a:r>
              <a:rPr lang="en-US" sz="2000" kern="0" noProof="1">
                <a:latin typeface="+mj-lt"/>
              </a:rPr>
              <a:t>Network</a:t>
            </a:r>
            <a:r>
              <a:rPr lang="en-US" sz="2000" kern="0" noProof="1">
                <a:solidFill>
                  <a:schemeClr val="bg1"/>
                </a:solidFill>
                <a:latin typeface="+mj-lt"/>
              </a:rPr>
              <a:t> </a:t>
            </a:r>
            <a:r>
              <a:rPr lang="en-US" sz="2000" kern="0" noProof="1">
                <a:latin typeface="+mj-lt"/>
              </a:rPr>
              <a:t>(GGN)</a:t>
            </a:r>
          </a:p>
        </p:txBody>
      </p:sp>
      <p:sp>
        <p:nvSpPr>
          <p:cNvPr id="29" name="Rectangle 40"/>
          <p:cNvSpPr txBox="1">
            <a:spLocks noChangeArrowheads="1"/>
          </p:cNvSpPr>
          <p:nvPr/>
        </p:nvSpPr>
        <p:spPr bwMode="gray">
          <a:xfrm>
            <a:off x="1824038" y="58739"/>
            <a:ext cx="8520112" cy="100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rIns="0" anchor="ctr"/>
          <a:lstStyle/>
          <a:p>
            <a:pPr>
              <a:lnSpc>
                <a:spcPct val="90000"/>
              </a:lnSpc>
              <a:defRPr/>
            </a:pPr>
            <a:r>
              <a:rPr lang="de-DE" sz="3000" b="1" kern="0" dirty="0">
                <a:latin typeface="+mj-lt"/>
                <a:cs typeface="Arial"/>
              </a:rPr>
              <a:t>Network</a:t>
            </a: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1633" y="1508925"/>
            <a:ext cx="8610600" cy="45780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67" name="Rectangle 4"/>
          <p:cNvSpPr>
            <a:spLocks noChangeArrowheads="1"/>
          </p:cNvSpPr>
          <p:nvPr/>
        </p:nvSpPr>
        <p:spPr bwMode="gray">
          <a:xfrm>
            <a:off x="2133601" y="5127626"/>
            <a:ext cx="2473863" cy="35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lIns="0" tIns="0" rIns="0" bIns="0" anchor="ctr"/>
          <a:lstStyle/>
          <a:p>
            <a:pPr defTabSz="801688" eaLnBrk="0" hangingPunct="0">
              <a:defRPr/>
            </a:pPr>
            <a:r>
              <a:rPr lang="en-US" sz="1600" kern="0" noProof="1">
                <a:latin typeface="Arial" pitchFamily="34" charset="0"/>
              </a:rPr>
              <a:t>One Point of Management</a:t>
            </a:r>
          </a:p>
        </p:txBody>
      </p:sp>
      <p:sp>
        <p:nvSpPr>
          <p:cNvPr id="68" name="Rectangle 4"/>
          <p:cNvSpPr>
            <a:spLocks noChangeArrowheads="1"/>
          </p:cNvSpPr>
          <p:nvPr/>
        </p:nvSpPr>
        <p:spPr bwMode="gray">
          <a:xfrm>
            <a:off x="5105400" y="2120107"/>
            <a:ext cx="2140684" cy="331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lIns="0" tIns="0" rIns="0" bIns="0" anchor="ctr"/>
          <a:lstStyle/>
          <a:p>
            <a:pPr defTabSz="801688" eaLnBrk="0" hangingPunct="0">
              <a:defRPr/>
            </a:pPr>
            <a:r>
              <a:rPr lang="en-US" sz="1600" kern="0" noProof="1">
                <a:latin typeface="Arial" pitchFamily="34" charset="0"/>
              </a:rPr>
              <a:t>One Point To Get Data</a:t>
            </a:r>
            <a:endParaRPr lang="en-US" sz="1600" kern="0" noProof="1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69" name="Rectangle 4"/>
          <p:cNvSpPr>
            <a:spLocks noChangeArrowheads="1"/>
          </p:cNvSpPr>
          <p:nvPr/>
        </p:nvSpPr>
        <p:spPr bwMode="gray">
          <a:xfrm>
            <a:off x="7657604" y="2536826"/>
            <a:ext cx="2781797" cy="35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lIns="0" tIns="0" rIns="0" bIns="0" anchor="ctr"/>
          <a:lstStyle/>
          <a:p>
            <a:pPr defTabSz="801688" eaLnBrk="0" hangingPunct="0">
              <a:defRPr/>
            </a:pPr>
            <a:r>
              <a:rPr lang="en-US" sz="1600" kern="0" noProof="1">
                <a:latin typeface="Arial" pitchFamily="34" charset="0"/>
              </a:rPr>
              <a:t>One Point for Administration</a:t>
            </a:r>
            <a:endParaRPr lang="en-US" sz="1600" kern="0" noProof="1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81" name="Freeform 18"/>
          <p:cNvSpPr>
            <a:spLocks/>
          </p:cNvSpPr>
          <p:nvPr/>
        </p:nvSpPr>
        <p:spPr bwMode="auto">
          <a:xfrm>
            <a:off x="5573385" y="3388621"/>
            <a:ext cx="431080" cy="186269"/>
          </a:xfrm>
          <a:custGeom>
            <a:avLst/>
            <a:gdLst>
              <a:gd name="T0" fmla="*/ 492 w 669"/>
              <a:gd name="T1" fmla="*/ 0 h 290"/>
              <a:gd name="T2" fmla="*/ 195 w 669"/>
              <a:gd name="T3" fmla="*/ 78 h 290"/>
              <a:gd name="T4" fmla="*/ 245 w 669"/>
              <a:gd name="T5" fmla="*/ 148 h 290"/>
              <a:gd name="T6" fmla="*/ 5 w 669"/>
              <a:gd name="T7" fmla="*/ 261 h 290"/>
              <a:gd name="T8" fmla="*/ 48 w 669"/>
              <a:gd name="T9" fmla="*/ 272 h 290"/>
              <a:gd name="T10" fmla="*/ 294 w 669"/>
              <a:gd name="T11" fmla="*/ 154 h 290"/>
              <a:gd name="T12" fmla="*/ 327 w 669"/>
              <a:gd name="T13" fmla="*/ 155 h 290"/>
              <a:gd name="T14" fmla="*/ 624 w 669"/>
              <a:gd name="T15" fmla="*/ 78 h 290"/>
              <a:gd name="T16" fmla="*/ 492 w 669"/>
              <a:gd name="T17" fmla="*/ 0 h 2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669" h="290">
                <a:moveTo>
                  <a:pt x="492" y="0"/>
                </a:moveTo>
                <a:cubicBezTo>
                  <a:pt x="373" y="0"/>
                  <a:pt x="240" y="35"/>
                  <a:pt x="195" y="78"/>
                </a:cubicBezTo>
                <a:cubicBezTo>
                  <a:pt x="162" y="109"/>
                  <a:pt x="184" y="136"/>
                  <a:pt x="245" y="148"/>
                </a:cubicBezTo>
                <a:cubicBezTo>
                  <a:pt x="5" y="261"/>
                  <a:pt x="5" y="261"/>
                  <a:pt x="5" y="261"/>
                </a:cubicBezTo>
                <a:cubicBezTo>
                  <a:pt x="9" y="284"/>
                  <a:pt x="0" y="290"/>
                  <a:pt x="48" y="272"/>
                </a:cubicBezTo>
                <a:cubicBezTo>
                  <a:pt x="294" y="154"/>
                  <a:pt x="294" y="154"/>
                  <a:pt x="294" y="154"/>
                </a:cubicBezTo>
                <a:cubicBezTo>
                  <a:pt x="304" y="155"/>
                  <a:pt x="315" y="155"/>
                  <a:pt x="327" y="155"/>
                </a:cubicBezTo>
                <a:cubicBezTo>
                  <a:pt x="445" y="155"/>
                  <a:pt x="578" y="120"/>
                  <a:pt x="624" y="78"/>
                </a:cubicBezTo>
                <a:cubicBezTo>
                  <a:pt x="669" y="35"/>
                  <a:pt x="610" y="0"/>
                  <a:pt x="492" y="0"/>
                </a:cubicBezTo>
                <a:close/>
              </a:path>
            </a:pathLst>
          </a:custGeom>
          <a:solidFill>
            <a:schemeClr val="tx1">
              <a:alpha val="5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82" name="Picture 19" descr="grü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612"/>
          <a:stretch>
            <a:fillRect/>
          </a:stretch>
        </p:blipFill>
        <p:spPr bwMode="auto">
          <a:xfrm rot="19961729">
            <a:off x="5373811" y="3069301"/>
            <a:ext cx="371208" cy="494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7" name="Group 21" descr="© INSCALE GmbH, 15.06.2010"/>
          <p:cNvGrpSpPr>
            <a:grpSpLocks/>
          </p:cNvGrpSpPr>
          <p:nvPr/>
        </p:nvGrpSpPr>
        <p:grpSpPr bwMode="auto">
          <a:xfrm>
            <a:off x="4203404" y="3048000"/>
            <a:ext cx="368596" cy="293688"/>
            <a:chOff x="3661" y="1653"/>
            <a:chExt cx="805" cy="777"/>
          </a:xfrm>
        </p:grpSpPr>
        <p:sp>
          <p:nvSpPr>
            <p:cNvPr id="108" name="Freeform 22"/>
            <p:cNvSpPr>
              <a:spLocks/>
            </p:cNvSpPr>
            <p:nvPr/>
          </p:nvSpPr>
          <p:spPr bwMode="auto">
            <a:xfrm>
              <a:off x="3797" y="2140"/>
              <a:ext cx="669" cy="290"/>
            </a:xfrm>
            <a:custGeom>
              <a:avLst/>
              <a:gdLst>
                <a:gd name="T0" fmla="*/ 492 w 669"/>
                <a:gd name="T1" fmla="*/ 0 h 290"/>
                <a:gd name="T2" fmla="*/ 195 w 669"/>
                <a:gd name="T3" fmla="*/ 78 h 290"/>
                <a:gd name="T4" fmla="*/ 245 w 669"/>
                <a:gd name="T5" fmla="*/ 148 h 290"/>
                <a:gd name="T6" fmla="*/ 5 w 669"/>
                <a:gd name="T7" fmla="*/ 261 h 290"/>
                <a:gd name="T8" fmla="*/ 48 w 669"/>
                <a:gd name="T9" fmla="*/ 272 h 290"/>
                <a:gd name="T10" fmla="*/ 294 w 669"/>
                <a:gd name="T11" fmla="*/ 154 h 290"/>
                <a:gd name="T12" fmla="*/ 327 w 669"/>
                <a:gd name="T13" fmla="*/ 155 h 290"/>
                <a:gd name="T14" fmla="*/ 624 w 669"/>
                <a:gd name="T15" fmla="*/ 78 h 290"/>
                <a:gd name="T16" fmla="*/ 492 w 669"/>
                <a:gd name="T17" fmla="*/ 0 h 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69" h="290">
                  <a:moveTo>
                    <a:pt x="492" y="0"/>
                  </a:moveTo>
                  <a:cubicBezTo>
                    <a:pt x="373" y="0"/>
                    <a:pt x="240" y="35"/>
                    <a:pt x="195" y="78"/>
                  </a:cubicBezTo>
                  <a:cubicBezTo>
                    <a:pt x="162" y="109"/>
                    <a:pt x="184" y="136"/>
                    <a:pt x="245" y="148"/>
                  </a:cubicBezTo>
                  <a:cubicBezTo>
                    <a:pt x="5" y="261"/>
                    <a:pt x="5" y="261"/>
                    <a:pt x="5" y="261"/>
                  </a:cubicBezTo>
                  <a:cubicBezTo>
                    <a:pt x="9" y="284"/>
                    <a:pt x="0" y="290"/>
                    <a:pt x="48" y="272"/>
                  </a:cubicBezTo>
                  <a:cubicBezTo>
                    <a:pt x="294" y="154"/>
                    <a:pt x="294" y="154"/>
                    <a:pt x="294" y="154"/>
                  </a:cubicBezTo>
                  <a:cubicBezTo>
                    <a:pt x="304" y="155"/>
                    <a:pt x="315" y="155"/>
                    <a:pt x="327" y="155"/>
                  </a:cubicBezTo>
                  <a:cubicBezTo>
                    <a:pt x="445" y="155"/>
                    <a:pt x="578" y="120"/>
                    <a:pt x="624" y="78"/>
                  </a:cubicBezTo>
                  <a:cubicBezTo>
                    <a:pt x="669" y="35"/>
                    <a:pt x="610" y="0"/>
                    <a:pt x="492" y="0"/>
                  </a:cubicBezTo>
                  <a:close/>
                </a:path>
              </a:pathLst>
            </a:custGeom>
            <a:solidFill>
              <a:srgbClr val="000000">
                <a:alpha val="5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pic>
          <p:nvPicPr>
            <p:cNvPr id="109" name="Picture 23" descr="blau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6612"/>
            <a:stretch>
              <a:fillRect/>
            </a:stretch>
          </p:blipFill>
          <p:spPr bwMode="auto">
            <a:xfrm>
              <a:off x="3661" y="1653"/>
              <a:ext cx="576" cy="7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11" name="Freeform 20"/>
          <p:cNvSpPr>
            <a:spLocks/>
          </p:cNvSpPr>
          <p:nvPr/>
        </p:nvSpPr>
        <p:spPr bwMode="auto">
          <a:xfrm>
            <a:off x="7509019" y="4401880"/>
            <a:ext cx="572645" cy="258194"/>
          </a:xfrm>
          <a:custGeom>
            <a:avLst/>
            <a:gdLst>
              <a:gd name="T0" fmla="*/ 492 w 669"/>
              <a:gd name="T1" fmla="*/ 0 h 290"/>
              <a:gd name="T2" fmla="*/ 195 w 669"/>
              <a:gd name="T3" fmla="*/ 78 h 290"/>
              <a:gd name="T4" fmla="*/ 245 w 669"/>
              <a:gd name="T5" fmla="*/ 148 h 290"/>
              <a:gd name="T6" fmla="*/ 5 w 669"/>
              <a:gd name="T7" fmla="*/ 261 h 290"/>
              <a:gd name="T8" fmla="*/ 48 w 669"/>
              <a:gd name="T9" fmla="*/ 272 h 290"/>
              <a:gd name="T10" fmla="*/ 294 w 669"/>
              <a:gd name="T11" fmla="*/ 154 h 290"/>
              <a:gd name="T12" fmla="*/ 327 w 669"/>
              <a:gd name="T13" fmla="*/ 155 h 290"/>
              <a:gd name="T14" fmla="*/ 624 w 669"/>
              <a:gd name="T15" fmla="*/ 78 h 290"/>
              <a:gd name="T16" fmla="*/ 492 w 669"/>
              <a:gd name="T17" fmla="*/ 0 h 2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669" h="290">
                <a:moveTo>
                  <a:pt x="492" y="0"/>
                </a:moveTo>
                <a:cubicBezTo>
                  <a:pt x="373" y="0"/>
                  <a:pt x="240" y="35"/>
                  <a:pt x="195" y="78"/>
                </a:cubicBezTo>
                <a:cubicBezTo>
                  <a:pt x="162" y="109"/>
                  <a:pt x="184" y="136"/>
                  <a:pt x="245" y="148"/>
                </a:cubicBezTo>
                <a:cubicBezTo>
                  <a:pt x="5" y="261"/>
                  <a:pt x="5" y="261"/>
                  <a:pt x="5" y="261"/>
                </a:cubicBezTo>
                <a:cubicBezTo>
                  <a:pt x="9" y="284"/>
                  <a:pt x="0" y="290"/>
                  <a:pt x="48" y="272"/>
                </a:cubicBezTo>
                <a:cubicBezTo>
                  <a:pt x="294" y="154"/>
                  <a:pt x="294" y="154"/>
                  <a:pt x="294" y="154"/>
                </a:cubicBezTo>
                <a:cubicBezTo>
                  <a:pt x="304" y="155"/>
                  <a:pt x="315" y="155"/>
                  <a:pt x="327" y="155"/>
                </a:cubicBezTo>
                <a:cubicBezTo>
                  <a:pt x="445" y="155"/>
                  <a:pt x="578" y="120"/>
                  <a:pt x="624" y="78"/>
                </a:cubicBezTo>
                <a:cubicBezTo>
                  <a:pt x="669" y="35"/>
                  <a:pt x="610" y="0"/>
                  <a:pt x="492" y="0"/>
                </a:cubicBezTo>
                <a:close/>
              </a:path>
            </a:pathLst>
          </a:custGeom>
          <a:solidFill>
            <a:schemeClr val="tx1">
              <a:alpha val="5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12" name="Picture 21" descr="rot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612"/>
          <a:stretch>
            <a:fillRect/>
          </a:stretch>
        </p:blipFill>
        <p:spPr bwMode="auto">
          <a:xfrm rot="20700000">
            <a:off x="7315200" y="3962401"/>
            <a:ext cx="491594" cy="683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4" name="Freeform 18"/>
          <p:cNvSpPr>
            <a:spLocks/>
          </p:cNvSpPr>
          <p:nvPr/>
        </p:nvSpPr>
        <p:spPr bwMode="auto">
          <a:xfrm>
            <a:off x="3476174" y="4538132"/>
            <a:ext cx="431080" cy="186269"/>
          </a:xfrm>
          <a:custGeom>
            <a:avLst/>
            <a:gdLst>
              <a:gd name="T0" fmla="*/ 492 w 669"/>
              <a:gd name="T1" fmla="*/ 0 h 290"/>
              <a:gd name="T2" fmla="*/ 195 w 669"/>
              <a:gd name="T3" fmla="*/ 78 h 290"/>
              <a:gd name="T4" fmla="*/ 245 w 669"/>
              <a:gd name="T5" fmla="*/ 148 h 290"/>
              <a:gd name="T6" fmla="*/ 5 w 669"/>
              <a:gd name="T7" fmla="*/ 261 h 290"/>
              <a:gd name="T8" fmla="*/ 48 w 669"/>
              <a:gd name="T9" fmla="*/ 272 h 290"/>
              <a:gd name="T10" fmla="*/ 294 w 669"/>
              <a:gd name="T11" fmla="*/ 154 h 290"/>
              <a:gd name="T12" fmla="*/ 327 w 669"/>
              <a:gd name="T13" fmla="*/ 155 h 290"/>
              <a:gd name="T14" fmla="*/ 624 w 669"/>
              <a:gd name="T15" fmla="*/ 78 h 290"/>
              <a:gd name="T16" fmla="*/ 492 w 669"/>
              <a:gd name="T17" fmla="*/ 0 h 2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669" h="290">
                <a:moveTo>
                  <a:pt x="492" y="0"/>
                </a:moveTo>
                <a:cubicBezTo>
                  <a:pt x="373" y="0"/>
                  <a:pt x="240" y="35"/>
                  <a:pt x="195" y="78"/>
                </a:cubicBezTo>
                <a:cubicBezTo>
                  <a:pt x="162" y="109"/>
                  <a:pt x="184" y="136"/>
                  <a:pt x="245" y="148"/>
                </a:cubicBezTo>
                <a:cubicBezTo>
                  <a:pt x="5" y="261"/>
                  <a:pt x="5" y="261"/>
                  <a:pt x="5" y="261"/>
                </a:cubicBezTo>
                <a:cubicBezTo>
                  <a:pt x="9" y="284"/>
                  <a:pt x="0" y="290"/>
                  <a:pt x="48" y="272"/>
                </a:cubicBezTo>
                <a:cubicBezTo>
                  <a:pt x="294" y="154"/>
                  <a:pt x="294" y="154"/>
                  <a:pt x="294" y="154"/>
                </a:cubicBezTo>
                <a:cubicBezTo>
                  <a:pt x="304" y="155"/>
                  <a:pt x="315" y="155"/>
                  <a:pt x="327" y="155"/>
                </a:cubicBezTo>
                <a:cubicBezTo>
                  <a:pt x="445" y="155"/>
                  <a:pt x="578" y="120"/>
                  <a:pt x="624" y="78"/>
                </a:cubicBezTo>
                <a:cubicBezTo>
                  <a:pt x="669" y="35"/>
                  <a:pt x="610" y="0"/>
                  <a:pt x="492" y="0"/>
                </a:cubicBezTo>
                <a:close/>
              </a:path>
            </a:pathLst>
          </a:custGeom>
          <a:solidFill>
            <a:schemeClr val="tx1">
              <a:alpha val="5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15" name="Picture 19" descr="grü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612"/>
          <a:stretch>
            <a:fillRect/>
          </a:stretch>
        </p:blipFill>
        <p:spPr bwMode="auto">
          <a:xfrm rot="19961729">
            <a:off x="3276600" y="4218812"/>
            <a:ext cx="371208" cy="494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7" name="Freeform 18"/>
          <p:cNvSpPr>
            <a:spLocks/>
          </p:cNvSpPr>
          <p:nvPr/>
        </p:nvSpPr>
        <p:spPr bwMode="auto">
          <a:xfrm>
            <a:off x="4964328" y="4762129"/>
            <a:ext cx="431080" cy="186269"/>
          </a:xfrm>
          <a:custGeom>
            <a:avLst/>
            <a:gdLst>
              <a:gd name="T0" fmla="*/ 492 w 669"/>
              <a:gd name="T1" fmla="*/ 0 h 290"/>
              <a:gd name="T2" fmla="*/ 195 w 669"/>
              <a:gd name="T3" fmla="*/ 78 h 290"/>
              <a:gd name="T4" fmla="*/ 245 w 669"/>
              <a:gd name="T5" fmla="*/ 148 h 290"/>
              <a:gd name="T6" fmla="*/ 5 w 669"/>
              <a:gd name="T7" fmla="*/ 261 h 290"/>
              <a:gd name="T8" fmla="*/ 48 w 669"/>
              <a:gd name="T9" fmla="*/ 272 h 290"/>
              <a:gd name="T10" fmla="*/ 294 w 669"/>
              <a:gd name="T11" fmla="*/ 154 h 290"/>
              <a:gd name="T12" fmla="*/ 327 w 669"/>
              <a:gd name="T13" fmla="*/ 155 h 290"/>
              <a:gd name="T14" fmla="*/ 624 w 669"/>
              <a:gd name="T15" fmla="*/ 78 h 290"/>
              <a:gd name="T16" fmla="*/ 492 w 669"/>
              <a:gd name="T17" fmla="*/ 0 h 2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669" h="290">
                <a:moveTo>
                  <a:pt x="492" y="0"/>
                </a:moveTo>
                <a:cubicBezTo>
                  <a:pt x="373" y="0"/>
                  <a:pt x="240" y="35"/>
                  <a:pt x="195" y="78"/>
                </a:cubicBezTo>
                <a:cubicBezTo>
                  <a:pt x="162" y="109"/>
                  <a:pt x="184" y="136"/>
                  <a:pt x="245" y="148"/>
                </a:cubicBezTo>
                <a:cubicBezTo>
                  <a:pt x="5" y="261"/>
                  <a:pt x="5" y="261"/>
                  <a:pt x="5" y="261"/>
                </a:cubicBezTo>
                <a:cubicBezTo>
                  <a:pt x="9" y="284"/>
                  <a:pt x="0" y="290"/>
                  <a:pt x="48" y="272"/>
                </a:cubicBezTo>
                <a:cubicBezTo>
                  <a:pt x="294" y="154"/>
                  <a:pt x="294" y="154"/>
                  <a:pt x="294" y="154"/>
                </a:cubicBezTo>
                <a:cubicBezTo>
                  <a:pt x="304" y="155"/>
                  <a:pt x="315" y="155"/>
                  <a:pt x="327" y="155"/>
                </a:cubicBezTo>
                <a:cubicBezTo>
                  <a:pt x="445" y="155"/>
                  <a:pt x="578" y="120"/>
                  <a:pt x="624" y="78"/>
                </a:cubicBezTo>
                <a:cubicBezTo>
                  <a:pt x="669" y="35"/>
                  <a:pt x="610" y="0"/>
                  <a:pt x="492" y="0"/>
                </a:cubicBezTo>
                <a:close/>
              </a:path>
            </a:pathLst>
          </a:custGeom>
          <a:solidFill>
            <a:schemeClr val="tx1">
              <a:alpha val="5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18" name="Picture 19" descr="grü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612"/>
          <a:stretch>
            <a:fillRect/>
          </a:stretch>
        </p:blipFill>
        <p:spPr bwMode="auto">
          <a:xfrm rot="19961729">
            <a:off x="4764754" y="4442809"/>
            <a:ext cx="371208" cy="494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0" name="Freeform 18"/>
          <p:cNvSpPr>
            <a:spLocks/>
          </p:cNvSpPr>
          <p:nvPr/>
        </p:nvSpPr>
        <p:spPr bwMode="auto">
          <a:xfrm>
            <a:off x="7209974" y="4385732"/>
            <a:ext cx="431080" cy="186269"/>
          </a:xfrm>
          <a:custGeom>
            <a:avLst/>
            <a:gdLst>
              <a:gd name="T0" fmla="*/ 492 w 669"/>
              <a:gd name="T1" fmla="*/ 0 h 290"/>
              <a:gd name="T2" fmla="*/ 195 w 669"/>
              <a:gd name="T3" fmla="*/ 78 h 290"/>
              <a:gd name="T4" fmla="*/ 245 w 669"/>
              <a:gd name="T5" fmla="*/ 148 h 290"/>
              <a:gd name="T6" fmla="*/ 5 w 669"/>
              <a:gd name="T7" fmla="*/ 261 h 290"/>
              <a:gd name="T8" fmla="*/ 48 w 669"/>
              <a:gd name="T9" fmla="*/ 272 h 290"/>
              <a:gd name="T10" fmla="*/ 294 w 669"/>
              <a:gd name="T11" fmla="*/ 154 h 290"/>
              <a:gd name="T12" fmla="*/ 327 w 669"/>
              <a:gd name="T13" fmla="*/ 155 h 290"/>
              <a:gd name="T14" fmla="*/ 624 w 669"/>
              <a:gd name="T15" fmla="*/ 78 h 290"/>
              <a:gd name="T16" fmla="*/ 492 w 669"/>
              <a:gd name="T17" fmla="*/ 0 h 2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669" h="290">
                <a:moveTo>
                  <a:pt x="492" y="0"/>
                </a:moveTo>
                <a:cubicBezTo>
                  <a:pt x="373" y="0"/>
                  <a:pt x="240" y="35"/>
                  <a:pt x="195" y="78"/>
                </a:cubicBezTo>
                <a:cubicBezTo>
                  <a:pt x="162" y="109"/>
                  <a:pt x="184" y="136"/>
                  <a:pt x="245" y="148"/>
                </a:cubicBezTo>
                <a:cubicBezTo>
                  <a:pt x="5" y="261"/>
                  <a:pt x="5" y="261"/>
                  <a:pt x="5" y="261"/>
                </a:cubicBezTo>
                <a:cubicBezTo>
                  <a:pt x="9" y="284"/>
                  <a:pt x="0" y="290"/>
                  <a:pt x="48" y="272"/>
                </a:cubicBezTo>
                <a:cubicBezTo>
                  <a:pt x="294" y="154"/>
                  <a:pt x="294" y="154"/>
                  <a:pt x="294" y="154"/>
                </a:cubicBezTo>
                <a:cubicBezTo>
                  <a:pt x="304" y="155"/>
                  <a:pt x="315" y="155"/>
                  <a:pt x="327" y="155"/>
                </a:cubicBezTo>
                <a:cubicBezTo>
                  <a:pt x="445" y="155"/>
                  <a:pt x="578" y="120"/>
                  <a:pt x="624" y="78"/>
                </a:cubicBezTo>
                <a:cubicBezTo>
                  <a:pt x="669" y="35"/>
                  <a:pt x="610" y="0"/>
                  <a:pt x="492" y="0"/>
                </a:cubicBezTo>
                <a:close/>
              </a:path>
            </a:pathLst>
          </a:custGeom>
          <a:solidFill>
            <a:schemeClr val="tx1">
              <a:alpha val="5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21" name="Picture 19" descr="grü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612"/>
          <a:stretch>
            <a:fillRect/>
          </a:stretch>
        </p:blipFill>
        <p:spPr bwMode="auto">
          <a:xfrm rot="19961729">
            <a:off x="7010400" y="4066412"/>
            <a:ext cx="371208" cy="494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3" name="Freeform 18"/>
          <p:cNvSpPr>
            <a:spLocks/>
          </p:cNvSpPr>
          <p:nvPr/>
        </p:nvSpPr>
        <p:spPr bwMode="auto">
          <a:xfrm>
            <a:off x="8581574" y="4461932"/>
            <a:ext cx="431080" cy="186269"/>
          </a:xfrm>
          <a:custGeom>
            <a:avLst/>
            <a:gdLst>
              <a:gd name="T0" fmla="*/ 492 w 669"/>
              <a:gd name="T1" fmla="*/ 0 h 290"/>
              <a:gd name="T2" fmla="*/ 195 w 669"/>
              <a:gd name="T3" fmla="*/ 78 h 290"/>
              <a:gd name="T4" fmla="*/ 245 w 669"/>
              <a:gd name="T5" fmla="*/ 148 h 290"/>
              <a:gd name="T6" fmla="*/ 5 w 669"/>
              <a:gd name="T7" fmla="*/ 261 h 290"/>
              <a:gd name="T8" fmla="*/ 48 w 669"/>
              <a:gd name="T9" fmla="*/ 272 h 290"/>
              <a:gd name="T10" fmla="*/ 294 w 669"/>
              <a:gd name="T11" fmla="*/ 154 h 290"/>
              <a:gd name="T12" fmla="*/ 327 w 669"/>
              <a:gd name="T13" fmla="*/ 155 h 290"/>
              <a:gd name="T14" fmla="*/ 624 w 669"/>
              <a:gd name="T15" fmla="*/ 78 h 290"/>
              <a:gd name="T16" fmla="*/ 492 w 669"/>
              <a:gd name="T17" fmla="*/ 0 h 2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669" h="290">
                <a:moveTo>
                  <a:pt x="492" y="0"/>
                </a:moveTo>
                <a:cubicBezTo>
                  <a:pt x="373" y="0"/>
                  <a:pt x="240" y="35"/>
                  <a:pt x="195" y="78"/>
                </a:cubicBezTo>
                <a:cubicBezTo>
                  <a:pt x="162" y="109"/>
                  <a:pt x="184" y="136"/>
                  <a:pt x="245" y="148"/>
                </a:cubicBezTo>
                <a:cubicBezTo>
                  <a:pt x="5" y="261"/>
                  <a:pt x="5" y="261"/>
                  <a:pt x="5" y="261"/>
                </a:cubicBezTo>
                <a:cubicBezTo>
                  <a:pt x="9" y="284"/>
                  <a:pt x="0" y="290"/>
                  <a:pt x="48" y="272"/>
                </a:cubicBezTo>
                <a:cubicBezTo>
                  <a:pt x="294" y="154"/>
                  <a:pt x="294" y="154"/>
                  <a:pt x="294" y="154"/>
                </a:cubicBezTo>
                <a:cubicBezTo>
                  <a:pt x="304" y="155"/>
                  <a:pt x="315" y="155"/>
                  <a:pt x="327" y="155"/>
                </a:cubicBezTo>
                <a:cubicBezTo>
                  <a:pt x="445" y="155"/>
                  <a:pt x="578" y="120"/>
                  <a:pt x="624" y="78"/>
                </a:cubicBezTo>
                <a:cubicBezTo>
                  <a:pt x="669" y="35"/>
                  <a:pt x="610" y="0"/>
                  <a:pt x="492" y="0"/>
                </a:cubicBezTo>
                <a:close/>
              </a:path>
            </a:pathLst>
          </a:custGeom>
          <a:solidFill>
            <a:schemeClr val="tx1">
              <a:alpha val="5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24" name="Picture 19" descr="grü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612"/>
          <a:stretch>
            <a:fillRect/>
          </a:stretch>
        </p:blipFill>
        <p:spPr bwMode="auto">
          <a:xfrm rot="19961729">
            <a:off x="8382000" y="4142612"/>
            <a:ext cx="371208" cy="494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6" name="Freeform 18"/>
          <p:cNvSpPr>
            <a:spLocks/>
          </p:cNvSpPr>
          <p:nvPr/>
        </p:nvSpPr>
        <p:spPr bwMode="auto">
          <a:xfrm>
            <a:off x="7636224" y="5043720"/>
            <a:ext cx="431080" cy="186269"/>
          </a:xfrm>
          <a:custGeom>
            <a:avLst/>
            <a:gdLst>
              <a:gd name="T0" fmla="*/ 492 w 669"/>
              <a:gd name="T1" fmla="*/ 0 h 290"/>
              <a:gd name="T2" fmla="*/ 195 w 669"/>
              <a:gd name="T3" fmla="*/ 78 h 290"/>
              <a:gd name="T4" fmla="*/ 245 w 669"/>
              <a:gd name="T5" fmla="*/ 148 h 290"/>
              <a:gd name="T6" fmla="*/ 5 w 669"/>
              <a:gd name="T7" fmla="*/ 261 h 290"/>
              <a:gd name="T8" fmla="*/ 48 w 669"/>
              <a:gd name="T9" fmla="*/ 272 h 290"/>
              <a:gd name="T10" fmla="*/ 294 w 669"/>
              <a:gd name="T11" fmla="*/ 154 h 290"/>
              <a:gd name="T12" fmla="*/ 327 w 669"/>
              <a:gd name="T13" fmla="*/ 155 h 290"/>
              <a:gd name="T14" fmla="*/ 624 w 669"/>
              <a:gd name="T15" fmla="*/ 78 h 290"/>
              <a:gd name="T16" fmla="*/ 492 w 669"/>
              <a:gd name="T17" fmla="*/ 0 h 2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669" h="290">
                <a:moveTo>
                  <a:pt x="492" y="0"/>
                </a:moveTo>
                <a:cubicBezTo>
                  <a:pt x="373" y="0"/>
                  <a:pt x="240" y="35"/>
                  <a:pt x="195" y="78"/>
                </a:cubicBezTo>
                <a:cubicBezTo>
                  <a:pt x="162" y="109"/>
                  <a:pt x="184" y="136"/>
                  <a:pt x="245" y="148"/>
                </a:cubicBezTo>
                <a:cubicBezTo>
                  <a:pt x="5" y="261"/>
                  <a:pt x="5" y="261"/>
                  <a:pt x="5" y="261"/>
                </a:cubicBezTo>
                <a:cubicBezTo>
                  <a:pt x="9" y="284"/>
                  <a:pt x="0" y="290"/>
                  <a:pt x="48" y="272"/>
                </a:cubicBezTo>
                <a:cubicBezTo>
                  <a:pt x="294" y="154"/>
                  <a:pt x="294" y="154"/>
                  <a:pt x="294" y="154"/>
                </a:cubicBezTo>
                <a:cubicBezTo>
                  <a:pt x="304" y="155"/>
                  <a:pt x="315" y="155"/>
                  <a:pt x="327" y="155"/>
                </a:cubicBezTo>
                <a:cubicBezTo>
                  <a:pt x="445" y="155"/>
                  <a:pt x="578" y="120"/>
                  <a:pt x="624" y="78"/>
                </a:cubicBezTo>
                <a:cubicBezTo>
                  <a:pt x="669" y="35"/>
                  <a:pt x="610" y="0"/>
                  <a:pt x="492" y="0"/>
                </a:cubicBezTo>
                <a:close/>
              </a:path>
            </a:pathLst>
          </a:custGeom>
          <a:solidFill>
            <a:schemeClr val="tx1">
              <a:alpha val="5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27" name="Picture 19" descr="grü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612"/>
          <a:stretch>
            <a:fillRect/>
          </a:stretch>
        </p:blipFill>
        <p:spPr bwMode="auto">
          <a:xfrm rot="19961729">
            <a:off x="7436650" y="4724400"/>
            <a:ext cx="371208" cy="494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9" name="Freeform 18"/>
          <p:cNvSpPr>
            <a:spLocks/>
          </p:cNvSpPr>
          <p:nvPr/>
        </p:nvSpPr>
        <p:spPr bwMode="auto">
          <a:xfrm>
            <a:off x="4085774" y="4157132"/>
            <a:ext cx="431080" cy="186269"/>
          </a:xfrm>
          <a:custGeom>
            <a:avLst/>
            <a:gdLst>
              <a:gd name="T0" fmla="*/ 492 w 669"/>
              <a:gd name="T1" fmla="*/ 0 h 290"/>
              <a:gd name="T2" fmla="*/ 195 w 669"/>
              <a:gd name="T3" fmla="*/ 78 h 290"/>
              <a:gd name="T4" fmla="*/ 245 w 669"/>
              <a:gd name="T5" fmla="*/ 148 h 290"/>
              <a:gd name="T6" fmla="*/ 5 w 669"/>
              <a:gd name="T7" fmla="*/ 261 h 290"/>
              <a:gd name="T8" fmla="*/ 48 w 669"/>
              <a:gd name="T9" fmla="*/ 272 h 290"/>
              <a:gd name="T10" fmla="*/ 294 w 669"/>
              <a:gd name="T11" fmla="*/ 154 h 290"/>
              <a:gd name="T12" fmla="*/ 327 w 669"/>
              <a:gd name="T13" fmla="*/ 155 h 290"/>
              <a:gd name="T14" fmla="*/ 624 w 669"/>
              <a:gd name="T15" fmla="*/ 78 h 290"/>
              <a:gd name="T16" fmla="*/ 492 w 669"/>
              <a:gd name="T17" fmla="*/ 0 h 2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669" h="290">
                <a:moveTo>
                  <a:pt x="492" y="0"/>
                </a:moveTo>
                <a:cubicBezTo>
                  <a:pt x="373" y="0"/>
                  <a:pt x="240" y="35"/>
                  <a:pt x="195" y="78"/>
                </a:cubicBezTo>
                <a:cubicBezTo>
                  <a:pt x="162" y="109"/>
                  <a:pt x="184" y="136"/>
                  <a:pt x="245" y="148"/>
                </a:cubicBezTo>
                <a:cubicBezTo>
                  <a:pt x="5" y="261"/>
                  <a:pt x="5" y="261"/>
                  <a:pt x="5" y="261"/>
                </a:cubicBezTo>
                <a:cubicBezTo>
                  <a:pt x="9" y="284"/>
                  <a:pt x="0" y="290"/>
                  <a:pt x="48" y="272"/>
                </a:cubicBezTo>
                <a:cubicBezTo>
                  <a:pt x="294" y="154"/>
                  <a:pt x="294" y="154"/>
                  <a:pt x="294" y="154"/>
                </a:cubicBezTo>
                <a:cubicBezTo>
                  <a:pt x="304" y="155"/>
                  <a:pt x="315" y="155"/>
                  <a:pt x="327" y="155"/>
                </a:cubicBezTo>
                <a:cubicBezTo>
                  <a:pt x="445" y="155"/>
                  <a:pt x="578" y="120"/>
                  <a:pt x="624" y="78"/>
                </a:cubicBezTo>
                <a:cubicBezTo>
                  <a:pt x="669" y="35"/>
                  <a:pt x="610" y="0"/>
                  <a:pt x="492" y="0"/>
                </a:cubicBezTo>
                <a:close/>
              </a:path>
            </a:pathLst>
          </a:custGeom>
          <a:solidFill>
            <a:schemeClr val="tx1">
              <a:alpha val="5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30" name="Picture 19" descr="grü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612"/>
          <a:stretch>
            <a:fillRect/>
          </a:stretch>
        </p:blipFill>
        <p:spPr bwMode="auto">
          <a:xfrm rot="19961729">
            <a:off x="3886200" y="3837812"/>
            <a:ext cx="371208" cy="494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2" name="Freeform 18"/>
          <p:cNvSpPr>
            <a:spLocks/>
          </p:cNvSpPr>
          <p:nvPr/>
        </p:nvSpPr>
        <p:spPr bwMode="auto">
          <a:xfrm>
            <a:off x="5055320" y="3928532"/>
            <a:ext cx="431080" cy="186269"/>
          </a:xfrm>
          <a:custGeom>
            <a:avLst/>
            <a:gdLst>
              <a:gd name="T0" fmla="*/ 492 w 669"/>
              <a:gd name="T1" fmla="*/ 0 h 290"/>
              <a:gd name="T2" fmla="*/ 195 w 669"/>
              <a:gd name="T3" fmla="*/ 78 h 290"/>
              <a:gd name="T4" fmla="*/ 245 w 669"/>
              <a:gd name="T5" fmla="*/ 148 h 290"/>
              <a:gd name="T6" fmla="*/ 5 w 669"/>
              <a:gd name="T7" fmla="*/ 261 h 290"/>
              <a:gd name="T8" fmla="*/ 48 w 669"/>
              <a:gd name="T9" fmla="*/ 272 h 290"/>
              <a:gd name="T10" fmla="*/ 294 w 669"/>
              <a:gd name="T11" fmla="*/ 154 h 290"/>
              <a:gd name="T12" fmla="*/ 327 w 669"/>
              <a:gd name="T13" fmla="*/ 155 h 290"/>
              <a:gd name="T14" fmla="*/ 624 w 669"/>
              <a:gd name="T15" fmla="*/ 78 h 290"/>
              <a:gd name="T16" fmla="*/ 492 w 669"/>
              <a:gd name="T17" fmla="*/ 0 h 2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669" h="290">
                <a:moveTo>
                  <a:pt x="492" y="0"/>
                </a:moveTo>
                <a:cubicBezTo>
                  <a:pt x="373" y="0"/>
                  <a:pt x="240" y="35"/>
                  <a:pt x="195" y="78"/>
                </a:cubicBezTo>
                <a:cubicBezTo>
                  <a:pt x="162" y="109"/>
                  <a:pt x="184" y="136"/>
                  <a:pt x="245" y="148"/>
                </a:cubicBezTo>
                <a:cubicBezTo>
                  <a:pt x="5" y="261"/>
                  <a:pt x="5" y="261"/>
                  <a:pt x="5" y="261"/>
                </a:cubicBezTo>
                <a:cubicBezTo>
                  <a:pt x="9" y="284"/>
                  <a:pt x="0" y="290"/>
                  <a:pt x="48" y="272"/>
                </a:cubicBezTo>
                <a:cubicBezTo>
                  <a:pt x="294" y="154"/>
                  <a:pt x="294" y="154"/>
                  <a:pt x="294" y="154"/>
                </a:cubicBezTo>
                <a:cubicBezTo>
                  <a:pt x="304" y="155"/>
                  <a:pt x="315" y="155"/>
                  <a:pt x="327" y="155"/>
                </a:cubicBezTo>
                <a:cubicBezTo>
                  <a:pt x="445" y="155"/>
                  <a:pt x="578" y="120"/>
                  <a:pt x="624" y="78"/>
                </a:cubicBezTo>
                <a:cubicBezTo>
                  <a:pt x="669" y="35"/>
                  <a:pt x="610" y="0"/>
                  <a:pt x="492" y="0"/>
                </a:cubicBezTo>
                <a:close/>
              </a:path>
            </a:pathLst>
          </a:custGeom>
          <a:solidFill>
            <a:schemeClr val="tx1">
              <a:alpha val="5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33" name="Picture 19" descr="grü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612"/>
          <a:stretch>
            <a:fillRect/>
          </a:stretch>
        </p:blipFill>
        <p:spPr bwMode="auto">
          <a:xfrm rot="19961729">
            <a:off x="4855746" y="3609212"/>
            <a:ext cx="371208" cy="494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5" name="Freeform 18"/>
          <p:cNvSpPr>
            <a:spLocks/>
          </p:cNvSpPr>
          <p:nvPr/>
        </p:nvSpPr>
        <p:spPr bwMode="auto">
          <a:xfrm>
            <a:off x="6655520" y="4185854"/>
            <a:ext cx="431080" cy="186269"/>
          </a:xfrm>
          <a:custGeom>
            <a:avLst/>
            <a:gdLst>
              <a:gd name="T0" fmla="*/ 492 w 669"/>
              <a:gd name="T1" fmla="*/ 0 h 290"/>
              <a:gd name="T2" fmla="*/ 195 w 669"/>
              <a:gd name="T3" fmla="*/ 78 h 290"/>
              <a:gd name="T4" fmla="*/ 245 w 669"/>
              <a:gd name="T5" fmla="*/ 148 h 290"/>
              <a:gd name="T6" fmla="*/ 5 w 669"/>
              <a:gd name="T7" fmla="*/ 261 h 290"/>
              <a:gd name="T8" fmla="*/ 48 w 669"/>
              <a:gd name="T9" fmla="*/ 272 h 290"/>
              <a:gd name="T10" fmla="*/ 294 w 669"/>
              <a:gd name="T11" fmla="*/ 154 h 290"/>
              <a:gd name="T12" fmla="*/ 327 w 669"/>
              <a:gd name="T13" fmla="*/ 155 h 290"/>
              <a:gd name="T14" fmla="*/ 624 w 669"/>
              <a:gd name="T15" fmla="*/ 78 h 290"/>
              <a:gd name="T16" fmla="*/ 492 w 669"/>
              <a:gd name="T17" fmla="*/ 0 h 2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669" h="290">
                <a:moveTo>
                  <a:pt x="492" y="0"/>
                </a:moveTo>
                <a:cubicBezTo>
                  <a:pt x="373" y="0"/>
                  <a:pt x="240" y="35"/>
                  <a:pt x="195" y="78"/>
                </a:cubicBezTo>
                <a:cubicBezTo>
                  <a:pt x="162" y="109"/>
                  <a:pt x="184" y="136"/>
                  <a:pt x="245" y="148"/>
                </a:cubicBezTo>
                <a:cubicBezTo>
                  <a:pt x="5" y="261"/>
                  <a:pt x="5" y="261"/>
                  <a:pt x="5" y="261"/>
                </a:cubicBezTo>
                <a:cubicBezTo>
                  <a:pt x="9" y="284"/>
                  <a:pt x="0" y="290"/>
                  <a:pt x="48" y="272"/>
                </a:cubicBezTo>
                <a:cubicBezTo>
                  <a:pt x="294" y="154"/>
                  <a:pt x="294" y="154"/>
                  <a:pt x="294" y="154"/>
                </a:cubicBezTo>
                <a:cubicBezTo>
                  <a:pt x="304" y="155"/>
                  <a:pt x="315" y="155"/>
                  <a:pt x="327" y="155"/>
                </a:cubicBezTo>
                <a:cubicBezTo>
                  <a:pt x="445" y="155"/>
                  <a:pt x="578" y="120"/>
                  <a:pt x="624" y="78"/>
                </a:cubicBezTo>
                <a:cubicBezTo>
                  <a:pt x="669" y="35"/>
                  <a:pt x="610" y="0"/>
                  <a:pt x="492" y="0"/>
                </a:cubicBezTo>
                <a:close/>
              </a:path>
            </a:pathLst>
          </a:custGeom>
          <a:solidFill>
            <a:schemeClr val="tx1">
              <a:alpha val="5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36" name="Picture 19" descr="grü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612"/>
          <a:stretch>
            <a:fillRect/>
          </a:stretch>
        </p:blipFill>
        <p:spPr bwMode="auto">
          <a:xfrm rot="19961729">
            <a:off x="6455946" y="3866534"/>
            <a:ext cx="371208" cy="494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8" name="Freeform 18"/>
          <p:cNvSpPr>
            <a:spLocks/>
          </p:cNvSpPr>
          <p:nvPr/>
        </p:nvSpPr>
        <p:spPr bwMode="auto">
          <a:xfrm>
            <a:off x="4063750" y="3403070"/>
            <a:ext cx="431080" cy="186269"/>
          </a:xfrm>
          <a:custGeom>
            <a:avLst/>
            <a:gdLst>
              <a:gd name="T0" fmla="*/ 492 w 669"/>
              <a:gd name="T1" fmla="*/ 0 h 290"/>
              <a:gd name="T2" fmla="*/ 195 w 669"/>
              <a:gd name="T3" fmla="*/ 78 h 290"/>
              <a:gd name="T4" fmla="*/ 245 w 669"/>
              <a:gd name="T5" fmla="*/ 148 h 290"/>
              <a:gd name="T6" fmla="*/ 5 w 669"/>
              <a:gd name="T7" fmla="*/ 261 h 290"/>
              <a:gd name="T8" fmla="*/ 48 w 669"/>
              <a:gd name="T9" fmla="*/ 272 h 290"/>
              <a:gd name="T10" fmla="*/ 294 w 669"/>
              <a:gd name="T11" fmla="*/ 154 h 290"/>
              <a:gd name="T12" fmla="*/ 327 w 669"/>
              <a:gd name="T13" fmla="*/ 155 h 290"/>
              <a:gd name="T14" fmla="*/ 624 w 669"/>
              <a:gd name="T15" fmla="*/ 78 h 290"/>
              <a:gd name="T16" fmla="*/ 492 w 669"/>
              <a:gd name="T17" fmla="*/ 0 h 2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669" h="290">
                <a:moveTo>
                  <a:pt x="492" y="0"/>
                </a:moveTo>
                <a:cubicBezTo>
                  <a:pt x="373" y="0"/>
                  <a:pt x="240" y="35"/>
                  <a:pt x="195" y="78"/>
                </a:cubicBezTo>
                <a:cubicBezTo>
                  <a:pt x="162" y="109"/>
                  <a:pt x="184" y="136"/>
                  <a:pt x="245" y="148"/>
                </a:cubicBezTo>
                <a:cubicBezTo>
                  <a:pt x="5" y="261"/>
                  <a:pt x="5" y="261"/>
                  <a:pt x="5" y="261"/>
                </a:cubicBezTo>
                <a:cubicBezTo>
                  <a:pt x="9" y="284"/>
                  <a:pt x="0" y="290"/>
                  <a:pt x="48" y="272"/>
                </a:cubicBezTo>
                <a:cubicBezTo>
                  <a:pt x="294" y="154"/>
                  <a:pt x="294" y="154"/>
                  <a:pt x="294" y="154"/>
                </a:cubicBezTo>
                <a:cubicBezTo>
                  <a:pt x="304" y="155"/>
                  <a:pt x="315" y="155"/>
                  <a:pt x="327" y="155"/>
                </a:cubicBezTo>
                <a:cubicBezTo>
                  <a:pt x="445" y="155"/>
                  <a:pt x="578" y="120"/>
                  <a:pt x="624" y="78"/>
                </a:cubicBezTo>
                <a:cubicBezTo>
                  <a:pt x="669" y="35"/>
                  <a:pt x="610" y="0"/>
                  <a:pt x="492" y="0"/>
                </a:cubicBezTo>
                <a:close/>
              </a:path>
            </a:pathLst>
          </a:custGeom>
          <a:solidFill>
            <a:schemeClr val="tx1">
              <a:alpha val="5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39" name="Picture 19" descr="grü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612"/>
          <a:stretch>
            <a:fillRect/>
          </a:stretch>
        </p:blipFill>
        <p:spPr bwMode="auto">
          <a:xfrm rot="19961729">
            <a:off x="3864176" y="3083750"/>
            <a:ext cx="371208" cy="494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0" name="Group 21" descr="© INSCALE GmbH, 15.06.2010"/>
          <p:cNvGrpSpPr>
            <a:grpSpLocks/>
          </p:cNvGrpSpPr>
          <p:nvPr/>
        </p:nvGrpSpPr>
        <p:grpSpPr bwMode="auto">
          <a:xfrm>
            <a:off x="3657600" y="4125912"/>
            <a:ext cx="368596" cy="293688"/>
            <a:chOff x="3661" y="1653"/>
            <a:chExt cx="805" cy="777"/>
          </a:xfrm>
        </p:grpSpPr>
        <p:sp>
          <p:nvSpPr>
            <p:cNvPr id="141" name="Freeform 22"/>
            <p:cNvSpPr>
              <a:spLocks/>
            </p:cNvSpPr>
            <p:nvPr/>
          </p:nvSpPr>
          <p:spPr bwMode="auto">
            <a:xfrm>
              <a:off x="3797" y="2140"/>
              <a:ext cx="669" cy="290"/>
            </a:xfrm>
            <a:custGeom>
              <a:avLst/>
              <a:gdLst>
                <a:gd name="T0" fmla="*/ 492 w 669"/>
                <a:gd name="T1" fmla="*/ 0 h 290"/>
                <a:gd name="T2" fmla="*/ 195 w 669"/>
                <a:gd name="T3" fmla="*/ 78 h 290"/>
                <a:gd name="T4" fmla="*/ 245 w 669"/>
                <a:gd name="T5" fmla="*/ 148 h 290"/>
                <a:gd name="T6" fmla="*/ 5 w 669"/>
                <a:gd name="T7" fmla="*/ 261 h 290"/>
                <a:gd name="T8" fmla="*/ 48 w 669"/>
                <a:gd name="T9" fmla="*/ 272 h 290"/>
                <a:gd name="T10" fmla="*/ 294 w 669"/>
                <a:gd name="T11" fmla="*/ 154 h 290"/>
                <a:gd name="T12" fmla="*/ 327 w 669"/>
                <a:gd name="T13" fmla="*/ 155 h 290"/>
                <a:gd name="T14" fmla="*/ 624 w 669"/>
                <a:gd name="T15" fmla="*/ 78 h 290"/>
                <a:gd name="T16" fmla="*/ 492 w 669"/>
                <a:gd name="T17" fmla="*/ 0 h 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69" h="290">
                  <a:moveTo>
                    <a:pt x="492" y="0"/>
                  </a:moveTo>
                  <a:cubicBezTo>
                    <a:pt x="373" y="0"/>
                    <a:pt x="240" y="35"/>
                    <a:pt x="195" y="78"/>
                  </a:cubicBezTo>
                  <a:cubicBezTo>
                    <a:pt x="162" y="109"/>
                    <a:pt x="184" y="136"/>
                    <a:pt x="245" y="148"/>
                  </a:cubicBezTo>
                  <a:cubicBezTo>
                    <a:pt x="5" y="261"/>
                    <a:pt x="5" y="261"/>
                    <a:pt x="5" y="261"/>
                  </a:cubicBezTo>
                  <a:cubicBezTo>
                    <a:pt x="9" y="284"/>
                    <a:pt x="0" y="290"/>
                    <a:pt x="48" y="272"/>
                  </a:cubicBezTo>
                  <a:cubicBezTo>
                    <a:pt x="294" y="154"/>
                    <a:pt x="294" y="154"/>
                    <a:pt x="294" y="154"/>
                  </a:cubicBezTo>
                  <a:cubicBezTo>
                    <a:pt x="304" y="155"/>
                    <a:pt x="315" y="155"/>
                    <a:pt x="327" y="155"/>
                  </a:cubicBezTo>
                  <a:cubicBezTo>
                    <a:pt x="445" y="155"/>
                    <a:pt x="578" y="120"/>
                    <a:pt x="624" y="78"/>
                  </a:cubicBezTo>
                  <a:cubicBezTo>
                    <a:pt x="669" y="35"/>
                    <a:pt x="610" y="0"/>
                    <a:pt x="492" y="0"/>
                  </a:cubicBezTo>
                  <a:close/>
                </a:path>
              </a:pathLst>
            </a:custGeom>
            <a:solidFill>
              <a:srgbClr val="000000">
                <a:alpha val="5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pic>
          <p:nvPicPr>
            <p:cNvPr id="142" name="Picture 23" descr="blau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6612"/>
            <a:stretch>
              <a:fillRect/>
            </a:stretch>
          </p:blipFill>
          <p:spPr bwMode="auto">
            <a:xfrm>
              <a:off x="3661" y="1653"/>
              <a:ext cx="576" cy="7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43" name="Group 21" descr="© INSCALE GmbH, 15.06.2010"/>
          <p:cNvGrpSpPr>
            <a:grpSpLocks/>
          </p:cNvGrpSpPr>
          <p:nvPr/>
        </p:nvGrpSpPr>
        <p:grpSpPr bwMode="auto">
          <a:xfrm>
            <a:off x="6400800" y="5268912"/>
            <a:ext cx="368596" cy="293688"/>
            <a:chOff x="3661" y="1653"/>
            <a:chExt cx="805" cy="777"/>
          </a:xfrm>
        </p:grpSpPr>
        <p:sp>
          <p:nvSpPr>
            <p:cNvPr id="144" name="Freeform 22"/>
            <p:cNvSpPr>
              <a:spLocks/>
            </p:cNvSpPr>
            <p:nvPr/>
          </p:nvSpPr>
          <p:spPr bwMode="auto">
            <a:xfrm>
              <a:off x="3797" y="2140"/>
              <a:ext cx="669" cy="290"/>
            </a:xfrm>
            <a:custGeom>
              <a:avLst/>
              <a:gdLst>
                <a:gd name="T0" fmla="*/ 492 w 669"/>
                <a:gd name="T1" fmla="*/ 0 h 290"/>
                <a:gd name="T2" fmla="*/ 195 w 669"/>
                <a:gd name="T3" fmla="*/ 78 h 290"/>
                <a:gd name="T4" fmla="*/ 245 w 669"/>
                <a:gd name="T5" fmla="*/ 148 h 290"/>
                <a:gd name="T6" fmla="*/ 5 w 669"/>
                <a:gd name="T7" fmla="*/ 261 h 290"/>
                <a:gd name="T8" fmla="*/ 48 w 669"/>
                <a:gd name="T9" fmla="*/ 272 h 290"/>
                <a:gd name="T10" fmla="*/ 294 w 669"/>
                <a:gd name="T11" fmla="*/ 154 h 290"/>
                <a:gd name="T12" fmla="*/ 327 w 669"/>
                <a:gd name="T13" fmla="*/ 155 h 290"/>
                <a:gd name="T14" fmla="*/ 624 w 669"/>
                <a:gd name="T15" fmla="*/ 78 h 290"/>
                <a:gd name="T16" fmla="*/ 492 w 669"/>
                <a:gd name="T17" fmla="*/ 0 h 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69" h="290">
                  <a:moveTo>
                    <a:pt x="492" y="0"/>
                  </a:moveTo>
                  <a:cubicBezTo>
                    <a:pt x="373" y="0"/>
                    <a:pt x="240" y="35"/>
                    <a:pt x="195" y="78"/>
                  </a:cubicBezTo>
                  <a:cubicBezTo>
                    <a:pt x="162" y="109"/>
                    <a:pt x="184" y="136"/>
                    <a:pt x="245" y="148"/>
                  </a:cubicBezTo>
                  <a:cubicBezTo>
                    <a:pt x="5" y="261"/>
                    <a:pt x="5" y="261"/>
                    <a:pt x="5" y="261"/>
                  </a:cubicBezTo>
                  <a:cubicBezTo>
                    <a:pt x="9" y="284"/>
                    <a:pt x="0" y="290"/>
                    <a:pt x="48" y="272"/>
                  </a:cubicBezTo>
                  <a:cubicBezTo>
                    <a:pt x="294" y="154"/>
                    <a:pt x="294" y="154"/>
                    <a:pt x="294" y="154"/>
                  </a:cubicBezTo>
                  <a:cubicBezTo>
                    <a:pt x="304" y="155"/>
                    <a:pt x="315" y="155"/>
                    <a:pt x="327" y="155"/>
                  </a:cubicBezTo>
                  <a:cubicBezTo>
                    <a:pt x="445" y="155"/>
                    <a:pt x="578" y="120"/>
                    <a:pt x="624" y="78"/>
                  </a:cubicBezTo>
                  <a:cubicBezTo>
                    <a:pt x="669" y="35"/>
                    <a:pt x="610" y="0"/>
                    <a:pt x="492" y="0"/>
                  </a:cubicBezTo>
                  <a:close/>
                </a:path>
              </a:pathLst>
            </a:custGeom>
            <a:solidFill>
              <a:srgbClr val="000000">
                <a:alpha val="5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pic>
          <p:nvPicPr>
            <p:cNvPr id="145" name="Picture 23" descr="blau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6612"/>
            <a:stretch>
              <a:fillRect/>
            </a:stretch>
          </p:blipFill>
          <p:spPr bwMode="auto">
            <a:xfrm>
              <a:off x="3661" y="1653"/>
              <a:ext cx="576" cy="7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46" name="Group 21" descr="© INSCALE GmbH, 15.06.2010"/>
          <p:cNvGrpSpPr>
            <a:grpSpLocks/>
          </p:cNvGrpSpPr>
          <p:nvPr/>
        </p:nvGrpSpPr>
        <p:grpSpPr bwMode="auto">
          <a:xfrm>
            <a:off x="4267200" y="3897312"/>
            <a:ext cx="368596" cy="293688"/>
            <a:chOff x="3661" y="1653"/>
            <a:chExt cx="805" cy="777"/>
          </a:xfrm>
        </p:grpSpPr>
        <p:sp>
          <p:nvSpPr>
            <p:cNvPr id="147" name="Freeform 22"/>
            <p:cNvSpPr>
              <a:spLocks/>
            </p:cNvSpPr>
            <p:nvPr/>
          </p:nvSpPr>
          <p:spPr bwMode="auto">
            <a:xfrm>
              <a:off x="3797" y="2140"/>
              <a:ext cx="669" cy="290"/>
            </a:xfrm>
            <a:custGeom>
              <a:avLst/>
              <a:gdLst>
                <a:gd name="T0" fmla="*/ 492 w 669"/>
                <a:gd name="T1" fmla="*/ 0 h 290"/>
                <a:gd name="T2" fmla="*/ 195 w 669"/>
                <a:gd name="T3" fmla="*/ 78 h 290"/>
                <a:gd name="T4" fmla="*/ 245 w 669"/>
                <a:gd name="T5" fmla="*/ 148 h 290"/>
                <a:gd name="T6" fmla="*/ 5 w 669"/>
                <a:gd name="T7" fmla="*/ 261 h 290"/>
                <a:gd name="T8" fmla="*/ 48 w 669"/>
                <a:gd name="T9" fmla="*/ 272 h 290"/>
                <a:gd name="T10" fmla="*/ 294 w 669"/>
                <a:gd name="T11" fmla="*/ 154 h 290"/>
                <a:gd name="T12" fmla="*/ 327 w 669"/>
                <a:gd name="T13" fmla="*/ 155 h 290"/>
                <a:gd name="T14" fmla="*/ 624 w 669"/>
                <a:gd name="T15" fmla="*/ 78 h 290"/>
                <a:gd name="T16" fmla="*/ 492 w 669"/>
                <a:gd name="T17" fmla="*/ 0 h 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69" h="290">
                  <a:moveTo>
                    <a:pt x="492" y="0"/>
                  </a:moveTo>
                  <a:cubicBezTo>
                    <a:pt x="373" y="0"/>
                    <a:pt x="240" y="35"/>
                    <a:pt x="195" y="78"/>
                  </a:cubicBezTo>
                  <a:cubicBezTo>
                    <a:pt x="162" y="109"/>
                    <a:pt x="184" y="136"/>
                    <a:pt x="245" y="148"/>
                  </a:cubicBezTo>
                  <a:cubicBezTo>
                    <a:pt x="5" y="261"/>
                    <a:pt x="5" y="261"/>
                    <a:pt x="5" y="261"/>
                  </a:cubicBezTo>
                  <a:cubicBezTo>
                    <a:pt x="9" y="284"/>
                    <a:pt x="0" y="290"/>
                    <a:pt x="48" y="272"/>
                  </a:cubicBezTo>
                  <a:cubicBezTo>
                    <a:pt x="294" y="154"/>
                    <a:pt x="294" y="154"/>
                    <a:pt x="294" y="154"/>
                  </a:cubicBezTo>
                  <a:cubicBezTo>
                    <a:pt x="304" y="155"/>
                    <a:pt x="315" y="155"/>
                    <a:pt x="327" y="155"/>
                  </a:cubicBezTo>
                  <a:cubicBezTo>
                    <a:pt x="445" y="155"/>
                    <a:pt x="578" y="120"/>
                    <a:pt x="624" y="78"/>
                  </a:cubicBezTo>
                  <a:cubicBezTo>
                    <a:pt x="669" y="35"/>
                    <a:pt x="610" y="0"/>
                    <a:pt x="492" y="0"/>
                  </a:cubicBezTo>
                  <a:close/>
                </a:path>
              </a:pathLst>
            </a:custGeom>
            <a:solidFill>
              <a:srgbClr val="000000">
                <a:alpha val="5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pic>
          <p:nvPicPr>
            <p:cNvPr id="148" name="Picture 23" descr="blau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6612"/>
            <a:stretch>
              <a:fillRect/>
            </a:stretch>
          </p:blipFill>
          <p:spPr bwMode="auto">
            <a:xfrm>
              <a:off x="3661" y="1653"/>
              <a:ext cx="576" cy="7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49" name="Group 21" descr="© INSCALE GmbH, 15.06.2010"/>
          <p:cNvGrpSpPr>
            <a:grpSpLocks/>
          </p:cNvGrpSpPr>
          <p:nvPr/>
        </p:nvGrpSpPr>
        <p:grpSpPr bwMode="auto">
          <a:xfrm>
            <a:off x="3657600" y="3657600"/>
            <a:ext cx="368596" cy="293688"/>
            <a:chOff x="3661" y="1653"/>
            <a:chExt cx="805" cy="777"/>
          </a:xfrm>
        </p:grpSpPr>
        <p:sp>
          <p:nvSpPr>
            <p:cNvPr id="150" name="Freeform 22"/>
            <p:cNvSpPr>
              <a:spLocks/>
            </p:cNvSpPr>
            <p:nvPr/>
          </p:nvSpPr>
          <p:spPr bwMode="auto">
            <a:xfrm>
              <a:off x="3797" y="2140"/>
              <a:ext cx="669" cy="290"/>
            </a:xfrm>
            <a:custGeom>
              <a:avLst/>
              <a:gdLst>
                <a:gd name="T0" fmla="*/ 492 w 669"/>
                <a:gd name="T1" fmla="*/ 0 h 290"/>
                <a:gd name="T2" fmla="*/ 195 w 669"/>
                <a:gd name="T3" fmla="*/ 78 h 290"/>
                <a:gd name="T4" fmla="*/ 245 w 669"/>
                <a:gd name="T5" fmla="*/ 148 h 290"/>
                <a:gd name="T6" fmla="*/ 5 w 669"/>
                <a:gd name="T7" fmla="*/ 261 h 290"/>
                <a:gd name="T8" fmla="*/ 48 w 669"/>
                <a:gd name="T9" fmla="*/ 272 h 290"/>
                <a:gd name="T10" fmla="*/ 294 w 669"/>
                <a:gd name="T11" fmla="*/ 154 h 290"/>
                <a:gd name="T12" fmla="*/ 327 w 669"/>
                <a:gd name="T13" fmla="*/ 155 h 290"/>
                <a:gd name="T14" fmla="*/ 624 w 669"/>
                <a:gd name="T15" fmla="*/ 78 h 290"/>
                <a:gd name="T16" fmla="*/ 492 w 669"/>
                <a:gd name="T17" fmla="*/ 0 h 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69" h="290">
                  <a:moveTo>
                    <a:pt x="492" y="0"/>
                  </a:moveTo>
                  <a:cubicBezTo>
                    <a:pt x="373" y="0"/>
                    <a:pt x="240" y="35"/>
                    <a:pt x="195" y="78"/>
                  </a:cubicBezTo>
                  <a:cubicBezTo>
                    <a:pt x="162" y="109"/>
                    <a:pt x="184" y="136"/>
                    <a:pt x="245" y="148"/>
                  </a:cubicBezTo>
                  <a:cubicBezTo>
                    <a:pt x="5" y="261"/>
                    <a:pt x="5" y="261"/>
                    <a:pt x="5" y="261"/>
                  </a:cubicBezTo>
                  <a:cubicBezTo>
                    <a:pt x="9" y="284"/>
                    <a:pt x="0" y="290"/>
                    <a:pt x="48" y="272"/>
                  </a:cubicBezTo>
                  <a:cubicBezTo>
                    <a:pt x="294" y="154"/>
                    <a:pt x="294" y="154"/>
                    <a:pt x="294" y="154"/>
                  </a:cubicBezTo>
                  <a:cubicBezTo>
                    <a:pt x="304" y="155"/>
                    <a:pt x="315" y="155"/>
                    <a:pt x="327" y="155"/>
                  </a:cubicBezTo>
                  <a:cubicBezTo>
                    <a:pt x="445" y="155"/>
                    <a:pt x="578" y="120"/>
                    <a:pt x="624" y="78"/>
                  </a:cubicBezTo>
                  <a:cubicBezTo>
                    <a:pt x="669" y="35"/>
                    <a:pt x="610" y="0"/>
                    <a:pt x="492" y="0"/>
                  </a:cubicBezTo>
                  <a:close/>
                </a:path>
              </a:pathLst>
            </a:custGeom>
            <a:solidFill>
              <a:srgbClr val="000000">
                <a:alpha val="5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pic>
          <p:nvPicPr>
            <p:cNvPr id="151" name="Picture 23" descr="blau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6612"/>
            <a:stretch>
              <a:fillRect/>
            </a:stretch>
          </p:blipFill>
          <p:spPr bwMode="auto">
            <a:xfrm>
              <a:off x="3661" y="1653"/>
              <a:ext cx="576" cy="7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52" name="Group 21" descr="© INSCALE GmbH, 15.06.2010"/>
          <p:cNvGrpSpPr>
            <a:grpSpLocks/>
          </p:cNvGrpSpPr>
          <p:nvPr/>
        </p:nvGrpSpPr>
        <p:grpSpPr bwMode="auto">
          <a:xfrm>
            <a:off x="5422604" y="3505200"/>
            <a:ext cx="368596" cy="293688"/>
            <a:chOff x="3661" y="1653"/>
            <a:chExt cx="805" cy="777"/>
          </a:xfrm>
        </p:grpSpPr>
        <p:sp>
          <p:nvSpPr>
            <p:cNvPr id="153" name="Freeform 22"/>
            <p:cNvSpPr>
              <a:spLocks/>
            </p:cNvSpPr>
            <p:nvPr/>
          </p:nvSpPr>
          <p:spPr bwMode="auto">
            <a:xfrm>
              <a:off x="3797" y="2140"/>
              <a:ext cx="669" cy="290"/>
            </a:xfrm>
            <a:custGeom>
              <a:avLst/>
              <a:gdLst>
                <a:gd name="T0" fmla="*/ 492 w 669"/>
                <a:gd name="T1" fmla="*/ 0 h 290"/>
                <a:gd name="T2" fmla="*/ 195 w 669"/>
                <a:gd name="T3" fmla="*/ 78 h 290"/>
                <a:gd name="T4" fmla="*/ 245 w 669"/>
                <a:gd name="T5" fmla="*/ 148 h 290"/>
                <a:gd name="T6" fmla="*/ 5 w 669"/>
                <a:gd name="T7" fmla="*/ 261 h 290"/>
                <a:gd name="T8" fmla="*/ 48 w 669"/>
                <a:gd name="T9" fmla="*/ 272 h 290"/>
                <a:gd name="T10" fmla="*/ 294 w 669"/>
                <a:gd name="T11" fmla="*/ 154 h 290"/>
                <a:gd name="T12" fmla="*/ 327 w 669"/>
                <a:gd name="T13" fmla="*/ 155 h 290"/>
                <a:gd name="T14" fmla="*/ 624 w 669"/>
                <a:gd name="T15" fmla="*/ 78 h 290"/>
                <a:gd name="T16" fmla="*/ 492 w 669"/>
                <a:gd name="T17" fmla="*/ 0 h 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69" h="290">
                  <a:moveTo>
                    <a:pt x="492" y="0"/>
                  </a:moveTo>
                  <a:cubicBezTo>
                    <a:pt x="373" y="0"/>
                    <a:pt x="240" y="35"/>
                    <a:pt x="195" y="78"/>
                  </a:cubicBezTo>
                  <a:cubicBezTo>
                    <a:pt x="162" y="109"/>
                    <a:pt x="184" y="136"/>
                    <a:pt x="245" y="148"/>
                  </a:cubicBezTo>
                  <a:cubicBezTo>
                    <a:pt x="5" y="261"/>
                    <a:pt x="5" y="261"/>
                    <a:pt x="5" y="261"/>
                  </a:cubicBezTo>
                  <a:cubicBezTo>
                    <a:pt x="9" y="284"/>
                    <a:pt x="0" y="290"/>
                    <a:pt x="48" y="272"/>
                  </a:cubicBezTo>
                  <a:cubicBezTo>
                    <a:pt x="294" y="154"/>
                    <a:pt x="294" y="154"/>
                    <a:pt x="294" y="154"/>
                  </a:cubicBezTo>
                  <a:cubicBezTo>
                    <a:pt x="304" y="155"/>
                    <a:pt x="315" y="155"/>
                    <a:pt x="327" y="155"/>
                  </a:cubicBezTo>
                  <a:cubicBezTo>
                    <a:pt x="445" y="155"/>
                    <a:pt x="578" y="120"/>
                    <a:pt x="624" y="78"/>
                  </a:cubicBezTo>
                  <a:cubicBezTo>
                    <a:pt x="669" y="35"/>
                    <a:pt x="610" y="0"/>
                    <a:pt x="492" y="0"/>
                  </a:cubicBezTo>
                  <a:close/>
                </a:path>
              </a:pathLst>
            </a:custGeom>
            <a:solidFill>
              <a:srgbClr val="000000">
                <a:alpha val="5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pic>
          <p:nvPicPr>
            <p:cNvPr id="154" name="Picture 23" descr="blau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6612"/>
            <a:stretch>
              <a:fillRect/>
            </a:stretch>
          </p:blipFill>
          <p:spPr bwMode="auto">
            <a:xfrm>
              <a:off x="3661" y="1653"/>
              <a:ext cx="576" cy="7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55" name="Group 21" descr="© INSCALE GmbH, 15.06.2010"/>
          <p:cNvGrpSpPr>
            <a:grpSpLocks/>
          </p:cNvGrpSpPr>
          <p:nvPr/>
        </p:nvGrpSpPr>
        <p:grpSpPr bwMode="auto">
          <a:xfrm>
            <a:off x="4572000" y="3352800"/>
            <a:ext cx="368596" cy="293688"/>
            <a:chOff x="3661" y="1653"/>
            <a:chExt cx="805" cy="777"/>
          </a:xfrm>
        </p:grpSpPr>
        <p:sp>
          <p:nvSpPr>
            <p:cNvPr id="156" name="Freeform 22"/>
            <p:cNvSpPr>
              <a:spLocks/>
            </p:cNvSpPr>
            <p:nvPr/>
          </p:nvSpPr>
          <p:spPr bwMode="auto">
            <a:xfrm>
              <a:off x="3797" y="2140"/>
              <a:ext cx="669" cy="290"/>
            </a:xfrm>
            <a:custGeom>
              <a:avLst/>
              <a:gdLst>
                <a:gd name="T0" fmla="*/ 492 w 669"/>
                <a:gd name="T1" fmla="*/ 0 h 290"/>
                <a:gd name="T2" fmla="*/ 195 w 669"/>
                <a:gd name="T3" fmla="*/ 78 h 290"/>
                <a:gd name="T4" fmla="*/ 245 w 669"/>
                <a:gd name="T5" fmla="*/ 148 h 290"/>
                <a:gd name="T6" fmla="*/ 5 w 669"/>
                <a:gd name="T7" fmla="*/ 261 h 290"/>
                <a:gd name="T8" fmla="*/ 48 w 669"/>
                <a:gd name="T9" fmla="*/ 272 h 290"/>
                <a:gd name="T10" fmla="*/ 294 w 669"/>
                <a:gd name="T11" fmla="*/ 154 h 290"/>
                <a:gd name="T12" fmla="*/ 327 w 669"/>
                <a:gd name="T13" fmla="*/ 155 h 290"/>
                <a:gd name="T14" fmla="*/ 624 w 669"/>
                <a:gd name="T15" fmla="*/ 78 h 290"/>
                <a:gd name="T16" fmla="*/ 492 w 669"/>
                <a:gd name="T17" fmla="*/ 0 h 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69" h="290">
                  <a:moveTo>
                    <a:pt x="492" y="0"/>
                  </a:moveTo>
                  <a:cubicBezTo>
                    <a:pt x="373" y="0"/>
                    <a:pt x="240" y="35"/>
                    <a:pt x="195" y="78"/>
                  </a:cubicBezTo>
                  <a:cubicBezTo>
                    <a:pt x="162" y="109"/>
                    <a:pt x="184" y="136"/>
                    <a:pt x="245" y="148"/>
                  </a:cubicBezTo>
                  <a:cubicBezTo>
                    <a:pt x="5" y="261"/>
                    <a:pt x="5" y="261"/>
                    <a:pt x="5" y="261"/>
                  </a:cubicBezTo>
                  <a:cubicBezTo>
                    <a:pt x="9" y="284"/>
                    <a:pt x="0" y="290"/>
                    <a:pt x="48" y="272"/>
                  </a:cubicBezTo>
                  <a:cubicBezTo>
                    <a:pt x="294" y="154"/>
                    <a:pt x="294" y="154"/>
                    <a:pt x="294" y="154"/>
                  </a:cubicBezTo>
                  <a:cubicBezTo>
                    <a:pt x="304" y="155"/>
                    <a:pt x="315" y="155"/>
                    <a:pt x="327" y="155"/>
                  </a:cubicBezTo>
                  <a:cubicBezTo>
                    <a:pt x="445" y="155"/>
                    <a:pt x="578" y="120"/>
                    <a:pt x="624" y="78"/>
                  </a:cubicBezTo>
                  <a:cubicBezTo>
                    <a:pt x="669" y="35"/>
                    <a:pt x="610" y="0"/>
                    <a:pt x="492" y="0"/>
                  </a:cubicBezTo>
                  <a:close/>
                </a:path>
              </a:pathLst>
            </a:custGeom>
            <a:solidFill>
              <a:srgbClr val="000000">
                <a:alpha val="5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pic>
          <p:nvPicPr>
            <p:cNvPr id="157" name="Picture 23" descr="blau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6612"/>
            <a:stretch>
              <a:fillRect/>
            </a:stretch>
          </p:blipFill>
          <p:spPr bwMode="auto">
            <a:xfrm>
              <a:off x="3661" y="1653"/>
              <a:ext cx="576" cy="7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58" name="Group 21" descr="© INSCALE GmbH, 15.06.2010"/>
          <p:cNvGrpSpPr>
            <a:grpSpLocks/>
          </p:cNvGrpSpPr>
          <p:nvPr/>
        </p:nvGrpSpPr>
        <p:grpSpPr bwMode="auto">
          <a:xfrm>
            <a:off x="4572000" y="3581400"/>
            <a:ext cx="368596" cy="293688"/>
            <a:chOff x="3661" y="1653"/>
            <a:chExt cx="805" cy="777"/>
          </a:xfrm>
        </p:grpSpPr>
        <p:sp>
          <p:nvSpPr>
            <p:cNvPr id="159" name="Freeform 22"/>
            <p:cNvSpPr>
              <a:spLocks/>
            </p:cNvSpPr>
            <p:nvPr/>
          </p:nvSpPr>
          <p:spPr bwMode="auto">
            <a:xfrm>
              <a:off x="3797" y="2140"/>
              <a:ext cx="669" cy="290"/>
            </a:xfrm>
            <a:custGeom>
              <a:avLst/>
              <a:gdLst>
                <a:gd name="T0" fmla="*/ 492 w 669"/>
                <a:gd name="T1" fmla="*/ 0 h 290"/>
                <a:gd name="T2" fmla="*/ 195 w 669"/>
                <a:gd name="T3" fmla="*/ 78 h 290"/>
                <a:gd name="T4" fmla="*/ 245 w 669"/>
                <a:gd name="T5" fmla="*/ 148 h 290"/>
                <a:gd name="T6" fmla="*/ 5 w 669"/>
                <a:gd name="T7" fmla="*/ 261 h 290"/>
                <a:gd name="T8" fmla="*/ 48 w 669"/>
                <a:gd name="T9" fmla="*/ 272 h 290"/>
                <a:gd name="T10" fmla="*/ 294 w 669"/>
                <a:gd name="T11" fmla="*/ 154 h 290"/>
                <a:gd name="T12" fmla="*/ 327 w 669"/>
                <a:gd name="T13" fmla="*/ 155 h 290"/>
                <a:gd name="T14" fmla="*/ 624 w 669"/>
                <a:gd name="T15" fmla="*/ 78 h 290"/>
                <a:gd name="T16" fmla="*/ 492 w 669"/>
                <a:gd name="T17" fmla="*/ 0 h 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69" h="290">
                  <a:moveTo>
                    <a:pt x="492" y="0"/>
                  </a:moveTo>
                  <a:cubicBezTo>
                    <a:pt x="373" y="0"/>
                    <a:pt x="240" y="35"/>
                    <a:pt x="195" y="78"/>
                  </a:cubicBezTo>
                  <a:cubicBezTo>
                    <a:pt x="162" y="109"/>
                    <a:pt x="184" y="136"/>
                    <a:pt x="245" y="148"/>
                  </a:cubicBezTo>
                  <a:cubicBezTo>
                    <a:pt x="5" y="261"/>
                    <a:pt x="5" y="261"/>
                    <a:pt x="5" y="261"/>
                  </a:cubicBezTo>
                  <a:cubicBezTo>
                    <a:pt x="9" y="284"/>
                    <a:pt x="0" y="290"/>
                    <a:pt x="48" y="272"/>
                  </a:cubicBezTo>
                  <a:cubicBezTo>
                    <a:pt x="294" y="154"/>
                    <a:pt x="294" y="154"/>
                    <a:pt x="294" y="154"/>
                  </a:cubicBezTo>
                  <a:cubicBezTo>
                    <a:pt x="304" y="155"/>
                    <a:pt x="315" y="155"/>
                    <a:pt x="327" y="155"/>
                  </a:cubicBezTo>
                  <a:cubicBezTo>
                    <a:pt x="445" y="155"/>
                    <a:pt x="578" y="120"/>
                    <a:pt x="624" y="78"/>
                  </a:cubicBezTo>
                  <a:cubicBezTo>
                    <a:pt x="669" y="35"/>
                    <a:pt x="610" y="0"/>
                    <a:pt x="492" y="0"/>
                  </a:cubicBezTo>
                  <a:close/>
                </a:path>
              </a:pathLst>
            </a:custGeom>
            <a:solidFill>
              <a:srgbClr val="000000">
                <a:alpha val="5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pic>
          <p:nvPicPr>
            <p:cNvPr id="160" name="Picture 23" descr="blau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6612"/>
            <a:stretch>
              <a:fillRect/>
            </a:stretch>
          </p:blipFill>
          <p:spPr bwMode="auto">
            <a:xfrm>
              <a:off x="3661" y="1653"/>
              <a:ext cx="576" cy="7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61" name="Group 21" descr="© INSCALE GmbH, 15.06.2010"/>
          <p:cNvGrpSpPr>
            <a:grpSpLocks/>
          </p:cNvGrpSpPr>
          <p:nvPr/>
        </p:nvGrpSpPr>
        <p:grpSpPr bwMode="auto">
          <a:xfrm>
            <a:off x="4495800" y="4506912"/>
            <a:ext cx="368596" cy="293688"/>
            <a:chOff x="3661" y="1653"/>
            <a:chExt cx="805" cy="777"/>
          </a:xfrm>
        </p:grpSpPr>
        <p:sp>
          <p:nvSpPr>
            <p:cNvPr id="162" name="Freeform 22"/>
            <p:cNvSpPr>
              <a:spLocks/>
            </p:cNvSpPr>
            <p:nvPr/>
          </p:nvSpPr>
          <p:spPr bwMode="auto">
            <a:xfrm>
              <a:off x="3797" y="2140"/>
              <a:ext cx="669" cy="290"/>
            </a:xfrm>
            <a:custGeom>
              <a:avLst/>
              <a:gdLst>
                <a:gd name="T0" fmla="*/ 492 w 669"/>
                <a:gd name="T1" fmla="*/ 0 h 290"/>
                <a:gd name="T2" fmla="*/ 195 w 669"/>
                <a:gd name="T3" fmla="*/ 78 h 290"/>
                <a:gd name="T4" fmla="*/ 245 w 669"/>
                <a:gd name="T5" fmla="*/ 148 h 290"/>
                <a:gd name="T6" fmla="*/ 5 w 669"/>
                <a:gd name="T7" fmla="*/ 261 h 290"/>
                <a:gd name="T8" fmla="*/ 48 w 669"/>
                <a:gd name="T9" fmla="*/ 272 h 290"/>
                <a:gd name="T10" fmla="*/ 294 w 669"/>
                <a:gd name="T11" fmla="*/ 154 h 290"/>
                <a:gd name="T12" fmla="*/ 327 w 669"/>
                <a:gd name="T13" fmla="*/ 155 h 290"/>
                <a:gd name="T14" fmla="*/ 624 w 669"/>
                <a:gd name="T15" fmla="*/ 78 h 290"/>
                <a:gd name="T16" fmla="*/ 492 w 669"/>
                <a:gd name="T17" fmla="*/ 0 h 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69" h="290">
                  <a:moveTo>
                    <a:pt x="492" y="0"/>
                  </a:moveTo>
                  <a:cubicBezTo>
                    <a:pt x="373" y="0"/>
                    <a:pt x="240" y="35"/>
                    <a:pt x="195" y="78"/>
                  </a:cubicBezTo>
                  <a:cubicBezTo>
                    <a:pt x="162" y="109"/>
                    <a:pt x="184" y="136"/>
                    <a:pt x="245" y="148"/>
                  </a:cubicBezTo>
                  <a:cubicBezTo>
                    <a:pt x="5" y="261"/>
                    <a:pt x="5" y="261"/>
                    <a:pt x="5" y="261"/>
                  </a:cubicBezTo>
                  <a:cubicBezTo>
                    <a:pt x="9" y="284"/>
                    <a:pt x="0" y="290"/>
                    <a:pt x="48" y="272"/>
                  </a:cubicBezTo>
                  <a:cubicBezTo>
                    <a:pt x="294" y="154"/>
                    <a:pt x="294" y="154"/>
                    <a:pt x="294" y="154"/>
                  </a:cubicBezTo>
                  <a:cubicBezTo>
                    <a:pt x="304" y="155"/>
                    <a:pt x="315" y="155"/>
                    <a:pt x="327" y="155"/>
                  </a:cubicBezTo>
                  <a:cubicBezTo>
                    <a:pt x="445" y="155"/>
                    <a:pt x="578" y="120"/>
                    <a:pt x="624" y="78"/>
                  </a:cubicBezTo>
                  <a:cubicBezTo>
                    <a:pt x="669" y="35"/>
                    <a:pt x="610" y="0"/>
                    <a:pt x="492" y="0"/>
                  </a:cubicBezTo>
                  <a:close/>
                </a:path>
              </a:pathLst>
            </a:custGeom>
            <a:solidFill>
              <a:srgbClr val="000000">
                <a:alpha val="5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pic>
          <p:nvPicPr>
            <p:cNvPr id="163" name="Picture 23" descr="blau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6612"/>
            <a:stretch>
              <a:fillRect/>
            </a:stretch>
          </p:blipFill>
          <p:spPr bwMode="auto">
            <a:xfrm>
              <a:off x="3661" y="1653"/>
              <a:ext cx="576" cy="7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64" name="Group 21" descr="© INSCALE GmbH, 15.06.2010"/>
          <p:cNvGrpSpPr>
            <a:grpSpLocks/>
          </p:cNvGrpSpPr>
          <p:nvPr/>
        </p:nvGrpSpPr>
        <p:grpSpPr bwMode="auto">
          <a:xfrm>
            <a:off x="5204789" y="4918120"/>
            <a:ext cx="368596" cy="293688"/>
            <a:chOff x="3661" y="1653"/>
            <a:chExt cx="805" cy="777"/>
          </a:xfrm>
        </p:grpSpPr>
        <p:sp>
          <p:nvSpPr>
            <p:cNvPr id="165" name="Freeform 22"/>
            <p:cNvSpPr>
              <a:spLocks/>
            </p:cNvSpPr>
            <p:nvPr/>
          </p:nvSpPr>
          <p:spPr bwMode="auto">
            <a:xfrm>
              <a:off x="3797" y="2140"/>
              <a:ext cx="669" cy="290"/>
            </a:xfrm>
            <a:custGeom>
              <a:avLst/>
              <a:gdLst>
                <a:gd name="T0" fmla="*/ 492 w 669"/>
                <a:gd name="T1" fmla="*/ 0 h 290"/>
                <a:gd name="T2" fmla="*/ 195 w 669"/>
                <a:gd name="T3" fmla="*/ 78 h 290"/>
                <a:gd name="T4" fmla="*/ 245 w 669"/>
                <a:gd name="T5" fmla="*/ 148 h 290"/>
                <a:gd name="T6" fmla="*/ 5 w 669"/>
                <a:gd name="T7" fmla="*/ 261 h 290"/>
                <a:gd name="T8" fmla="*/ 48 w 669"/>
                <a:gd name="T9" fmla="*/ 272 h 290"/>
                <a:gd name="T10" fmla="*/ 294 w 669"/>
                <a:gd name="T11" fmla="*/ 154 h 290"/>
                <a:gd name="T12" fmla="*/ 327 w 669"/>
                <a:gd name="T13" fmla="*/ 155 h 290"/>
                <a:gd name="T14" fmla="*/ 624 w 669"/>
                <a:gd name="T15" fmla="*/ 78 h 290"/>
                <a:gd name="T16" fmla="*/ 492 w 669"/>
                <a:gd name="T17" fmla="*/ 0 h 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69" h="290">
                  <a:moveTo>
                    <a:pt x="492" y="0"/>
                  </a:moveTo>
                  <a:cubicBezTo>
                    <a:pt x="373" y="0"/>
                    <a:pt x="240" y="35"/>
                    <a:pt x="195" y="78"/>
                  </a:cubicBezTo>
                  <a:cubicBezTo>
                    <a:pt x="162" y="109"/>
                    <a:pt x="184" y="136"/>
                    <a:pt x="245" y="148"/>
                  </a:cubicBezTo>
                  <a:cubicBezTo>
                    <a:pt x="5" y="261"/>
                    <a:pt x="5" y="261"/>
                    <a:pt x="5" y="261"/>
                  </a:cubicBezTo>
                  <a:cubicBezTo>
                    <a:pt x="9" y="284"/>
                    <a:pt x="0" y="290"/>
                    <a:pt x="48" y="272"/>
                  </a:cubicBezTo>
                  <a:cubicBezTo>
                    <a:pt x="294" y="154"/>
                    <a:pt x="294" y="154"/>
                    <a:pt x="294" y="154"/>
                  </a:cubicBezTo>
                  <a:cubicBezTo>
                    <a:pt x="304" y="155"/>
                    <a:pt x="315" y="155"/>
                    <a:pt x="327" y="155"/>
                  </a:cubicBezTo>
                  <a:cubicBezTo>
                    <a:pt x="445" y="155"/>
                    <a:pt x="578" y="120"/>
                    <a:pt x="624" y="78"/>
                  </a:cubicBezTo>
                  <a:cubicBezTo>
                    <a:pt x="669" y="35"/>
                    <a:pt x="610" y="0"/>
                    <a:pt x="492" y="0"/>
                  </a:cubicBezTo>
                  <a:close/>
                </a:path>
              </a:pathLst>
            </a:custGeom>
            <a:solidFill>
              <a:srgbClr val="000000">
                <a:alpha val="5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pic>
          <p:nvPicPr>
            <p:cNvPr id="166" name="Picture 23" descr="blau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6612"/>
            <a:stretch>
              <a:fillRect/>
            </a:stretch>
          </p:blipFill>
          <p:spPr bwMode="auto">
            <a:xfrm>
              <a:off x="3661" y="1653"/>
              <a:ext cx="576" cy="7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67" name="Group 21" descr="© INSCALE GmbH, 15.06.2010"/>
          <p:cNvGrpSpPr>
            <a:grpSpLocks/>
          </p:cNvGrpSpPr>
          <p:nvPr/>
        </p:nvGrpSpPr>
        <p:grpSpPr bwMode="auto">
          <a:xfrm>
            <a:off x="5956004" y="3211512"/>
            <a:ext cx="368596" cy="293688"/>
            <a:chOff x="3661" y="1653"/>
            <a:chExt cx="805" cy="777"/>
          </a:xfrm>
        </p:grpSpPr>
        <p:sp>
          <p:nvSpPr>
            <p:cNvPr id="168" name="Freeform 22"/>
            <p:cNvSpPr>
              <a:spLocks/>
            </p:cNvSpPr>
            <p:nvPr/>
          </p:nvSpPr>
          <p:spPr bwMode="auto">
            <a:xfrm>
              <a:off x="3797" y="2140"/>
              <a:ext cx="669" cy="290"/>
            </a:xfrm>
            <a:custGeom>
              <a:avLst/>
              <a:gdLst>
                <a:gd name="T0" fmla="*/ 492 w 669"/>
                <a:gd name="T1" fmla="*/ 0 h 290"/>
                <a:gd name="T2" fmla="*/ 195 w 669"/>
                <a:gd name="T3" fmla="*/ 78 h 290"/>
                <a:gd name="T4" fmla="*/ 245 w 669"/>
                <a:gd name="T5" fmla="*/ 148 h 290"/>
                <a:gd name="T6" fmla="*/ 5 w 669"/>
                <a:gd name="T7" fmla="*/ 261 h 290"/>
                <a:gd name="T8" fmla="*/ 48 w 669"/>
                <a:gd name="T9" fmla="*/ 272 h 290"/>
                <a:gd name="T10" fmla="*/ 294 w 669"/>
                <a:gd name="T11" fmla="*/ 154 h 290"/>
                <a:gd name="T12" fmla="*/ 327 w 669"/>
                <a:gd name="T13" fmla="*/ 155 h 290"/>
                <a:gd name="T14" fmla="*/ 624 w 669"/>
                <a:gd name="T15" fmla="*/ 78 h 290"/>
                <a:gd name="T16" fmla="*/ 492 w 669"/>
                <a:gd name="T17" fmla="*/ 0 h 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69" h="290">
                  <a:moveTo>
                    <a:pt x="492" y="0"/>
                  </a:moveTo>
                  <a:cubicBezTo>
                    <a:pt x="373" y="0"/>
                    <a:pt x="240" y="35"/>
                    <a:pt x="195" y="78"/>
                  </a:cubicBezTo>
                  <a:cubicBezTo>
                    <a:pt x="162" y="109"/>
                    <a:pt x="184" y="136"/>
                    <a:pt x="245" y="148"/>
                  </a:cubicBezTo>
                  <a:cubicBezTo>
                    <a:pt x="5" y="261"/>
                    <a:pt x="5" y="261"/>
                    <a:pt x="5" y="261"/>
                  </a:cubicBezTo>
                  <a:cubicBezTo>
                    <a:pt x="9" y="284"/>
                    <a:pt x="0" y="290"/>
                    <a:pt x="48" y="272"/>
                  </a:cubicBezTo>
                  <a:cubicBezTo>
                    <a:pt x="294" y="154"/>
                    <a:pt x="294" y="154"/>
                    <a:pt x="294" y="154"/>
                  </a:cubicBezTo>
                  <a:cubicBezTo>
                    <a:pt x="304" y="155"/>
                    <a:pt x="315" y="155"/>
                    <a:pt x="327" y="155"/>
                  </a:cubicBezTo>
                  <a:cubicBezTo>
                    <a:pt x="445" y="155"/>
                    <a:pt x="578" y="120"/>
                    <a:pt x="624" y="78"/>
                  </a:cubicBezTo>
                  <a:cubicBezTo>
                    <a:pt x="669" y="35"/>
                    <a:pt x="610" y="0"/>
                    <a:pt x="492" y="0"/>
                  </a:cubicBezTo>
                  <a:close/>
                </a:path>
              </a:pathLst>
            </a:custGeom>
            <a:solidFill>
              <a:srgbClr val="000000">
                <a:alpha val="5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pic>
          <p:nvPicPr>
            <p:cNvPr id="169" name="Picture 23" descr="blau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6612"/>
            <a:stretch>
              <a:fillRect/>
            </a:stretch>
          </p:blipFill>
          <p:spPr bwMode="auto">
            <a:xfrm>
              <a:off x="3661" y="1653"/>
              <a:ext cx="576" cy="7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70" name="Group 21" descr="© INSCALE GmbH, 15.06.2010"/>
          <p:cNvGrpSpPr>
            <a:grpSpLocks/>
          </p:cNvGrpSpPr>
          <p:nvPr/>
        </p:nvGrpSpPr>
        <p:grpSpPr bwMode="auto">
          <a:xfrm>
            <a:off x="4889204" y="2514600"/>
            <a:ext cx="368596" cy="293688"/>
            <a:chOff x="3661" y="1653"/>
            <a:chExt cx="805" cy="777"/>
          </a:xfrm>
        </p:grpSpPr>
        <p:sp>
          <p:nvSpPr>
            <p:cNvPr id="171" name="Freeform 22"/>
            <p:cNvSpPr>
              <a:spLocks/>
            </p:cNvSpPr>
            <p:nvPr/>
          </p:nvSpPr>
          <p:spPr bwMode="auto">
            <a:xfrm>
              <a:off x="3797" y="2140"/>
              <a:ext cx="669" cy="290"/>
            </a:xfrm>
            <a:custGeom>
              <a:avLst/>
              <a:gdLst>
                <a:gd name="T0" fmla="*/ 492 w 669"/>
                <a:gd name="T1" fmla="*/ 0 h 290"/>
                <a:gd name="T2" fmla="*/ 195 w 669"/>
                <a:gd name="T3" fmla="*/ 78 h 290"/>
                <a:gd name="T4" fmla="*/ 245 w 669"/>
                <a:gd name="T5" fmla="*/ 148 h 290"/>
                <a:gd name="T6" fmla="*/ 5 w 669"/>
                <a:gd name="T7" fmla="*/ 261 h 290"/>
                <a:gd name="T8" fmla="*/ 48 w 669"/>
                <a:gd name="T9" fmla="*/ 272 h 290"/>
                <a:gd name="T10" fmla="*/ 294 w 669"/>
                <a:gd name="T11" fmla="*/ 154 h 290"/>
                <a:gd name="T12" fmla="*/ 327 w 669"/>
                <a:gd name="T13" fmla="*/ 155 h 290"/>
                <a:gd name="T14" fmla="*/ 624 w 669"/>
                <a:gd name="T15" fmla="*/ 78 h 290"/>
                <a:gd name="T16" fmla="*/ 492 w 669"/>
                <a:gd name="T17" fmla="*/ 0 h 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69" h="290">
                  <a:moveTo>
                    <a:pt x="492" y="0"/>
                  </a:moveTo>
                  <a:cubicBezTo>
                    <a:pt x="373" y="0"/>
                    <a:pt x="240" y="35"/>
                    <a:pt x="195" y="78"/>
                  </a:cubicBezTo>
                  <a:cubicBezTo>
                    <a:pt x="162" y="109"/>
                    <a:pt x="184" y="136"/>
                    <a:pt x="245" y="148"/>
                  </a:cubicBezTo>
                  <a:cubicBezTo>
                    <a:pt x="5" y="261"/>
                    <a:pt x="5" y="261"/>
                    <a:pt x="5" y="261"/>
                  </a:cubicBezTo>
                  <a:cubicBezTo>
                    <a:pt x="9" y="284"/>
                    <a:pt x="0" y="290"/>
                    <a:pt x="48" y="272"/>
                  </a:cubicBezTo>
                  <a:cubicBezTo>
                    <a:pt x="294" y="154"/>
                    <a:pt x="294" y="154"/>
                    <a:pt x="294" y="154"/>
                  </a:cubicBezTo>
                  <a:cubicBezTo>
                    <a:pt x="304" y="155"/>
                    <a:pt x="315" y="155"/>
                    <a:pt x="327" y="155"/>
                  </a:cubicBezTo>
                  <a:cubicBezTo>
                    <a:pt x="445" y="155"/>
                    <a:pt x="578" y="120"/>
                    <a:pt x="624" y="78"/>
                  </a:cubicBezTo>
                  <a:cubicBezTo>
                    <a:pt x="669" y="35"/>
                    <a:pt x="610" y="0"/>
                    <a:pt x="492" y="0"/>
                  </a:cubicBezTo>
                  <a:close/>
                </a:path>
              </a:pathLst>
            </a:custGeom>
            <a:solidFill>
              <a:srgbClr val="000000">
                <a:alpha val="5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pic>
          <p:nvPicPr>
            <p:cNvPr id="172" name="Picture 23" descr="blau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6612"/>
            <a:stretch>
              <a:fillRect/>
            </a:stretch>
          </p:blipFill>
          <p:spPr bwMode="auto">
            <a:xfrm>
              <a:off x="3661" y="1653"/>
              <a:ext cx="576" cy="7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73" name="Group 21" descr="© INSCALE GmbH, 15.06.2010"/>
          <p:cNvGrpSpPr>
            <a:grpSpLocks/>
          </p:cNvGrpSpPr>
          <p:nvPr/>
        </p:nvGrpSpPr>
        <p:grpSpPr bwMode="auto">
          <a:xfrm>
            <a:off x="4876800" y="2819400"/>
            <a:ext cx="368596" cy="293688"/>
            <a:chOff x="3661" y="1653"/>
            <a:chExt cx="805" cy="777"/>
          </a:xfrm>
        </p:grpSpPr>
        <p:sp>
          <p:nvSpPr>
            <p:cNvPr id="174" name="Freeform 22"/>
            <p:cNvSpPr>
              <a:spLocks/>
            </p:cNvSpPr>
            <p:nvPr/>
          </p:nvSpPr>
          <p:spPr bwMode="auto">
            <a:xfrm>
              <a:off x="3797" y="2140"/>
              <a:ext cx="669" cy="290"/>
            </a:xfrm>
            <a:custGeom>
              <a:avLst/>
              <a:gdLst>
                <a:gd name="T0" fmla="*/ 492 w 669"/>
                <a:gd name="T1" fmla="*/ 0 h 290"/>
                <a:gd name="T2" fmla="*/ 195 w 669"/>
                <a:gd name="T3" fmla="*/ 78 h 290"/>
                <a:gd name="T4" fmla="*/ 245 w 669"/>
                <a:gd name="T5" fmla="*/ 148 h 290"/>
                <a:gd name="T6" fmla="*/ 5 w 669"/>
                <a:gd name="T7" fmla="*/ 261 h 290"/>
                <a:gd name="T8" fmla="*/ 48 w 669"/>
                <a:gd name="T9" fmla="*/ 272 h 290"/>
                <a:gd name="T10" fmla="*/ 294 w 669"/>
                <a:gd name="T11" fmla="*/ 154 h 290"/>
                <a:gd name="T12" fmla="*/ 327 w 669"/>
                <a:gd name="T13" fmla="*/ 155 h 290"/>
                <a:gd name="T14" fmla="*/ 624 w 669"/>
                <a:gd name="T15" fmla="*/ 78 h 290"/>
                <a:gd name="T16" fmla="*/ 492 w 669"/>
                <a:gd name="T17" fmla="*/ 0 h 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69" h="290">
                  <a:moveTo>
                    <a:pt x="492" y="0"/>
                  </a:moveTo>
                  <a:cubicBezTo>
                    <a:pt x="373" y="0"/>
                    <a:pt x="240" y="35"/>
                    <a:pt x="195" y="78"/>
                  </a:cubicBezTo>
                  <a:cubicBezTo>
                    <a:pt x="162" y="109"/>
                    <a:pt x="184" y="136"/>
                    <a:pt x="245" y="148"/>
                  </a:cubicBezTo>
                  <a:cubicBezTo>
                    <a:pt x="5" y="261"/>
                    <a:pt x="5" y="261"/>
                    <a:pt x="5" y="261"/>
                  </a:cubicBezTo>
                  <a:cubicBezTo>
                    <a:pt x="9" y="284"/>
                    <a:pt x="0" y="290"/>
                    <a:pt x="48" y="272"/>
                  </a:cubicBezTo>
                  <a:cubicBezTo>
                    <a:pt x="294" y="154"/>
                    <a:pt x="294" y="154"/>
                    <a:pt x="294" y="154"/>
                  </a:cubicBezTo>
                  <a:cubicBezTo>
                    <a:pt x="304" y="155"/>
                    <a:pt x="315" y="155"/>
                    <a:pt x="327" y="155"/>
                  </a:cubicBezTo>
                  <a:cubicBezTo>
                    <a:pt x="445" y="155"/>
                    <a:pt x="578" y="120"/>
                    <a:pt x="624" y="78"/>
                  </a:cubicBezTo>
                  <a:cubicBezTo>
                    <a:pt x="669" y="35"/>
                    <a:pt x="610" y="0"/>
                    <a:pt x="492" y="0"/>
                  </a:cubicBezTo>
                  <a:close/>
                </a:path>
              </a:pathLst>
            </a:custGeom>
            <a:solidFill>
              <a:srgbClr val="000000">
                <a:alpha val="5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pic>
          <p:nvPicPr>
            <p:cNvPr id="175" name="Picture 23" descr="blau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6612"/>
            <a:stretch>
              <a:fillRect/>
            </a:stretch>
          </p:blipFill>
          <p:spPr bwMode="auto">
            <a:xfrm>
              <a:off x="3661" y="1653"/>
              <a:ext cx="576" cy="7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76" name="Group 21" descr="© INSCALE GmbH, 15.06.2010"/>
          <p:cNvGrpSpPr>
            <a:grpSpLocks/>
          </p:cNvGrpSpPr>
          <p:nvPr/>
        </p:nvGrpSpPr>
        <p:grpSpPr bwMode="auto">
          <a:xfrm>
            <a:off x="5651204" y="5268912"/>
            <a:ext cx="368596" cy="293688"/>
            <a:chOff x="3661" y="1653"/>
            <a:chExt cx="805" cy="777"/>
          </a:xfrm>
        </p:grpSpPr>
        <p:sp>
          <p:nvSpPr>
            <p:cNvPr id="177" name="Freeform 22"/>
            <p:cNvSpPr>
              <a:spLocks/>
            </p:cNvSpPr>
            <p:nvPr/>
          </p:nvSpPr>
          <p:spPr bwMode="auto">
            <a:xfrm>
              <a:off x="3797" y="2140"/>
              <a:ext cx="669" cy="290"/>
            </a:xfrm>
            <a:custGeom>
              <a:avLst/>
              <a:gdLst>
                <a:gd name="T0" fmla="*/ 492 w 669"/>
                <a:gd name="T1" fmla="*/ 0 h 290"/>
                <a:gd name="T2" fmla="*/ 195 w 669"/>
                <a:gd name="T3" fmla="*/ 78 h 290"/>
                <a:gd name="T4" fmla="*/ 245 w 669"/>
                <a:gd name="T5" fmla="*/ 148 h 290"/>
                <a:gd name="T6" fmla="*/ 5 w 669"/>
                <a:gd name="T7" fmla="*/ 261 h 290"/>
                <a:gd name="T8" fmla="*/ 48 w 669"/>
                <a:gd name="T9" fmla="*/ 272 h 290"/>
                <a:gd name="T10" fmla="*/ 294 w 669"/>
                <a:gd name="T11" fmla="*/ 154 h 290"/>
                <a:gd name="T12" fmla="*/ 327 w 669"/>
                <a:gd name="T13" fmla="*/ 155 h 290"/>
                <a:gd name="T14" fmla="*/ 624 w 669"/>
                <a:gd name="T15" fmla="*/ 78 h 290"/>
                <a:gd name="T16" fmla="*/ 492 w 669"/>
                <a:gd name="T17" fmla="*/ 0 h 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69" h="290">
                  <a:moveTo>
                    <a:pt x="492" y="0"/>
                  </a:moveTo>
                  <a:cubicBezTo>
                    <a:pt x="373" y="0"/>
                    <a:pt x="240" y="35"/>
                    <a:pt x="195" y="78"/>
                  </a:cubicBezTo>
                  <a:cubicBezTo>
                    <a:pt x="162" y="109"/>
                    <a:pt x="184" y="136"/>
                    <a:pt x="245" y="148"/>
                  </a:cubicBezTo>
                  <a:cubicBezTo>
                    <a:pt x="5" y="261"/>
                    <a:pt x="5" y="261"/>
                    <a:pt x="5" y="261"/>
                  </a:cubicBezTo>
                  <a:cubicBezTo>
                    <a:pt x="9" y="284"/>
                    <a:pt x="0" y="290"/>
                    <a:pt x="48" y="272"/>
                  </a:cubicBezTo>
                  <a:cubicBezTo>
                    <a:pt x="294" y="154"/>
                    <a:pt x="294" y="154"/>
                    <a:pt x="294" y="154"/>
                  </a:cubicBezTo>
                  <a:cubicBezTo>
                    <a:pt x="304" y="155"/>
                    <a:pt x="315" y="155"/>
                    <a:pt x="327" y="155"/>
                  </a:cubicBezTo>
                  <a:cubicBezTo>
                    <a:pt x="445" y="155"/>
                    <a:pt x="578" y="120"/>
                    <a:pt x="624" y="78"/>
                  </a:cubicBezTo>
                  <a:cubicBezTo>
                    <a:pt x="669" y="35"/>
                    <a:pt x="610" y="0"/>
                    <a:pt x="492" y="0"/>
                  </a:cubicBezTo>
                  <a:close/>
                </a:path>
              </a:pathLst>
            </a:custGeom>
            <a:solidFill>
              <a:srgbClr val="000000">
                <a:alpha val="5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pic>
          <p:nvPicPr>
            <p:cNvPr id="178" name="Picture 23" descr="blau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6612"/>
            <a:stretch>
              <a:fillRect/>
            </a:stretch>
          </p:blipFill>
          <p:spPr bwMode="auto">
            <a:xfrm>
              <a:off x="3661" y="1653"/>
              <a:ext cx="576" cy="7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79" name="Group 21" descr="© INSCALE GmbH, 15.06.2010"/>
          <p:cNvGrpSpPr>
            <a:grpSpLocks/>
          </p:cNvGrpSpPr>
          <p:nvPr/>
        </p:nvGrpSpPr>
        <p:grpSpPr bwMode="auto">
          <a:xfrm>
            <a:off x="5029200" y="3048000"/>
            <a:ext cx="368596" cy="293688"/>
            <a:chOff x="3661" y="1653"/>
            <a:chExt cx="805" cy="777"/>
          </a:xfrm>
        </p:grpSpPr>
        <p:sp>
          <p:nvSpPr>
            <p:cNvPr id="180" name="Freeform 22"/>
            <p:cNvSpPr>
              <a:spLocks/>
            </p:cNvSpPr>
            <p:nvPr/>
          </p:nvSpPr>
          <p:spPr bwMode="auto">
            <a:xfrm>
              <a:off x="3797" y="2140"/>
              <a:ext cx="669" cy="290"/>
            </a:xfrm>
            <a:custGeom>
              <a:avLst/>
              <a:gdLst>
                <a:gd name="T0" fmla="*/ 492 w 669"/>
                <a:gd name="T1" fmla="*/ 0 h 290"/>
                <a:gd name="T2" fmla="*/ 195 w 669"/>
                <a:gd name="T3" fmla="*/ 78 h 290"/>
                <a:gd name="T4" fmla="*/ 245 w 669"/>
                <a:gd name="T5" fmla="*/ 148 h 290"/>
                <a:gd name="T6" fmla="*/ 5 w 669"/>
                <a:gd name="T7" fmla="*/ 261 h 290"/>
                <a:gd name="T8" fmla="*/ 48 w 669"/>
                <a:gd name="T9" fmla="*/ 272 h 290"/>
                <a:gd name="T10" fmla="*/ 294 w 669"/>
                <a:gd name="T11" fmla="*/ 154 h 290"/>
                <a:gd name="T12" fmla="*/ 327 w 669"/>
                <a:gd name="T13" fmla="*/ 155 h 290"/>
                <a:gd name="T14" fmla="*/ 624 w 669"/>
                <a:gd name="T15" fmla="*/ 78 h 290"/>
                <a:gd name="T16" fmla="*/ 492 w 669"/>
                <a:gd name="T17" fmla="*/ 0 h 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69" h="290">
                  <a:moveTo>
                    <a:pt x="492" y="0"/>
                  </a:moveTo>
                  <a:cubicBezTo>
                    <a:pt x="373" y="0"/>
                    <a:pt x="240" y="35"/>
                    <a:pt x="195" y="78"/>
                  </a:cubicBezTo>
                  <a:cubicBezTo>
                    <a:pt x="162" y="109"/>
                    <a:pt x="184" y="136"/>
                    <a:pt x="245" y="148"/>
                  </a:cubicBezTo>
                  <a:cubicBezTo>
                    <a:pt x="5" y="261"/>
                    <a:pt x="5" y="261"/>
                    <a:pt x="5" y="261"/>
                  </a:cubicBezTo>
                  <a:cubicBezTo>
                    <a:pt x="9" y="284"/>
                    <a:pt x="0" y="290"/>
                    <a:pt x="48" y="272"/>
                  </a:cubicBezTo>
                  <a:cubicBezTo>
                    <a:pt x="294" y="154"/>
                    <a:pt x="294" y="154"/>
                    <a:pt x="294" y="154"/>
                  </a:cubicBezTo>
                  <a:cubicBezTo>
                    <a:pt x="304" y="155"/>
                    <a:pt x="315" y="155"/>
                    <a:pt x="327" y="155"/>
                  </a:cubicBezTo>
                  <a:cubicBezTo>
                    <a:pt x="445" y="155"/>
                    <a:pt x="578" y="120"/>
                    <a:pt x="624" y="78"/>
                  </a:cubicBezTo>
                  <a:cubicBezTo>
                    <a:pt x="669" y="35"/>
                    <a:pt x="610" y="0"/>
                    <a:pt x="492" y="0"/>
                  </a:cubicBezTo>
                  <a:close/>
                </a:path>
              </a:pathLst>
            </a:custGeom>
            <a:solidFill>
              <a:srgbClr val="000000">
                <a:alpha val="5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pic>
          <p:nvPicPr>
            <p:cNvPr id="181" name="Picture 23" descr="blau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6612"/>
            <a:stretch>
              <a:fillRect/>
            </a:stretch>
          </p:blipFill>
          <p:spPr bwMode="auto">
            <a:xfrm>
              <a:off x="3661" y="1653"/>
              <a:ext cx="576" cy="7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82" name="Group 21" descr="© INSCALE GmbH, 15.06.2010"/>
          <p:cNvGrpSpPr>
            <a:grpSpLocks/>
          </p:cNvGrpSpPr>
          <p:nvPr/>
        </p:nvGrpSpPr>
        <p:grpSpPr bwMode="auto">
          <a:xfrm>
            <a:off x="5346404" y="5040312"/>
            <a:ext cx="368596" cy="293688"/>
            <a:chOff x="3661" y="1653"/>
            <a:chExt cx="805" cy="777"/>
          </a:xfrm>
        </p:grpSpPr>
        <p:sp>
          <p:nvSpPr>
            <p:cNvPr id="183" name="Freeform 22"/>
            <p:cNvSpPr>
              <a:spLocks/>
            </p:cNvSpPr>
            <p:nvPr/>
          </p:nvSpPr>
          <p:spPr bwMode="auto">
            <a:xfrm>
              <a:off x="3797" y="2140"/>
              <a:ext cx="669" cy="290"/>
            </a:xfrm>
            <a:custGeom>
              <a:avLst/>
              <a:gdLst>
                <a:gd name="T0" fmla="*/ 492 w 669"/>
                <a:gd name="T1" fmla="*/ 0 h 290"/>
                <a:gd name="T2" fmla="*/ 195 w 669"/>
                <a:gd name="T3" fmla="*/ 78 h 290"/>
                <a:gd name="T4" fmla="*/ 245 w 669"/>
                <a:gd name="T5" fmla="*/ 148 h 290"/>
                <a:gd name="T6" fmla="*/ 5 w 669"/>
                <a:gd name="T7" fmla="*/ 261 h 290"/>
                <a:gd name="T8" fmla="*/ 48 w 669"/>
                <a:gd name="T9" fmla="*/ 272 h 290"/>
                <a:gd name="T10" fmla="*/ 294 w 669"/>
                <a:gd name="T11" fmla="*/ 154 h 290"/>
                <a:gd name="T12" fmla="*/ 327 w 669"/>
                <a:gd name="T13" fmla="*/ 155 h 290"/>
                <a:gd name="T14" fmla="*/ 624 w 669"/>
                <a:gd name="T15" fmla="*/ 78 h 290"/>
                <a:gd name="T16" fmla="*/ 492 w 669"/>
                <a:gd name="T17" fmla="*/ 0 h 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69" h="290">
                  <a:moveTo>
                    <a:pt x="492" y="0"/>
                  </a:moveTo>
                  <a:cubicBezTo>
                    <a:pt x="373" y="0"/>
                    <a:pt x="240" y="35"/>
                    <a:pt x="195" y="78"/>
                  </a:cubicBezTo>
                  <a:cubicBezTo>
                    <a:pt x="162" y="109"/>
                    <a:pt x="184" y="136"/>
                    <a:pt x="245" y="148"/>
                  </a:cubicBezTo>
                  <a:cubicBezTo>
                    <a:pt x="5" y="261"/>
                    <a:pt x="5" y="261"/>
                    <a:pt x="5" y="261"/>
                  </a:cubicBezTo>
                  <a:cubicBezTo>
                    <a:pt x="9" y="284"/>
                    <a:pt x="0" y="290"/>
                    <a:pt x="48" y="272"/>
                  </a:cubicBezTo>
                  <a:cubicBezTo>
                    <a:pt x="294" y="154"/>
                    <a:pt x="294" y="154"/>
                    <a:pt x="294" y="154"/>
                  </a:cubicBezTo>
                  <a:cubicBezTo>
                    <a:pt x="304" y="155"/>
                    <a:pt x="315" y="155"/>
                    <a:pt x="327" y="155"/>
                  </a:cubicBezTo>
                  <a:cubicBezTo>
                    <a:pt x="445" y="155"/>
                    <a:pt x="578" y="120"/>
                    <a:pt x="624" y="78"/>
                  </a:cubicBezTo>
                  <a:cubicBezTo>
                    <a:pt x="669" y="35"/>
                    <a:pt x="610" y="0"/>
                    <a:pt x="492" y="0"/>
                  </a:cubicBezTo>
                  <a:close/>
                </a:path>
              </a:pathLst>
            </a:custGeom>
            <a:solidFill>
              <a:srgbClr val="000000">
                <a:alpha val="5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pic>
          <p:nvPicPr>
            <p:cNvPr id="184" name="Picture 23" descr="blau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6612"/>
            <a:stretch>
              <a:fillRect/>
            </a:stretch>
          </p:blipFill>
          <p:spPr bwMode="auto">
            <a:xfrm>
              <a:off x="3661" y="1653"/>
              <a:ext cx="576" cy="7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85" name="Group 21" descr="© INSCALE GmbH, 15.06.2010"/>
          <p:cNvGrpSpPr>
            <a:grpSpLocks/>
          </p:cNvGrpSpPr>
          <p:nvPr/>
        </p:nvGrpSpPr>
        <p:grpSpPr bwMode="auto">
          <a:xfrm>
            <a:off x="3962400" y="3429000"/>
            <a:ext cx="368596" cy="293688"/>
            <a:chOff x="3661" y="1653"/>
            <a:chExt cx="805" cy="777"/>
          </a:xfrm>
        </p:grpSpPr>
        <p:sp>
          <p:nvSpPr>
            <p:cNvPr id="186" name="Freeform 22"/>
            <p:cNvSpPr>
              <a:spLocks/>
            </p:cNvSpPr>
            <p:nvPr/>
          </p:nvSpPr>
          <p:spPr bwMode="auto">
            <a:xfrm>
              <a:off x="3797" y="2140"/>
              <a:ext cx="669" cy="290"/>
            </a:xfrm>
            <a:custGeom>
              <a:avLst/>
              <a:gdLst>
                <a:gd name="T0" fmla="*/ 492 w 669"/>
                <a:gd name="T1" fmla="*/ 0 h 290"/>
                <a:gd name="T2" fmla="*/ 195 w 669"/>
                <a:gd name="T3" fmla="*/ 78 h 290"/>
                <a:gd name="T4" fmla="*/ 245 w 669"/>
                <a:gd name="T5" fmla="*/ 148 h 290"/>
                <a:gd name="T6" fmla="*/ 5 w 669"/>
                <a:gd name="T7" fmla="*/ 261 h 290"/>
                <a:gd name="T8" fmla="*/ 48 w 669"/>
                <a:gd name="T9" fmla="*/ 272 h 290"/>
                <a:gd name="T10" fmla="*/ 294 w 669"/>
                <a:gd name="T11" fmla="*/ 154 h 290"/>
                <a:gd name="T12" fmla="*/ 327 w 669"/>
                <a:gd name="T13" fmla="*/ 155 h 290"/>
                <a:gd name="T14" fmla="*/ 624 w 669"/>
                <a:gd name="T15" fmla="*/ 78 h 290"/>
                <a:gd name="T16" fmla="*/ 492 w 669"/>
                <a:gd name="T17" fmla="*/ 0 h 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69" h="290">
                  <a:moveTo>
                    <a:pt x="492" y="0"/>
                  </a:moveTo>
                  <a:cubicBezTo>
                    <a:pt x="373" y="0"/>
                    <a:pt x="240" y="35"/>
                    <a:pt x="195" y="78"/>
                  </a:cubicBezTo>
                  <a:cubicBezTo>
                    <a:pt x="162" y="109"/>
                    <a:pt x="184" y="136"/>
                    <a:pt x="245" y="148"/>
                  </a:cubicBezTo>
                  <a:cubicBezTo>
                    <a:pt x="5" y="261"/>
                    <a:pt x="5" y="261"/>
                    <a:pt x="5" y="261"/>
                  </a:cubicBezTo>
                  <a:cubicBezTo>
                    <a:pt x="9" y="284"/>
                    <a:pt x="0" y="290"/>
                    <a:pt x="48" y="272"/>
                  </a:cubicBezTo>
                  <a:cubicBezTo>
                    <a:pt x="294" y="154"/>
                    <a:pt x="294" y="154"/>
                    <a:pt x="294" y="154"/>
                  </a:cubicBezTo>
                  <a:cubicBezTo>
                    <a:pt x="304" y="155"/>
                    <a:pt x="315" y="155"/>
                    <a:pt x="327" y="155"/>
                  </a:cubicBezTo>
                  <a:cubicBezTo>
                    <a:pt x="445" y="155"/>
                    <a:pt x="578" y="120"/>
                    <a:pt x="624" y="78"/>
                  </a:cubicBezTo>
                  <a:cubicBezTo>
                    <a:pt x="669" y="35"/>
                    <a:pt x="610" y="0"/>
                    <a:pt x="492" y="0"/>
                  </a:cubicBezTo>
                  <a:close/>
                </a:path>
              </a:pathLst>
            </a:custGeom>
            <a:solidFill>
              <a:srgbClr val="000000">
                <a:alpha val="5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pic>
          <p:nvPicPr>
            <p:cNvPr id="187" name="Picture 23" descr="blau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6612"/>
            <a:stretch>
              <a:fillRect/>
            </a:stretch>
          </p:blipFill>
          <p:spPr bwMode="auto">
            <a:xfrm>
              <a:off x="3661" y="1653"/>
              <a:ext cx="576" cy="7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88" name="Group 21" descr="© INSCALE GmbH, 15.06.2010"/>
          <p:cNvGrpSpPr>
            <a:grpSpLocks/>
          </p:cNvGrpSpPr>
          <p:nvPr/>
        </p:nvGrpSpPr>
        <p:grpSpPr bwMode="auto">
          <a:xfrm>
            <a:off x="7708604" y="5105400"/>
            <a:ext cx="368596" cy="293688"/>
            <a:chOff x="3661" y="1653"/>
            <a:chExt cx="805" cy="777"/>
          </a:xfrm>
        </p:grpSpPr>
        <p:sp>
          <p:nvSpPr>
            <p:cNvPr id="189" name="Freeform 22"/>
            <p:cNvSpPr>
              <a:spLocks/>
            </p:cNvSpPr>
            <p:nvPr/>
          </p:nvSpPr>
          <p:spPr bwMode="auto">
            <a:xfrm>
              <a:off x="3797" y="2140"/>
              <a:ext cx="669" cy="290"/>
            </a:xfrm>
            <a:custGeom>
              <a:avLst/>
              <a:gdLst>
                <a:gd name="T0" fmla="*/ 492 w 669"/>
                <a:gd name="T1" fmla="*/ 0 h 290"/>
                <a:gd name="T2" fmla="*/ 195 w 669"/>
                <a:gd name="T3" fmla="*/ 78 h 290"/>
                <a:gd name="T4" fmla="*/ 245 w 669"/>
                <a:gd name="T5" fmla="*/ 148 h 290"/>
                <a:gd name="T6" fmla="*/ 5 w 669"/>
                <a:gd name="T7" fmla="*/ 261 h 290"/>
                <a:gd name="T8" fmla="*/ 48 w 669"/>
                <a:gd name="T9" fmla="*/ 272 h 290"/>
                <a:gd name="T10" fmla="*/ 294 w 669"/>
                <a:gd name="T11" fmla="*/ 154 h 290"/>
                <a:gd name="T12" fmla="*/ 327 w 669"/>
                <a:gd name="T13" fmla="*/ 155 h 290"/>
                <a:gd name="T14" fmla="*/ 624 w 669"/>
                <a:gd name="T15" fmla="*/ 78 h 290"/>
                <a:gd name="T16" fmla="*/ 492 w 669"/>
                <a:gd name="T17" fmla="*/ 0 h 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69" h="290">
                  <a:moveTo>
                    <a:pt x="492" y="0"/>
                  </a:moveTo>
                  <a:cubicBezTo>
                    <a:pt x="373" y="0"/>
                    <a:pt x="240" y="35"/>
                    <a:pt x="195" y="78"/>
                  </a:cubicBezTo>
                  <a:cubicBezTo>
                    <a:pt x="162" y="109"/>
                    <a:pt x="184" y="136"/>
                    <a:pt x="245" y="148"/>
                  </a:cubicBezTo>
                  <a:cubicBezTo>
                    <a:pt x="5" y="261"/>
                    <a:pt x="5" y="261"/>
                    <a:pt x="5" y="261"/>
                  </a:cubicBezTo>
                  <a:cubicBezTo>
                    <a:pt x="9" y="284"/>
                    <a:pt x="0" y="290"/>
                    <a:pt x="48" y="272"/>
                  </a:cubicBezTo>
                  <a:cubicBezTo>
                    <a:pt x="294" y="154"/>
                    <a:pt x="294" y="154"/>
                    <a:pt x="294" y="154"/>
                  </a:cubicBezTo>
                  <a:cubicBezTo>
                    <a:pt x="304" y="155"/>
                    <a:pt x="315" y="155"/>
                    <a:pt x="327" y="155"/>
                  </a:cubicBezTo>
                  <a:cubicBezTo>
                    <a:pt x="445" y="155"/>
                    <a:pt x="578" y="120"/>
                    <a:pt x="624" y="78"/>
                  </a:cubicBezTo>
                  <a:cubicBezTo>
                    <a:pt x="669" y="35"/>
                    <a:pt x="610" y="0"/>
                    <a:pt x="492" y="0"/>
                  </a:cubicBezTo>
                  <a:close/>
                </a:path>
              </a:pathLst>
            </a:custGeom>
            <a:solidFill>
              <a:srgbClr val="000000">
                <a:alpha val="5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pic>
          <p:nvPicPr>
            <p:cNvPr id="190" name="Picture 23" descr="blau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6612"/>
            <a:stretch>
              <a:fillRect/>
            </a:stretch>
          </p:blipFill>
          <p:spPr bwMode="auto">
            <a:xfrm>
              <a:off x="3661" y="1653"/>
              <a:ext cx="576" cy="7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91" name="Group 21" descr="© INSCALE GmbH, 15.06.2010"/>
          <p:cNvGrpSpPr>
            <a:grpSpLocks/>
          </p:cNvGrpSpPr>
          <p:nvPr/>
        </p:nvGrpSpPr>
        <p:grpSpPr bwMode="auto">
          <a:xfrm>
            <a:off x="7327604" y="5181600"/>
            <a:ext cx="368596" cy="293688"/>
            <a:chOff x="3661" y="1653"/>
            <a:chExt cx="805" cy="777"/>
          </a:xfrm>
        </p:grpSpPr>
        <p:sp>
          <p:nvSpPr>
            <p:cNvPr id="192" name="Freeform 22"/>
            <p:cNvSpPr>
              <a:spLocks/>
            </p:cNvSpPr>
            <p:nvPr/>
          </p:nvSpPr>
          <p:spPr bwMode="auto">
            <a:xfrm>
              <a:off x="3797" y="2140"/>
              <a:ext cx="669" cy="290"/>
            </a:xfrm>
            <a:custGeom>
              <a:avLst/>
              <a:gdLst>
                <a:gd name="T0" fmla="*/ 492 w 669"/>
                <a:gd name="T1" fmla="*/ 0 h 290"/>
                <a:gd name="T2" fmla="*/ 195 w 669"/>
                <a:gd name="T3" fmla="*/ 78 h 290"/>
                <a:gd name="T4" fmla="*/ 245 w 669"/>
                <a:gd name="T5" fmla="*/ 148 h 290"/>
                <a:gd name="T6" fmla="*/ 5 w 669"/>
                <a:gd name="T7" fmla="*/ 261 h 290"/>
                <a:gd name="T8" fmla="*/ 48 w 669"/>
                <a:gd name="T9" fmla="*/ 272 h 290"/>
                <a:gd name="T10" fmla="*/ 294 w 669"/>
                <a:gd name="T11" fmla="*/ 154 h 290"/>
                <a:gd name="T12" fmla="*/ 327 w 669"/>
                <a:gd name="T13" fmla="*/ 155 h 290"/>
                <a:gd name="T14" fmla="*/ 624 w 669"/>
                <a:gd name="T15" fmla="*/ 78 h 290"/>
                <a:gd name="T16" fmla="*/ 492 w 669"/>
                <a:gd name="T17" fmla="*/ 0 h 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69" h="290">
                  <a:moveTo>
                    <a:pt x="492" y="0"/>
                  </a:moveTo>
                  <a:cubicBezTo>
                    <a:pt x="373" y="0"/>
                    <a:pt x="240" y="35"/>
                    <a:pt x="195" y="78"/>
                  </a:cubicBezTo>
                  <a:cubicBezTo>
                    <a:pt x="162" y="109"/>
                    <a:pt x="184" y="136"/>
                    <a:pt x="245" y="148"/>
                  </a:cubicBezTo>
                  <a:cubicBezTo>
                    <a:pt x="5" y="261"/>
                    <a:pt x="5" y="261"/>
                    <a:pt x="5" y="261"/>
                  </a:cubicBezTo>
                  <a:cubicBezTo>
                    <a:pt x="9" y="284"/>
                    <a:pt x="0" y="290"/>
                    <a:pt x="48" y="272"/>
                  </a:cubicBezTo>
                  <a:cubicBezTo>
                    <a:pt x="294" y="154"/>
                    <a:pt x="294" y="154"/>
                    <a:pt x="294" y="154"/>
                  </a:cubicBezTo>
                  <a:cubicBezTo>
                    <a:pt x="304" y="155"/>
                    <a:pt x="315" y="155"/>
                    <a:pt x="327" y="155"/>
                  </a:cubicBezTo>
                  <a:cubicBezTo>
                    <a:pt x="445" y="155"/>
                    <a:pt x="578" y="120"/>
                    <a:pt x="624" y="78"/>
                  </a:cubicBezTo>
                  <a:cubicBezTo>
                    <a:pt x="669" y="35"/>
                    <a:pt x="610" y="0"/>
                    <a:pt x="492" y="0"/>
                  </a:cubicBezTo>
                  <a:close/>
                </a:path>
              </a:pathLst>
            </a:custGeom>
            <a:solidFill>
              <a:srgbClr val="000000">
                <a:alpha val="5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pic>
          <p:nvPicPr>
            <p:cNvPr id="193" name="Picture 23" descr="blau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6612"/>
            <a:stretch>
              <a:fillRect/>
            </a:stretch>
          </p:blipFill>
          <p:spPr bwMode="auto">
            <a:xfrm>
              <a:off x="3661" y="1653"/>
              <a:ext cx="576" cy="7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94" name="Group 21" descr="© INSCALE GmbH, 15.06.2010"/>
          <p:cNvGrpSpPr>
            <a:grpSpLocks/>
          </p:cNvGrpSpPr>
          <p:nvPr/>
        </p:nvGrpSpPr>
        <p:grpSpPr bwMode="auto">
          <a:xfrm>
            <a:off x="6248400" y="3973512"/>
            <a:ext cx="368596" cy="293688"/>
            <a:chOff x="3661" y="1653"/>
            <a:chExt cx="805" cy="777"/>
          </a:xfrm>
        </p:grpSpPr>
        <p:sp>
          <p:nvSpPr>
            <p:cNvPr id="195" name="Freeform 22"/>
            <p:cNvSpPr>
              <a:spLocks/>
            </p:cNvSpPr>
            <p:nvPr/>
          </p:nvSpPr>
          <p:spPr bwMode="auto">
            <a:xfrm>
              <a:off x="3797" y="2140"/>
              <a:ext cx="669" cy="290"/>
            </a:xfrm>
            <a:custGeom>
              <a:avLst/>
              <a:gdLst>
                <a:gd name="T0" fmla="*/ 492 w 669"/>
                <a:gd name="T1" fmla="*/ 0 h 290"/>
                <a:gd name="T2" fmla="*/ 195 w 669"/>
                <a:gd name="T3" fmla="*/ 78 h 290"/>
                <a:gd name="T4" fmla="*/ 245 w 669"/>
                <a:gd name="T5" fmla="*/ 148 h 290"/>
                <a:gd name="T6" fmla="*/ 5 w 669"/>
                <a:gd name="T7" fmla="*/ 261 h 290"/>
                <a:gd name="T8" fmla="*/ 48 w 669"/>
                <a:gd name="T9" fmla="*/ 272 h 290"/>
                <a:gd name="T10" fmla="*/ 294 w 669"/>
                <a:gd name="T11" fmla="*/ 154 h 290"/>
                <a:gd name="T12" fmla="*/ 327 w 669"/>
                <a:gd name="T13" fmla="*/ 155 h 290"/>
                <a:gd name="T14" fmla="*/ 624 w 669"/>
                <a:gd name="T15" fmla="*/ 78 h 290"/>
                <a:gd name="T16" fmla="*/ 492 w 669"/>
                <a:gd name="T17" fmla="*/ 0 h 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69" h="290">
                  <a:moveTo>
                    <a:pt x="492" y="0"/>
                  </a:moveTo>
                  <a:cubicBezTo>
                    <a:pt x="373" y="0"/>
                    <a:pt x="240" y="35"/>
                    <a:pt x="195" y="78"/>
                  </a:cubicBezTo>
                  <a:cubicBezTo>
                    <a:pt x="162" y="109"/>
                    <a:pt x="184" y="136"/>
                    <a:pt x="245" y="148"/>
                  </a:cubicBezTo>
                  <a:cubicBezTo>
                    <a:pt x="5" y="261"/>
                    <a:pt x="5" y="261"/>
                    <a:pt x="5" y="261"/>
                  </a:cubicBezTo>
                  <a:cubicBezTo>
                    <a:pt x="9" y="284"/>
                    <a:pt x="0" y="290"/>
                    <a:pt x="48" y="272"/>
                  </a:cubicBezTo>
                  <a:cubicBezTo>
                    <a:pt x="294" y="154"/>
                    <a:pt x="294" y="154"/>
                    <a:pt x="294" y="154"/>
                  </a:cubicBezTo>
                  <a:cubicBezTo>
                    <a:pt x="304" y="155"/>
                    <a:pt x="315" y="155"/>
                    <a:pt x="327" y="155"/>
                  </a:cubicBezTo>
                  <a:cubicBezTo>
                    <a:pt x="445" y="155"/>
                    <a:pt x="578" y="120"/>
                    <a:pt x="624" y="78"/>
                  </a:cubicBezTo>
                  <a:cubicBezTo>
                    <a:pt x="669" y="35"/>
                    <a:pt x="610" y="0"/>
                    <a:pt x="492" y="0"/>
                  </a:cubicBezTo>
                  <a:close/>
                </a:path>
              </a:pathLst>
            </a:custGeom>
            <a:solidFill>
              <a:srgbClr val="000000">
                <a:alpha val="5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pic>
          <p:nvPicPr>
            <p:cNvPr id="196" name="Picture 23" descr="blau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6612"/>
            <a:stretch>
              <a:fillRect/>
            </a:stretch>
          </p:blipFill>
          <p:spPr bwMode="auto">
            <a:xfrm>
              <a:off x="3661" y="1653"/>
              <a:ext cx="576" cy="7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97" name="Group 21" descr="© INSCALE GmbH, 15.06.2010"/>
          <p:cNvGrpSpPr>
            <a:grpSpLocks/>
          </p:cNvGrpSpPr>
          <p:nvPr/>
        </p:nvGrpSpPr>
        <p:grpSpPr bwMode="auto">
          <a:xfrm>
            <a:off x="7708604" y="3897312"/>
            <a:ext cx="368596" cy="293688"/>
            <a:chOff x="3661" y="1653"/>
            <a:chExt cx="805" cy="777"/>
          </a:xfrm>
        </p:grpSpPr>
        <p:sp>
          <p:nvSpPr>
            <p:cNvPr id="198" name="Freeform 22"/>
            <p:cNvSpPr>
              <a:spLocks/>
            </p:cNvSpPr>
            <p:nvPr/>
          </p:nvSpPr>
          <p:spPr bwMode="auto">
            <a:xfrm>
              <a:off x="3797" y="2140"/>
              <a:ext cx="669" cy="290"/>
            </a:xfrm>
            <a:custGeom>
              <a:avLst/>
              <a:gdLst>
                <a:gd name="T0" fmla="*/ 492 w 669"/>
                <a:gd name="T1" fmla="*/ 0 h 290"/>
                <a:gd name="T2" fmla="*/ 195 w 669"/>
                <a:gd name="T3" fmla="*/ 78 h 290"/>
                <a:gd name="T4" fmla="*/ 245 w 669"/>
                <a:gd name="T5" fmla="*/ 148 h 290"/>
                <a:gd name="T6" fmla="*/ 5 w 669"/>
                <a:gd name="T7" fmla="*/ 261 h 290"/>
                <a:gd name="T8" fmla="*/ 48 w 669"/>
                <a:gd name="T9" fmla="*/ 272 h 290"/>
                <a:gd name="T10" fmla="*/ 294 w 669"/>
                <a:gd name="T11" fmla="*/ 154 h 290"/>
                <a:gd name="T12" fmla="*/ 327 w 669"/>
                <a:gd name="T13" fmla="*/ 155 h 290"/>
                <a:gd name="T14" fmla="*/ 624 w 669"/>
                <a:gd name="T15" fmla="*/ 78 h 290"/>
                <a:gd name="T16" fmla="*/ 492 w 669"/>
                <a:gd name="T17" fmla="*/ 0 h 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69" h="290">
                  <a:moveTo>
                    <a:pt x="492" y="0"/>
                  </a:moveTo>
                  <a:cubicBezTo>
                    <a:pt x="373" y="0"/>
                    <a:pt x="240" y="35"/>
                    <a:pt x="195" y="78"/>
                  </a:cubicBezTo>
                  <a:cubicBezTo>
                    <a:pt x="162" y="109"/>
                    <a:pt x="184" y="136"/>
                    <a:pt x="245" y="148"/>
                  </a:cubicBezTo>
                  <a:cubicBezTo>
                    <a:pt x="5" y="261"/>
                    <a:pt x="5" y="261"/>
                    <a:pt x="5" y="261"/>
                  </a:cubicBezTo>
                  <a:cubicBezTo>
                    <a:pt x="9" y="284"/>
                    <a:pt x="0" y="290"/>
                    <a:pt x="48" y="272"/>
                  </a:cubicBezTo>
                  <a:cubicBezTo>
                    <a:pt x="294" y="154"/>
                    <a:pt x="294" y="154"/>
                    <a:pt x="294" y="154"/>
                  </a:cubicBezTo>
                  <a:cubicBezTo>
                    <a:pt x="304" y="155"/>
                    <a:pt x="315" y="155"/>
                    <a:pt x="327" y="155"/>
                  </a:cubicBezTo>
                  <a:cubicBezTo>
                    <a:pt x="445" y="155"/>
                    <a:pt x="578" y="120"/>
                    <a:pt x="624" y="78"/>
                  </a:cubicBezTo>
                  <a:cubicBezTo>
                    <a:pt x="669" y="35"/>
                    <a:pt x="610" y="0"/>
                    <a:pt x="492" y="0"/>
                  </a:cubicBezTo>
                  <a:close/>
                </a:path>
              </a:pathLst>
            </a:custGeom>
            <a:solidFill>
              <a:srgbClr val="000000">
                <a:alpha val="5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pic>
          <p:nvPicPr>
            <p:cNvPr id="199" name="Picture 23" descr="blau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6612"/>
            <a:stretch>
              <a:fillRect/>
            </a:stretch>
          </p:blipFill>
          <p:spPr bwMode="auto">
            <a:xfrm>
              <a:off x="3661" y="1653"/>
              <a:ext cx="576" cy="7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0" name="Group 21" descr="© INSCALE GmbH, 15.06.2010"/>
          <p:cNvGrpSpPr>
            <a:grpSpLocks/>
          </p:cNvGrpSpPr>
          <p:nvPr/>
        </p:nvGrpSpPr>
        <p:grpSpPr bwMode="auto">
          <a:xfrm>
            <a:off x="8001000" y="3897312"/>
            <a:ext cx="368596" cy="293688"/>
            <a:chOff x="3661" y="1653"/>
            <a:chExt cx="805" cy="777"/>
          </a:xfrm>
        </p:grpSpPr>
        <p:sp>
          <p:nvSpPr>
            <p:cNvPr id="201" name="Freeform 22"/>
            <p:cNvSpPr>
              <a:spLocks/>
            </p:cNvSpPr>
            <p:nvPr/>
          </p:nvSpPr>
          <p:spPr bwMode="auto">
            <a:xfrm>
              <a:off x="3797" y="2140"/>
              <a:ext cx="669" cy="290"/>
            </a:xfrm>
            <a:custGeom>
              <a:avLst/>
              <a:gdLst>
                <a:gd name="T0" fmla="*/ 492 w 669"/>
                <a:gd name="T1" fmla="*/ 0 h 290"/>
                <a:gd name="T2" fmla="*/ 195 w 669"/>
                <a:gd name="T3" fmla="*/ 78 h 290"/>
                <a:gd name="T4" fmla="*/ 245 w 669"/>
                <a:gd name="T5" fmla="*/ 148 h 290"/>
                <a:gd name="T6" fmla="*/ 5 w 669"/>
                <a:gd name="T7" fmla="*/ 261 h 290"/>
                <a:gd name="T8" fmla="*/ 48 w 669"/>
                <a:gd name="T9" fmla="*/ 272 h 290"/>
                <a:gd name="T10" fmla="*/ 294 w 669"/>
                <a:gd name="T11" fmla="*/ 154 h 290"/>
                <a:gd name="T12" fmla="*/ 327 w 669"/>
                <a:gd name="T13" fmla="*/ 155 h 290"/>
                <a:gd name="T14" fmla="*/ 624 w 669"/>
                <a:gd name="T15" fmla="*/ 78 h 290"/>
                <a:gd name="T16" fmla="*/ 492 w 669"/>
                <a:gd name="T17" fmla="*/ 0 h 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69" h="290">
                  <a:moveTo>
                    <a:pt x="492" y="0"/>
                  </a:moveTo>
                  <a:cubicBezTo>
                    <a:pt x="373" y="0"/>
                    <a:pt x="240" y="35"/>
                    <a:pt x="195" y="78"/>
                  </a:cubicBezTo>
                  <a:cubicBezTo>
                    <a:pt x="162" y="109"/>
                    <a:pt x="184" y="136"/>
                    <a:pt x="245" y="148"/>
                  </a:cubicBezTo>
                  <a:cubicBezTo>
                    <a:pt x="5" y="261"/>
                    <a:pt x="5" y="261"/>
                    <a:pt x="5" y="261"/>
                  </a:cubicBezTo>
                  <a:cubicBezTo>
                    <a:pt x="9" y="284"/>
                    <a:pt x="0" y="290"/>
                    <a:pt x="48" y="272"/>
                  </a:cubicBezTo>
                  <a:cubicBezTo>
                    <a:pt x="294" y="154"/>
                    <a:pt x="294" y="154"/>
                    <a:pt x="294" y="154"/>
                  </a:cubicBezTo>
                  <a:cubicBezTo>
                    <a:pt x="304" y="155"/>
                    <a:pt x="315" y="155"/>
                    <a:pt x="327" y="155"/>
                  </a:cubicBezTo>
                  <a:cubicBezTo>
                    <a:pt x="445" y="155"/>
                    <a:pt x="578" y="120"/>
                    <a:pt x="624" y="78"/>
                  </a:cubicBezTo>
                  <a:cubicBezTo>
                    <a:pt x="669" y="35"/>
                    <a:pt x="610" y="0"/>
                    <a:pt x="492" y="0"/>
                  </a:cubicBezTo>
                  <a:close/>
                </a:path>
              </a:pathLst>
            </a:custGeom>
            <a:solidFill>
              <a:srgbClr val="000000">
                <a:alpha val="5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pic>
          <p:nvPicPr>
            <p:cNvPr id="202" name="Picture 23" descr="blau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6612"/>
            <a:stretch>
              <a:fillRect/>
            </a:stretch>
          </p:blipFill>
          <p:spPr bwMode="auto">
            <a:xfrm>
              <a:off x="3661" y="1653"/>
              <a:ext cx="576" cy="7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3" name="Group 21" descr="© INSCALE GmbH, 15.06.2010"/>
          <p:cNvGrpSpPr>
            <a:grpSpLocks/>
          </p:cNvGrpSpPr>
          <p:nvPr/>
        </p:nvGrpSpPr>
        <p:grpSpPr bwMode="auto">
          <a:xfrm>
            <a:off x="7403804" y="3200400"/>
            <a:ext cx="368596" cy="293688"/>
            <a:chOff x="3661" y="1653"/>
            <a:chExt cx="805" cy="777"/>
          </a:xfrm>
        </p:grpSpPr>
        <p:sp>
          <p:nvSpPr>
            <p:cNvPr id="204" name="Freeform 22"/>
            <p:cNvSpPr>
              <a:spLocks/>
            </p:cNvSpPr>
            <p:nvPr/>
          </p:nvSpPr>
          <p:spPr bwMode="auto">
            <a:xfrm>
              <a:off x="3797" y="2140"/>
              <a:ext cx="669" cy="290"/>
            </a:xfrm>
            <a:custGeom>
              <a:avLst/>
              <a:gdLst>
                <a:gd name="T0" fmla="*/ 492 w 669"/>
                <a:gd name="T1" fmla="*/ 0 h 290"/>
                <a:gd name="T2" fmla="*/ 195 w 669"/>
                <a:gd name="T3" fmla="*/ 78 h 290"/>
                <a:gd name="T4" fmla="*/ 245 w 669"/>
                <a:gd name="T5" fmla="*/ 148 h 290"/>
                <a:gd name="T6" fmla="*/ 5 w 669"/>
                <a:gd name="T7" fmla="*/ 261 h 290"/>
                <a:gd name="T8" fmla="*/ 48 w 669"/>
                <a:gd name="T9" fmla="*/ 272 h 290"/>
                <a:gd name="T10" fmla="*/ 294 w 669"/>
                <a:gd name="T11" fmla="*/ 154 h 290"/>
                <a:gd name="T12" fmla="*/ 327 w 669"/>
                <a:gd name="T13" fmla="*/ 155 h 290"/>
                <a:gd name="T14" fmla="*/ 624 w 669"/>
                <a:gd name="T15" fmla="*/ 78 h 290"/>
                <a:gd name="T16" fmla="*/ 492 w 669"/>
                <a:gd name="T17" fmla="*/ 0 h 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69" h="290">
                  <a:moveTo>
                    <a:pt x="492" y="0"/>
                  </a:moveTo>
                  <a:cubicBezTo>
                    <a:pt x="373" y="0"/>
                    <a:pt x="240" y="35"/>
                    <a:pt x="195" y="78"/>
                  </a:cubicBezTo>
                  <a:cubicBezTo>
                    <a:pt x="162" y="109"/>
                    <a:pt x="184" y="136"/>
                    <a:pt x="245" y="148"/>
                  </a:cubicBezTo>
                  <a:cubicBezTo>
                    <a:pt x="5" y="261"/>
                    <a:pt x="5" y="261"/>
                    <a:pt x="5" y="261"/>
                  </a:cubicBezTo>
                  <a:cubicBezTo>
                    <a:pt x="9" y="284"/>
                    <a:pt x="0" y="290"/>
                    <a:pt x="48" y="272"/>
                  </a:cubicBezTo>
                  <a:cubicBezTo>
                    <a:pt x="294" y="154"/>
                    <a:pt x="294" y="154"/>
                    <a:pt x="294" y="154"/>
                  </a:cubicBezTo>
                  <a:cubicBezTo>
                    <a:pt x="304" y="155"/>
                    <a:pt x="315" y="155"/>
                    <a:pt x="327" y="155"/>
                  </a:cubicBezTo>
                  <a:cubicBezTo>
                    <a:pt x="445" y="155"/>
                    <a:pt x="578" y="120"/>
                    <a:pt x="624" y="78"/>
                  </a:cubicBezTo>
                  <a:cubicBezTo>
                    <a:pt x="669" y="35"/>
                    <a:pt x="610" y="0"/>
                    <a:pt x="492" y="0"/>
                  </a:cubicBezTo>
                  <a:close/>
                </a:path>
              </a:pathLst>
            </a:custGeom>
            <a:solidFill>
              <a:srgbClr val="000000">
                <a:alpha val="5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pic>
          <p:nvPicPr>
            <p:cNvPr id="205" name="Picture 23" descr="blau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6612"/>
            <a:stretch>
              <a:fillRect/>
            </a:stretch>
          </p:blipFill>
          <p:spPr bwMode="auto">
            <a:xfrm>
              <a:off x="3661" y="1653"/>
              <a:ext cx="576" cy="7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6" name="Group 21" descr="© INSCALE GmbH, 15.06.2010"/>
          <p:cNvGrpSpPr>
            <a:grpSpLocks/>
          </p:cNvGrpSpPr>
          <p:nvPr/>
        </p:nvGrpSpPr>
        <p:grpSpPr bwMode="auto">
          <a:xfrm>
            <a:off x="8165804" y="4125912"/>
            <a:ext cx="368596" cy="293688"/>
            <a:chOff x="3661" y="1653"/>
            <a:chExt cx="805" cy="777"/>
          </a:xfrm>
        </p:grpSpPr>
        <p:sp>
          <p:nvSpPr>
            <p:cNvPr id="207" name="Freeform 22"/>
            <p:cNvSpPr>
              <a:spLocks/>
            </p:cNvSpPr>
            <p:nvPr/>
          </p:nvSpPr>
          <p:spPr bwMode="auto">
            <a:xfrm>
              <a:off x="3797" y="2140"/>
              <a:ext cx="669" cy="290"/>
            </a:xfrm>
            <a:custGeom>
              <a:avLst/>
              <a:gdLst>
                <a:gd name="T0" fmla="*/ 492 w 669"/>
                <a:gd name="T1" fmla="*/ 0 h 290"/>
                <a:gd name="T2" fmla="*/ 195 w 669"/>
                <a:gd name="T3" fmla="*/ 78 h 290"/>
                <a:gd name="T4" fmla="*/ 245 w 669"/>
                <a:gd name="T5" fmla="*/ 148 h 290"/>
                <a:gd name="T6" fmla="*/ 5 w 669"/>
                <a:gd name="T7" fmla="*/ 261 h 290"/>
                <a:gd name="T8" fmla="*/ 48 w 669"/>
                <a:gd name="T9" fmla="*/ 272 h 290"/>
                <a:gd name="T10" fmla="*/ 294 w 669"/>
                <a:gd name="T11" fmla="*/ 154 h 290"/>
                <a:gd name="T12" fmla="*/ 327 w 669"/>
                <a:gd name="T13" fmla="*/ 155 h 290"/>
                <a:gd name="T14" fmla="*/ 624 w 669"/>
                <a:gd name="T15" fmla="*/ 78 h 290"/>
                <a:gd name="T16" fmla="*/ 492 w 669"/>
                <a:gd name="T17" fmla="*/ 0 h 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69" h="290">
                  <a:moveTo>
                    <a:pt x="492" y="0"/>
                  </a:moveTo>
                  <a:cubicBezTo>
                    <a:pt x="373" y="0"/>
                    <a:pt x="240" y="35"/>
                    <a:pt x="195" y="78"/>
                  </a:cubicBezTo>
                  <a:cubicBezTo>
                    <a:pt x="162" y="109"/>
                    <a:pt x="184" y="136"/>
                    <a:pt x="245" y="148"/>
                  </a:cubicBezTo>
                  <a:cubicBezTo>
                    <a:pt x="5" y="261"/>
                    <a:pt x="5" y="261"/>
                    <a:pt x="5" y="261"/>
                  </a:cubicBezTo>
                  <a:cubicBezTo>
                    <a:pt x="9" y="284"/>
                    <a:pt x="0" y="290"/>
                    <a:pt x="48" y="272"/>
                  </a:cubicBezTo>
                  <a:cubicBezTo>
                    <a:pt x="294" y="154"/>
                    <a:pt x="294" y="154"/>
                    <a:pt x="294" y="154"/>
                  </a:cubicBezTo>
                  <a:cubicBezTo>
                    <a:pt x="304" y="155"/>
                    <a:pt x="315" y="155"/>
                    <a:pt x="327" y="155"/>
                  </a:cubicBezTo>
                  <a:cubicBezTo>
                    <a:pt x="445" y="155"/>
                    <a:pt x="578" y="120"/>
                    <a:pt x="624" y="78"/>
                  </a:cubicBezTo>
                  <a:cubicBezTo>
                    <a:pt x="669" y="35"/>
                    <a:pt x="610" y="0"/>
                    <a:pt x="492" y="0"/>
                  </a:cubicBezTo>
                  <a:close/>
                </a:path>
              </a:pathLst>
            </a:custGeom>
            <a:solidFill>
              <a:srgbClr val="000000">
                <a:alpha val="5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pic>
          <p:nvPicPr>
            <p:cNvPr id="208" name="Picture 23" descr="blau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6612"/>
            <a:stretch>
              <a:fillRect/>
            </a:stretch>
          </p:blipFill>
          <p:spPr bwMode="auto">
            <a:xfrm>
              <a:off x="3661" y="1653"/>
              <a:ext cx="576" cy="7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9" name="Group 21" descr="© INSCALE GmbH, 15.06.2010"/>
          <p:cNvGrpSpPr>
            <a:grpSpLocks/>
          </p:cNvGrpSpPr>
          <p:nvPr/>
        </p:nvGrpSpPr>
        <p:grpSpPr bwMode="auto">
          <a:xfrm>
            <a:off x="8915400" y="4343400"/>
            <a:ext cx="368596" cy="293688"/>
            <a:chOff x="3661" y="1653"/>
            <a:chExt cx="805" cy="777"/>
          </a:xfrm>
        </p:grpSpPr>
        <p:sp>
          <p:nvSpPr>
            <p:cNvPr id="210" name="Freeform 22"/>
            <p:cNvSpPr>
              <a:spLocks/>
            </p:cNvSpPr>
            <p:nvPr/>
          </p:nvSpPr>
          <p:spPr bwMode="auto">
            <a:xfrm>
              <a:off x="3797" y="2140"/>
              <a:ext cx="669" cy="290"/>
            </a:xfrm>
            <a:custGeom>
              <a:avLst/>
              <a:gdLst>
                <a:gd name="T0" fmla="*/ 492 w 669"/>
                <a:gd name="T1" fmla="*/ 0 h 290"/>
                <a:gd name="T2" fmla="*/ 195 w 669"/>
                <a:gd name="T3" fmla="*/ 78 h 290"/>
                <a:gd name="T4" fmla="*/ 245 w 669"/>
                <a:gd name="T5" fmla="*/ 148 h 290"/>
                <a:gd name="T6" fmla="*/ 5 w 669"/>
                <a:gd name="T7" fmla="*/ 261 h 290"/>
                <a:gd name="T8" fmla="*/ 48 w 669"/>
                <a:gd name="T9" fmla="*/ 272 h 290"/>
                <a:gd name="T10" fmla="*/ 294 w 669"/>
                <a:gd name="T11" fmla="*/ 154 h 290"/>
                <a:gd name="T12" fmla="*/ 327 w 669"/>
                <a:gd name="T13" fmla="*/ 155 h 290"/>
                <a:gd name="T14" fmla="*/ 624 w 669"/>
                <a:gd name="T15" fmla="*/ 78 h 290"/>
                <a:gd name="T16" fmla="*/ 492 w 669"/>
                <a:gd name="T17" fmla="*/ 0 h 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69" h="290">
                  <a:moveTo>
                    <a:pt x="492" y="0"/>
                  </a:moveTo>
                  <a:cubicBezTo>
                    <a:pt x="373" y="0"/>
                    <a:pt x="240" y="35"/>
                    <a:pt x="195" y="78"/>
                  </a:cubicBezTo>
                  <a:cubicBezTo>
                    <a:pt x="162" y="109"/>
                    <a:pt x="184" y="136"/>
                    <a:pt x="245" y="148"/>
                  </a:cubicBezTo>
                  <a:cubicBezTo>
                    <a:pt x="5" y="261"/>
                    <a:pt x="5" y="261"/>
                    <a:pt x="5" y="261"/>
                  </a:cubicBezTo>
                  <a:cubicBezTo>
                    <a:pt x="9" y="284"/>
                    <a:pt x="0" y="290"/>
                    <a:pt x="48" y="272"/>
                  </a:cubicBezTo>
                  <a:cubicBezTo>
                    <a:pt x="294" y="154"/>
                    <a:pt x="294" y="154"/>
                    <a:pt x="294" y="154"/>
                  </a:cubicBezTo>
                  <a:cubicBezTo>
                    <a:pt x="304" y="155"/>
                    <a:pt x="315" y="155"/>
                    <a:pt x="327" y="155"/>
                  </a:cubicBezTo>
                  <a:cubicBezTo>
                    <a:pt x="445" y="155"/>
                    <a:pt x="578" y="120"/>
                    <a:pt x="624" y="78"/>
                  </a:cubicBezTo>
                  <a:cubicBezTo>
                    <a:pt x="669" y="35"/>
                    <a:pt x="610" y="0"/>
                    <a:pt x="492" y="0"/>
                  </a:cubicBezTo>
                  <a:close/>
                </a:path>
              </a:pathLst>
            </a:custGeom>
            <a:solidFill>
              <a:srgbClr val="000000">
                <a:alpha val="5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pic>
          <p:nvPicPr>
            <p:cNvPr id="211" name="Picture 23" descr="blau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6612"/>
            <a:stretch>
              <a:fillRect/>
            </a:stretch>
          </p:blipFill>
          <p:spPr bwMode="auto">
            <a:xfrm>
              <a:off x="3661" y="1653"/>
              <a:ext cx="576" cy="7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12" name="Group 21" descr="© INSCALE GmbH, 15.06.2010"/>
          <p:cNvGrpSpPr>
            <a:grpSpLocks/>
          </p:cNvGrpSpPr>
          <p:nvPr/>
        </p:nvGrpSpPr>
        <p:grpSpPr bwMode="auto">
          <a:xfrm>
            <a:off x="5879804" y="3516312"/>
            <a:ext cx="368596" cy="293688"/>
            <a:chOff x="3661" y="1653"/>
            <a:chExt cx="805" cy="777"/>
          </a:xfrm>
        </p:grpSpPr>
        <p:sp>
          <p:nvSpPr>
            <p:cNvPr id="213" name="Freeform 22"/>
            <p:cNvSpPr>
              <a:spLocks/>
            </p:cNvSpPr>
            <p:nvPr/>
          </p:nvSpPr>
          <p:spPr bwMode="auto">
            <a:xfrm>
              <a:off x="3797" y="2140"/>
              <a:ext cx="669" cy="290"/>
            </a:xfrm>
            <a:custGeom>
              <a:avLst/>
              <a:gdLst>
                <a:gd name="T0" fmla="*/ 492 w 669"/>
                <a:gd name="T1" fmla="*/ 0 h 290"/>
                <a:gd name="T2" fmla="*/ 195 w 669"/>
                <a:gd name="T3" fmla="*/ 78 h 290"/>
                <a:gd name="T4" fmla="*/ 245 w 669"/>
                <a:gd name="T5" fmla="*/ 148 h 290"/>
                <a:gd name="T6" fmla="*/ 5 w 669"/>
                <a:gd name="T7" fmla="*/ 261 h 290"/>
                <a:gd name="T8" fmla="*/ 48 w 669"/>
                <a:gd name="T9" fmla="*/ 272 h 290"/>
                <a:gd name="T10" fmla="*/ 294 w 669"/>
                <a:gd name="T11" fmla="*/ 154 h 290"/>
                <a:gd name="T12" fmla="*/ 327 w 669"/>
                <a:gd name="T13" fmla="*/ 155 h 290"/>
                <a:gd name="T14" fmla="*/ 624 w 669"/>
                <a:gd name="T15" fmla="*/ 78 h 290"/>
                <a:gd name="T16" fmla="*/ 492 w 669"/>
                <a:gd name="T17" fmla="*/ 0 h 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69" h="290">
                  <a:moveTo>
                    <a:pt x="492" y="0"/>
                  </a:moveTo>
                  <a:cubicBezTo>
                    <a:pt x="373" y="0"/>
                    <a:pt x="240" y="35"/>
                    <a:pt x="195" y="78"/>
                  </a:cubicBezTo>
                  <a:cubicBezTo>
                    <a:pt x="162" y="109"/>
                    <a:pt x="184" y="136"/>
                    <a:pt x="245" y="148"/>
                  </a:cubicBezTo>
                  <a:cubicBezTo>
                    <a:pt x="5" y="261"/>
                    <a:pt x="5" y="261"/>
                    <a:pt x="5" y="261"/>
                  </a:cubicBezTo>
                  <a:cubicBezTo>
                    <a:pt x="9" y="284"/>
                    <a:pt x="0" y="290"/>
                    <a:pt x="48" y="272"/>
                  </a:cubicBezTo>
                  <a:cubicBezTo>
                    <a:pt x="294" y="154"/>
                    <a:pt x="294" y="154"/>
                    <a:pt x="294" y="154"/>
                  </a:cubicBezTo>
                  <a:cubicBezTo>
                    <a:pt x="304" y="155"/>
                    <a:pt x="315" y="155"/>
                    <a:pt x="327" y="155"/>
                  </a:cubicBezTo>
                  <a:cubicBezTo>
                    <a:pt x="445" y="155"/>
                    <a:pt x="578" y="120"/>
                    <a:pt x="624" y="78"/>
                  </a:cubicBezTo>
                  <a:cubicBezTo>
                    <a:pt x="669" y="35"/>
                    <a:pt x="610" y="0"/>
                    <a:pt x="492" y="0"/>
                  </a:cubicBezTo>
                  <a:close/>
                </a:path>
              </a:pathLst>
            </a:custGeom>
            <a:solidFill>
              <a:srgbClr val="000000">
                <a:alpha val="5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pic>
          <p:nvPicPr>
            <p:cNvPr id="214" name="Picture 23" descr="blau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6612"/>
            <a:stretch>
              <a:fillRect/>
            </a:stretch>
          </p:blipFill>
          <p:spPr bwMode="auto">
            <a:xfrm>
              <a:off x="3661" y="1653"/>
              <a:ext cx="576" cy="7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15" name="Group 21" descr="© INSCALE GmbH, 15.06.2010"/>
          <p:cNvGrpSpPr>
            <a:grpSpLocks/>
          </p:cNvGrpSpPr>
          <p:nvPr/>
        </p:nvGrpSpPr>
        <p:grpSpPr bwMode="auto">
          <a:xfrm>
            <a:off x="4419600" y="3135312"/>
            <a:ext cx="368596" cy="293688"/>
            <a:chOff x="3661" y="1653"/>
            <a:chExt cx="805" cy="777"/>
          </a:xfrm>
        </p:grpSpPr>
        <p:sp>
          <p:nvSpPr>
            <p:cNvPr id="216" name="Freeform 22"/>
            <p:cNvSpPr>
              <a:spLocks/>
            </p:cNvSpPr>
            <p:nvPr/>
          </p:nvSpPr>
          <p:spPr bwMode="auto">
            <a:xfrm>
              <a:off x="3797" y="2140"/>
              <a:ext cx="669" cy="290"/>
            </a:xfrm>
            <a:custGeom>
              <a:avLst/>
              <a:gdLst>
                <a:gd name="T0" fmla="*/ 492 w 669"/>
                <a:gd name="T1" fmla="*/ 0 h 290"/>
                <a:gd name="T2" fmla="*/ 195 w 669"/>
                <a:gd name="T3" fmla="*/ 78 h 290"/>
                <a:gd name="T4" fmla="*/ 245 w 669"/>
                <a:gd name="T5" fmla="*/ 148 h 290"/>
                <a:gd name="T6" fmla="*/ 5 w 669"/>
                <a:gd name="T7" fmla="*/ 261 h 290"/>
                <a:gd name="T8" fmla="*/ 48 w 669"/>
                <a:gd name="T9" fmla="*/ 272 h 290"/>
                <a:gd name="T10" fmla="*/ 294 w 669"/>
                <a:gd name="T11" fmla="*/ 154 h 290"/>
                <a:gd name="T12" fmla="*/ 327 w 669"/>
                <a:gd name="T13" fmla="*/ 155 h 290"/>
                <a:gd name="T14" fmla="*/ 624 w 669"/>
                <a:gd name="T15" fmla="*/ 78 h 290"/>
                <a:gd name="T16" fmla="*/ 492 w 669"/>
                <a:gd name="T17" fmla="*/ 0 h 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69" h="290">
                  <a:moveTo>
                    <a:pt x="492" y="0"/>
                  </a:moveTo>
                  <a:cubicBezTo>
                    <a:pt x="373" y="0"/>
                    <a:pt x="240" y="35"/>
                    <a:pt x="195" y="78"/>
                  </a:cubicBezTo>
                  <a:cubicBezTo>
                    <a:pt x="162" y="109"/>
                    <a:pt x="184" y="136"/>
                    <a:pt x="245" y="148"/>
                  </a:cubicBezTo>
                  <a:cubicBezTo>
                    <a:pt x="5" y="261"/>
                    <a:pt x="5" y="261"/>
                    <a:pt x="5" y="261"/>
                  </a:cubicBezTo>
                  <a:cubicBezTo>
                    <a:pt x="9" y="284"/>
                    <a:pt x="0" y="290"/>
                    <a:pt x="48" y="272"/>
                  </a:cubicBezTo>
                  <a:cubicBezTo>
                    <a:pt x="294" y="154"/>
                    <a:pt x="294" y="154"/>
                    <a:pt x="294" y="154"/>
                  </a:cubicBezTo>
                  <a:cubicBezTo>
                    <a:pt x="304" y="155"/>
                    <a:pt x="315" y="155"/>
                    <a:pt x="327" y="155"/>
                  </a:cubicBezTo>
                  <a:cubicBezTo>
                    <a:pt x="445" y="155"/>
                    <a:pt x="578" y="120"/>
                    <a:pt x="624" y="78"/>
                  </a:cubicBezTo>
                  <a:cubicBezTo>
                    <a:pt x="669" y="35"/>
                    <a:pt x="610" y="0"/>
                    <a:pt x="492" y="0"/>
                  </a:cubicBezTo>
                  <a:close/>
                </a:path>
              </a:pathLst>
            </a:custGeom>
            <a:solidFill>
              <a:srgbClr val="000000">
                <a:alpha val="5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pic>
          <p:nvPicPr>
            <p:cNvPr id="217" name="Picture 23" descr="blau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6612"/>
            <a:stretch>
              <a:fillRect/>
            </a:stretch>
          </p:blipFill>
          <p:spPr bwMode="auto">
            <a:xfrm>
              <a:off x="3661" y="1653"/>
              <a:ext cx="576" cy="7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18" name="Group 21" descr="© INSCALE GmbH, 15.06.2010"/>
          <p:cNvGrpSpPr>
            <a:grpSpLocks/>
          </p:cNvGrpSpPr>
          <p:nvPr/>
        </p:nvGrpSpPr>
        <p:grpSpPr bwMode="auto">
          <a:xfrm>
            <a:off x="5879804" y="4038600"/>
            <a:ext cx="368596" cy="293688"/>
            <a:chOff x="3661" y="1653"/>
            <a:chExt cx="805" cy="777"/>
          </a:xfrm>
        </p:grpSpPr>
        <p:sp>
          <p:nvSpPr>
            <p:cNvPr id="219" name="Freeform 22"/>
            <p:cNvSpPr>
              <a:spLocks/>
            </p:cNvSpPr>
            <p:nvPr/>
          </p:nvSpPr>
          <p:spPr bwMode="auto">
            <a:xfrm>
              <a:off x="3797" y="2140"/>
              <a:ext cx="669" cy="290"/>
            </a:xfrm>
            <a:custGeom>
              <a:avLst/>
              <a:gdLst>
                <a:gd name="T0" fmla="*/ 492 w 669"/>
                <a:gd name="T1" fmla="*/ 0 h 290"/>
                <a:gd name="T2" fmla="*/ 195 w 669"/>
                <a:gd name="T3" fmla="*/ 78 h 290"/>
                <a:gd name="T4" fmla="*/ 245 w 669"/>
                <a:gd name="T5" fmla="*/ 148 h 290"/>
                <a:gd name="T6" fmla="*/ 5 w 669"/>
                <a:gd name="T7" fmla="*/ 261 h 290"/>
                <a:gd name="T8" fmla="*/ 48 w 669"/>
                <a:gd name="T9" fmla="*/ 272 h 290"/>
                <a:gd name="T10" fmla="*/ 294 w 669"/>
                <a:gd name="T11" fmla="*/ 154 h 290"/>
                <a:gd name="T12" fmla="*/ 327 w 669"/>
                <a:gd name="T13" fmla="*/ 155 h 290"/>
                <a:gd name="T14" fmla="*/ 624 w 669"/>
                <a:gd name="T15" fmla="*/ 78 h 290"/>
                <a:gd name="T16" fmla="*/ 492 w 669"/>
                <a:gd name="T17" fmla="*/ 0 h 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69" h="290">
                  <a:moveTo>
                    <a:pt x="492" y="0"/>
                  </a:moveTo>
                  <a:cubicBezTo>
                    <a:pt x="373" y="0"/>
                    <a:pt x="240" y="35"/>
                    <a:pt x="195" y="78"/>
                  </a:cubicBezTo>
                  <a:cubicBezTo>
                    <a:pt x="162" y="109"/>
                    <a:pt x="184" y="136"/>
                    <a:pt x="245" y="148"/>
                  </a:cubicBezTo>
                  <a:cubicBezTo>
                    <a:pt x="5" y="261"/>
                    <a:pt x="5" y="261"/>
                    <a:pt x="5" y="261"/>
                  </a:cubicBezTo>
                  <a:cubicBezTo>
                    <a:pt x="9" y="284"/>
                    <a:pt x="0" y="290"/>
                    <a:pt x="48" y="272"/>
                  </a:cubicBezTo>
                  <a:cubicBezTo>
                    <a:pt x="294" y="154"/>
                    <a:pt x="294" y="154"/>
                    <a:pt x="294" y="154"/>
                  </a:cubicBezTo>
                  <a:cubicBezTo>
                    <a:pt x="304" y="155"/>
                    <a:pt x="315" y="155"/>
                    <a:pt x="327" y="155"/>
                  </a:cubicBezTo>
                  <a:cubicBezTo>
                    <a:pt x="445" y="155"/>
                    <a:pt x="578" y="120"/>
                    <a:pt x="624" y="78"/>
                  </a:cubicBezTo>
                  <a:cubicBezTo>
                    <a:pt x="669" y="35"/>
                    <a:pt x="610" y="0"/>
                    <a:pt x="492" y="0"/>
                  </a:cubicBezTo>
                  <a:close/>
                </a:path>
              </a:pathLst>
            </a:custGeom>
            <a:solidFill>
              <a:srgbClr val="000000">
                <a:alpha val="5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pic>
          <p:nvPicPr>
            <p:cNvPr id="220" name="Picture 23" descr="blau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6612"/>
            <a:stretch>
              <a:fillRect/>
            </a:stretch>
          </p:blipFill>
          <p:spPr bwMode="auto">
            <a:xfrm>
              <a:off x="3661" y="1653"/>
              <a:ext cx="576" cy="7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21" name="Group 21" descr="© INSCALE GmbH, 15.06.2010"/>
          <p:cNvGrpSpPr>
            <a:grpSpLocks/>
          </p:cNvGrpSpPr>
          <p:nvPr/>
        </p:nvGrpSpPr>
        <p:grpSpPr bwMode="auto">
          <a:xfrm>
            <a:off x="5638800" y="4343400"/>
            <a:ext cx="368596" cy="293688"/>
            <a:chOff x="3661" y="1653"/>
            <a:chExt cx="805" cy="777"/>
          </a:xfrm>
        </p:grpSpPr>
        <p:sp>
          <p:nvSpPr>
            <p:cNvPr id="222" name="Freeform 22"/>
            <p:cNvSpPr>
              <a:spLocks/>
            </p:cNvSpPr>
            <p:nvPr/>
          </p:nvSpPr>
          <p:spPr bwMode="auto">
            <a:xfrm>
              <a:off x="3797" y="2140"/>
              <a:ext cx="669" cy="290"/>
            </a:xfrm>
            <a:custGeom>
              <a:avLst/>
              <a:gdLst>
                <a:gd name="T0" fmla="*/ 492 w 669"/>
                <a:gd name="T1" fmla="*/ 0 h 290"/>
                <a:gd name="T2" fmla="*/ 195 w 669"/>
                <a:gd name="T3" fmla="*/ 78 h 290"/>
                <a:gd name="T4" fmla="*/ 245 w 669"/>
                <a:gd name="T5" fmla="*/ 148 h 290"/>
                <a:gd name="T6" fmla="*/ 5 w 669"/>
                <a:gd name="T7" fmla="*/ 261 h 290"/>
                <a:gd name="T8" fmla="*/ 48 w 669"/>
                <a:gd name="T9" fmla="*/ 272 h 290"/>
                <a:gd name="T10" fmla="*/ 294 w 669"/>
                <a:gd name="T11" fmla="*/ 154 h 290"/>
                <a:gd name="T12" fmla="*/ 327 w 669"/>
                <a:gd name="T13" fmla="*/ 155 h 290"/>
                <a:gd name="T14" fmla="*/ 624 w 669"/>
                <a:gd name="T15" fmla="*/ 78 h 290"/>
                <a:gd name="T16" fmla="*/ 492 w 669"/>
                <a:gd name="T17" fmla="*/ 0 h 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69" h="290">
                  <a:moveTo>
                    <a:pt x="492" y="0"/>
                  </a:moveTo>
                  <a:cubicBezTo>
                    <a:pt x="373" y="0"/>
                    <a:pt x="240" y="35"/>
                    <a:pt x="195" y="78"/>
                  </a:cubicBezTo>
                  <a:cubicBezTo>
                    <a:pt x="162" y="109"/>
                    <a:pt x="184" y="136"/>
                    <a:pt x="245" y="148"/>
                  </a:cubicBezTo>
                  <a:cubicBezTo>
                    <a:pt x="5" y="261"/>
                    <a:pt x="5" y="261"/>
                    <a:pt x="5" y="261"/>
                  </a:cubicBezTo>
                  <a:cubicBezTo>
                    <a:pt x="9" y="284"/>
                    <a:pt x="0" y="290"/>
                    <a:pt x="48" y="272"/>
                  </a:cubicBezTo>
                  <a:cubicBezTo>
                    <a:pt x="294" y="154"/>
                    <a:pt x="294" y="154"/>
                    <a:pt x="294" y="154"/>
                  </a:cubicBezTo>
                  <a:cubicBezTo>
                    <a:pt x="304" y="155"/>
                    <a:pt x="315" y="155"/>
                    <a:pt x="327" y="155"/>
                  </a:cubicBezTo>
                  <a:cubicBezTo>
                    <a:pt x="445" y="155"/>
                    <a:pt x="578" y="120"/>
                    <a:pt x="624" y="78"/>
                  </a:cubicBezTo>
                  <a:cubicBezTo>
                    <a:pt x="669" y="35"/>
                    <a:pt x="610" y="0"/>
                    <a:pt x="492" y="0"/>
                  </a:cubicBezTo>
                  <a:close/>
                </a:path>
              </a:pathLst>
            </a:custGeom>
            <a:solidFill>
              <a:srgbClr val="000000">
                <a:alpha val="5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pic>
          <p:nvPicPr>
            <p:cNvPr id="223" name="Picture 23" descr="blau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6612"/>
            <a:stretch>
              <a:fillRect/>
            </a:stretch>
          </p:blipFill>
          <p:spPr bwMode="auto">
            <a:xfrm>
              <a:off x="3661" y="1653"/>
              <a:ext cx="576" cy="7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24" name="Group 21" descr="© INSCALE GmbH, 15.06.2010"/>
          <p:cNvGrpSpPr>
            <a:grpSpLocks/>
          </p:cNvGrpSpPr>
          <p:nvPr/>
        </p:nvGrpSpPr>
        <p:grpSpPr bwMode="auto">
          <a:xfrm>
            <a:off x="6946604" y="5181600"/>
            <a:ext cx="368596" cy="293688"/>
            <a:chOff x="3661" y="1653"/>
            <a:chExt cx="805" cy="777"/>
          </a:xfrm>
        </p:grpSpPr>
        <p:sp>
          <p:nvSpPr>
            <p:cNvPr id="225" name="Freeform 22"/>
            <p:cNvSpPr>
              <a:spLocks/>
            </p:cNvSpPr>
            <p:nvPr/>
          </p:nvSpPr>
          <p:spPr bwMode="auto">
            <a:xfrm>
              <a:off x="3797" y="2140"/>
              <a:ext cx="669" cy="290"/>
            </a:xfrm>
            <a:custGeom>
              <a:avLst/>
              <a:gdLst>
                <a:gd name="T0" fmla="*/ 492 w 669"/>
                <a:gd name="T1" fmla="*/ 0 h 290"/>
                <a:gd name="T2" fmla="*/ 195 w 669"/>
                <a:gd name="T3" fmla="*/ 78 h 290"/>
                <a:gd name="T4" fmla="*/ 245 w 669"/>
                <a:gd name="T5" fmla="*/ 148 h 290"/>
                <a:gd name="T6" fmla="*/ 5 w 669"/>
                <a:gd name="T7" fmla="*/ 261 h 290"/>
                <a:gd name="T8" fmla="*/ 48 w 669"/>
                <a:gd name="T9" fmla="*/ 272 h 290"/>
                <a:gd name="T10" fmla="*/ 294 w 669"/>
                <a:gd name="T11" fmla="*/ 154 h 290"/>
                <a:gd name="T12" fmla="*/ 327 w 669"/>
                <a:gd name="T13" fmla="*/ 155 h 290"/>
                <a:gd name="T14" fmla="*/ 624 w 669"/>
                <a:gd name="T15" fmla="*/ 78 h 290"/>
                <a:gd name="T16" fmla="*/ 492 w 669"/>
                <a:gd name="T17" fmla="*/ 0 h 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69" h="290">
                  <a:moveTo>
                    <a:pt x="492" y="0"/>
                  </a:moveTo>
                  <a:cubicBezTo>
                    <a:pt x="373" y="0"/>
                    <a:pt x="240" y="35"/>
                    <a:pt x="195" y="78"/>
                  </a:cubicBezTo>
                  <a:cubicBezTo>
                    <a:pt x="162" y="109"/>
                    <a:pt x="184" y="136"/>
                    <a:pt x="245" y="148"/>
                  </a:cubicBezTo>
                  <a:cubicBezTo>
                    <a:pt x="5" y="261"/>
                    <a:pt x="5" y="261"/>
                    <a:pt x="5" y="261"/>
                  </a:cubicBezTo>
                  <a:cubicBezTo>
                    <a:pt x="9" y="284"/>
                    <a:pt x="0" y="290"/>
                    <a:pt x="48" y="272"/>
                  </a:cubicBezTo>
                  <a:cubicBezTo>
                    <a:pt x="294" y="154"/>
                    <a:pt x="294" y="154"/>
                    <a:pt x="294" y="154"/>
                  </a:cubicBezTo>
                  <a:cubicBezTo>
                    <a:pt x="304" y="155"/>
                    <a:pt x="315" y="155"/>
                    <a:pt x="327" y="155"/>
                  </a:cubicBezTo>
                  <a:cubicBezTo>
                    <a:pt x="445" y="155"/>
                    <a:pt x="578" y="120"/>
                    <a:pt x="624" y="78"/>
                  </a:cubicBezTo>
                  <a:cubicBezTo>
                    <a:pt x="669" y="35"/>
                    <a:pt x="610" y="0"/>
                    <a:pt x="492" y="0"/>
                  </a:cubicBezTo>
                  <a:close/>
                </a:path>
              </a:pathLst>
            </a:custGeom>
            <a:solidFill>
              <a:srgbClr val="000000">
                <a:alpha val="5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pic>
          <p:nvPicPr>
            <p:cNvPr id="226" name="Picture 23" descr="blau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6612"/>
            <a:stretch>
              <a:fillRect/>
            </a:stretch>
          </p:blipFill>
          <p:spPr bwMode="auto">
            <a:xfrm>
              <a:off x="3661" y="1653"/>
              <a:ext cx="576" cy="7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27" name="Group 21" descr="© INSCALE GmbH, 15.06.2010"/>
          <p:cNvGrpSpPr>
            <a:grpSpLocks/>
          </p:cNvGrpSpPr>
          <p:nvPr/>
        </p:nvGrpSpPr>
        <p:grpSpPr bwMode="auto">
          <a:xfrm>
            <a:off x="5651204" y="3668712"/>
            <a:ext cx="368596" cy="293688"/>
            <a:chOff x="3661" y="1653"/>
            <a:chExt cx="805" cy="777"/>
          </a:xfrm>
        </p:grpSpPr>
        <p:sp>
          <p:nvSpPr>
            <p:cNvPr id="228" name="Freeform 22"/>
            <p:cNvSpPr>
              <a:spLocks/>
            </p:cNvSpPr>
            <p:nvPr/>
          </p:nvSpPr>
          <p:spPr bwMode="auto">
            <a:xfrm>
              <a:off x="3797" y="2140"/>
              <a:ext cx="669" cy="290"/>
            </a:xfrm>
            <a:custGeom>
              <a:avLst/>
              <a:gdLst>
                <a:gd name="T0" fmla="*/ 492 w 669"/>
                <a:gd name="T1" fmla="*/ 0 h 290"/>
                <a:gd name="T2" fmla="*/ 195 w 669"/>
                <a:gd name="T3" fmla="*/ 78 h 290"/>
                <a:gd name="T4" fmla="*/ 245 w 669"/>
                <a:gd name="T5" fmla="*/ 148 h 290"/>
                <a:gd name="T6" fmla="*/ 5 w 669"/>
                <a:gd name="T7" fmla="*/ 261 h 290"/>
                <a:gd name="T8" fmla="*/ 48 w 669"/>
                <a:gd name="T9" fmla="*/ 272 h 290"/>
                <a:gd name="T10" fmla="*/ 294 w 669"/>
                <a:gd name="T11" fmla="*/ 154 h 290"/>
                <a:gd name="T12" fmla="*/ 327 w 669"/>
                <a:gd name="T13" fmla="*/ 155 h 290"/>
                <a:gd name="T14" fmla="*/ 624 w 669"/>
                <a:gd name="T15" fmla="*/ 78 h 290"/>
                <a:gd name="T16" fmla="*/ 492 w 669"/>
                <a:gd name="T17" fmla="*/ 0 h 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69" h="290">
                  <a:moveTo>
                    <a:pt x="492" y="0"/>
                  </a:moveTo>
                  <a:cubicBezTo>
                    <a:pt x="373" y="0"/>
                    <a:pt x="240" y="35"/>
                    <a:pt x="195" y="78"/>
                  </a:cubicBezTo>
                  <a:cubicBezTo>
                    <a:pt x="162" y="109"/>
                    <a:pt x="184" y="136"/>
                    <a:pt x="245" y="148"/>
                  </a:cubicBezTo>
                  <a:cubicBezTo>
                    <a:pt x="5" y="261"/>
                    <a:pt x="5" y="261"/>
                    <a:pt x="5" y="261"/>
                  </a:cubicBezTo>
                  <a:cubicBezTo>
                    <a:pt x="9" y="284"/>
                    <a:pt x="0" y="290"/>
                    <a:pt x="48" y="272"/>
                  </a:cubicBezTo>
                  <a:cubicBezTo>
                    <a:pt x="294" y="154"/>
                    <a:pt x="294" y="154"/>
                    <a:pt x="294" y="154"/>
                  </a:cubicBezTo>
                  <a:cubicBezTo>
                    <a:pt x="304" y="155"/>
                    <a:pt x="315" y="155"/>
                    <a:pt x="327" y="155"/>
                  </a:cubicBezTo>
                  <a:cubicBezTo>
                    <a:pt x="445" y="155"/>
                    <a:pt x="578" y="120"/>
                    <a:pt x="624" y="78"/>
                  </a:cubicBezTo>
                  <a:cubicBezTo>
                    <a:pt x="669" y="35"/>
                    <a:pt x="610" y="0"/>
                    <a:pt x="492" y="0"/>
                  </a:cubicBezTo>
                  <a:close/>
                </a:path>
              </a:pathLst>
            </a:custGeom>
            <a:solidFill>
              <a:srgbClr val="000000">
                <a:alpha val="5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pic>
          <p:nvPicPr>
            <p:cNvPr id="229" name="Picture 23" descr="blau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6612"/>
            <a:stretch>
              <a:fillRect/>
            </a:stretch>
          </p:blipFill>
          <p:spPr bwMode="auto">
            <a:xfrm>
              <a:off x="3661" y="1653"/>
              <a:ext cx="576" cy="7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30" name="Group 21" descr="© INSCALE GmbH, 15.06.2010"/>
          <p:cNvGrpSpPr>
            <a:grpSpLocks/>
          </p:cNvGrpSpPr>
          <p:nvPr/>
        </p:nvGrpSpPr>
        <p:grpSpPr bwMode="auto">
          <a:xfrm>
            <a:off x="3429000" y="4583112"/>
            <a:ext cx="368596" cy="293688"/>
            <a:chOff x="3661" y="1653"/>
            <a:chExt cx="805" cy="777"/>
          </a:xfrm>
        </p:grpSpPr>
        <p:sp>
          <p:nvSpPr>
            <p:cNvPr id="231" name="Freeform 22"/>
            <p:cNvSpPr>
              <a:spLocks/>
            </p:cNvSpPr>
            <p:nvPr/>
          </p:nvSpPr>
          <p:spPr bwMode="auto">
            <a:xfrm>
              <a:off x="3797" y="2140"/>
              <a:ext cx="669" cy="290"/>
            </a:xfrm>
            <a:custGeom>
              <a:avLst/>
              <a:gdLst>
                <a:gd name="T0" fmla="*/ 492 w 669"/>
                <a:gd name="T1" fmla="*/ 0 h 290"/>
                <a:gd name="T2" fmla="*/ 195 w 669"/>
                <a:gd name="T3" fmla="*/ 78 h 290"/>
                <a:gd name="T4" fmla="*/ 245 w 669"/>
                <a:gd name="T5" fmla="*/ 148 h 290"/>
                <a:gd name="T6" fmla="*/ 5 w 669"/>
                <a:gd name="T7" fmla="*/ 261 h 290"/>
                <a:gd name="T8" fmla="*/ 48 w 669"/>
                <a:gd name="T9" fmla="*/ 272 h 290"/>
                <a:gd name="T10" fmla="*/ 294 w 669"/>
                <a:gd name="T11" fmla="*/ 154 h 290"/>
                <a:gd name="T12" fmla="*/ 327 w 669"/>
                <a:gd name="T13" fmla="*/ 155 h 290"/>
                <a:gd name="T14" fmla="*/ 624 w 669"/>
                <a:gd name="T15" fmla="*/ 78 h 290"/>
                <a:gd name="T16" fmla="*/ 492 w 669"/>
                <a:gd name="T17" fmla="*/ 0 h 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69" h="290">
                  <a:moveTo>
                    <a:pt x="492" y="0"/>
                  </a:moveTo>
                  <a:cubicBezTo>
                    <a:pt x="373" y="0"/>
                    <a:pt x="240" y="35"/>
                    <a:pt x="195" y="78"/>
                  </a:cubicBezTo>
                  <a:cubicBezTo>
                    <a:pt x="162" y="109"/>
                    <a:pt x="184" y="136"/>
                    <a:pt x="245" y="148"/>
                  </a:cubicBezTo>
                  <a:cubicBezTo>
                    <a:pt x="5" y="261"/>
                    <a:pt x="5" y="261"/>
                    <a:pt x="5" y="261"/>
                  </a:cubicBezTo>
                  <a:cubicBezTo>
                    <a:pt x="9" y="284"/>
                    <a:pt x="0" y="290"/>
                    <a:pt x="48" y="272"/>
                  </a:cubicBezTo>
                  <a:cubicBezTo>
                    <a:pt x="294" y="154"/>
                    <a:pt x="294" y="154"/>
                    <a:pt x="294" y="154"/>
                  </a:cubicBezTo>
                  <a:cubicBezTo>
                    <a:pt x="304" y="155"/>
                    <a:pt x="315" y="155"/>
                    <a:pt x="327" y="155"/>
                  </a:cubicBezTo>
                  <a:cubicBezTo>
                    <a:pt x="445" y="155"/>
                    <a:pt x="578" y="120"/>
                    <a:pt x="624" y="78"/>
                  </a:cubicBezTo>
                  <a:cubicBezTo>
                    <a:pt x="669" y="35"/>
                    <a:pt x="610" y="0"/>
                    <a:pt x="492" y="0"/>
                  </a:cubicBezTo>
                  <a:close/>
                </a:path>
              </a:pathLst>
            </a:custGeom>
            <a:solidFill>
              <a:srgbClr val="000000">
                <a:alpha val="5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pic>
          <p:nvPicPr>
            <p:cNvPr id="232" name="Picture 23" descr="blau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6612"/>
            <a:stretch>
              <a:fillRect/>
            </a:stretch>
          </p:blipFill>
          <p:spPr bwMode="auto">
            <a:xfrm>
              <a:off x="3661" y="1653"/>
              <a:ext cx="576" cy="7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33" name="Group 21" descr="© INSCALE GmbH, 15.06.2010"/>
          <p:cNvGrpSpPr>
            <a:grpSpLocks/>
          </p:cNvGrpSpPr>
          <p:nvPr/>
        </p:nvGrpSpPr>
        <p:grpSpPr bwMode="auto">
          <a:xfrm>
            <a:off x="3810000" y="4583112"/>
            <a:ext cx="368596" cy="293688"/>
            <a:chOff x="3661" y="1653"/>
            <a:chExt cx="805" cy="777"/>
          </a:xfrm>
        </p:grpSpPr>
        <p:sp>
          <p:nvSpPr>
            <p:cNvPr id="234" name="Freeform 22"/>
            <p:cNvSpPr>
              <a:spLocks/>
            </p:cNvSpPr>
            <p:nvPr/>
          </p:nvSpPr>
          <p:spPr bwMode="auto">
            <a:xfrm>
              <a:off x="3797" y="2140"/>
              <a:ext cx="669" cy="290"/>
            </a:xfrm>
            <a:custGeom>
              <a:avLst/>
              <a:gdLst>
                <a:gd name="T0" fmla="*/ 492 w 669"/>
                <a:gd name="T1" fmla="*/ 0 h 290"/>
                <a:gd name="T2" fmla="*/ 195 w 669"/>
                <a:gd name="T3" fmla="*/ 78 h 290"/>
                <a:gd name="T4" fmla="*/ 245 w 669"/>
                <a:gd name="T5" fmla="*/ 148 h 290"/>
                <a:gd name="T6" fmla="*/ 5 w 669"/>
                <a:gd name="T7" fmla="*/ 261 h 290"/>
                <a:gd name="T8" fmla="*/ 48 w 669"/>
                <a:gd name="T9" fmla="*/ 272 h 290"/>
                <a:gd name="T10" fmla="*/ 294 w 669"/>
                <a:gd name="T11" fmla="*/ 154 h 290"/>
                <a:gd name="T12" fmla="*/ 327 w 669"/>
                <a:gd name="T13" fmla="*/ 155 h 290"/>
                <a:gd name="T14" fmla="*/ 624 w 669"/>
                <a:gd name="T15" fmla="*/ 78 h 290"/>
                <a:gd name="T16" fmla="*/ 492 w 669"/>
                <a:gd name="T17" fmla="*/ 0 h 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69" h="290">
                  <a:moveTo>
                    <a:pt x="492" y="0"/>
                  </a:moveTo>
                  <a:cubicBezTo>
                    <a:pt x="373" y="0"/>
                    <a:pt x="240" y="35"/>
                    <a:pt x="195" y="78"/>
                  </a:cubicBezTo>
                  <a:cubicBezTo>
                    <a:pt x="162" y="109"/>
                    <a:pt x="184" y="136"/>
                    <a:pt x="245" y="148"/>
                  </a:cubicBezTo>
                  <a:cubicBezTo>
                    <a:pt x="5" y="261"/>
                    <a:pt x="5" y="261"/>
                    <a:pt x="5" y="261"/>
                  </a:cubicBezTo>
                  <a:cubicBezTo>
                    <a:pt x="9" y="284"/>
                    <a:pt x="0" y="290"/>
                    <a:pt x="48" y="272"/>
                  </a:cubicBezTo>
                  <a:cubicBezTo>
                    <a:pt x="294" y="154"/>
                    <a:pt x="294" y="154"/>
                    <a:pt x="294" y="154"/>
                  </a:cubicBezTo>
                  <a:cubicBezTo>
                    <a:pt x="304" y="155"/>
                    <a:pt x="315" y="155"/>
                    <a:pt x="327" y="155"/>
                  </a:cubicBezTo>
                  <a:cubicBezTo>
                    <a:pt x="445" y="155"/>
                    <a:pt x="578" y="120"/>
                    <a:pt x="624" y="78"/>
                  </a:cubicBezTo>
                  <a:cubicBezTo>
                    <a:pt x="669" y="35"/>
                    <a:pt x="610" y="0"/>
                    <a:pt x="492" y="0"/>
                  </a:cubicBezTo>
                  <a:close/>
                </a:path>
              </a:pathLst>
            </a:custGeom>
            <a:solidFill>
              <a:srgbClr val="000000">
                <a:alpha val="5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pic>
          <p:nvPicPr>
            <p:cNvPr id="235" name="Picture 23" descr="blau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6612"/>
            <a:stretch>
              <a:fillRect/>
            </a:stretch>
          </p:blipFill>
          <p:spPr bwMode="auto">
            <a:xfrm>
              <a:off x="3661" y="1653"/>
              <a:ext cx="576" cy="7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36" name="Group 21" descr="© INSCALE GmbH, 15.06.2010"/>
          <p:cNvGrpSpPr>
            <a:grpSpLocks/>
          </p:cNvGrpSpPr>
          <p:nvPr/>
        </p:nvGrpSpPr>
        <p:grpSpPr bwMode="auto">
          <a:xfrm>
            <a:off x="4191000" y="4583112"/>
            <a:ext cx="368596" cy="293688"/>
            <a:chOff x="3661" y="1653"/>
            <a:chExt cx="805" cy="777"/>
          </a:xfrm>
        </p:grpSpPr>
        <p:sp>
          <p:nvSpPr>
            <p:cNvPr id="237" name="Freeform 22"/>
            <p:cNvSpPr>
              <a:spLocks/>
            </p:cNvSpPr>
            <p:nvPr/>
          </p:nvSpPr>
          <p:spPr bwMode="auto">
            <a:xfrm>
              <a:off x="3797" y="2140"/>
              <a:ext cx="669" cy="290"/>
            </a:xfrm>
            <a:custGeom>
              <a:avLst/>
              <a:gdLst>
                <a:gd name="T0" fmla="*/ 492 w 669"/>
                <a:gd name="T1" fmla="*/ 0 h 290"/>
                <a:gd name="T2" fmla="*/ 195 w 669"/>
                <a:gd name="T3" fmla="*/ 78 h 290"/>
                <a:gd name="T4" fmla="*/ 245 w 669"/>
                <a:gd name="T5" fmla="*/ 148 h 290"/>
                <a:gd name="T6" fmla="*/ 5 w 669"/>
                <a:gd name="T7" fmla="*/ 261 h 290"/>
                <a:gd name="T8" fmla="*/ 48 w 669"/>
                <a:gd name="T9" fmla="*/ 272 h 290"/>
                <a:gd name="T10" fmla="*/ 294 w 669"/>
                <a:gd name="T11" fmla="*/ 154 h 290"/>
                <a:gd name="T12" fmla="*/ 327 w 669"/>
                <a:gd name="T13" fmla="*/ 155 h 290"/>
                <a:gd name="T14" fmla="*/ 624 w 669"/>
                <a:gd name="T15" fmla="*/ 78 h 290"/>
                <a:gd name="T16" fmla="*/ 492 w 669"/>
                <a:gd name="T17" fmla="*/ 0 h 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69" h="290">
                  <a:moveTo>
                    <a:pt x="492" y="0"/>
                  </a:moveTo>
                  <a:cubicBezTo>
                    <a:pt x="373" y="0"/>
                    <a:pt x="240" y="35"/>
                    <a:pt x="195" y="78"/>
                  </a:cubicBezTo>
                  <a:cubicBezTo>
                    <a:pt x="162" y="109"/>
                    <a:pt x="184" y="136"/>
                    <a:pt x="245" y="148"/>
                  </a:cubicBezTo>
                  <a:cubicBezTo>
                    <a:pt x="5" y="261"/>
                    <a:pt x="5" y="261"/>
                    <a:pt x="5" y="261"/>
                  </a:cubicBezTo>
                  <a:cubicBezTo>
                    <a:pt x="9" y="284"/>
                    <a:pt x="0" y="290"/>
                    <a:pt x="48" y="272"/>
                  </a:cubicBezTo>
                  <a:cubicBezTo>
                    <a:pt x="294" y="154"/>
                    <a:pt x="294" y="154"/>
                    <a:pt x="294" y="154"/>
                  </a:cubicBezTo>
                  <a:cubicBezTo>
                    <a:pt x="304" y="155"/>
                    <a:pt x="315" y="155"/>
                    <a:pt x="327" y="155"/>
                  </a:cubicBezTo>
                  <a:cubicBezTo>
                    <a:pt x="445" y="155"/>
                    <a:pt x="578" y="120"/>
                    <a:pt x="624" y="78"/>
                  </a:cubicBezTo>
                  <a:cubicBezTo>
                    <a:pt x="669" y="35"/>
                    <a:pt x="610" y="0"/>
                    <a:pt x="492" y="0"/>
                  </a:cubicBezTo>
                  <a:close/>
                </a:path>
              </a:pathLst>
            </a:custGeom>
            <a:solidFill>
              <a:srgbClr val="000000">
                <a:alpha val="5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pic>
          <p:nvPicPr>
            <p:cNvPr id="238" name="Picture 23" descr="blau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6612"/>
            <a:stretch>
              <a:fillRect/>
            </a:stretch>
          </p:blipFill>
          <p:spPr bwMode="auto">
            <a:xfrm>
              <a:off x="3661" y="1653"/>
              <a:ext cx="576" cy="7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39" name="Group 21" descr="© INSCALE GmbH, 15.06.2010"/>
          <p:cNvGrpSpPr>
            <a:grpSpLocks/>
          </p:cNvGrpSpPr>
          <p:nvPr/>
        </p:nvGrpSpPr>
        <p:grpSpPr bwMode="auto">
          <a:xfrm>
            <a:off x="6413204" y="4811712"/>
            <a:ext cx="368596" cy="293688"/>
            <a:chOff x="3661" y="1653"/>
            <a:chExt cx="805" cy="777"/>
          </a:xfrm>
        </p:grpSpPr>
        <p:sp>
          <p:nvSpPr>
            <p:cNvPr id="240" name="Freeform 22"/>
            <p:cNvSpPr>
              <a:spLocks/>
            </p:cNvSpPr>
            <p:nvPr/>
          </p:nvSpPr>
          <p:spPr bwMode="auto">
            <a:xfrm>
              <a:off x="3797" y="2140"/>
              <a:ext cx="669" cy="290"/>
            </a:xfrm>
            <a:custGeom>
              <a:avLst/>
              <a:gdLst>
                <a:gd name="T0" fmla="*/ 492 w 669"/>
                <a:gd name="T1" fmla="*/ 0 h 290"/>
                <a:gd name="T2" fmla="*/ 195 w 669"/>
                <a:gd name="T3" fmla="*/ 78 h 290"/>
                <a:gd name="T4" fmla="*/ 245 w 669"/>
                <a:gd name="T5" fmla="*/ 148 h 290"/>
                <a:gd name="T6" fmla="*/ 5 w 669"/>
                <a:gd name="T7" fmla="*/ 261 h 290"/>
                <a:gd name="T8" fmla="*/ 48 w 669"/>
                <a:gd name="T9" fmla="*/ 272 h 290"/>
                <a:gd name="T10" fmla="*/ 294 w 669"/>
                <a:gd name="T11" fmla="*/ 154 h 290"/>
                <a:gd name="T12" fmla="*/ 327 w 669"/>
                <a:gd name="T13" fmla="*/ 155 h 290"/>
                <a:gd name="T14" fmla="*/ 624 w 669"/>
                <a:gd name="T15" fmla="*/ 78 h 290"/>
                <a:gd name="T16" fmla="*/ 492 w 669"/>
                <a:gd name="T17" fmla="*/ 0 h 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69" h="290">
                  <a:moveTo>
                    <a:pt x="492" y="0"/>
                  </a:moveTo>
                  <a:cubicBezTo>
                    <a:pt x="373" y="0"/>
                    <a:pt x="240" y="35"/>
                    <a:pt x="195" y="78"/>
                  </a:cubicBezTo>
                  <a:cubicBezTo>
                    <a:pt x="162" y="109"/>
                    <a:pt x="184" y="136"/>
                    <a:pt x="245" y="148"/>
                  </a:cubicBezTo>
                  <a:cubicBezTo>
                    <a:pt x="5" y="261"/>
                    <a:pt x="5" y="261"/>
                    <a:pt x="5" y="261"/>
                  </a:cubicBezTo>
                  <a:cubicBezTo>
                    <a:pt x="9" y="284"/>
                    <a:pt x="0" y="290"/>
                    <a:pt x="48" y="272"/>
                  </a:cubicBezTo>
                  <a:cubicBezTo>
                    <a:pt x="294" y="154"/>
                    <a:pt x="294" y="154"/>
                    <a:pt x="294" y="154"/>
                  </a:cubicBezTo>
                  <a:cubicBezTo>
                    <a:pt x="304" y="155"/>
                    <a:pt x="315" y="155"/>
                    <a:pt x="327" y="155"/>
                  </a:cubicBezTo>
                  <a:cubicBezTo>
                    <a:pt x="445" y="155"/>
                    <a:pt x="578" y="120"/>
                    <a:pt x="624" y="78"/>
                  </a:cubicBezTo>
                  <a:cubicBezTo>
                    <a:pt x="669" y="35"/>
                    <a:pt x="610" y="0"/>
                    <a:pt x="492" y="0"/>
                  </a:cubicBezTo>
                  <a:close/>
                </a:path>
              </a:pathLst>
            </a:custGeom>
            <a:solidFill>
              <a:srgbClr val="000000">
                <a:alpha val="5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pic>
          <p:nvPicPr>
            <p:cNvPr id="241" name="Picture 23" descr="blau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6612"/>
            <a:stretch>
              <a:fillRect/>
            </a:stretch>
          </p:blipFill>
          <p:spPr bwMode="auto">
            <a:xfrm>
              <a:off x="3661" y="1653"/>
              <a:ext cx="576" cy="7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42" name="Group 21" descr="© INSCALE GmbH, 15.06.2010"/>
          <p:cNvGrpSpPr>
            <a:grpSpLocks/>
          </p:cNvGrpSpPr>
          <p:nvPr/>
        </p:nvGrpSpPr>
        <p:grpSpPr bwMode="auto">
          <a:xfrm>
            <a:off x="7175204" y="3744912"/>
            <a:ext cx="368596" cy="293688"/>
            <a:chOff x="3661" y="1653"/>
            <a:chExt cx="805" cy="777"/>
          </a:xfrm>
        </p:grpSpPr>
        <p:sp>
          <p:nvSpPr>
            <p:cNvPr id="243" name="Freeform 22"/>
            <p:cNvSpPr>
              <a:spLocks/>
            </p:cNvSpPr>
            <p:nvPr/>
          </p:nvSpPr>
          <p:spPr bwMode="auto">
            <a:xfrm>
              <a:off x="3797" y="2140"/>
              <a:ext cx="669" cy="290"/>
            </a:xfrm>
            <a:custGeom>
              <a:avLst/>
              <a:gdLst>
                <a:gd name="T0" fmla="*/ 492 w 669"/>
                <a:gd name="T1" fmla="*/ 0 h 290"/>
                <a:gd name="T2" fmla="*/ 195 w 669"/>
                <a:gd name="T3" fmla="*/ 78 h 290"/>
                <a:gd name="T4" fmla="*/ 245 w 669"/>
                <a:gd name="T5" fmla="*/ 148 h 290"/>
                <a:gd name="T6" fmla="*/ 5 w 669"/>
                <a:gd name="T7" fmla="*/ 261 h 290"/>
                <a:gd name="T8" fmla="*/ 48 w 669"/>
                <a:gd name="T9" fmla="*/ 272 h 290"/>
                <a:gd name="T10" fmla="*/ 294 w 669"/>
                <a:gd name="T11" fmla="*/ 154 h 290"/>
                <a:gd name="T12" fmla="*/ 327 w 669"/>
                <a:gd name="T13" fmla="*/ 155 h 290"/>
                <a:gd name="T14" fmla="*/ 624 w 669"/>
                <a:gd name="T15" fmla="*/ 78 h 290"/>
                <a:gd name="T16" fmla="*/ 492 w 669"/>
                <a:gd name="T17" fmla="*/ 0 h 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69" h="290">
                  <a:moveTo>
                    <a:pt x="492" y="0"/>
                  </a:moveTo>
                  <a:cubicBezTo>
                    <a:pt x="373" y="0"/>
                    <a:pt x="240" y="35"/>
                    <a:pt x="195" y="78"/>
                  </a:cubicBezTo>
                  <a:cubicBezTo>
                    <a:pt x="162" y="109"/>
                    <a:pt x="184" y="136"/>
                    <a:pt x="245" y="148"/>
                  </a:cubicBezTo>
                  <a:cubicBezTo>
                    <a:pt x="5" y="261"/>
                    <a:pt x="5" y="261"/>
                    <a:pt x="5" y="261"/>
                  </a:cubicBezTo>
                  <a:cubicBezTo>
                    <a:pt x="9" y="284"/>
                    <a:pt x="0" y="290"/>
                    <a:pt x="48" y="272"/>
                  </a:cubicBezTo>
                  <a:cubicBezTo>
                    <a:pt x="294" y="154"/>
                    <a:pt x="294" y="154"/>
                    <a:pt x="294" y="154"/>
                  </a:cubicBezTo>
                  <a:cubicBezTo>
                    <a:pt x="304" y="155"/>
                    <a:pt x="315" y="155"/>
                    <a:pt x="327" y="155"/>
                  </a:cubicBezTo>
                  <a:cubicBezTo>
                    <a:pt x="445" y="155"/>
                    <a:pt x="578" y="120"/>
                    <a:pt x="624" y="78"/>
                  </a:cubicBezTo>
                  <a:cubicBezTo>
                    <a:pt x="669" y="35"/>
                    <a:pt x="610" y="0"/>
                    <a:pt x="492" y="0"/>
                  </a:cubicBezTo>
                  <a:close/>
                </a:path>
              </a:pathLst>
            </a:custGeom>
            <a:solidFill>
              <a:srgbClr val="000000">
                <a:alpha val="5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pic>
          <p:nvPicPr>
            <p:cNvPr id="244" name="Picture 23" descr="blau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6612"/>
            <a:stretch>
              <a:fillRect/>
            </a:stretch>
          </p:blipFill>
          <p:spPr bwMode="auto">
            <a:xfrm>
              <a:off x="3661" y="1653"/>
              <a:ext cx="576" cy="7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45" name="Group 21" descr="© INSCALE GmbH, 15.06.2010"/>
          <p:cNvGrpSpPr>
            <a:grpSpLocks/>
          </p:cNvGrpSpPr>
          <p:nvPr/>
        </p:nvGrpSpPr>
        <p:grpSpPr bwMode="auto">
          <a:xfrm>
            <a:off x="8686800" y="4800600"/>
            <a:ext cx="368596" cy="293688"/>
            <a:chOff x="3661" y="1653"/>
            <a:chExt cx="805" cy="777"/>
          </a:xfrm>
        </p:grpSpPr>
        <p:sp>
          <p:nvSpPr>
            <p:cNvPr id="246" name="Freeform 22"/>
            <p:cNvSpPr>
              <a:spLocks/>
            </p:cNvSpPr>
            <p:nvPr/>
          </p:nvSpPr>
          <p:spPr bwMode="auto">
            <a:xfrm>
              <a:off x="3797" y="2140"/>
              <a:ext cx="669" cy="290"/>
            </a:xfrm>
            <a:custGeom>
              <a:avLst/>
              <a:gdLst>
                <a:gd name="T0" fmla="*/ 492 w 669"/>
                <a:gd name="T1" fmla="*/ 0 h 290"/>
                <a:gd name="T2" fmla="*/ 195 w 669"/>
                <a:gd name="T3" fmla="*/ 78 h 290"/>
                <a:gd name="T4" fmla="*/ 245 w 669"/>
                <a:gd name="T5" fmla="*/ 148 h 290"/>
                <a:gd name="T6" fmla="*/ 5 w 669"/>
                <a:gd name="T7" fmla="*/ 261 h 290"/>
                <a:gd name="T8" fmla="*/ 48 w 669"/>
                <a:gd name="T9" fmla="*/ 272 h 290"/>
                <a:gd name="T10" fmla="*/ 294 w 669"/>
                <a:gd name="T11" fmla="*/ 154 h 290"/>
                <a:gd name="T12" fmla="*/ 327 w 669"/>
                <a:gd name="T13" fmla="*/ 155 h 290"/>
                <a:gd name="T14" fmla="*/ 624 w 669"/>
                <a:gd name="T15" fmla="*/ 78 h 290"/>
                <a:gd name="T16" fmla="*/ 492 w 669"/>
                <a:gd name="T17" fmla="*/ 0 h 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69" h="290">
                  <a:moveTo>
                    <a:pt x="492" y="0"/>
                  </a:moveTo>
                  <a:cubicBezTo>
                    <a:pt x="373" y="0"/>
                    <a:pt x="240" y="35"/>
                    <a:pt x="195" y="78"/>
                  </a:cubicBezTo>
                  <a:cubicBezTo>
                    <a:pt x="162" y="109"/>
                    <a:pt x="184" y="136"/>
                    <a:pt x="245" y="148"/>
                  </a:cubicBezTo>
                  <a:cubicBezTo>
                    <a:pt x="5" y="261"/>
                    <a:pt x="5" y="261"/>
                    <a:pt x="5" y="261"/>
                  </a:cubicBezTo>
                  <a:cubicBezTo>
                    <a:pt x="9" y="284"/>
                    <a:pt x="0" y="290"/>
                    <a:pt x="48" y="272"/>
                  </a:cubicBezTo>
                  <a:cubicBezTo>
                    <a:pt x="294" y="154"/>
                    <a:pt x="294" y="154"/>
                    <a:pt x="294" y="154"/>
                  </a:cubicBezTo>
                  <a:cubicBezTo>
                    <a:pt x="304" y="155"/>
                    <a:pt x="315" y="155"/>
                    <a:pt x="327" y="155"/>
                  </a:cubicBezTo>
                  <a:cubicBezTo>
                    <a:pt x="445" y="155"/>
                    <a:pt x="578" y="120"/>
                    <a:pt x="624" y="78"/>
                  </a:cubicBezTo>
                  <a:cubicBezTo>
                    <a:pt x="669" y="35"/>
                    <a:pt x="610" y="0"/>
                    <a:pt x="492" y="0"/>
                  </a:cubicBezTo>
                  <a:close/>
                </a:path>
              </a:pathLst>
            </a:custGeom>
            <a:solidFill>
              <a:srgbClr val="000000">
                <a:alpha val="5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pic>
          <p:nvPicPr>
            <p:cNvPr id="247" name="Picture 23" descr="blau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6612"/>
            <a:stretch>
              <a:fillRect/>
            </a:stretch>
          </p:blipFill>
          <p:spPr bwMode="auto">
            <a:xfrm>
              <a:off x="3661" y="1653"/>
              <a:ext cx="576" cy="7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48" name="Group 21" descr="© INSCALE GmbH, 15.06.2010"/>
          <p:cNvGrpSpPr>
            <a:grpSpLocks/>
          </p:cNvGrpSpPr>
          <p:nvPr/>
        </p:nvGrpSpPr>
        <p:grpSpPr bwMode="auto">
          <a:xfrm>
            <a:off x="9372600" y="4659312"/>
            <a:ext cx="368596" cy="293688"/>
            <a:chOff x="3661" y="1653"/>
            <a:chExt cx="805" cy="777"/>
          </a:xfrm>
        </p:grpSpPr>
        <p:sp>
          <p:nvSpPr>
            <p:cNvPr id="249" name="Freeform 22"/>
            <p:cNvSpPr>
              <a:spLocks/>
            </p:cNvSpPr>
            <p:nvPr/>
          </p:nvSpPr>
          <p:spPr bwMode="auto">
            <a:xfrm>
              <a:off x="3797" y="2140"/>
              <a:ext cx="669" cy="290"/>
            </a:xfrm>
            <a:custGeom>
              <a:avLst/>
              <a:gdLst>
                <a:gd name="T0" fmla="*/ 492 w 669"/>
                <a:gd name="T1" fmla="*/ 0 h 290"/>
                <a:gd name="T2" fmla="*/ 195 w 669"/>
                <a:gd name="T3" fmla="*/ 78 h 290"/>
                <a:gd name="T4" fmla="*/ 245 w 669"/>
                <a:gd name="T5" fmla="*/ 148 h 290"/>
                <a:gd name="T6" fmla="*/ 5 w 669"/>
                <a:gd name="T7" fmla="*/ 261 h 290"/>
                <a:gd name="T8" fmla="*/ 48 w 669"/>
                <a:gd name="T9" fmla="*/ 272 h 290"/>
                <a:gd name="T10" fmla="*/ 294 w 669"/>
                <a:gd name="T11" fmla="*/ 154 h 290"/>
                <a:gd name="T12" fmla="*/ 327 w 669"/>
                <a:gd name="T13" fmla="*/ 155 h 290"/>
                <a:gd name="T14" fmla="*/ 624 w 669"/>
                <a:gd name="T15" fmla="*/ 78 h 290"/>
                <a:gd name="T16" fmla="*/ 492 w 669"/>
                <a:gd name="T17" fmla="*/ 0 h 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69" h="290">
                  <a:moveTo>
                    <a:pt x="492" y="0"/>
                  </a:moveTo>
                  <a:cubicBezTo>
                    <a:pt x="373" y="0"/>
                    <a:pt x="240" y="35"/>
                    <a:pt x="195" y="78"/>
                  </a:cubicBezTo>
                  <a:cubicBezTo>
                    <a:pt x="162" y="109"/>
                    <a:pt x="184" y="136"/>
                    <a:pt x="245" y="148"/>
                  </a:cubicBezTo>
                  <a:cubicBezTo>
                    <a:pt x="5" y="261"/>
                    <a:pt x="5" y="261"/>
                    <a:pt x="5" y="261"/>
                  </a:cubicBezTo>
                  <a:cubicBezTo>
                    <a:pt x="9" y="284"/>
                    <a:pt x="0" y="290"/>
                    <a:pt x="48" y="272"/>
                  </a:cubicBezTo>
                  <a:cubicBezTo>
                    <a:pt x="294" y="154"/>
                    <a:pt x="294" y="154"/>
                    <a:pt x="294" y="154"/>
                  </a:cubicBezTo>
                  <a:cubicBezTo>
                    <a:pt x="304" y="155"/>
                    <a:pt x="315" y="155"/>
                    <a:pt x="327" y="155"/>
                  </a:cubicBezTo>
                  <a:cubicBezTo>
                    <a:pt x="445" y="155"/>
                    <a:pt x="578" y="120"/>
                    <a:pt x="624" y="78"/>
                  </a:cubicBezTo>
                  <a:cubicBezTo>
                    <a:pt x="669" y="35"/>
                    <a:pt x="610" y="0"/>
                    <a:pt x="492" y="0"/>
                  </a:cubicBezTo>
                  <a:close/>
                </a:path>
              </a:pathLst>
            </a:custGeom>
            <a:solidFill>
              <a:srgbClr val="000000">
                <a:alpha val="5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pic>
          <p:nvPicPr>
            <p:cNvPr id="250" name="Picture 23" descr="blau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6612"/>
            <a:stretch>
              <a:fillRect/>
            </a:stretch>
          </p:blipFill>
          <p:spPr bwMode="auto">
            <a:xfrm>
              <a:off x="3661" y="1653"/>
              <a:ext cx="576" cy="7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51" name="Group 21" descr="© INSCALE GmbH, 15.06.2010"/>
          <p:cNvGrpSpPr>
            <a:grpSpLocks/>
          </p:cNvGrpSpPr>
          <p:nvPr/>
        </p:nvGrpSpPr>
        <p:grpSpPr bwMode="auto">
          <a:xfrm>
            <a:off x="8991600" y="5029200"/>
            <a:ext cx="368596" cy="293688"/>
            <a:chOff x="3661" y="1653"/>
            <a:chExt cx="805" cy="777"/>
          </a:xfrm>
        </p:grpSpPr>
        <p:sp>
          <p:nvSpPr>
            <p:cNvPr id="252" name="Freeform 22"/>
            <p:cNvSpPr>
              <a:spLocks/>
            </p:cNvSpPr>
            <p:nvPr/>
          </p:nvSpPr>
          <p:spPr bwMode="auto">
            <a:xfrm>
              <a:off x="3797" y="2140"/>
              <a:ext cx="669" cy="290"/>
            </a:xfrm>
            <a:custGeom>
              <a:avLst/>
              <a:gdLst>
                <a:gd name="T0" fmla="*/ 492 w 669"/>
                <a:gd name="T1" fmla="*/ 0 h 290"/>
                <a:gd name="T2" fmla="*/ 195 w 669"/>
                <a:gd name="T3" fmla="*/ 78 h 290"/>
                <a:gd name="T4" fmla="*/ 245 w 669"/>
                <a:gd name="T5" fmla="*/ 148 h 290"/>
                <a:gd name="T6" fmla="*/ 5 w 669"/>
                <a:gd name="T7" fmla="*/ 261 h 290"/>
                <a:gd name="T8" fmla="*/ 48 w 669"/>
                <a:gd name="T9" fmla="*/ 272 h 290"/>
                <a:gd name="T10" fmla="*/ 294 w 669"/>
                <a:gd name="T11" fmla="*/ 154 h 290"/>
                <a:gd name="T12" fmla="*/ 327 w 669"/>
                <a:gd name="T13" fmla="*/ 155 h 290"/>
                <a:gd name="T14" fmla="*/ 624 w 669"/>
                <a:gd name="T15" fmla="*/ 78 h 290"/>
                <a:gd name="T16" fmla="*/ 492 w 669"/>
                <a:gd name="T17" fmla="*/ 0 h 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69" h="290">
                  <a:moveTo>
                    <a:pt x="492" y="0"/>
                  </a:moveTo>
                  <a:cubicBezTo>
                    <a:pt x="373" y="0"/>
                    <a:pt x="240" y="35"/>
                    <a:pt x="195" y="78"/>
                  </a:cubicBezTo>
                  <a:cubicBezTo>
                    <a:pt x="162" y="109"/>
                    <a:pt x="184" y="136"/>
                    <a:pt x="245" y="148"/>
                  </a:cubicBezTo>
                  <a:cubicBezTo>
                    <a:pt x="5" y="261"/>
                    <a:pt x="5" y="261"/>
                    <a:pt x="5" y="261"/>
                  </a:cubicBezTo>
                  <a:cubicBezTo>
                    <a:pt x="9" y="284"/>
                    <a:pt x="0" y="290"/>
                    <a:pt x="48" y="272"/>
                  </a:cubicBezTo>
                  <a:cubicBezTo>
                    <a:pt x="294" y="154"/>
                    <a:pt x="294" y="154"/>
                    <a:pt x="294" y="154"/>
                  </a:cubicBezTo>
                  <a:cubicBezTo>
                    <a:pt x="304" y="155"/>
                    <a:pt x="315" y="155"/>
                    <a:pt x="327" y="155"/>
                  </a:cubicBezTo>
                  <a:cubicBezTo>
                    <a:pt x="445" y="155"/>
                    <a:pt x="578" y="120"/>
                    <a:pt x="624" y="78"/>
                  </a:cubicBezTo>
                  <a:cubicBezTo>
                    <a:pt x="669" y="35"/>
                    <a:pt x="610" y="0"/>
                    <a:pt x="492" y="0"/>
                  </a:cubicBezTo>
                  <a:close/>
                </a:path>
              </a:pathLst>
            </a:custGeom>
            <a:solidFill>
              <a:srgbClr val="000000">
                <a:alpha val="5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pic>
          <p:nvPicPr>
            <p:cNvPr id="253" name="Picture 23" descr="blau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6612"/>
            <a:stretch>
              <a:fillRect/>
            </a:stretch>
          </p:blipFill>
          <p:spPr bwMode="auto">
            <a:xfrm>
              <a:off x="3661" y="1653"/>
              <a:ext cx="576" cy="7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54" name="Group 21" descr="© INSCALE GmbH, 15.06.2010"/>
          <p:cNvGrpSpPr>
            <a:grpSpLocks/>
          </p:cNvGrpSpPr>
          <p:nvPr/>
        </p:nvGrpSpPr>
        <p:grpSpPr bwMode="auto">
          <a:xfrm>
            <a:off x="8242004" y="4648200"/>
            <a:ext cx="368596" cy="293688"/>
            <a:chOff x="3661" y="1653"/>
            <a:chExt cx="805" cy="777"/>
          </a:xfrm>
        </p:grpSpPr>
        <p:sp>
          <p:nvSpPr>
            <p:cNvPr id="255" name="Freeform 22"/>
            <p:cNvSpPr>
              <a:spLocks/>
            </p:cNvSpPr>
            <p:nvPr/>
          </p:nvSpPr>
          <p:spPr bwMode="auto">
            <a:xfrm>
              <a:off x="3797" y="2140"/>
              <a:ext cx="669" cy="290"/>
            </a:xfrm>
            <a:custGeom>
              <a:avLst/>
              <a:gdLst>
                <a:gd name="T0" fmla="*/ 492 w 669"/>
                <a:gd name="T1" fmla="*/ 0 h 290"/>
                <a:gd name="T2" fmla="*/ 195 w 669"/>
                <a:gd name="T3" fmla="*/ 78 h 290"/>
                <a:gd name="T4" fmla="*/ 245 w 669"/>
                <a:gd name="T5" fmla="*/ 148 h 290"/>
                <a:gd name="T6" fmla="*/ 5 w 669"/>
                <a:gd name="T7" fmla="*/ 261 h 290"/>
                <a:gd name="T8" fmla="*/ 48 w 669"/>
                <a:gd name="T9" fmla="*/ 272 h 290"/>
                <a:gd name="T10" fmla="*/ 294 w 669"/>
                <a:gd name="T11" fmla="*/ 154 h 290"/>
                <a:gd name="T12" fmla="*/ 327 w 669"/>
                <a:gd name="T13" fmla="*/ 155 h 290"/>
                <a:gd name="T14" fmla="*/ 624 w 669"/>
                <a:gd name="T15" fmla="*/ 78 h 290"/>
                <a:gd name="T16" fmla="*/ 492 w 669"/>
                <a:gd name="T17" fmla="*/ 0 h 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69" h="290">
                  <a:moveTo>
                    <a:pt x="492" y="0"/>
                  </a:moveTo>
                  <a:cubicBezTo>
                    <a:pt x="373" y="0"/>
                    <a:pt x="240" y="35"/>
                    <a:pt x="195" y="78"/>
                  </a:cubicBezTo>
                  <a:cubicBezTo>
                    <a:pt x="162" y="109"/>
                    <a:pt x="184" y="136"/>
                    <a:pt x="245" y="148"/>
                  </a:cubicBezTo>
                  <a:cubicBezTo>
                    <a:pt x="5" y="261"/>
                    <a:pt x="5" y="261"/>
                    <a:pt x="5" y="261"/>
                  </a:cubicBezTo>
                  <a:cubicBezTo>
                    <a:pt x="9" y="284"/>
                    <a:pt x="0" y="290"/>
                    <a:pt x="48" y="272"/>
                  </a:cubicBezTo>
                  <a:cubicBezTo>
                    <a:pt x="294" y="154"/>
                    <a:pt x="294" y="154"/>
                    <a:pt x="294" y="154"/>
                  </a:cubicBezTo>
                  <a:cubicBezTo>
                    <a:pt x="304" y="155"/>
                    <a:pt x="315" y="155"/>
                    <a:pt x="327" y="155"/>
                  </a:cubicBezTo>
                  <a:cubicBezTo>
                    <a:pt x="445" y="155"/>
                    <a:pt x="578" y="120"/>
                    <a:pt x="624" y="78"/>
                  </a:cubicBezTo>
                  <a:cubicBezTo>
                    <a:pt x="669" y="35"/>
                    <a:pt x="610" y="0"/>
                    <a:pt x="492" y="0"/>
                  </a:cubicBezTo>
                  <a:close/>
                </a:path>
              </a:pathLst>
            </a:custGeom>
            <a:solidFill>
              <a:srgbClr val="000000">
                <a:alpha val="5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pic>
          <p:nvPicPr>
            <p:cNvPr id="256" name="Picture 23" descr="blau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6612"/>
            <a:stretch>
              <a:fillRect/>
            </a:stretch>
          </p:blipFill>
          <p:spPr bwMode="auto">
            <a:xfrm>
              <a:off x="3661" y="1653"/>
              <a:ext cx="576" cy="7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57" name="Group 21" descr="© INSCALE GmbH, 15.06.2010"/>
          <p:cNvGrpSpPr>
            <a:grpSpLocks/>
          </p:cNvGrpSpPr>
          <p:nvPr/>
        </p:nvGrpSpPr>
        <p:grpSpPr bwMode="auto">
          <a:xfrm>
            <a:off x="9296400" y="5421312"/>
            <a:ext cx="368596" cy="293688"/>
            <a:chOff x="3661" y="1653"/>
            <a:chExt cx="805" cy="777"/>
          </a:xfrm>
        </p:grpSpPr>
        <p:sp>
          <p:nvSpPr>
            <p:cNvPr id="258" name="Freeform 22"/>
            <p:cNvSpPr>
              <a:spLocks/>
            </p:cNvSpPr>
            <p:nvPr/>
          </p:nvSpPr>
          <p:spPr bwMode="auto">
            <a:xfrm>
              <a:off x="3797" y="2140"/>
              <a:ext cx="669" cy="290"/>
            </a:xfrm>
            <a:custGeom>
              <a:avLst/>
              <a:gdLst>
                <a:gd name="T0" fmla="*/ 492 w 669"/>
                <a:gd name="T1" fmla="*/ 0 h 290"/>
                <a:gd name="T2" fmla="*/ 195 w 669"/>
                <a:gd name="T3" fmla="*/ 78 h 290"/>
                <a:gd name="T4" fmla="*/ 245 w 669"/>
                <a:gd name="T5" fmla="*/ 148 h 290"/>
                <a:gd name="T6" fmla="*/ 5 w 669"/>
                <a:gd name="T7" fmla="*/ 261 h 290"/>
                <a:gd name="T8" fmla="*/ 48 w 669"/>
                <a:gd name="T9" fmla="*/ 272 h 290"/>
                <a:gd name="T10" fmla="*/ 294 w 669"/>
                <a:gd name="T11" fmla="*/ 154 h 290"/>
                <a:gd name="T12" fmla="*/ 327 w 669"/>
                <a:gd name="T13" fmla="*/ 155 h 290"/>
                <a:gd name="T14" fmla="*/ 624 w 669"/>
                <a:gd name="T15" fmla="*/ 78 h 290"/>
                <a:gd name="T16" fmla="*/ 492 w 669"/>
                <a:gd name="T17" fmla="*/ 0 h 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69" h="290">
                  <a:moveTo>
                    <a:pt x="492" y="0"/>
                  </a:moveTo>
                  <a:cubicBezTo>
                    <a:pt x="373" y="0"/>
                    <a:pt x="240" y="35"/>
                    <a:pt x="195" y="78"/>
                  </a:cubicBezTo>
                  <a:cubicBezTo>
                    <a:pt x="162" y="109"/>
                    <a:pt x="184" y="136"/>
                    <a:pt x="245" y="148"/>
                  </a:cubicBezTo>
                  <a:cubicBezTo>
                    <a:pt x="5" y="261"/>
                    <a:pt x="5" y="261"/>
                    <a:pt x="5" y="261"/>
                  </a:cubicBezTo>
                  <a:cubicBezTo>
                    <a:pt x="9" y="284"/>
                    <a:pt x="0" y="290"/>
                    <a:pt x="48" y="272"/>
                  </a:cubicBezTo>
                  <a:cubicBezTo>
                    <a:pt x="294" y="154"/>
                    <a:pt x="294" y="154"/>
                    <a:pt x="294" y="154"/>
                  </a:cubicBezTo>
                  <a:cubicBezTo>
                    <a:pt x="304" y="155"/>
                    <a:pt x="315" y="155"/>
                    <a:pt x="327" y="155"/>
                  </a:cubicBezTo>
                  <a:cubicBezTo>
                    <a:pt x="445" y="155"/>
                    <a:pt x="578" y="120"/>
                    <a:pt x="624" y="78"/>
                  </a:cubicBezTo>
                  <a:cubicBezTo>
                    <a:pt x="669" y="35"/>
                    <a:pt x="610" y="0"/>
                    <a:pt x="492" y="0"/>
                  </a:cubicBezTo>
                  <a:close/>
                </a:path>
              </a:pathLst>
            </a:custGeom>
            <a:solidFill>
              <a:srgbClr val="000000">
                <a:alpha val="5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pic>
          <p:nvPicPr>
            <p:cNvPr id="259" name="Picture 23" descr="blau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6612"/>
            <a:stretch>
              <a:fillRect/>
            </a:stretch>
          </p:blipFill>
          <p:spPr bwMode="auto">
            <a:xfrm>
              <a:off x="3661" y="1653"/>
              <a:ext cx="576" cy="7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60" name="Group 21" descr="© INSCALE GmbH, 15.06.2010"/>
          <p:cNvGrpSpPr>
            <a:grpSpLocks/>
          </p:cNvGrpSpPr>
          <p:nvPr/>
        </p:nvGrpSpPr>
        <p:grpSpPr bwMode="auto">
          <a:xfrm>
            <a:off x="4114800" y="3668712"/>
            <a:ext cx="368596" cy="293688"/>
            <a:chOff x="3661" y="1653"/>
            <a:chExt cx="805" cy="777"/>
          </a:xfrm>
        </p:grpSpPr>
        <p:sp>
          <p:nvSpPr>
            <p:cNvPr id="261" name="Freeform 22"/>
            <p:cNvSpPr>
              <a:spLocks/>
            </p:cNvSpPr>
            <p:nvPr/>
          </p:nvSpPr>
          <p:spPr bwMode="auto">
            <a:xfrm>
              <a:off x="3797" y="2140"/>
              <a:ext cx="669" cy="290"/>
            </a:xfrm>
            <a:custGeom>
              <a:avLst/>
              <a:gdLst>
                <a:gd name="T0" fmla="*/ 492 w 669"/>
                <a:gd name="T1" fmla="*/ 0 h 290"/>
                <a:gd name="T2" fmla="*/ 195 w 669"/>
                <a:gd name="T3" fmla="*/ 78 h 290"/>
                <a:gd name="T4" fmla="*/ 245 w 669"/>
                <a:gd name="T5" fmla="*/ 148 h 290"/>
                <a:gd name="T6" fmla="*/ 5 w 669"/>
                <a:gd name="T7" fmla="*/ 261 h 290"/>
                <a:gd name="T8" fmla="*/ 48 w 669"/>
                <a:gd name="T9" fmla="*/ 272 h 290"/>
                <a:gd name="T10" fmla="*/ 294 w 669"/>
                <a:gd name="T11" fmla="*/ 154 h 290"/>
                <a:gd name="T12" fmla="*/ 327 w 669"/>
                <a:gd name="T13" fmla="*/ 155 h 290"/>
                <a:gd name="T14" fmla="*/ 624 w 669"/>
                <a:gd name="T15" fmla="*/ 78 h 290"/>
                <a:gd name="T16" fmla="*/ 492 w 669"/>
                <a:gd name="T17" fmla="*/ 0 h 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69" h="290">
                  <a:moveTo>
                    <a:pt x="492" y="0"/>
                  </a:moveTo>
                  <a:cubicBezTo>
                    <a:pt x="373" y="0"/>
                    <a:pt x="240" y="35"/>
                    <a:pt x="195" y="78"/>
                  </a:cubicBezTo>
                  <a:cubicBezTo>
                    <a:pt x="162" y="109"/>
                    <a:pt x="184" y="136"/>
                    <a:pt x="245" y="148"/>
                  </a:cubicBezTo>
                  <a:cubicBezTo>
                    <a:pt x="5" y="261"/>
                    <a:pt x="5" y="261"/>
                    <a:pt x="5" y="261"/>
                  </a:cubicBezTo>
                  <a:cubicBezTo>
                    <a:pt x="9" y="284"/>
                    <a:pt x="0" y="290"/>
                    <a:pt x="48" y="272"/>
                  </a:cubicBezTo>
                  <a:cubicBezTo>
                    <a:pt x="294" y="154"/>
                    <a:pt x="294" y="154"/>
                    <a:pt x="294" y="154"/>
                  </a:cubicBezTo>
                  <a:cubicBezTo>
                    <a:pt x="304" y="155"/>
                    <a:pt x="315" y="155"/>
                    <a:pt x="327" y="155"/>
                  </a:cubicBezTo>
                  <a:cubicBezTo>
                    <a:pt x="445" y="155"/>
                    <a:pt x="578" y="120"/>
                    <a:pt x="624" y="78"/>
                  </a:cubicBezTo>
                  <a:cubicBezTo>
                    <a:pt x="669" y="35"/>
                    <a:pt x="610" y="0"/>
                    <a:pt x="492" y="0"/>
                  </a:cubicBezTo>
                  <a:close/>
                </a:path>
              </a:pathLst>
            </a:custGeom>
            <a:solidFill>
              <a:srgbClr val="000000">
                <a:alpha val="5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pic>
          <p:nvPicPr>
            <p:cNvPr id="262" name="Picture 23" descr="blau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6612"/>
            <a:stretch>
              <a:fillRect/>
            </a:stretch>
          </p:blipFill>
          <p:spPr bwMode="auto">
            <a:xfrm>
              <a:off x="3661" y="1653"/>
              <a:ext cx="576" cy="7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63" name="Group 21" descr="© INSCALE GmbH, 15.06.2010"/>
          <p:cNvGrpSpPr>
            <a:grpSpLocks/>
          </p:cNvGrpSpPr>
          <p:nvPr/>
        </p:nvGrpSpPr>
        <p:grpSpPr bwMode="auto">
          <a:xfrm>
            <a:off x="4889204" y="3287712"/>
            <a:ext cx="368596" cy="293688"/>
            <a:chOff x="3661" y="1653"/>
            <a:chExt cx="805" cy="777"/>
          </a:xfrm>
        </p:grpSpPr>
        <p:sp>
          <p:nvSpPr>
            <p:cNvPr id="264" name="Freeform 22"/>
            <p:cNvSpPr>
              <a:spLocks/>
            </p:cNvSpPr>
            <p:nvPr/>
          </p:nvSpPr>
          <p:spPr bwMode="auto">
            <a:xfrm>
              <a:off x="3797" y="2140"/>
              <a:ext cx="669" cy="290"/>
            </a:xfrm>
            <a:custGeom>
              <a:avLst/>
              <a:gdLst>
                <a:gd name="T0" fmla="*/ 492 w 669"/>
                <a:gd name="T1" fmla="*/ 0 h 290"/>
                <a:gd name="T2" fmla="*/ 195 w 669"/>
                <a:gd name="T3" fmla="*/ 78 h 290"/>
                <a:gd name="T4" fmla="*/ 245 w 669"/>
                <a:gd name="T5" fmla="*/ 148 h 290"/>
                <a:gd name="T6" fmla="*/ 5 w 669"/>
                <a:gd name="T7" fmla="*/ 261 h 290"/>
                <a:gd name="T8" fmla="*/ 48 w 669"/>
                <a:gd name="T9" fmla="*/ 272 h 290"/>
                <a:gd name="T10" fmla="*/ 294 w 669"/>
                <a:gd name="T11" fmla="*/ 154 h 290"/>
                <a:gd name="T12" fmla="*/ 327 w 669"/>
                <a:gd name="T13" fmla="*/ 155 h 290"/>
                <a:gd name="T14" fmla="*/ 624 w 669"/>
                <a:gd name="T15" fmla="*/ 78 h 290"/>
                <a:gd name="T16" fmla="*/ 492 w 669"/>
                <a:gd name="T17" fmla="*/ 0 h 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69" h="290">
                  <a:moveTo>
                    <a:pt x="492" y="0"/>
                  </a:moveTo>
                  <a:cubicBezTo>
                    <a:pt x="373" y="0"/>
                    <a:pt x="240" y="35"/>
                    <a:pt x="195" y="78"/>
                  </a:cubicBezTo>
                  <a:cubicBezTo>
                    <a:pt x="162" y="109"/>
                    <a:pt x="184" y="136"/>
                    <a:pt x="245" y="148"/>
                  </a:cubicBezTo>
                  <a:cubicBezTo>
                    <a:pt x="5" y="261"/>
                    <a:pt x="5" y="261"/>
                    <a:pt x="5" y="261"/>
                  </a:cubicBezTo>
                  <a:cubicBezTo>
                    <a:pt x="9" y="284"/>
                    <a:pt x="0" y="290"/>
                    <a:pt x="48" y="272"/>
                  </a:cubicBezTo>
                  <a:cubicBezTo>
                    <a:pt x="294" y="154"/>
                    <a:pt x="294" y="154"/>
                    <a:pt x="294" y="154"/>
                  </a:cubicBezTo>
                  <a:cubicBezTo>
                    <a:pt x="304" y="155"/>
                    <a:pt x="315" y="155"/>
                    <a:pt x="327" y="155"/>
                  </a:cubicBezTo>
                  <a:cubicBezTo>
                    <a:pt x="445" y="155"/>
                    <a:pt x="578" y="120"/>
                    <a:pt x="624" y="78"/>
                  </a:cubicBezTo>
                  <a:cubicBezTo>
                    <a:pt x="669" y="35"/>
                    <a:pt x="610" y="0"/>
                    <a:pt x="492" y="0"/>
                  </a:cubicBezTo>
                  <a:close/>
                </a:path>
              </a:pathLst>
            </a:custGeom>
            <a:solidFill>
              <a:srgbClr val="000000">
                <a:alpha val="5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pic>
          <p:nvPicPr>
            <p:cNvPr id="265" name="Picture 23" descr="blau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6612"/>
            <a:stretch>
              <a:fillRect/>
            </a:stretch>
          </p:blipFill>
          <p:spPr bwMode="auto">
            <a:xfrm>
              <a:off x="3661" y="1653"/>
              <a:ext cx="576" cy="7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66" name="Group 21" descr="© INSCALE GmbH, 15.06.2010"/>
          <p:cNvGrpSpPr>
            <a:grpSpLocks/>
          </p:cNvGrpSpPr>
          <p:nvPr/>
        </p:nvGrpSpPr>
        <p:grpSpPr bwMode="auto">
          <a:xfrm>
            <a:off x="4584404" y="3744912"/>
            <a:ext cx="368596" cy="293688"/>
            <a:chOff x="3661" y="1653"/>
            <a:chExt cx="805" cy="777"/>
          </a:xfrm>
        </p:grpSpPr>
        <p:sp>
          <p:nvSpPr>
            <p:cNvPr id="267" name="Freeform 22"/>
            <p:cNvSpPr>
              <a:spLocks/>
            </p:cNvSpPr>
            <p:nvPr/>
          </p:nvSpPr>
          <p:spPr bwMode="auto">
            <a:xfrm>
              <a:off x="3797" y="2140"/>
              <a:ext cx="669" cy="290"/>
            </a:xfrm>
            <a:custGeom>
              <a:avLst/>
              <a:gdLst>
                <a:gd name="T0" fmla="*/ 492 w 669"/>
                <a:gd name="T1" fmla="*/ 0 h 290"/>
                <a:gd name="T2" fmla="*/ 195 w 669"/>
                <a:gd name="T3" fmla="*/ 78 h 290"/>
                <a:gd name="T4" fmla="*/ 245 w 669"/>
                <a:gd name="T5" fmla="*/ 148 h 290"/>
                <a:gd name="T6" fmla="*/ 5 w 669"/>
                <a:gd name="T7" fmla="*/ 261 h 290"/>
                <a:gd name="T8" fmla="*/ 48 w 669"/>
                <a:gd name="T9" fmla="*/ 272 h 290"/>
                <a:gd name="T10" fmla="*/ 294 w 669"/>
                <a:gd name="T11" fmla="*/ 154 h 290"/>
                <a:gd name="T12" fmla="*/ 327 w 669"/>
                <a:gd name="T13" fmla="*/ 155 h 290"/>
                <a:gd name="T14" fmla="*/ 624 w 669"/>
                <a:gd name="T15" fmla="*/ 78 h 290"/>
                <a:gd name="T16" fmla="*/ 492 w 669"/>
                <a:gd name="T17" fmla="*/ 0 h 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69" h="290">
                  <a:moveTo>
                    <a:pt x="492" y="0"/>
                  </a:moveTo>
                  <a:cubicBezTo>
                    <a:pt x="373" y="0"/>
                    <a:pt x="240" y="35"/>
                    <a:pt x="195" y="78"/>
                  </a:cubicBezTo>
                  <a:cubicBezTo>
                    <a:pt x="162" y="109"/>
                    <a:pt x="184" y="136"/>
                    <a:pt x="245" y="148"/>
                  </a:cubicBezTo>
                  <a:cubicBezTo>
                    <a:pt x="5" y="261"/>
                    <a:pt x="5" y="261"/>
                    <a:pt x="5" y="261"/>
                  </a:cubicBezTo>
                  <a:cubicBezTo>
                    <a:pt x="9" y="284"/>
                    <a:pt x="0" y="290"/>
                    <a:pt x="48" y="272"/>
                  </a:cubicBezTo>
                  <a:cubicBezTo>
                    <a:pt x="294" y="154"/>
                    <a:pt x="294" y="154"/>
                    <a:pt x="294" y="154"/>
                  </a:cubicBezTo>
                  <a:cubicBezTo>
                    <a:pt x="304" y="155"/>
                    <a:pt x="315" y="155"/>
                    <a:pt x="327" y="155"/>
                  </a:cubicBezTo>
                  <a:cubicBezTo>
                    <a:pt x="445" y="155"/>
                    <a:pt x="578" y="120"/>
                    <a:pt x="624" y="78"/>
                  </a:cubicBezTo>
                  <a:cubicBezTo>
                    <a:pt x="669" y="35"/>
                    <a:pt x="610" y="0"/>
                    <a:pt x="492" y="0"/>
                  </a:cubicBezTo>
                  <a:close/>
                </a:path>
              </a:pathLst>
            </a:custGeom>
            <a:solidFill>
              <a:srgbClr val="000000">
                <a:alpha val="5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pic>
          <p:nvPicPr>
            <p:cNvPr id="268" name="Picture 23" descr="blau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6612"/>
            <a:stretch>
              <a:fillRect/>
            </a:stretch>
          </p:blipFill>
          <p:spPr bwMode="auto">
            <a:xfrm>
              <a:off x="3661" y="1653"/>
              <a:ext cx="576" cy="7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69" name="Group 21" descr="© INSCALE GmbH, 15.06.2010"/>
          <p:cNvGrpSpPr>
            <a:grpSpLocks/>
          </p:cNvGrpSpPr>
          <p:nvPr/>
        </p:nvGrpSpPr>
        <p:grpSpPr bwMode="auto">
          <a:xfrm>
            <a:off x="4724400" y="3973512"/>
            <a:ext cx="368596" cy="293688"/>
            <a:chOff x="3661" y="1653"/>
            <a:chExt cx="805" cy="777"/>
          </a:xfrm>
        </p:grpSpPr>
        <p:sp>
          <p:nvSpPr>
            <p:cNvPr id="270" name="Freeform 22"/>
            <p:cNvSpPr>
              <a:spLocks/>
            </p:cNvSpPr>
            <p:nvPr/>
          </p:nvSpPr>
          <p:spPr bwMode="auto">
            <a:xfrm>
              <a:off x="3797" y="2140"/>
              <a:ext cx="669" cy="290"/>
            </a:xfrm>
            <a:custGeom>
              <a:avLst/>
              <a:gdLst>
                <a:gd name="T0" fmla="*/ 492 w 669"/>
                <a:gd name="T1" fmla="*/ 0 h 290"/>
                <a:gd name="T2" fmla="*/ 195 w 669"/>
                <a:gd name="T3" fmla="*/ 78 h 290"/>
                <a:gd name="T4" fmla="*/ 245 w 669"/>
                <a:gd name="T5" fmla="*/ 148 h 290"/>
                <a:gd name="T6" fmla="*/ 5 w 669"/>
                <a:gd name="T7" fmla="*/ 261 h 290"/>
                <a:gd name="T8" fmla="*/ 48 w 669"/>
                <a:gd name="T9" fmla="*/ 272 h 290"/>
                <a:gd name="T10" fmla="*/ 294 w 669"/>
                <a:gd name="T11" fmla="*/ 154 h 290"/>
                <a:gd name="T12" fmla="*/ 327 w 669"/>
                <a:gd name="T13" fmla="*/ 155 h 290"/>
                <a:gd name="T14" fmla="*/ 624 w 669"/>
                <a:gd name="T15" fmla="*/ 78 h 290"/>
                <a:gd name="T16" fmla="*/ 492 w 669"/>
                <a:gd name="T17" fmla="*/ 0 h 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69" h="290">
                  <a:moveTo>
                    <a:pt x="492" y="0"/>
                  </a:moveTo>
                  <a:cubicBezTo>
                    <a:pt x="373" y="0"/>
                    <a:pt x="240" y="35"/>
                    <a:pt x="195" y="78"/>
                  </a:cubicBezTo>
                  <a:cubicBezTo>
                    <a:pt x="162" y="109"/>
                    <a:pt x="184" y="136"/>
                    <a:pt x="245" y="148"/>
                  </a:cubicBezTo>
                  <a:cubicBezTo>
                    <a:pt x="5" y="261"/>
                    <a:pt x="5" y="261"/>
                    <a:pt x="5" y="261"/>
                  </a:cubicBezTo>
                  <a:cubicBezTo>
                    <a:pt x="9" y="284"/>
                    <a:pt x="0" y="290"/>
                    <a:pt x="48" y="272"/>
                  </a:cubicBezTo>
                  <a:cubicBezTo>
                    <a:pt x="294" y="154"/>
                    <a:pt x="294" y="154"/>
                    <a:pt x="294" y="154"/>
                  </a:cubicBezTo>
                  <a:cubicBezTo>
                    <a:pt x="304" y="155"/>
                    <a:pt x="315" y="155"/>
                    <a:pt x="327" y="155"/>
                  </a:cubicBezTo>
                  <a:cubicBezTo>
                    <a:pt x="445" y="155"/>
                    <a:pt x="578" y="120"/>
                    <a:pt x="624" y="78"/>
                  </a:cubicBezTo>
                  <a:cubicBezTo>
                    <a:pt x="669" y="35"/>
                    <a:pt x="610" y="0"/>
                    <a:pt x="492" y="0"/>
                  </a:cubicBezTo>
                  <a:close/>
                </a:path>
              </a:pathLst>
            </a:custGeom>
            <a:solidFill>
              <a:srgbClr val="000000">
                <a:alpha val="5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pic>
          <p:nvPicPr>
            <p:cNvPr id="271" name="Picture 23" descr="blau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6612"/>
            <a:stretch>
              <a:fillRect/>
            </a:stretch>
          </p:blipFill>
          <p:spPr bwMode="auto">
            <a:xfrm>
              <a:off x="3661" y="1653"/>
              <a:ext cx="576" cy="7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72" name="Group 21" descr="© INSCALE GmbH, 15.06.2010"/>
          <p:cNvGrpSpPr>
            <a:grpSpLocks/>
          </p:cNvGrpSpPr>
          <p:nvPr/>
        </p:nvGrpSpPr>
        <p:grpSpPr bwMode="auto">
          <a:xfrm>
            <a:off x="5422604" y="4202112"/>
            <a:ext cx="368596" cy="293688"/>
            <a:chOff x="3661" y="1653"/>
            <a:chExt cx="805" cy="777"/>
          </a:xfrm>
        </p:grpSpPr>
        <p:sp>
          <p:nvSpPr>
            <p:cNvPr id="273" name="Freeform 22"/>
            <p:cNvSpPr>
              <a:spLocks/>
            </p:cNvSpPr>
            <p:nvPr/>
          </p:nvSpPr>
          <p:spPr bwMode="auto">
            <a:xfrm>
              <a:off x="3797" y="2140"/>
              <a:ext cx="669" cy="290"/>
            </a:xfrm>
            <a:custGeom>
              <a:avLst/>
              <a:gdLst>
                <a:gd name="T0" fmla="*/ 492 w 669"/>
                <a:gd name="T1" fmla="*/ 0 h 290"/>
                <a:gd name="T2" fmla="*/ 195 w 669"/>
                <a:gd name="T3" fmla="*/ 78 h 290"/>
                <a:gd name="T4" fmla="*/ 245 w 669"/>
                <a:gd name="T5" fmla="*/ 148 h 290"/>
                <a:gd name="T6" fmla="*/ 5 w 669"/>
                <a:gd name="T7" fmla="*/ 261 h 290"/>
                <a:gd name="T8" fmla="*/ 48 w 669"/>
                <a:gd name="T9" fmla="*/ 272 h 290"/>
                <a:gd name="T10" fmla="*/ 294 w 669"/>
                <a:gd name="T11" fmla="*/ 154 h 290"/>
                <a:gd name="T12" fmla="*/ 327 w 669"/>
                <a:gd name="T13" fmla="*/ 155 h 290"/>
                <a:gd name="T14" fmla="*/ 624 w 669"/>
                <a:gd name="T15" fmla="*/ 78 h 290"/>
                <a:gd name="T16" fmla="*/ 492 w 669"/>
                <a:gd name="T17" fmla="*/ 0 h 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69" h="290">
                  <a:moveTo>
                    <a:pt x="492" y="0"/>
                  </a:moveTo>
                  <a:cubicBezTo>
                    <a:pt x="373" y="0"/>
                    <a:pt x="240" y="35"/>
                    <a:pt x="195" y="78"/>
                  </a:cubicBezTo>
                  <a:cubicBezTo>
                    <a:pt x="162" y="109"/>
                    <a:pt x="184" y="136"/>
                    <a:pt x="245" y="148"/>
                  </a:cubicBezTo>
                  <a:cubicBezTo>
                    <a:pt x="5" y="261"/>
                    <a:pt x="5" y="261"/>
                    <a:pt x="5" y="261"/>
                  </a:cubicBezTo>
                  <a:cubicBezTo>
                    <a:pt x="9" y="284"/>
                    <a:pt x="0" y="290"/>
                    <a:pt x="48" y="272"/>
                  </a:cubicBezTo>
                  <a:cubicBezTo>
                    <a:pt x="294" y="154"/>
                    <a:pt x="294" y="154"/>
                    <a:pt x="294" y="154"/>
                  </a:cubicBezTo>
                  <a:cubicBezTo>
                    <a:pt x="304" y="155"/>
                    <a:pt x="315" y="155"/>
                    <a:pt x="327" y="155"/>
                  </a:cubicBezTo>
                  <a:cubicBezTo>
                    <a:pt x="445" y="155"/>
                    <a:pt x="578" y="120"/>
                    <a:pt x="624" y="78"/>
                  </a:cubicBezTo>
                  <a:cubicBezTo>
                    <a:pt x="669" y="35"/>
                    <a:pt x="610" y="0"/>
                    <a:pt x="492" y="0"/>
                  </a:cubicBezTo>
                  <a:close/>
                </a:path>
              </a:pathLst>
            </a:custGeom>
            <a:solidFill>
              <a:srgbClr val="000000">
                <a:alpha val="5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pic>
          <p:nvPicPr>
            <p:cNvPr id="274" name="Picture 23" descr="blau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6612"/>
            <a:stretch>
              <a:fillRect/>
            </a:stretch>
          </p:blipFill>
          <p:spPr bwMode="auto">
            <a:xfrm>
              <a:off x="3661" y="1653"/>
              <a:ext cx="576" cy="7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75" name="Group 21" descr="© INSCALE GmbH, 15.06.2010"/>
          <p:cNvGrpSpPr>
            <a:grpSpLocks/>
          </p:cNvGrpSpPr>
          <p:nvPr/>
        </p:nvGrpSpPr>
        <p:grpSpPr bwMode="auto">
          <a:xfrm>
            <a:off x="5257800" y="3810000"/>
            <a:ext cx="368596" cy="293688"/>
            <a:chOff x="3661" y="1653"/>
            <a:chExt cx="805" cy="777"/>
          </a:xfrm>
        </p:grpSpPr>
        <p:sp>
          <p:nvSpPr>
            <p:cNvPr id="276" name="Freeform 22"/>
            <p:cNvSpPr>
              <a:spLocks/>
            </p:cNvSpPr>
            <p:nvPr/>
          </p:nvSpPr>
          <p:spPr bwMode="auto">
            <a:xfrm>
              <a:off x="3797" y="2140"/>
              <a:ext cx="669" cy="290"/>
            </a:xfrm>
            <a:custGeom>
              <a:avLst/>
              <a:gdLst>
                <a:gd name="T0" fmla="*/ 492 w 669"/>
                <a:gd name="T1" fmla="*/ 0 h 290"/>
                <a:gd name="T2" fmla="*/ 195 w 669"/>
                <a:gd name="T3" fmla="*/ 78 h 290"/>
                <a:gd name="T4" fmla="*/ 245 w 669"/>
                <a:gd name="T5" fmla="*/ 148 h 290"/>
                <a:gd name="T6" fmla="*/ 5 w 669"/>
                <a:gd name="T7" fmla="*/ 261 h 290"/>
                <a:gd name="T8" fmla="*/ 48 w 669"/>
                <a:gd name="T9" fmla="*/ 272 h 290"/>
                <a:gd name="T10" fmla="*/ 294 w 669"/>
                <a:gd name="T11" fmla="*/ 154 h 290"/>
                <a:gd name="T12" fmla="*/ 327 w 669"/>
                <a:gd name="T13" fmla="*/ 155 h 290"/>
                <a:gd name="T14" fmla="*/ 624 w 669"/>
                <a:gd name="T15" fmla="*/ 78 h 290"/>
                <a:gd name="T16" fmla="*/ 492 w 669"/>
                <a:gd name="T17" fmla="*/ 0 h 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69" h="290">
                  <a:moveTo>
                    <a:pt x="492" y="0"/>
                  </a:moveTo>
                  <a:cubicBezTo>
                    <a:pt x="373" y="0"/>
                    <a:pt x="240" y="35"/>
                    <a:pt x="195" y="78"/>
                  </a:cubicBezTo>
                  <a:cubicBezTo>
                    <a:pt x="162" y="109"/>
                    <a:pt x="184" y="136"/>
                    <a:pt x="245" y="148"/>
                  </a:cubicBezTo>
                  <a:cubicBezTo>
                    <a:pt x="5" y="261"/>
                    <a:pt x="5" y="261"/>
                    <a:pt x="5" y="261"/>
                  </a:cubicBezTo>
                  <a:cubicBezTo>
                    <a:pt x="9" y="284"/>
                    <a:pt x="0" y="290"/>
                    <a:pt x="48" y="272"/>
                  </a:cubicBezTo>
                  <a:cubicBezTo>
                    <a:pt x="294" y="154"/>
                    <a:pt x="294" y="154"/>
                    <a:pt x="294" y="154"/>
                  </a:cubicBezTo>
                  <a:cubicBezTo>
                    <a:pt x="304" y="155"/>
                    <a:pt x="315" y="155"/>
                    <a:pt x="327" y="155"/>
                  </a:cubicBezTo>
                  <a:cubicBezTo>
                    <a:pt x="445" y="155"/>
                    <a:pt x="578" y="120"/>
                    <a:pt x="624" y="78"/>
                  </a:cubicBezTo>
                  <a:cubicBezTo>
                    <a:pt x="669" y="35"/>
                    <a:pt x="610" y="0"/>
                    <a:pt x="492" y="0"/>
                  </a:cubicBezTo>
                  <a:close/>
                </a:path>
              </a:pathLst>
            </a:custGeom>
            <a:solidFill>
              <a:srgbClr val="000000">
                <a:alpha val="5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pic>
          <p:nvPicPr>
            <p:cNvPr id="277" name="Picture 23" descr="blau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6612"/>
            <a:stretch>
              <a:fillRect/>
            </a:stretch>
          </p:blipFill>
          <p:spPr bwMode="auto">
            <a:xfrm>
              <a:off x="3661" y="1653"/>
              <a:ext cx="576" cy="7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78" name="Group 21" descr="© INSCALE GmbH, 15.06.2010"/>
          <p:cNvGrpSpPr>
            <a:grpSpLocks/>
          </p:cNvGrpSpPr>
          <p:nvPr/>
        </p:nvGrpSpPr>
        <p:grpSpPr bwMode="auto">
          <a:xfrm>
            <a:off x="5105400" y="4038600"/>
            <a:ext cx="368596" cy="293688"/>
            <a:chOff x="3661" y="1653"/>
            <a:chExt cx="805" cy="777"/>
          </a:xfrm>
        </p:grpSpPr>
        <p:sp>
          <p:nvSpPr>
            <p:cNvPr id="279" name="Freeform 22"/>
            <p:cNvSpPr>
              <a:spLocks/>
            </p:cNvSpPr>
            <p:nvPr/>
          </p:nvSpPr>
          <p:spPr bwMode="auto">
            <a:xfrm>
              <a:off x="3797" y="2140"/>
              <a:ext cx="669" cy="290"/>
            </a:xfrm>
            <a:custGeom>
              <a:avLst/>
              <a:gdLst>
                <a:gd name="T0" fmla="*/ 492 w 669"/>
                <a:gd name="T1" fmla="*/ 0 h 290"/>
                <a:gd name="T2" fmla="*/ 195 w 669"/>
                <a:gd name="T3" fmla="*/ 78 h 290"/>
                <a:gd name="T4" fmla="*/ 245 w 669"/>
                <a:gd name="T5" fmla="*/ 148 h 290"/>
                <a:gd name="T6" fmla="*/ 5 w 669"/>
                <a:gd name="T7" fmla="*/ 261 h 290"/>
                <a:gd name="T8" fmla="*/ 48 w 669"/>
                <a:gd name="T9" fmla="*/ 272 h 290"/>
                <a:gd name="T10" fmla="*/ 294 w 669"/>
                <a:gd name="T11" fmla="*/ 154 h 290"/>
                <a:gd name="T12" fmla="*/ 327 w 669"/>
                <a:gd name="T13" fmla="*/ 155 h 290"/>
                <a:gd name="T14" fmla="*/ 624 w 669"/>
                <a:gd name="T15" fmla="*/ 78 h 290"/>
                <a:gd name="T16" fmla="*/ 492 w 669"/>
                <a:gd name="T17" fmla="*/ 0 h 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69" h="290">
                  <a:moveTo>
                    <a:pt x="492" y="0"/>
                  </a:moveTo>
                  <a:cubicBezTo>
                    <a:pt x="373" y="0"/>
                    <a:pt x="240" y="35"/>
                    <a:pt x="195" y="78"/>
                  </a:cubicBezTo>
                  <a:cubicBezTo>
                    <a:pt x="162" y="109"/>
                    <a:pt x="184" y="136"/>
                    <a:pt x="245" y="148"/>
                  </a:cubicBezTo>
                  <a:cubicBezTo>
                    <a:pt x="5" y="261"/>
                    <a:pt x="5" y="261"/>
                    <a:pt x="5" y="261"/>
                  </a:cubicBezTo>
                  <a:cubicBezTo>
                    <a:pt x="9" y="284"/>
                    <a:pt x="0" y="290"/>
                    <a:pt x="48" y="272"/>
                  </a:cubicBezTo>
                  <a:cubicBezTo>
                    <a:pt x="294" y="154"/>
                    <a:pt x="294" y="154"/>
                    <a:pt x="294" y="154"/>
                  </a:cubicBezTo>
                  <a:cubicBezTo>
                    <a:pt x="304" y="155"/>
                    <a:pt x="315" y="155"/>
                    <a:pt x="327" y="155"/>
                  </a:cubicBezTo>
                  <a:cubicBezTo>
                    <a:pt x="445" y="155"/>
                    <a:pt x="578" y="120"/>
                    <a:pt x="624" y="78"/>
                  </a:cubicBezTo>
                  <a:cubicBezTo>
                    <a:pt x="669" y="35"/>
                    <a:pt x="610" y="0"/>
                    <a:pt x="492" y="0"/>
                  </a:cubicBezTo>
                  <a:close/>
                </a:path>
              </a:pathLst>
            </a:custGeom>
            <a:solidFill>
              <a:srgbClr val="000000">
                <a:alpha val="5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pic>
          <p:nvPicPr>
            <p:cNvPr id="280" name="Picture 23" descr="blau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6612"/>
            <a:stretch>
              <a:fillRect/>
            </a:stretch>
          </p:blipFill>
          <p:spPr bwMode="auto">
            <a:xfrm>
              <a:off x="3661" y="1653"/>
              <a:ext cx="576" cy="7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81" name="Rectangle 4"/>
          <p:cNvSpPr>
            <a:spLocks noChangeArrowheads="1"/>
          </p:cNvSpPr>
          <p:nvPr/>
        </p:nvSpPr>
        <p:spPr bwMode="gray">
          <a:xfrm>
            <a:off x="3462204" y="1413275"/>
            <a:ext cx="5753100" cy="35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tIns="0" rIns="0" bIns="0" anchor="ctr"/>
          <a:lstStyle/>
          <a:p>
            <a:pPr defTabSz="801688" eaLnBrk="0" hangingPunct="0">
              <a:defRPr/>
            </a:pPr>
            <a:r>
              <a:rPr lang="en-US" sz="2000" kern="0" noProof="1" smtClean="0">
                <a:latin typeface="+mj-lt"/>
              </a:rPr>
              <a:t>20 Regional and 62 Disctrict Offices, 3400 Employee</a:t>
            </a:r>
            <a:endParaRPr lang="en-US" sz="2000" kern="0" noProof="1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53237699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" fill="hold">
                          <p:stCondLst>
                            <p:cond delay="indefinite"/>
                          </p:stCondLst>
                          <p:childTnLst>
                            <p:par>
                              <p:cTn id="1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" presetID="2" presetClass="entr" presetSubtype="1" fill="hold" nodeType="clickEffect" p14:presetBounceEnd="2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4000">
                                          <p:cBhvr additive="base">
                                            <p:cTn id="14" dur="500" fill="hold"/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4000">
                                          <p:cBhvr additive="base">
                                            <p:cTn id="15" dur="500" fill="hold"/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10" presetClass="entr" presetSubtype="0" fill="hold" grpId="0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1100"/>
                                            <p:tgtEl>
                                              <p:spTgt spid="1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1" fill="hold" nodeType="withEffect" p14:presetBounceEnd="425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2500">
                                          <p:cBhvr additive="base">
                                            <p:cTn id="27" dur="800" fill="hold"/>
                                            <p:tgtEl>
                                              <p:spTgt spid="1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2500">
                                          <p:cBhvr additive="base">
                                            <p:cTn id="28" dur="800" fill="hold"/>
                                            <p:tgtEl>
                                              <p:spTgt spid="1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1" fill="hold" nodeType="withEffect" p14:presetBounceEnd="3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5000">
                                          <p:cBhvr additive="base">
                                            <p:cTn id="31" dur="600" fill="hold"/>
                                            <p:tgtEl>
                                              <p:spTgt spid="1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5000">
                                          <p:cBhvr additive="base">
                                            <p:cTn id="32" dur="600" fill="hold"/>
                                            <p:tgtEl>
                                              <p:spTgt spid="1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1" fill="hold" nodeType="withEffect" p14:presetBounceEnd="53333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3333">
                                          <p:cBhvr additive="base">
                                            <p:cTn id="35" dur="900" fill="hold"/>
                                            <p:tgtEl>
                                              <p:spTgt spid="1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3333">
                                          <p:cBhvr additive="base">
                                            <p:cTn id="36" dur="900" fill="hold"/>
                                            <p:tgtEl>
                                              <p:spTgt spid="1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1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39" dur="14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40" dur="14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1" fill="hold" nodeType="withEffect" p14:presetBounceEnd="225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2500">
                                          <p:cBhvr additive="base">
                                            <p:cTn id="43" dur="800" fill="hold"/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2500">
                                          <p:cBhvr additive="base">
                                            <p:cTn id="44" dur="800" fill="hold"/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5" presetID="2" presetClass="entr" presetSubtype="1" fill="hold" nodeType="withEffect" p14:presetBounceEnd="3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8000">
                                          <p:cBhvr additive="base">
                                            <p:cTn id="47" dur="1300" fill="hold"/>
                                            <p:tgtEl>
                                              <p:spTgt spid="1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8000">
                                          <p:cBhvr additive="base">
                                            <p:cTn id="48" dur="1300" fill="hold"/>
                                            <p:tgtEl>
                                              <p:spTgt spid="1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9" presetID="2" presetClass="entr" presetSubtype="1" fill="hold" nodeType="withEffect" p14:presetBounceEnd="3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1000">
                                          <p:cBhvr additive="base">
                                            <p:cTn id="51" dur="1100" fill="hold"/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1000">
                                          <p:cBhvr additive="base">
                                            <p:cTn id="52" dur="1100" fill="hold"/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3" presetID="2" presetClass="entr" presetSubtype="1" fill="hold" nodeType="withEffect" p14:presetBounceEnd="3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1000">
                                          <p:cBhvr additive="base">
                                            <p:cTn id="55" dur="1200" fill="hold"/>
                                            <p:tgtEl>
                                              <p:spTgt spid="1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1000">
                                          <p:cBhvr additive="base">
                                            <p:cTn id="56" dur="1200" fill="hold"/>
                                            <p:tgtEl>
                                              <p:spTgt spid="1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7" presetID="2" presetClass="entr" presetSubtype="1" fill="hold" nodeType="withEffect" p14:presetBounceEnd="2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8000">
                                          <p:cBhvr additive="base">
                                            <p:cTn id="59" dur="1400" fill="hold"/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8000">
                                          <p:cBhvr additive="base">
                                            <p:cTn id="60" dur="1400" fill="hold"/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1" presetID="10" presetClass="entr" presetSubtype="0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3" dur="900"/>
                                            <p:tgtEl>
                                              <p:spTgt spid="1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4" presetID="10" presetClass="entr" presetSubtype="0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6" dur="800"/>
                                            <p:tgtEl>
                                              <p:spTgt spid="1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7" presetID="10" presetClass="entr" presetSubtype="0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9" dur="700"/>
                                            <p:tgtEl>
                                              <p:spTgt spid="1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0" presetID="10" presetClass="entr" presetSubtype="0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100"/>
                                            <p:tgtEl>
                                              <p:spTgt spid="1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3" presetID="10" presetClass="entr" presetSubtype="0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5" dur="1000"/>
                                            <p:tgtEl>
                                              <p:spTgt spid="8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6" presetID="10" presetClass="entr" presetSubtype="0" fill="hold" grpId="0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8" dur="1000"/>
                                            <p:tgtEl>
                                              <p:spTgt spid="1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9" presetID="10" presetClass="entr" presetSubtype="0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1" dur="800"/>
                                            <p:tgtEl>
                                              <p:spTgt spid="1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2" presetID="10" presetClass="entr" presetSubtype="0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4" dur="1000"/>
                                            <p:tgtEl>
                                              <p:spTgt spid="1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5" presetID="10" presetClass="entr" presetSubtype="0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7" dur="1200"/>
                                            <p:tgtEl>
                                              <p:spTgt spid="1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8" presetID="10" presetClass="entr" presetSubtype="0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0" dur="800"/>
                                            <p:tgtEl>
                                              <p:spTgt spid="1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1" fill="hold">
                          <p:stCondLst>
                            <p:cond delay="indefinite"/>
                          </p:stCondLst>
                          <p:childTnLst>
                            <p:par>
                              <p:cTn id="9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3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5" dur="500"/>
                                            <p:tgtEl>
                                              <p:spTgt spid="2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6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8" dur="500"/>
                                            <p:tgtEl>
                                              <p:spTgt spid="2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1" dur="500"/>
                                            <p:tgtEl>
                                              <p:spTgt spid="2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2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4" dur="500"/>
                                            <p:tgtEl>
                                              <p:spTgt spid="20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7" dur="500"/>
                                            <p:tgtEl>
                                              <p:spTgt spid="2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0" dur="500"/>
                                            <p:tgtEl>
                                              <p:spTgt spid="2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1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3" dur="500"/>
                                            <p:tgtEl>
                                              <p:spTgt spid="20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4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6" dur="500"/>
                                            <p:tgtEl>
                                              <p:spTgt spid="20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7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9" dur="500"/>
                                            <p:tgtEl>
                                              <p:spTgt spid="19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2" dur="500"/>
                                            <p:tgtEl>
                                              <p:spTgt spid="2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5" dur="500"/>
                                            <p:tgtEl>
                                              <p:spTgt spid="20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6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8" dur="500"/>
                                            <p:tgtEl>
                                              <p:spTgt spid="18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1" dur="500"/>
                                            <p:tgtEl>
                                              <p:spTgt spid="19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2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4" dur="500"/>
                                            <p:tgtEl>
                                              <p:spTgt spid="2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7" dur="500"/>
                                            <p:tgtEl>
                                              <p:spTgt spid="1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0" dur="500"/>
                                            <p:tgtEl>
                                              <p:spTgt spid="2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1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3" dur="500"/>
                                            <p:tgtEl>
                                              <p:spTgt spid="1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4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6" dur="500"/>
                                            <p:tgtEl>
                                              <p:spTgt spid="18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7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9" dur="500"/>
                                            <p:tgtEl>
                                              <p:spTgt spid="1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2" dur="500"/>
                                            <p:tgtEl>
                                              <p:spTgt spid="27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5" dur="500"/>
                                            <p:tgtEl>
                                              <p:spTgt spid="2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6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8" dur="500"/>
                                            <p:tgtEl>
                                              <p:spTgt spid="2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1" dur="500"/>
                                            <p:tgtEl>
                                              <p:spTgt spid="19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2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4" dur="500"/>
                                            <p:tgtEl>
                                              <p:spTgt spid="2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7" dur="500"/>
                                            <p:tgtEl>
                                              <p:spTgt spid="1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0" dur="500"/>
                                            <p:tgtEl>
                                              <p:spTgt spid="2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1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3" dur="500"/>
                                            <p:tgtEl>
                                              <p:spTgt spid="1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4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6" dur="500"/>
                                            <p:tgtEl>
                                              <p:spTgt spid="27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7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9" dur="500"/>
                                            <p:tgtEl>
                                              <p:spTgt spid="2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2" dur="500"/>
                                            <p:tgtEl>
                                              <p:spTgt spid="26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5" dur="500"/>
                                            <p:tgtEl>
                                              <p:spTgt spid="2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6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8" dur="500"/>
                                            <p:tgtEl>
                                              <p:spTgt spid="10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1" dur="500"/>
                                            <p:tgtEl>
                                              <p:spTgt spid="17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2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4" dur="500"/>
                                            <p:tgtEl>
                                              <p:spTgt spid="17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7" dur="500"/>
                                            <p:tgtEl>
                                              <p:spTgt spid="2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0" dur="500"/>
                                            <p:tgtEl>
                                              <p:spTgt spid="2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1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3" dur="500"/>
                                            <p:tgtEl>
                                              <p:spTgt spid="1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4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6" dur="500"/>
                                            <p:tgtEl>
                                              <p:spTgt spid="2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7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9" dur="500"/>
                                            <p:tgtEl>
                                              <p:spTgt spid="2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2" dur="500"/>
                                            <p:tgtEl>
                                              <p:spTgt spid="2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5" dur="500"/>
                                            <p:tgtEl>
                                              <p:spTgt spid="1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6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8" dur="500"/>
                                            <p:tgtEl>
                                              <p:spTgt spid="1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1" dur="500"/>
                                            <p:tgtEl>
                                              <p:spTgt spid="1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2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4" dur="500"/>
                                            <p:tgtEl>
                                              <p:spTgt spid="2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7" dur="500"/>
                                            <p:tgtEl>
                                              <p:spTgt spid="17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0" dur="500"/>
                                            <p:tgtEl>
                                              <p:spTgt spid="18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1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3" dur="500"/>
                                            <p:tgtEl>
                                              <p:spTgt spid="1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4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6" dur="500"/>
                                            <p:tgtEl>
                                              <p:spTgt spid="15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38" presetID="2" presetClass="entr" presetSubtype="1" fill="hold" grpId="0" nodeType="afterEffect" p14:presetBounceEnd="2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6000">
                                          <p:cBhvr additive="base">
                                            <p:cTn id="240" dur="5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6000">
                                          <p:cBhvr additive="base">
                                            <p:cTn id="241" dur="5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43" presetID="2" presetClass="entr" presetSubtype="1" fill="hold" grpId="0" nodeType="afterEffect" p14:presetBounceEnd="4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2000">
                                          <p:cBhvr additive="base">
                                            <p:cTn id="245" dur="5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2000">
                                          <p:cBhvr additive="base">
                                            <p:cTn id="246" dur="5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7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48" presetID="2" presetClass="entr" presetSubtype="1" fill="hold" grpId="0" nodeType="afterEffect" p14:presetBounceEnd="3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4000">
                                          <p:cBhvr additive="base">
                                            <p:cTn id="250" dur="5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4000">
                                          <p:cBhvr additive="base">
                                            <p:cTn id="251" dur="5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7" grpId="0"/>
          <p:bldP spid="68" grpId="0"/>
          <p:bldP spid="69" grpId="0"/>
          <p:bldP spid="81" grpId="0" animBg="1"/>
          <p:bldP spid="111" grpId="0" animBg="1"/>
          <p:bldP spid="114" grpId="0" animBg="1"/>
          <p:bldP spid="117" grpId="0" animBg="1"/>
          <p:bldP spid="120" grpId="0" animBg="1"/>
          <p:bldP spid="123" grpId="0" animBg="1"/>
          <p:bldP spid="126" grpId="0" animBg="1"/>
          <p:bldP spid="129" grpId="0" animBg="1"/>
          <p:bldP spid="132" grpId="0" animBg="1"/>
          <p:bldP spid="135" grpId="0" animBg="1"/>
          <p:bldP spid="138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" fill="hold">
                          <p:stCondLst>
                            <p:cond delay="indefinite"/>
                          </p:stCondLst>
                          <p:childTnLst>
                            <p:par>
                              <p:cTn id="1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10" presetClass="entr" presetSubtype="0" fill="hold" grpId="0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1100"/>
                                            <p:tgtEl>
                                              <p:spTgt spid="1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800" fill="hold"/>
                                            <p:tgtEl>
                                              <p:spTgt spid="1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800" fill="hold"/>
                                            <p:tgtEl>
                                              <p:spTgt spid="1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600" fill="hold"/>
                                            <p:tgtEl>
                                              <p:spTgt spid="1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600" fill="hold"/>
                                            <p:tgtEl>
                                              <p:spTgt spid="1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900" fill="hold"/>
                                            <p:tgtEl>
                                              <p:spTgt spid="1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900" fill="hold"/>
                                            <p:tgtEl>
                                              <p:spTgt spid="1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14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14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3" dur="800" fill="hold"/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" dur="800" fill="hold"/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7" dur="1300" fill="hold"/>
                                            <p:tgtEl>
                                              <p:spTgt spid="1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8" dur="1300" fill="hold"/>
                                            <p:tgtEl>
                                              <p:spTgt spid="1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1" dur="1100" fill="hold"/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2" dur="1100" fill="hold"/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5" dur="1200" fill="hold"/>
                                            <p:tgtEl>
                                              <p:spTgt spid="1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6" dur="1200" fill="hold"/>
                                            <p:tgtEl>
                                              <p:spTgt spid="1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7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9" dur="1400" fill="hold"/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0" dur="1400" fill="hold"/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1" presetID="10" presetClass="entr" presetSubtype="0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3" dur="900"/>
                                            <p:tgtEl>
                                              <p:spTgt spid="1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4" presetID="10" presetClass="entr" presetSubtype="0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6" dur="800"/>
                                            <p:tgtEl>
                                              <p:spTgt spid="1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7" presetID="10" presetClass="entr" presetSubtype="0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9" dur="700"/>
                                            <p:tgtEl>
                                              <p:spTgt spid="1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0" presetID="10" presetClass="entr" presetSubtype="0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100"/>
                                            <p:tgtEl>
                                              <p:spTgt spid="1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3" presetID="10" presetClass="entr" presetSubtype="0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5" dur="1000"/>
                                            <p:tgtEl>
                                              <p:spTgt spid="8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6" presetID="10" presetClass="entr" presetSubtype="0" fill="hold" grpId="0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8" dur="1000"/>
                                            <p:tgtEl>
                                              <p:spTgt spid="1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9" presetID="10" presetClass="entr" presetSubtype="0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1" dur="800"/>
                                            <p:tgtEl>
                                              <p:spTgt spid="1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2" presetID="10" presetClass="entr" presetSubtype="0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4" dur="1000"/>
                                            <p:tgtEl>
                                              <p:spTgt spid="1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5" presetID="10" presetClass="entr" presetSubtype="0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7" dur="1200"/>
                                            <p:tgtEl>
                                              <p:spTgt spid="1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8" presetID="10" presetClass="entr" presetSubtype="0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0" dur="800"/>
                                            <p:tgtEl>
                                              <p:spTgt spid="1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1" fill="hold">
                          <p:stCondLst>
                            <p:cond delay="indefinite"/>
                          </p:stCondLst>
                          <p:childTnLst>
                            <p:par>
                              <p:cTn id="9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3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5" dur="500"/>
                                            <p:tgtEl>
                                              <p:spTgt spid="2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6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8" dur="500"/>
                                            <p:tgtEl>
                                              <p:spTgt spid="2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1" dur="500"/>
                                            <p:tgtEl>
                                              <p:spTgt spid="2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2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4" dur="500"/>
                                            <p:tgtEl>
                                              <p:spTgt spid="20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7" dur="500"/>
                                            <p:tgtEl>
                                              <p:spTgt spid="2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0" dur="500"/>
                                            <p:tgtEl>
                                              <p:spTgt spid="2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1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3" dur="500"/>
                                            <p:tgtEl>
                                              <p:spTgt spid="20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4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6" dur="500"/>
                                            <p:tgtEl>
                                              <p:spTgt spid="20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7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9" dur="500"/>
                                            <p:tgtEl>
                                              <p:spTgt spid="19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2" dur="500"/>
                                            <p:tgtEl>
                                              <p:spTgt spid="2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5" dur="500"/>
                                            <p:tgtEl>
                                              <p:spTgt spid="20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6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8" dur="500"/>
                                            <p:tgtEl>
                                              <p:spTgt spid="18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1" dur="500"/>
                                            <p:tgtEl>
                                              <p:spTgt spid="19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2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4" dur="500"/>
                                            <p:tgtEl>
                                              <p:spTgt spid="2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7" dur="500"/>
                                            <p:tgtEl>
                                              <p:spTgt spid="1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0" dur="500"/>
                                            <p:tgtEl>
                                              <p:spTgt spid="2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1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3" dur="500"/>
                                            <p:tgtEl>
                                              <p:spTgt spid="1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4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6" dur="500"/>
                                            <p:tgtEl>
                                              <p:spTgt spid="18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7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9" dur="500"/>
                                            <p:tgtEl>
                                              <p:spTgt spid="1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2" dur="500"/>
                                            <p:tgtEl>
                                              <p:spTgt spid="27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5" dur="500"/>
                                            <p:tgtEl>
                                              <p:spTgt spid="2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6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8" dur="500"/>
                                            <p:tgtEl>
                                              <p:spTgt spid="2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1" dur="500"/>
                                            <p:tgtEl>
                                              <p:spTgt spid="19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2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4" dur="500"/>
                                            <p:tgtEl>
                                              <p:spTgt spid="2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7" dur="500"/>
                                            <p:tgtEl>
                                              <p:spTgt spid="1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0" dur="500"/>
                                            <p:tgtEl>
                                              <p:spTgt spid="2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1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3" dur="500"/>
                                            <p:tgtEl>
                                              <p:spTgt spid="1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4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6" dur="500"/>
                                            <p:tgtEl>
                                              <p:spTgt spid="27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7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9" dur="500"/>
                                            <p:tgtEl>
                                              <p:spTgt spid="2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2" dur="500"/>
                                            <p:tgtEl>
                                              <p:spTgt spid="26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5" dur="500"/>
                                            <p:tgtEl>
                                              <p:spTgt spid="2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6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8" dur="500"/>
                                            <p:tgtEl>
                                              <p:spTgt spid="10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1" dur="500"/>
                                            <p:tgtEl>
                                              <p:spTgt spid="17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2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4" dur="500"/>
                                            <p:tgtEl>
                                              <p:spTgt spid="17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7" dur="500"/>
                                            <p:tgtEl>
                                              <p:spTgt spid="2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0" dur="500"/>
                                            <p:tgtEl>
                                              <p:spTgt spid="2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1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3" dur="500"/>
                                            <p:tgtEl>
                                              <p:spTgt spid="1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4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6" dur="500"/>
                                            <p:tgtEl>
                                              <p:spTgt spid="2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7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9" dur="500"/>
                                            <p:tgtEl>
                                              <p:spTgt spid="2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2" dur="500"/>
                                            <p:tgtEl>
                                              <p:spTgt spid="2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5" dur="500"/>
                                            <p:tgtEl>
                                              <p:spTgt spid="1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6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8" dur="500"/>
                                            <p:tgtEl>
                                              <p:spTgt spid="1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1" dur="500"/>
                                            <p:tgtEl>
                                              <p:spTgt spid="1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2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4" dur="500"/>
                                            <p:tgtEl>
                                              <p:spTgt spid="2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7" dur="500"/>
                                            <p:tgtEl>
                                              <p:spTgt spid="17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0" dur="500"/>
                                            <p:tgtEl>
                                              <p:spTgt spid="18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1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3" dur="500"/>
                                            <p:tgtEl>
                                              <p:spTgt spid="1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4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6" dur="500"/>
                                            <p:tgtEl>
                                              <p:spTgt spid="15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38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0" dur="5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1" dur="5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43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5" dur="5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6" dur="5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7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48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0" dur="5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1" dur="5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7" grpId="0"/>
          <p:bldP spid="68" grpId="0"/>
          <p:bldP spid="69" grpId="0"/>
          <p:bldP spid="81" grpId="0" animBg="1"/>
          <p:bldP spid="111" grpId="0" animBg="1"/>
          <p:bldP spid="114" grpId="0" animBg="1"/>
          <p:bldP spid="117" grpId="0" animBg="1"/>
          <p:bldP spid="120" grpId="0" animBg="1"/>
          <p:bldP spid="123" grpId="0" animBg="1"/>
          <p:bldP spid="126" grpId="0" animBg="1"/>
          <p:bldP spid="129" grpId="0" animBg="1"/>
          <p:bldP spid="132" grpId="0" animBg="1"/>
          <p:bldP spid="135" grpId="0" animBg="1"/>
          <p:bldP spid="138" grpId="0" animBg="1"/>
        </p:bldLst>
      </p:timing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image20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8650" y="2065338"/>
            <a:ext cx="5494338" cy="276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230187" y="114301"/>
            <a:ext cx="11740989" cy="8667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defTabSz="584200" rtl="0" fontAlgn="base" hangingPunct="0">
              <a:spcBef>
                <a:spcPts val="4200"/>
              </a:spcBef>
              <a:spcAft>
                <a:spcPct val="0"/>
              </a:spcAft>
              <a:defRPr sz="3800" kern="12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 charset="0"/>
              </a:defRPr>
            </a:lvl1pPr>
            <a:lvl2pPr marL="342900" algn="l" defTabSz="584200" rtl="0" fontAlgn="base" hangingPunct="0">
              <a:spcBef>
                <a:spcPts val="4200"/>
              </a:spcBef>
              <a:spcAft>
                <a:spcPct val="0"/>
              </a:spcAft>
              <a:defRPr sz="3800" kern="12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 charset="0"/>
              </a:defRPr>
            </a:lvl2pPr>
            <a:lvl3pPr marL="685800" algn="l" defTabSz="584200" rtl="0" fontAlgn="base" hangingPunct="0">
              <a:spcBef>
                <a:spcPts val="4200"/>
              </a:spcBef>
              <a:spcAft>
                <a:spcPct val="0"/>
              </a:spcAft>
              <a:defRPr sz="3800" kern="12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 charset="0"/>
              </a:defRPr>
            </a:lvl3pPr>
            <a:lvl4pPr marL="1028700" algn="l" defTabSz="584200" rtl="0" fontAlgn="base" hangingPunct="0">
              <a:spcBef>
                <a:spcPts val="4200"/>
              </a:spcBef>
              <a:spcAft>
                <a:spcPct val="0"/>
              </a:spcAft>
              <a:defRPr sz="3800" kern="12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 charset="0"/>
              </a:defRPr>
            </a:lvl4pPr>
            <a:lvl5pPr marL="1371600" algn="l" defTabSz="584200" rtl="0" fontAlgn="base" hangingPunct="0">
              <a:spcBef>
                <a:spcPts val="4200"/>
              </a:spcBef>
              <a:spcAft>
                <a:spcPct val="0"/>
              </a:spcAft>
              <a:defRPr sz="3800" kern="12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0" lvl="0" algn="l" defTabSz="1300163" rtl="0" eaLnBrk="1" fontAlgn="base" latinLnBrk="0" hangingPunct="0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rgbClr val="2C95DD"/>
              </a:buClr>
              <a:buSzTx/>
              <a:tabLst/>
              <a:defRPr/>
            </a:pPr>
            <a:r>
              <a:rPr kumimoji="0" lang="ka-GE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Arrived at drug dispensary, Fulfilled by Chemist, Contactless Payment, Written back to Central EMR, Receipt Stored on Device</a:t>
            </a:r>
            <a:endParaRPr kumimoji="0" lang="ka-GE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sym typeface="Helvetica Light" charset="0"/>
            </a:endParaRPr>
          </a:p>
        </p:txBody>
      </p:sp>
      <p:pic>
        <p:nvPicPr>
          <p:cNvPr id="15" name="Picture 14" descr="image20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39788" y="763588"/>
            <a:ext cx="3460751" cy="619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6" name="Picture 15" descr="image205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9125" y="736600"/>
            <a:ext cx="3460750" cy="619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7" name="Picture 16" descr="image206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9450" y="736600"/>
            <a:ext cx="3462338" cy="619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8" name="Picture 17" descr="image202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0538" y="763588"/>
            <a:ext cx="3460750" cy="619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19721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633" name="Group 28"/>
          <p:cNvGrpSpPr>
            <a:grpSpLocks/>
          </p:cNvGrpSpPr>
          <p:nvPr/>
        </p:nvGrpSpPr>
        <p:grpSpPr bwMode="auto">
          <a:xfrm>
            <a:off x="4713289" y="1566863"/>
            <a:ext cx="2765425" cy="4781550"/>
            <a:chOff x="2009" y="987"/>
            <a:chExt cx="1742" cy="3012"/>
          </a:xfrm>
        </p:grpSpPr>
        <p:sp>
          <p:nvSpPr>
            <p:cNvPr id="21509" name="AutoShape 21"/>
            <p:cNvSpPr>
              <a:spLocks noChangeArrowheads="1"/>
            </p:cNvSpPr>
            <p:nvPr/>
          </p:nvSpPr>
          <p:spPr bwMode="gray">
            <a:xfrm>
              <a:off x="2009" y="987"/>
              <a:ext cx="1742" cy="3012"/>
            </a:xfrm>
            <a:prstGeom prst="roundRect">
              <a:avLst>
                <a:gd name="adj" fmla="val 4657"/>
              </a:avLst>
            </a:prstGeom>
            <a:solidFill>
              <a:srgbClr val="F8F8F8"/>
            </a:solidFill>
            <a:ln w="9525" algn="ctr">
              <a:solidFill>
                <a:srgbClr val="666666"/>
              </a:solidFill>
              <a:round/>
              <a:headEnd/>
              <a:tailEnd/>
            </a:ln>
            <a:effectLst>
              <a:outerShdw dist="107763" dir="2700000" algn="ctr" rotWithShape="0">
                <a:srgbClr val="808080">
                  <a:alpha val="50000"/>
                </a:srgbClr>
              </a:outerShdw>
            </a:effectLst>
          </p:spPr>
          <p:txBody>
            <a:bodyPr lIns="0" rIns="0" bIns="0"/>
            <a:lstStyle/>
            <a:p>
              <a:pPr algn="ctr">
                <a:defRPr/>
              </a:pPr>
              <a:endParaRPr lang="en-US" sz="2000" b="1">
                <a:solidFill>
                  <a:schemeClr val="tx2"/>
                </a:solidFill>
                <a:latin typeface="Arial" charset="0"/>
                <a:cs typeface="Arial" charset="0"/>
              </a:endParaRPr>
            </a:p>
            <a:p>
              <a:pPr algn="ctr">
                <a:defRPr/>
              </a:pPr>
              <a:r>
                <a:rPr lang="en-US" b="1">
                  <a:solidFill>
                    <a:schemeClr val="tx2"/>
                  </a:solidFill>
                  <a:latin typeface="Arial" charset="0"/>
                  <a:cs typeface="Arial" charset="0"/>
                </a:rPr>
                <a:t>Implementation of Point Solutions in a Phased Approach</a:t>
              </a:r>
              <a:endParaRPr lang="en-US" b="1" i="1">
                <a:latin typeface="Arial" charset="0"/>
                <a:cs typeface="Arial" charset="0"/>
              </a:endParaRPr>
            </a:p>
          </p:txBody>
        </p:sp>
        <p:pic>
          <p:nvPicPr>
            <p:cNvPr id="43038" name="Picture 30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043" y="2494"/>
              <a:ext cx="1413" cy="832"/>
            </a:xfrm>
            <a:prstGeom prst="rect">
              <a:avLst/>
            </a:prstGeom>
            <a:noFill/>
            <a:effectLst>
              <a:outerShdw dist="107763" dir="2700000" algn="ctr" rotWithShape="0">
                <a:srgbClr val="808080">
                  <a:alpha val="50000"/>
                </a:srgbClr>
              </a:outerShdw>
            </a:effectLst>
          </p:spPr>
        </p:pic>
        <p:pic>
          <p:nvPicPr>
            <p:cNvPr id="43039" name="Picture 31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219" y="3092"/>
              <a:ext cx="1443" cy="813"/>
            </a:xfrm>
            <a:prstGeom prst="rect">
              <a:avLst/>
            </a:prstGeom>
            <a:noFill/>
            <a:effectLst>
              <a:outerShdw dist="107763" dir="2700000" algn="ctr" rotWithShape="0">
                <a:srgbClr val="808080">
                  <a:alpha val="50000"/>
                </a:srgbClr>
              </a:outerShdw>
            </a:effectLst>
          </p:spPr>
        </p:pic>
      </p:grpSp>
      <p:sp>
        <p:nvSpPr>
          <p:cNvPr id="417798" name="Rectangle 6"/>
          <p:cNvSpPr>
            <a:spLocks noChangeArrowheads="1"/>
          </p:cNvSpPr>
          <p:nvPr/>
        </p:nvSpPr>
        <p:spPr bwMode="auto">
          <a:xfrm>
            <a:off x="2178050" y="203200"/>
            <a:ext cx="628015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defRPr>
                <a:solidFill>
                  <a:schemeClr val="tx1"/>
                </a:solidFill>
                <a:latin typeface="MetaNormalLF-Roman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MetaNormalLF-Roman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MetaNormalLF-Roman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MetaNormalLF-Roman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MetaNormalLF-Roman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etaNormalLF-Roman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etaNormalLF-Roman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etaNormalLF-Roman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etaNormalLF-Roman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90000"/>
              </a:lnSpc>
            </a:pPr>
            <a:endParaRPr lang="en-GB" sz="2400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grpSp>
        <p:nvGrpSpPr>
          <p:cNvPr id="69635" name="Group 4"/>
          <p:cNvGrpSpPr>
            <a:grpSpLocks/>
          </p:cNvGrpSpPr>
          <p:nvPr/>
        </p:nvGrpSpPr>
        <p:grpSpPr bwMode="auto">
          <a:xfrm>
            <a:off x="1871663" y="1547814"/>
            <a:ext cx="2686050" cy="4772025"/>
            <a:chOff x="219" y="993"/>
            <a:chExt cx="1692" cy="3006"/>
          </a:xfrm>
        </p:grpSpPr>
        <p:sp>
          <p:nvSpPr>
            <p:cNvPr id="21513" name="AutoShape 3"/>
            <p:cNvSpPr>
              <a:spLocks noChangeArrowheads="1"/>
            </p:cNvSpPr>
            <p:nvPr/>
          </p:nvSpPr>
          <p:spPr bwMode="gray">
            <a:xfrm>
              <a:off x="219" y="993"/>
              <a:ext cx="1692" cy="3006"/>
            </a:xfrm>
            <a:prstGeom prst="roundRect">
              <a:avLst>
                <a:gd name="adj" fmla="val 4657"/>
              </a:avLst>
            </a:prstGeom>
            <a:solidFill>
              <a:srgbClr val="F8F8F8"/>
            </a:solidFill>
            <a:ln w="9525" algn="ctr">
              <a:solidFill>
                <a:srgbClr val="666666"/>
              </a:solidFill>
              <a:round/>
              <a:headEnd/>
              <a:tailEnd/>
            </a:ln>
            <a:effectLst>
              <a:outerShdw dist="107763" dir="2700000" algn="ctr" rotWithShape="0">
                <a:srgbClr val="808080">
                  <a:alpha val="50000"/>
                </a:srgbClr>
              </a:outerShdw>
            </a:effectLst>
          </p:spPr>
          <p:txBody>
            <a:bodyPr lIns="0" rIns="0" bIns="0"/>
            <a:lstStyle/>
            <a:p>
              <a:pPr algn="ctr">
                <a:defRPr/>
              </a:pPr>
              <a:endParaRPr lang="en-US" b="1">
                <a:solidFill>
                  <a:schemeClr val="tx2"/>
                </a:solidFill>
                <a:latin typeface="Arial" charset="0"/>
                <a:cs typeface="Arial" charset="0"/>
              </a:endParaRPr>
            </a:p>
            <a:p>
              <a:pPr algn="ctr">
                <a:defRPr/>
              </a:pPr>
              <a:r>
                <a:rPr lang="en-US" b="1">
                  <a:solidFill>
                    <a:schemeClr val="tx2"/>
                  </a:solidFill>
                  <a:latin typeface="Arial" charset="0"/>
                  <a:cs typeface="Arial" charset="0"/>
                </a:rPr>
                <a:t>Adoption of a Platform Strategy</a:t>
              </a:r>
              <a:endParaRPr lang="en-US" sz="1000">
                <a:solidFill>
                  <a:srgbClr val="C00000"/>
                </a:solidFill>
                <a:latin typeface="Arial" charset="0"/>
                <a:cs typeface="Arial" charset="0"/>
              </a:endParaRPr>
            </a:p>
          </p:txBody>
        </p:sp>
        <p:pic>
          <p:nvPicPr>
            <p:cNvPr id="417801" name="Picture 6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1" y="2744"/>
              <a:ext cx="1583" cy="9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9636" name="Text Box 7"/>
          <p:cNvSpPr txBox="1">
            <a:spLocks noChangeArrowheads="1"/>
          </p:cNvSpPr>
          <p:nvPr/>
        </p:nvSpPr>
        <p:spPr bwMode="auto">
          <a:xfrm>
            <a:off x="2178051" y="3092451"/>
            <a:ext cx="2074863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MetaNormalLF-Roman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MetaNormalLF-Roman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MetaNormalLF-Roman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MetaNormalLF-Roman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MetaNormalLF-Roman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etaNormalLF-Roman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etaNormalLF-Roman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etaNormalLF-Roman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etaNormalLF-Roman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3600" b="1">
                <a:solidFill>
                  <a:schemeClr val="folHlink"/>
                </a:solidFill>
                <a:latin typeface="Arial" panose="020B0604020202020204" pitchFamily="34" charset="0"/>
              </a:rPr>
              <a:t>Step 1</a:t>
            </a:r>
          </a:p>
        </p:txBody>
      </p:sp>
      <p:grpSp>
        <p:nvGrpSpPr>
          <p:cNvPr id="47117" name="Group 13"/>
          <p:cNvGrpSpPr>
            <a:grpSpLocks/>
          </p:cNvGrpSpPr>
          <p:nvPr/>
        </p:nvGrpSpPr>
        <p:grpSpPr bwMode="auto">
          <a:xfrm>
            <a:off x="7643813" y="1571626"/>
            <a:ext cx="2686050" cy="4779963"/>
            <a:chOff x="3839" y="988"/>
            <a:chExt cx="1692" cy="3011"/>
          </a:xfrm>
        </p:grpSpPr>
        <p:grpSp>
          <p:nvGrpSpPr>
            <p:cNvPr id="417804" name="Group 14"/>
            <p:cNvGrpSpPr>
              <a:grpSpLocks/>
            </p:cNvGrpSpPr>
            <p:nvPr/>
          </p:nvGrpSpPr>
          <p:grpSpPr bwMode="auto">
            <a:xfrm>
              <a:off x="3839" y="988"/>
              <a:ext cx="1692" cy="3011"/>
              <a:chOff x="3839" y="988"/>
              <a:chExt cx="1692" cy="3011"/>
            </a:xfrm>
          </p:grpSpPr>
          <p:sp>
            <p:nvSpPr>
              <p:cNvPr id="21511" name="AutoShape 17"/>
              <p:cNvSpPr>
                <a:spLocks noChangeArrowheads="1"/>
              </p:cNvSpPr>
              <p:nvPr/>
            </p:nvSpPr>
            <p:spPr bwMode="gray">
              <a:xfrm>
                <a:off x="3839" y="988"/>
                <a:ext cx="1692" cy="3011"/>
              </a:xfrm>
              <a:prstGeom prst="roundRect">
                <a:avLst>
                  <a:gd name="adj" fmla="val 4657"/>
                </a:avLst>
              </a:prstGeom>
              <a:solidFill>
                <a:srgbClr val="F8F8F8"/>
              </a:solidFill>
              <a:ln w="9525" algn="ctr">
                <a:solidFill>
                  <a:srgbClr val="666666"/>
                </a:solidFill>
                <a:round/>
                <a:headEnd/>
                <a:tailEnd/>
              </a:ln>
              <a:effectLst>
                <a:outerShdw dist="107763" dir="2700000" algn="ctr" rotWithShape="0">
                  <a:srgbClr val="808080">
                    <a:alpha val="50000"/>
                  </a:srgbClr>
                </a:outerShdw>
              </a:effectLst>
            </p:spPr>
            <p:txBody>
              <a:bodyPr lIns="0" rIns="0" bIns="0"/>
              <a:lstStyle/>
              <a:p>
                <a:pPr algn="ctr">
                  <a:defRPr/>
                </a:pPr>
                <a:endParaRPr lang="en-US" b="1">
                  <a:solidFill>
                    <a:schemeClr val="tx2"/>
                  </a:solidFill>
                  <a:latin typeface="Arial" charset="0"/>
                  <a:cs typeface="Arial" charset="0"/>
                </a:endParaRPr>
              </a:p>
              <a:p>
                <a:pPr algn="ctr">
                  <a:defRPr/>
                </a:pPr>
                <a:r>
                  <a:rPr lang="en-US" b="1">
                    <a:solidFill>
                      <a:schemeClr val="tx2"/>
                    </a:solidFill>
                    <a:latin typeface="Arial" charset="0"/>
                    <a:cs typeface="Arial" charset="0"/>
                  </a:rPr>
                  <a:t>Build an Information Ecosystem</a:t>
                </a:r>
                <a:endParaRPr lang="en-US" sz="1000">
                  <a:solidFill>
                    <a:schemeClr val="folHlink"/>
                  </a:solidFill>
                  <a:latin typeface="Arial" charset="0"/>
                  <a:cs typeface="Arial" charset="0"/>
                </a:endParaRPr>
              </a:p>
            </p:txBody>
          </p:sp>
          <p:pic>
            <p:nvPicPr>
              <p:cNvPr id="417806" name="Picture 16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88" y="2511"/>
                <a:ext cx="1605" cy="13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417807" name="Group 17"/>
            <p:cNvGrpSpPr>
              <a:grpSpLocks/>
            </p:cNvGrpSpPr>
            <p:nvPr/>
          </p:nvGrpSpPr>
          <p:grpSpPr bwMode="auto">
            <a:xfrm>
              <a:off x="3897" y="1613"/>
              <a:ext cx="1567" cy="368"/>
              <a:chOff x="3897" y="1613"/>
              <a:chExt cx="1567" cy="368"/>
            </a:xfrm>
          </p:grpSpPr>
          <p:sp>
            <p:nvSpPr>
              <p:cNvPr id="417808" name="Line 18"/>
              <p:cNvSpPr>
                <a:spLocks noChangeShapeType="1"/>
              </p:cNvSpPr>
              <p:nvPr/>
            </p:nvSpPr>
            <p:spPr bwMode="auto">
              <a:xfrm>
                <a:off x="4361" y="1681"/>
                <a:ext cx="121" cy="0"/>
              </a:xfrm>
              <a:prstGeom prst="line">
                <a:avLst/>
              </a:prstGeom>
              <a:noFill/>
              <a:ln w="12700">
                <a:solidFill>
                  <a:schemeClr val="tx2"/>
                </a:solidFill>
                <a:round/>
                <a:headEnd type="triangle" w="med" len="med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0" tIns="0" rIns="0" bIns="0" anchor="ctr"/>
              <a:lstStyle/>
              <a:p>
                <a:endParaRPr lang="en-US"/>
              </a:p>
            </p:txBody>
          </p:sp>
          <p:sp>
            <p:nvSpPr>
              <p:cNvPr id="417809" name="Line 19"/>
              <p:cNvSpPr>
                <a:spLocks noChangeShapeType="1"/>
              </p:cNvSpPr>
              <p:nvPr/>
            </p:nvSpPr>
            <p:spPr bwMode="auto">
              <a:xfrm>
                <a:off x="4988" y="1682"/>
                <a:ext cx="121" cy="0"/>
              </a:xfrm>
              <a:prstGeom prst="line">
                <a:avLst/>
              </a:prstGeom>
              <a:noFill/>
              <a:ln w="12700">
                <a:solidFill>
                  <a:schemeClr val="tx2"/>
                </a:solidFill>
                <a:round/>
                <a:headEnd type="triangle" w="med" len="med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0" tIns="0" rIns="0" bIns="0" anchor="ctr"/>
              <a:lstStyle/>
              <a:p>
                <a:endParaRPr lang="en-US"/>
              </a:p>
            </p:txBody>
          </p:sp>
          <p:sp>
            <p:nvSpPr>
              <p:cNvPr id="417810" name="Text Box 20"/>
              <p:cNvSpPr txBox="1">
                <a:spLocks noChangeArrowheads="1"/>
              </p:cNvSpPr>
              <p:nvPr/>
            </p:nvSpPr>
            <p:spPr bwMode="auto">
              <a:xfrm>
                <a:off x="4476" y="1613"/>
                <a:ext cx="509" cy="1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MetaNormalLF-Roman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MetaNormalLF-Roman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MetaNormalLF-Roman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MetaNormalLF-Roman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MetaNormalLF-Roman" pitchFamily="34" charset="0"/>
                    <a:cs typeface="Arial" panose="020B060402020202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MetaNormalLF-Roman" pitchFamily="34" charset="0"/>
                    <a:cs typeface="Arial" panose="020B060402020202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MetaNormalLF-Roman" pitchFamily="34" charset="0"/>
                    <a:cs typeface="Arial" panose="020B060402020202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MetaNormalLF-Roman" pitchFamily="34" charset="0"/>
                    <a:cs typeface="Arial" panose="020B060402020202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MetaNormalLF-Roman" pitchFamily="34" charset="0"/>
                    <a:cs typeface="Arial" panose="020B0604020202020204" pitchFamily="34" charset="0"/>
                  </a:defRPr>
                </a:lvl9pPr>
              </a:lstStyle>
              <a:p>
                <a:pPr algn="ctr">
                  <a:spcBef>
                    <a:spcPct val="50000"/>
                  </a:spcBef>
                </a:pPr>
                <a:r>
                  <a:rPr lang="en-US" sz="1400">
                    <a:solidFill>
                      <a:schemeClr val="tx2"/>
                    </a:solidFill>
                    <a:latin typeface="Arial" panose="020B0604020202020204" pitchFamily="34" charset="0"/>
                  </a:rPr>
                  <a:t>Provider</a:t>
                </a:r>
              </a:p>
            </p:txBody>
          </p:sp>
          <p:sp>
            <p:nvSpPr>
              <p:cNvPr id="417811" name="Text Box 21"/>
              <p:cNvSpPr txBox="1">
                <a:spLocks noChangeArrowheads="1"/>
              </p:cNvSpPr>
              <p:nvPr/>
            </p:nvSpPr>
            <p:spPr bwMode="auto">
              <a:xfrm>
                <a:off x="5134" y="1614"/>
                <a:ext cx="330" cy="1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MetaNormalLF-Roman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MetaNormalLF-Roman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MetaNormalLF-Roman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MetaNormalLF-Roman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MetaNormalLF-Roman" pitchFamily="34" charset="0"/>
                    <a:cs typeface="Arial" panose="020B060402020202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MetaNormalLF-Roman" pitchFamily="34" charset="0"/>
                    <a:cs typeface="Arial" panose="020B060402020202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MetaNormalLF-Roman" pitchFamily="34" charset="0"/>
                    <a:cs typeface="Arial" panose="020B060402020202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MetaNormalLF-Roman" pitchFamily="34" charset="0"/>
                    <a:cs typeface="Arial" panose="020B060402020202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MetaNormalLF-Roman" pitchFamily="34" charset="0"/>
                    <a:cs typeface="Arial" panose="020B0604020202020204" pitchFamily="34" charset="0"/>
                  </a:defRPr>
                </a:lvl9pPr>
              </a:lstStyle>
              <a:p>
                <a:pPr algn="ctr">
                  <a:spcBef>
                    <a:spcPct val="50000"/>
                  </a:spcBef>
                </a:pPr>
                <a:r>
                  <a:rPr lang="en-US" sz="1400">
                    <a:solidFill>
                      <a:schemeClr val="tx2"/>
                    </a:solidFill>
                    <a:latin typeface="Arial" panose="020B0604020202020204" pitchFamily="34" charset="0"/>
                  </a:rPr>
                  <a:t>Payer</a:t>
                </a:r>
              </a:p>
            </p:txBody>
          </p:sp>
          <p:sp>
            <p:nvSpPr>
              <p:cNvPr id="417812" name="Text Box 22"/>
              <p:cNvSpPr txBox="1">
                <a:spLocks noChangeArrowheads="1"/>
              </p:cNvSpPr>
              <p:nvPr/>
            </p:nvSpPr>
            <p:spPr bwMode="auto">
              <a:xfrm>
                <a:off x="3897" y="1613"/>
                <a:ext cx="471" cy="1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MetaNormalLF-Roman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MetaNormalLF-Roman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MetaNormalLF-Roman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MetaNormalLF-Roman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MetaNormalLF-Roman" pitchFamily="34" charset="0"/>
                    <a:cs typeface="Arial" panose="020B060402020202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MetaNormalLF-Roman" pitchFamily="34" charset="0"/>
                    <a:cs typeface="Arial" panose="020B060402020202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MetaNormalLF-Roman" pitchFamily="34" charset="0"/>
                    <a:cs typeface="Arial" panose="020B060402020202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MetaNormalLF-Roman" pitchFamily="34" charset="0"/>
                    <a:cs typeface="Arial" panose="020B060402020202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MetaNormalLF-Roman" pitchFamily="34" charset="0"/>
                    <a:cs typeface="Arial" panose="020B0604020202020204" pitchFamily="34" charset="0"/>
                  </a:defRPr>
                </a:lvl9pPr>
              </a:lstStyle>
              <a:p>
                <a:pPr algn="ctr">
                  <a:spcBef>
                    <a:spcPct val="50000"/>
                  </a:spcBef>
                </a:pPr>
                <a:r>
                  <a:rPr lang="en-US" sz="1400">
                    <a:solidFill>
                      <a:schemeClr val="tx2"/>
                    </a:solidFill>
                    <a:latin typeface="Arial" panose="020B0604020202020204" pitchFamily="34" charset="0"/>
                  </a:rPr>
                  <a:t>Supplier</a:t>
                </a:r>
              </a:p>
            </p:txBody>
          </p:sp>
          <p:sp>
            <p:nvSpPr>
              <p:cNvPr id="417813" name="Text Box 23"/>
              <p:cNvSpPr txBox="1">
                <a:spLocks noChangeArrowheads="1"/>
              </p:cNvSpPr>
              <p:nvPr/>
            </p:nvSpPr>
            <p:spPr bwMode="auto">
              <a:xfrm>
                <a:off x="4271" y="1845"/>
                <a:ext cx="863" cy="1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MetaNormalLF-Roman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MetaNormalLF-Roman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MetaNormalLF-Roman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MetaNormalLF-Roman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MetaNormalLF-Roman" pitchFamily="34" charset="0"/>
                    <a:cs typeface="Arial" panose="020B060402020202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MetaNormalLF-Roman" pitchFamily="34" charset="0"/>
                    <a:cs typeface="Arial" panose="020B060402020202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MetaNormalLF-Roman" pitchFamily="34" charset="0"/>
                    <a:cs typeface="Arial" panose="020B060402020202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MetaNormalLF-Roman" pitchFamily="34" charset="0"/>
                    <a:cs typeface="Arial" panose="020B060402020202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MetaNormalLF-Roman" pitchFamily="34" charset="0"/>
                    <a:cs typeface="Arial" panose="020B0604020202020204" pitchFamily="34" charset="0"/>
                  </a:defRPr>
                </a:lvl9pPr>
              </a:lstStyle>
              <a:p>
                <a:pPr algn="ctr">
                  <a:spcBef>
                    <a:spcPct val="50000"/>
                  </a:spcBef>
                </a:pPr>
                <a:r>
                  <a:rPr lang="en-US" sz="1400">
                    <a:solidFill>
                      <a:schemeClr val="tx2"/>
                    </a:solidFill>
                    <a:latin typeface="Arial" panose="020B0604020202020204" pitchFamily="34" charset="0"/>
                  </a:rPr>
                  <a:t>Public Health</a:t>
                </a:r>
              </a:p>
            </p:txBody>
          </p:sp>
          <p:sp>
            <p:nvSpPr>
              <p:cNvPr id="417814" name="Line 24"/>
              <p:cNvSpPr>
                <a:spLocks noChangeShapeType="1"/>
              </p:cNvSpPr>
              <p:nvPr/>
            </p:nvSpPr>
            <p:spPr bwMode="auto">
              <a:xfrm rot="-5400000">
                <a:off x="4632" y="1790"/>
                <a:ext cx="121" cy="0"/>
              </a:xfrm>
              <a:prstGeom prst="line">
                <a:avLst/>
              </a:prstGeom>
              <a:noFill/>
              <a:ln w="12700">
                <a:solidFill>
                  <a:schemeClr val="tx2"/>
                </a:solidFill>
                <a:round/>
                <a:headEnd type="triangle" w="med" len="med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0" tIns="0" rIns="0" bIns="0" anchor="ctr"/>
              <a:lstStyle/>
              <a:p>
                <a:endParaRPr lang="en-US"/>
              </a:p>
            </p:txBody>
          </p:sp>
        </p:grpSp>
      </p:grpSp>
      <p:sp>
        <p:nvSpPr>
          <p:cNvPr id="47129" name="Text Box 25"/>
          <p:cNvSpPr txBox="1">
            <a:spLocks noChangeArrowheads="1"/>
          </p:cNvSpPr>
          <p:nvPr/>
        </p:nvSpPr>
        <p:spPr bwMode="auto">
          <a:xfrm>
            <a:off x="7926388" y="3121026"/>
            <a:ext cx="2074862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MetaNormalLF-Roman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MetaNormalLF-Roman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MetaNormalLF-Roman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MetaNormalLF-Roman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MetaNormalLF-Roman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etaNormalLF-Roman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etaNormalLF-Roman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etaNormalLF-Roman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etaNormalLF-Roman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3600" b="1">
                <a:solidFill>
                  <a:schemeClr val="folHlink"/>
                </a:solidFill>
                <a:latin typeface="Arial" panose="020B0604020202020204" pitchFamily="34" charset="0"/>
              </a:rPr>
              <a:t>Step 3</a:t>
            </a:r>
          </a:p>
        </p:txBody>
      </p:sp>
      <p:sp>
        <p:nvSpPr>
          <p:cNvPr id="69639" name="Text Box 12"/>
          <p:cNvSpPr txBox="1">
            <a:spLocks noChangeArrowheads="1"/>
          </p:cNvSpPr>
          <p:nvPr/>
        </p:nvSpPr>
        <p:spPr bwMode="auto">
          <a:xfrm>
            <a:off x="5019676" y="3121026"/>
            <a:ext cx="2074863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MetaNormalLF-Roman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MetaNormalLF-Roman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MetaNormalLF-Roman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MetaNormalLF-Roman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MetaNormalLF-Roman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etaNormalLF-Roman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etaNormalLF-Roman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etaNormalLF-Roman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etaNormalLF-Roman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3600" b="1">
                <a:solidFill>
                  <a:schemeClr val="folHlink"/>
                </a:solidFill>
                <a:latin typeface="Arial" panose="020B0604020202020204" pitchFamily="34" charset="0"/>
              </a:rPr>
              <a:t>Step 2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871663" y="464552"/>
            <a:ext cx="5736057" cy="70788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4000" dirty="0" smtClean="0">
                <a:latin typeface="+mj-lt"/>
              </a:rPr>
              <a:t>Healthcare Transformation</a:t>
            </a:r>
            <a:endParaRPr lang="ka-GE" sz="4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548805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696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1000"/>
                                        <p:tgtEl>
                                          <p:spTgt spid="696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1000"/>
                                        <p:tgtEl>
                                          <p:spTgt spid="696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8" dur="1000"/>
                                        <p:tgtEl>
                                          <p:spTgt spid="696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3" dur="1000"/>
                                        <p:tgtEl>
                                          <p:spTgt spid="47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6" dur="1000"/>
                                        <p:tgtEl>
                                          <p:spTgt spid="47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636" grpId="0"/>
      <p:bldP spid="47129" grpId="0"/>
      <p:bldP spid="69639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_text"/>
          <p:cNvSpPr txBox="1">
            <a:spLocks/>
          </p:cNvSpPr>
          <p:nvPr/>
        </p:nvSpPr>
        <p:spPr bwMode="gray">
          <a:xfrm>
            <a:off x="1847851" y="1554163"/>
            <a:ext cx="4175125" cy="42481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0" tIns="0" rIns="360000" bIns="0" rtlCol="0">
            <a:noAutofit/>
          </a:bodyPr>
          <a:lstStyle/>
          <a:p>
            <a:pPr marL="180000" indent="-180000">
              <a:lnSpc>
                <a:spcPct val="95000"/>
              </a:lnSpc>
              <a:spcAft>
                <a:spcPts val="800"/>
              </a:spcAft>
              <a:buFont typeface="Wingdings" pitchFamily="2" charset="2"/>
              <a:buChar char="§"/>
              <a:defRPr/>
            </a:pPr>
            <a:r>
              <a:rPr lang="en-US" sz="2800" dirty="0" smtClean="0"/>
              <a:t>HIMS Modules Synchronization with </a:t>
            </a:r>
            <a:r>
              <a:rPr lang="en-US" sz="2800" dirty="0" err="1" smtClean="0"/>
              <a:t>cEMR</a:t>
            </a:r>
            <a:r>
              <a:rPr lang="en-US" sz="2800" dirty="0" smtClean="0"/>
              <a:t>.</a:t>
            </a:r>
            <a:endParaRPr lang="en-US" sz="2800" dirty="0"/>
          </a:p>
          <a:p>
            <a:pPr marL="180000" indent="-180000">
              <a:lnSpc>
                <a:spcPct val="95000"/>
              </a:lnSpc>
              <a:spcAft>
                <a:spcPts val="800"/>
              </a:spcAft>
              <a:buFont typeface="Wingdings" pitchFamily="2" charset="2"/>
              <a:buChar char="§"/>
              <a:defRPr/>
            </a:pPr>
            <a:r>
              <a:rPr lang="en-US" sz="2800" dirty="0" smtClean="0"/>
              <a:t>One Integration Framework and Standard</a:t>
            </a:r>
            <a:r>
              <a:rPr lang="ka-GE" sz="2800" dirty="0" smtClean="0"/>
              <a:t>.</a:t>
            </a:r>
            <a:endParaRPr lang="en-US" sz="2800" dirty="0"/>
          </a:p>
          <a:p>
            <a:pPr marL="180000" indent="-180000">
              <a:lnSpc>
                <a:spcPct val="95000"/>
              </a:lnSpc>
              <a:spcAft>
                <a:spcPts val="800"/>
              </a:spcAft>
              <a:buFont typeface="Wingdings" pitchFamily="2" charset="2"/>
              <a:buChar char="§"/>
              <a:defRPr/>
            </a:pPr>
            <a:r>
              <a:rPr lang="en-US" sz="2800" dirty="0" err="1" smtClean="0"/>
              <a:t>eHealth</a:t>
            </a:r>
            <a:r>
              <a:rPr lang="en-US" sz="2800" dirty="0" smtClean="0"/>
              <a:t> Information Management System</a:t>
            </a:r>
            <a:r>
              <a:rPr lang="ka-GE" sz="2800" dirty="0" smtClean="0"/>
              <a:t>.</a:t>
            </a:r>
            <a:endParaRPr lang="en-US" sz="2800" dirty="0"/>
          </a:p>
        </p:txBody>
      </p:sp>
      <p:sp>
        <p:nvSpPr>
          <p:cNvPr id="6146" name="_h1"/>
          <p:cNvSpPr>
            <a:spLocks noGrp="1" noChangeArrowheads="1"/>
          </p:cNvSpPr>
          <p:nvPr>
            <p:ph type="title"/>
          </p:nvPr>
        </p:nvSpPr>
        <p:spPr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en-US" dirty="0" smtClean="0"/>
              <a:t>Strategy on 2014-2016 years</a:t>
            </a:r>
          </a:p>
        </p:txBody>
      </p:sp>
      <p:sp>
        <p:nvSpPr>
          <p:cNvPr id="7" name="_h2"/>
          <p:cNvSpPr>
            <a:spLocks noGrp="1"/>
          </p:cNvSpPr>
          <p:nvPr>
            <p:ph type="body" sz="quarter" idx="13"/>
          </p:nvPr>
        </p:nvSpPr>
        <p:spPr>
          <a:xfrm>
            <a:off x="525106" y="948013"/>
            <a:ext cx="11328400" cy="33624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en-US" dirty="0" smtClean="0"/>
              <a:t>Integration</a:t>
            </a:r>
          </a:p>
        </p:txBody>
      </p:sp>
      <p:sp>
        <p:nvSpPr>
          <p:cNvPr id="23" name="Ellipse 22"/>
          <p:cNvSpPr/>
          <p:nvPr/>
        </p:nvSpPr>
        <p:spPr bwMode="gray">
          <a:xfrm>
            <a:off x="6637880" y="2074632"/>
            <a:ext cx="2782800" cy="2782800"/>
          </a:xfrm>
          <a:prstGeom prst="ellipse">
            <a:avLst/>
          </a:prstGeom>
          <a:gradFill>
            <a:gsLst>
              <a:gs pos="90000">
                <a:srgbClr val="AFAFAF"/>
              </a:gs>
              <a:gs pos="38000">
                <a:srgbClr val="000000"/>
              </a:gs>
              <a:gs pos="0">
                <a:srgbClr val="000000"/>
              </a:gs>
              <a:gs pos="100000">
                <a:srgbClr val="C8C8C8"/>
              </a:gs>
            </a:gsLst>
            <a:path path="shape">
              <a:fillToRect l="50000" t="50000" r="50000" b="50000"/>
            </a:path>
          </a:gradFill>
          <a:ln w="12700">
            <a:noFill/>
            <a:round/>
            <a:headEnd/>
            <a:tailEnd/>
          </a:ln>
          <a:scene3d>
            <a:camera prst="isometricOffAxis2Left">
              <a:rot lat="0" lon="7200000" rev="0"/>
            </a:camera>
            <a:lightRig rig="threePt" dir="t">
              <a:rot lat="0" lon="0" rev="12000000"/>
            </a:lightRig>
          </a:scene3d>
          <a:sp3d z="1524000">
            <a:bevelT w="1384300" h="1270000"/>
          </a:sp3d>
        </p:spPr>
        <p:txBody>
          <a:bodyPr rtlCol="0" anchor="ctr"/>
          <a:lstStyle/>
          <a:p>
            <a:pPr algn="ctr"/>
            <a:r>
              <a:rPr lang="en-US" dirty="0" smtClean="0"/>
              <a:t>HSSP</a:t>
            </a:r>
            <a:endParaRPr lang="en-US" dirty="0"/>
          </a:p>
        </p:txBody>
      </p:sp>
      <p:sp>
        <p:nvSpPr>
          <p:cNvPr id="27" name="Halbbogen 26"/>
          <p:cNvSpPr/>
          <p:nvPr/>
        </p:nvSpPr>
        <p:spPr bwMode="gray">
          <a:xfrm flipH="1">
            <a:off x="7231185" y="2068574"/>
            <a:ext cx="2781300" cy="2781300"/>
          </a:xfrm>
          <a:prstGeom prst="blockArc">
            <a:avLst>
              <a:gd name="adj1" fmla="val 16178242"/>
              <a:gd name="adj2" fmla="val 5432815"/>
              <a:gd name="adj3" fmla="val 14040"/>
            </a:avLst>
          </a:prstGeom>
          <a:solidFill>
            <a:srgbClr val="C8C8C8"/>
          </a:solidFill>
          <a:ln w="12700">
            <a:noFill/>
            <a:round/>
            <a:headEnd/>
            <a:tailEnd/>
          </a:ln>
          <a:scene3d>
            <a:camera prst="isometricOffAxis1Right">
              <a:rot lat="0" lon="7200000" rev="0"/>
            </a:camera>
            <a:lightRig rig="threePt" dir="t">
              <a:rot lat="0" lon="0" rev="12000000"/>
            </a:lightRig>
          </a:scene3d>
          <a:sp3d z="-254000" extrusionH="127000"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Ellipse 23"/>
          <p:cNvSpPr/>
          <p:nvPr/>
        </p:nvSpPr>
        <p:spPr bwMode="gray">
          <a:xfrm>
            <a:off x="7133452" y="2472152"/>
            <a:ext cx="1987760" cy="1987760"/>
          </a:xfrm>
          <a:prstGeom prst="ellipse">
            <a:avLst/>
          </a:prstGeom>
          <a:solidFill>
            <a:schemeClr val="accent1"/>
          </a:solidFill>
          <a:ln w="12700">
            <a:noFill/>
            <a:round/>
            <a:headEnd/>
            <a:tailEnd/>
          </a:ln>
          <a:scene3d>
            <a:camera prst="perspectiveRelaxed">
              <a:rot lat="19479289" lon="15155571" rev="10958988"/>
            </a:camera>
            <a:lightRig rig="threePt" dir="t">
              <a:rot lat="0" lon="0" rev="0"/>
            </a:lightRig>
          </a:scene3d>
          <a:sp3d z="996950">
            <a:bevelT w="996950" h="996950"/>
            <a:bevelB w="996950" h="996950"/>
          </a:sp3d>
        </p:spPr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Halbbogen 24"/>
          <p:cNvSpPr/>
          <p:nvPr/>
        </p:nvSpPr>
        <p:spPr bwMode="gray">
          <a:xfrm>
            <a:off x="5161750" y="2068574"/>
            <a:ext cx="2781300" cy="2781300"/>
          </a:xfrm>
          <a:prstGeom prst="blockArc">
            <a:avLst>
              <a:gd name="adj1" fmla="val 16178242"/>
              <a:gd name="adj2" fmla="val 5432815"/>
              <a:gd name="adj3" fmla="val 14040"/>
            </a:avLst>
          </a:prstGeom>
          <a:solidFill>
            <a:srgbClr val="C8C8C8"/>
          </a:solidFill>
          <a:ln w="12700">
            <a:noFill/>
            <a:round/>
            <a:headEnd/>
            <a:tailEnd/>
          </a:ln>
          <a:scene3d>
            <a:camera prst="isometricOffAxis2Left">
              <a:rot lat="0" lon="7200000" rev="0"/>
            </a:camera>
            <a:lightRig rig="threePt" dir="t">
              <a:rot lat="0" lon="0" rev="12000000"/>
            </a:lightRig>
          </a:scene3d>
          <a:sp3d z="-254000" extrusionH="127000"/>
        </p:spPr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Ellipse 21"/>
          <p:cNvSpPr/>
          <p:nvPr/>
        </p:nvSpPr>
        <p:spPr bwMode="gray">
          <a:xfrm>
            <a:off x="6748130" y="2074632"/>
            <a:ext cx="2782800" cy="2782800"/>
          </a:xfrm>
          <a:prstGeom prst="ellipse">
            <a:avLst/>
          </a:prstGeom>
          <a:solidFill>
            <a:srgbClr val="C8C8C8"/>
          </a:solidFill>
          <a:ln w="12700">
            <a:noFill/>
            <a:round/>
            <a:headEnd/>
            <a:tailEnd/>
          </a:ln>
          <a:scene3d>
            <a:camera prst="isometricOffAxis2Left">
              <a:rot lat="0" lon="7200000" rev="0"/>
            </a:camera>
            <a:lightRig rig="threePt" dir="t">
              <a:rot lat="0" lon="0" rev="12000000"/>
            </a:lightRig>
          </a:scene3d>
          <a:sp3d z="-374650">
            <a:bevelT w="0" h="0"/>
            <a:bevelB w="1384300" h="1270000"/>
          </a:sp3d>
        </p:spPr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3" name="Gruppieren 32"/>
          <p:cNvGrpSpPr/>
          <p:nvPr/>
        </p:nvGrpSpPr>
        <p:grpSpPr>
          <a:xfrm>
            <a:off x="6582685" y="4917013"/>
            <a:ext cx="3906754" cy="909512"/>
            <a:chOff x="5038725" y="5162563"/>
            <a:chExt cx="4105276" cy="1079626"/>
          </a:xfrm>
        </p:grpSpPr>
        <p:sp>
          <p:nvSpPr>
            <p:cNvPr id="34" name="Ellipse 33"/>
            <p:cNvSpPr/>
            <p:nvPr/>
          </p:nvSpPr>
          <p:spPr bwMode="auto">
            <a:xfrm>
              <a:off x="5038725" y="5162563"/>
              <a:ext cx="4105276" cy="1079626"/>
            </a:xfrm>
            <a:prstGeom prst="ellipse">
              <a:avLst/>
            </a:prstGeom>
            <a:gradFill flip="none" rotWithShape="1">
              <a:gsLst>
                <a:gs pos="0">
                  <a:srgbClr val="000000">
                    <a:alpha val="20000"/>
                  </a:srgbClr>
                </a:gs>
                <a:gs pos="100000">
                  <a:srgbClr val="000000">
                    <a:alpha val="0"/>
                  </a:srgbClr>
                </a:gs>
              </a:gsLst>
              <a:path path="shape">
                <a:fillToRect l="50000" t="50000" r="50000" b="50000"/>
              </a:path>
              <a:tileRect/>
            </a:gradFill>
            <a:ln w="12700">
              <a:noFill/>
              <a:round/>
              <a:headEnd/>
              <a:tailEnd/>
            </a:ln>
            <a:effectLst>
              <a:softEdge rad="190500"/>
            </a:effectLst>
          </p:spPr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35" name="Ellipse 34"/>
            <p:cNvSpPr/>
            <p:nvPr/>
          </p:nvSpPr>
          <p:spPr bwMode="auto">
            <a:xfrm>
              <a:off x="5637244" y="5162563"/>
              <a:ext cx="3012978" cy="1013898"/>
            </a:xfrm>
            <a:prstGeom prst="ellipse">
              <a:avLst/>
            </a:prstGeom>
            <a:gradFill flip="none" rotWithShape="1">
              <a:gsLst>
                <a:gs pos="0">
                  <a:srgbClr val="000000">
                    <a:alpha val="20000"/>
                  </a:srgbClr>
                </a:gs>
                <a:gs pos="100000">
                  <a:srgbClr val="000000">
                    <a:alpha val="0"/>
                  </a:srgbClr>
                </a:gs>
              </a:gsLst>
              <a:path path="shape">
                <a:fillToRect l="50000" t="50000" r="50000" b="50000"/>
              </a:path>
              <a:tileRect/>
            </a:gradFill>
            <a:ln w="12700">
              <a:noFill/>
              <a:round/>
              <a:headEnd/>
              <a:tailEnd/>
            </a:ln>
            <a:effectLst>
              <a:softEdge rad="190500"/>
            </a:effectLst>
          </p:spPr>
          <p:txBody>
            <a:bodyPr rtlCol="0" anchor="ctr"/>
            <a:lstStyle/>
            <a:p>
              <a:pPr algn="ctr"/>
              <a:endParaRPr lang="de-DE" dirty="0"/>
            </a:p>
          </p:txBody>
        </p:sp>
      </p:grpSp>
      <p:sp>
        <p:nvSpPr>
          <p:cNvPr id="18" name="Ellipse 37"/>
          <p:cNvSpPr/>
          <p:nvPr/>
        </p:nvSpPr>
        <p:spPr bwMode="auto">
          <a:xfrm>
            <a:off x="8497991" y="4972387"/>
            <a:ext cx="2867276" cy="854141"/>
          </a:xfrm>
          <a:prstGeom prst="ellipse">
            <a:avLst/>
          </a:prstGeom>
          <a:gradFill flip="none" rotWithShape="1">
            <a:gsLst>
              <a:gs pos="0">
                <a:srgbClr val="000000">
                  <a:alpha val="20000"/>
                </a:srgbClr>
              </a:gs>
              <a:gs pos="100000">
                <a:srgbClr val="000000">
                  <a:alpha val="0"/>
                </a:srgbClr>
              </a:gs>
            </a:gsLst>
            <a:path path="shape">
              <a:fillToRect l="50000" t="50000" r="50000" b="50000"/>
            </a:path>
            <a:tileRect/>
          </a:gradFill>
          <a:ln w="12700">
            <a:noFill/>
            <a:round/>
            <a:headEnd/>
            <a:tailEnd/>
          </a:ln>
          <a:effectLst>
            <a:softEdge rad="190500"/>
          </a:effectLst>
        </p:spPr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" name="TextBox 1"/>
          <p:cNvSpPr txBox="1"/>
          <p:nvPr/>
        </p:nvSpPr>
        <p:spPr>
          <a:xfrm>
            <a:off x="6618291" y="5516774"/>
            <a:ext cx="195963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dirty="0" smtClean="0"/>
              <a:t>HIMS + Standards+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8425044" y="5516774"/>
            <a:ext cx="742511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dirty="0" smtClean="0"/>
              <a:t>CEMR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6127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63" presetClass="path" presetSubtype="0" decel="100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25 3.7037E-6 L 3.33333E-6 3.7037E-6 " pathEditMode="relative" rAng="0" ptsTypes="AA">
                                          <p:cBhvr>
                                            <p:cTn id="9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500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0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63" presetClass="path" presetSubtype="0" decel="100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25 3.7037E-6 L 3.33333E-6 3.7037E-6 " pathEditMode="relative" rAng="0" ptsTypes="AA">
                                          <p:cBhvr>
                                            <p:cTn id="14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500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63" presetClass="path" presetSubtype="0" decel="100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25 3.7037E-6 L 3.33333E-6 3.7037E-6 " pathEditMode="relative" rAng="0" ptsTypes="AA">
                                          <p:cBhvr>
                                            <p:cTn id="19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500" y="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2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35" presetClass="path" presetSubtype="0" accel="30000" fill="hold" grpId="1" nodeType="withEffect" p14:presetBounceEnd="3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50347 -3.3981E-6 L -2.22222E-6 -3.3981E-6 " pathEditMode="relative" rAng="0" ptsTypes="AA" p14:bounceEnd="30000">
                                          <p:cBhvr>
                                            <p:cTn id="26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5174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7" presetID="35" presetClass="path" presetSubtype="0" decel="100000" autoRev="1" fill="hold" grpId="2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Motion origin="layout" path="M 4.72222E-6 1.88526E-6 L -0.01737 1.88526E-6 " pathEditMode="relative" rAng="0" ptsTypes="AA">
                                          <p:cBhvr>
                                            <p:cTn id="28" dur="1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868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9" presetID="35" presetClass="path" presetSubtype="0" decel="100000" autoRev="1" fill="hold" grpId="2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Motion origin="layout" path="M 3.61111E-6 1.88526E-6 L -0.01736 1.88526E-6 " pathEditMode="relative" rAng="0" ptsTypes="AA">
                                          <p:cBhvr>
                                            <p:cTn id="30" dur="1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868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1" presetID="35" presetClass="path" presetSubtype="0" decel="100000" autoRev="1" fill="hold" grpId="2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Motion origin="layout" path="M -4.72222E-6 -3.3981E-6 L -0.0184 -3.3981E-6 " pathEditMode="relative" rAng="0" ptsTypes="AA">
                                          <p:cBhvr>
                                            <p:cTn id="32" dur="1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920" y="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35" presetClass="path" presetSubtype="0" decel="100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25 -1.85185E-6 L 3.05556E-6 -1.85185E-6 " pathEditMode="relative" rAng="0" ptsTypes="AA">
                                          <p:cBhvr>
                                            <p:cTn id="39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2500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3" presetID="35" presetClass="path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43316 1.59149E-6 L -2.77778E-7 1.59149E-6 " pathEditMode="relative" rAng="0" ptsTypes="AA">
                                          <p:cBhvr>
                                            <p:cTn id="44" dur="1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1667" y="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46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9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0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51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3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4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3" grpId="0" animBg="1"/>
          <p:bldP spid="23" grpId="1" animBg="1"/>
          <p:bldP spid="23" grpId="2" animBg="1"/>
          <p:bldP spid="27" grpId="0" animBg="1"/>
          <p:bldP spid="27" grpId="1" animBg="1"/>
          <p:bldP spid="27" grpId="2" animBg="1"/>
          <p:bldP spid="24" grpId="0" animBg="1"/>
          <p:bldP spid="24" grpId="1" animBg="1"/>
          <p:bldP spid="25" grpId="0" animBg="1"/>
          <p:bldP spid="25" grpId="1" animBg="1"/>
          <p:bldP spid="25" grpId="2" animBg="1"/>
          <p:bldP spid="22" grpId="0" animBg="1"/>
          <p:bldP spid="22" grpId="1" animBg="1"/>
          <p:bldP spid="2" grpId="0"/>
          <p:bldP spid="20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63" presetClass="path" presetSubtype="0" decel="100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25 3.7037E-6 L 3.33333E-6 3.7037E-6 " pathEditMode="relative" rAng="0" ptsTypes="AA">
                                          <p:cBhvr>
                                            <p:cTn id="9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500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0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63" presetClass="path" presetSubtype="0" decel="100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25 3.7037E-6 L 3.33333E-6 3.7037E-6 " pathEditMode="relative" rAng="0" ptsTypes="AA">
                                          <p:cBhvr>
                                            <p:cTn id="14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500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63" presetClass="path" presetSubtype="0" decel="100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25 3.7037E-6 L 3.33333E-6 3.7037E-6 " pathEditMode="relative" rAng="0" ptsTypes="AA">
                                          <p:cBhvr>
                                            <p:cTn id="19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500" y="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2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35" presetClass="path" presetSubtype="0" accel="30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50347 -3.3981E-6 L -2.22222E-6 -3.3981E-6 " pathEditMode="relative" rAng="0" ptsTypes="AA">
                                          <p:cBhvr>
                                            <p:cTn id="26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5174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7" presetID="35" presetClass="path" presetSubtype="0" decel="100000" autoRev="1" fill="hold" grpId="2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Motion origin="layout" path="M 4.72222E-6 1.88526E-6 L -0.01737 1.88526E-6 " pathEditMode="relative" rAng="0" ptsTypes="AA">
                                          <p:cBhvr>
                                            <p:cTn id="28" dur="1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868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9" presetID="35" presetClass="path" presetSubtype="0" decel="100000" autoRev="1" fill="hold" grpId="2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Motion origin="layout" path="M 3.61111E-6 1.88526E-6 L -0.01736 1.88526E-6 " pathEditMode="relative" rAng="0" ptsTypes="AA">
                                          <p:cBhvr>
                                            <p:cTn id="30" dur="1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868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1" presetID="35" presetClass="path" presetSubtype="0" decel="100000" autoRev="1" fill="hold" grpId="2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Motion origin="layout" path="M -4.72222E-6 -3.3981E-6 L -0.0184 -3.3981E-6 " pathEditMode="relative" rAng="0" ptsTypes="AA">
                                          <p:cBhvr>
                                            <p:cTn id="32" dur="1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920" y="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35" presetClass="path" presetSubtype="0" decel="100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25 -1.85185E-6 L 3.05556E-6 -1.85185E-6 " pathEditMode="relative" rAng="0" ptsTypes="AA">
                                          <p:cBhvr>
                                            <p:cTn id="39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2500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3" presetID="35" presetClass="path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43316 1.59149E-6 L -2.77778E-7 1.59149E-6 " pathEditMode="relative" rAng="0" ptsTypes="AA">
                                          <p:cBhvr>
                                            <p:cTn id="44" dur="1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1667" y="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46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9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0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51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3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4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3" grpId="0" animBg="1"/>
          <p:bldP spid="23" grpId="1" animBg="1"/>
          <p:bldP spid="23" grpId="2" animBg="1"/>
          <p:bldP spid="27" grpId="0" animBg="1"/>
          <p:bldP spid="27" grpId="1" animBg="1"/>
          <p:bldP spid="27" grpId="2" animBg="1"/>
          <p:bldP spid="24" grpId="0" animBg="1"/>
          <p:bldP spid="24" grpId="1" animBg="1"/>
          <p:bldP spid="25" grpId="0" animBg="1"/>
          <p:bldP spid="25" grpId="1" animBg="1"/>
          <p:bldP spid="25" grpId="2" animBg="1"/>
          <p:bldP spid="22" grpId="0" animBg="1"/>
          <p:bldP spid="22" grpId="1" animBg="1"/>
          <p:bldP spid="2" grpId="0"/>
          <p:bldP spid="20" grpId="0"/>
        </p:bldLst>
      </p:timing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bastian.k\Desktop\straße.png"/>
          <p:cNvPicPr>
            <a:picLocks noChangeAspect="1" noChangeArrowheads="1"/>
          </p:cNvPicPr>
          <p:nvPr/>
        </p:nvPicPr>
        <p:blipFill>
          <a:blip r:embed="rId2" cstate="print"/>
          <a:srcRect t="889" b="26130"/>
          <a:stretch>
            <a:fillRect/>
          </a:stretch>
        </p:blipFill>
        <p:spPr bwMode="gray">
          <a:xfrm>
            <a:off x="2502535" y="2684575"/>
            <a:ext cx="7619365" cy="4171839"/>
          </a:xfrm>
          <a:prstGeom prst="rect">
            <a:avLst/>
          </a:prstGeom>
          <a:noFill/>
          <a:effectLst>
            <a:outerShdw blurRad="76200" dist="38100" dir="5400000" algn="t" rotWithShape="0">
              <a:prstClr val="black">
                <a:alpha val="59000"/>
              </a:prstClr>
            </a:outerShdw>
          </a:effec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Steps and Goal</a:t>
            </a:r>
            <a:endParaRPr lang="en-US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3"/>
          </p:nvPr>
        </p:nvSpPr>
        <p:spPr>
          <a:xfrm>
            <a:off x="502274" y="862011"/>
            <a:ext cx="11328400" cy="336244"/>
          </a:xfrm>
        </p:spPr>
        <p:txBody>
          <a:bodyPr/>
          <a:lstStyle/>
          <a:p>
            <a:r>
              <a:rPr lang="en-US" dirty="0"/>
              <a:t>Roadmapping</a:t>
            </a:r>
          </a:p>
        </p:txBody>
      </p:sp>
      <p:cxnSp>
        <p:nvCxnSpPr>
          <p:cNvPr id="12" name="Gerade Verbindung 11"/>
          <p:cNvCxnSpPr/>
          <p:nvPr/>
        </p:nvCxnSpPr>
        <p:spPr bwMode="gray">
          <a:xfrm flipH="1">
            <a:off x="4876801" y="1897817"/>
            <a:ext cx="685801" cy="0"/>
          </a:xfrm>
          <a:prstGeom prst="line">
            <a:avLst/>
          </a:prstGeom>
          <a:noFill/>
          <a:ln w="19050">
            <a:solidFill>
              <a:srgbClr val="969696"/>
            </a:solidFill>
            <a:prstDash val="sysDot"/>
            <a:round/>
            <a:headEnd/>
            <a:tailEnd/>
          </a:ln>
          <a:effectLst/>
        </p:spPr>
      </p:cxnSp>
      <p:sp>
        <p:nvSpPr>
          <p:cNvPr id="13" name="Rechteck 12"/>
          <p:cNvSpPr/>
          <p:nvPr/>
        </p:nvSpPr>
        <p:spPr bwMode="gray">
          <a:xfrm>
            <a:off x="2535945" y="1598120"/>
            <a:ext cx="2359201" cy="599395"/>
          </a:xfrm>
          <a:prstGeom prst="rect">
            <a:avLst/>
          </a:prstGeom>
        </p:spPr>
        <p:txBody>
          <a:bodyPr wrap="square" lIns="0" tIns="0" bIns="0" anchor="ctr" anchorCtr="0">
            <a:spAutoFit/>
          </a:bodyPr>
          <a:lstStyle/>
          <a:p>
            <a:pPr algn="r">
              <a:lnSpc>
                <a:spcPct val="95000"/>
              </a:lnSpc>
              <a:spcAft>
                <a:spcPts val="400"/>
              </a:spcAft>
              <a:buClr>
                <a:srgbClr val="808080"/>
              </a:buClr>
              <a:defRPr/>
            </a:pPr>
            <a:r>
              <a:rPr lang="en-US" sz="2000" b="1" noProof="1" smtClean="0">
                <a:cs typeface="Arial" charset="0"/>
              </a:rPr>
              <a:t>2016</a:t>
            </a:r>
            <a:r>
              <a:rPr lang="en-US" sz="2000" b="1" noProof="1">
                <a:cs typeface="Arial" charset="0"/>
              </a:rPr>
              <a:t/>
            </a:r>
            <a:br>
              <a:rPr lang="en-US" sz="2000" b="1" noProof="1">
                <a:cs typeface="Arial" charset="0"/>
              </a:rPr>
            </a:br>
            <a:r>
              <a:rPr lang="en-US" sz="1050" noProof="1" smtClean="0"/>
              <a:t>CEMR With eHEalth Modules and Pacient Portal.</a:t>
            </a:r>
            <a:endParaRPr lang="en-US" sz="2000" b="1" noProof="1">
              <a:cs typeface="Arial" charset="0"/>
            </a:endParaRPr>
          </a:p>
        </p:txBody>
      </p:sp>
      <p:cxnSp>
        <p:nvCxnSpPr>
          <p:cNvPr id="14" name="Gerade Verbindung 13"/>
          <p:cNvCxnSpPr/>
          <p:nvPr/>
        </p:nvCxnSpPr>
        <p:spPr bwMode="gray">
          <a:xfrm>
            <a:off x="4895145" y="1612739"/>
            <a:ext cx="0" cy="570156"/>
          </a:xfrm>
          <a:prstGeom prst="line">
            <a:avLst/>
          </a:prstGeom>
          <a:noFill/>
          <a:ln w="19050">
            <a:solidFill>
              <a:srgbClr val="969696"/>
            </a:solidFill>
            <a:prstDash val="sysDot"/>
            <a:round/>
            <a:headEnd/>
            <a:tailEnd/>
          </a:ln>
          <a:effectLst/>
        </p:spPr>
      </p:cxnSp>
      <p:cxnSp>
        <p:nvCxnSpPr>
          <p:cNvPr id="16" name="Gerade Verbindung 15"/>
          <p:cNvCxnSpPr/>
          <p:nvPr/>
        </p:nvCxnSpPr>
        <p:spPr bwMode="gray">
          <a:xfrm>
            <a:off x="5571420" y="1888965"/>
            <a:ext cx="0" cy="616111"/>
          </a:xfrm>
          <a:prstGeom prst="line">
            <a:avLst/>
          </a:prstGeom>
          <a:noFill/>
          <a:ln w="19050">
            <a:solidFill>
              <a:srgbClr val="969696"/>
            </a:solidFill>
            <a:prstDash val="sysDot"/>
            <a:round/>
            <a:headEnd/>
            <a:tailEnd/>
          </a:ln>
          <a:effectLst/>
        </p:spPr>
      </p:cxnSp>
      <p:cxnSp>
        <p:nvCxnSpPr>
          <p:cNvPr id="19" name="Gerade Verbindung 18"/>
          <p:cNvCxnSpPr>
            <a:endCxn id="20" idx="3"/>
          </p:cNvCxnSpPr>
          <p:nvPr/>
        </p:nvCxnSpPr>
        <p:spPr bwMode="gray">
          <a:xfrm flipH="1">
            <a:off x="4266496" y="3555167"/>
            <a:ext cx="2439106" cy="0"/>
          </a:xfrm>
          <a:prstGeom prst="line">
            <a:avLst/>
          </a:prstGeom>
          <a:noFill/>
          <a:ln w="19050">
            <a:solidFill>
              <a:srgbClr val="969696"/>
            </a:solidFill>
            <a:prstDash val="sysDot"/>
            <a:round/>
            <a:headEnd/>
            <a:tailEnd/>
          </a:ln>
          <a:effectLst/>
        </p:spPr>
      </p:cxnSp>
      <p:sp>
        <p:nvSpPr>
          <p:cNvPr id="20" name="Rechteck 19"/>
          <p:cNvSpPr/>
          <p:nvPr/>
        </p:nvSpPr>
        <p:spPr bwMode="gray">
          <a:xfrm>
            <a:off x="1907295" y="3270089"/>
            <a:ext cx="2359201" cy="570156"/>
          </a:xfrm>
          <a:prstGeom prst="rect">
            <a:avLst/>
          </a:prstGeom>
        </p:spPr>
        <p:txBody>
          <a:bodyPr wrap="square" lIns="0" tIns="0" bIns="0" anchor="ctr" anchorCtr="0">
            <a:spAutoFit/>
          </a:bodyPr>
          <a:lstStyle/>
          <a:p>
            <a:pPr algn="r">
              <a:lnSpc>
                <a:spcPct val="95000"/>
              </a:lnSpc>
              <a:spcAft>
                <a:spcPts val="400"/>
              </a:spcAft>
              <a:buClr>
                <a:srgbClr val="808080"/>
              </a:buClr>
              <a:defRPr/>
            </a:pPr>
            <a:r>
              <a:rPr lang="en-US" b="1" noProof="1" smtClean="0">
                <a:cs typeface="Arial" charset="0"/>
              </a:rPr>
              <a:t>2015</a:t>
            </a:r>
            <a:r>
              <a:rPr lang="en-US" sz="2000" b="1" noProof="1">
                <a:cs typeface="Arial" charset="0"/>
              </a:rPr>
              <a:t/>
            </a:r>
            <a:br>
              <a:rPr lang="en-US" sz="2000" b="1" noProof="1">
                <a:cs typeface="Arial" charset="0"/>
              </a:rPr>
            </a:br>
            <a:r>
              <a:rPr lang="en-US" sz="1050" noProof="1" smtClean="0"/>
              <a:t>Systems Piloting and Implementation in in Hospitals</a:t>
            </a:r>
            <a:endParaRPr lang="en-US" sz="2000" b="1" noProof="1">
              <a:cs typeface="Arial" charset="0"/>
            </a:endParaRPr>
          </a:p>
        </p:txBody>
      </p:sp>
      <p:cxnSp>
        <p:nvCxnSpPr>
          <p:cNvPr id="21" name="Gerade Verbindung 20"/>
          <p:cNvCxnSpPr/>
          <p:nvPr/>
        </p:nvCxnSpPr>
        <p:spPr bwMode="gray">
          <a:xfrm>
            <a:off x="4266495" y="3270089"/>
            <a:ext cx="0" cy="570156"/>
          </a:xfrm>
          <a:prstGeom prst="line">
            <a:avLst/>
          </a:prstGeom>
          <a:noFill/>
          <a:ln w="19050">
            <a:solidFill>
              <a:srgbClr val="969696"/>
            </a:solidFill>
            <a:prstDash val="sysDot"/>
            <a:round/>
            <a:headEnd/>
            <a:tailEnd/>
          </a:ln>
          <a:effectLst/>
        </p:spPr>
      </p:cxnSp>
      <p:cxnSp>
        <p:nvCxnSpPr>
          <p:cNvPr id="26" name="Gerade Verbindung 25"/>
          <p:cNvCxnSpPr/>
          <p:nvPr/>
        </p:nvCxnSpPr>
        <p:spPr bwMode="gray">
          <a:xfrm flipH="1">
            <a:off x="6952546" y="4755317"/>
            <a:ext cx="838905" cy="0"/>
          </a:xfrm>
          <a:prstGeom prst="line">
            <a:avLst/>
          </a:prstGeom>
          <a:noFill/>
          <a:ln w="19050">
            <a:solidFill>
              <a:srgbClr val="969696"/>
            </a:solidFill>
            <a:prstDash val="sysDot"/>
            <a:round/>
            <a:headEnd/>
            <a:tailEnd/>
          </a:ln>
          <a:effectLst/>
        </p:spPr>
      </p:cxnSp>
      <p:sp>
        <p:nvSpPr>
          <p:cNvPr id="27" name="Rechteck 26"/>
          <p:cNvSpPr/>
          <p:nvPr/>
        </p:nvSpPr>
        <p:spPr bwMode="gray">
          <a:xfrm>
            <a:off x="7908045" y="4470240"/>
            <a:ext cx="2359201" cy="570156"/>
          </a:xfrm>
          <a:prstGeom prst="rect">
            <a:avLst/>
          </a:prstGeom>
        </p:spPr>
        <p:txBody>
          <a:bodyPr wrap="square" lIns="0" tIns="0" bIns="0" anchor="ctr" anchorCtr="0">
            <a:spAutoFit/>
          </a:bodyPr>
          <a:lstStyle/>
          <a:p>
            <a:pPr>
              <a:lnSpc>
                <a:spcPct val="95000"/>
              </a:lnSpc>
              <a:spcAft>
                <a:spcPts val="400"/>
              </a:spcAft>
              <a:buClr>
                <a:srgbClr val="808080"/>
              </a:buClr>
              <a:defRPr/>
            </a:pPr>
            <a:r>
              <a:rPr lang="en-US" b="1" noProof="1" smtClean="0">
                <a:cs typeface="Arial" charset="0"/>
              </a:rPr>
              <a:t>2014</a:t>
            </a:r>
            <a:r>
              <a:rPr lang="en-US" sz="2000" b="1" noProof="1">
                <a:cs typeface="Arial" charset="0"/>
              </a:rPr>
              <a:t/>
            </a:r>
            <a:br>
              <a:rPr lang="en-US" sz="2000" b="1" noProof="1">
                <a:cs typeface="Arial" charset="0"/>
              </a:rPr>
            </a:br>
            <a:r>
              <a:rPr lang="en-US" sz="1050" noProof="1"/>
              <a:t>IT Reorganisation, Competition </a:t>
            </a:r>
            <a:r>
              <a:rPr lang="en-US" sz="1050" noProof="1" smtClean="0"/>
              <a:t>Center, Integration.</a:t>
            </a:r>
            <a:endParaRPr lang="en-US" sz="2000" b="1" noProof="1">
              <a:cs typeface="Arial" charset="0"/>
            </a:endParaRPr>
          </a:p>
        </p:txBody>
      </p:sp>
      <p:cxnSp>
        <p:nvCxnSpPr>
          <p:cNvPr id="28" name="Gerade Verbindung 27"/>
          <p:cNvCxnSpPr/>
          <p:nvPr/>
        </p:nvCxnSpPr>
        <p:spPr bwMode="gray">
          <a:xfrm>
            <a:off x="7800270" y="4470239"/>
            <a:ext cx="0" cy="570156"/>
          </a:xfrm>
          <a:prstGeom prst="line">
            <a:avLst/>
          </a:prstGeom>
          <a:noFill/>
          <a:ln w="19050">
            <a:solidFill>
              <a:srgbClr val="969696"/>
            </a:solidFill>
            <a:prstDash val="sysDot"/>
            <a:round/>
            <a:headEnd/>
            <a:tailEnd/>
          </a:ln>
          <a:effectLst/>
        </p:spPr>
      </p:cxnSp>
      <p:grpSp>
        <p:nvGrpSpPr>
          <p:cNvPr id="42" name="Gruppieren 41"/>
          <p:cNvGrpSpPr/>
          <p:nvPr/>
        </p:nvGrpSpPr>
        <p:grpSpPr>
          <a:xfrm rot="242885">
            <a:off x="6043273" y="2840091"/>
            <a:ext cx="1297590" cy="2173313"/>
            <a:chOff x="9511263" y="2745851"/>
            <a:chExt cx="2479042" cy="4152108"/>
          </a:xfrm>
        </p:grpSpPr>
        <p:sp>
          <p:nvSpPr>
            <p:cNvPr id="43" name="Rechteck 42"/>
            <p:cNvSpPr/>
            <p:nvPr/>
          </p:nvSpPr>
          <p:spPr bwMode="auto">
            <a:xfrm>
              <a:off x="10682853" y="2745851"/>
              <a:ext cx="1288954" cy="2255149"/>
            </a:xfrm>
            <a:prstGeom prst="rect">
              <a:avLst/>
            </a:prstGeom>
            <a:solidFill>
              <a:srgbClr val="000000">
                <a:alpha val="0"/>
              </a:srgbClr>
            </a:solidFill>
            <a:ln w="12700">
              <a:noFill/>
              <a:round/>
              <a:headEnd/>
              <a:tailEnd/>
            </a:ln>
          </p:spPr>
          <p:txBody>
            <a:bodyPr rtlCol="0" anchor="ctr"/>
            <a:lstStyle/>
            <a:p>
              <a:pPr algn="ctr"/>
              <a:endParaRPr lang="de-DE" dirty="0"/>
            </a:p>
          </p:txBody>
        </p:sp>
        <p:grpSp>
          <p:nvGrpSpPr>
            <p:cNvPr id="44" name="Gruppieren 43"/>
            <p:cNvGrpSpPr/>
            <p:nvPr/>
          </p:nvGrpSpPr>
          <p:grpSpPr>
            <a:xfrm>
              <a:off x="10746630" y="2745853"/>
              <a:ext cx="1243675" cy="1896956"/>
              <a:chOff x="7563644" y="1477833"/>
              <a:chExt cx="1888174" cy="2880000"/>
            </a:xfrm>
          </p:grpSpPr>
          <p:sp>
            <p:nvSpPr>
              <p:cNvPr id="46" name="Abgerundetes Rechteck 45"/>
              <p:cNvSpPr/>
              <p:nvPr/>
            </p:nvSpPr>
            <p:spPr bwMode="auto">
              <a:xfrm>
                <a:off x="7581644" y="1477833"/>
                <a:ext cx="108000" cy="2880000"/>
              </a:xfrm>
              <a:prstGeom prst="roundRect">
                <a:avLst>
                  <a:gd name="adj" fmla="val 50000"/>
                </a:avLst>
              </a:prstGeom>
              <a:gradFill flip="none" rotWithShape="1">
                <a:gsLst>
                  <a:gs pos="10000">
                    <a:srgbClr val="FFFFFF"/>
                  </a:gs>
                  <a:gs pos="0">
                    <a:srgbClr val="D7D7D7"/>
                  </a:gs>
                  <a:gs pos="100000">
                    <a:srgbClr val="7D7D7D"/>
                  </a:gs>
                  <a:gs pos="85000">
                    <a:srgbClr val="969696"/>
                  </a:gs>
                  <a:gs pos="60000">
                    <a:srgbClr val="C8C8C8"/>
                  </a:gs>
                  <a:gs pos="20000">
                    <a:srgbClr val="FFFFFF"/>
                  </a:gs>
                </a:gsLst>
                <a:lin ang="0" scaled="1"/>
                <a:tileRect/>
              </a:gradFill>
              <a:ln w="12700">
                <a:noFill/>
                <a:round/>
                <a:headEnd/>
                <a:tailEnd/>
              </a:ln>
              <a:effectLst/>
            </p:spPr>
            <p:txBody>
              <a:bodyPr rtlCol="0" anchor="ctr"/>
              <a:lstStyle/>
              <a:p>
                <a:pPr algn="ctr"/>
                <a:endParaRPr lang="de-DE" sz="16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47" name="Abgerundetes Rechteck 46"/>
              <p:cNvSpPr/>
              <p:nvPr/>
            </p:nvSpPr>
            <p:spPr bwMode="auto">
              <a:xfrm>
                <a:off x="7563644" y="1539089"/>
                <a:ext cx="144000" cy="1327896"/>
              </a:xfrm>
              <a:prstGeom prst="roundRect">
                <a:avLst>
                  <a:gd name="adj" fmla="val 0"/>
                </a:avLst>
              </a:prstGeom>
              <a:gradFill flip="none" rotWithShape="1">
                <a:gsLst>
                  <a:gs pos="90000">
                    <a:schemeClr val="accent1">
                      <a:lumMod val="50000"/>
                    </a:schemeClr>
                  </a:gs>
                  <a:gs pos="50000">
                    <a:schemeClr val="accent1"/>
                  </a:gs>
                  <a:gs pos="0">
                    <a:schemeClr val="accent1">
                      <a:lumMod val="75000"/>
                    </a:schemeClr>
                  </a:gs>
                  <a:gs pos="15000">
                    <a:schemeClr val="accent1">
                      <a:lumMod val="60000"/>
                      <a:lumOff val="40000"/>
                    </a:schemeClr>
                  </a:gs>
                </a:gsLst>
                <a:lin ang="0" scaled="1"/>
                <a:tileRect/>
              </a:gradFill>
              <a:ln w="12700">
                <a:noFill/>
                <a:round/>
                <a:headEnd/>
                <a:tailEnd/>
              </a:ln>
            </p:spPr>
            <p:txBody>
              <a:bodyPr rtlCol="0" anchor="ctr"/>
              <a:lstStyle/>
              <a:p>
                <a:pPr algn="ctr"/>
                <a:endParaRPr lang="de-DE" sz="16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48" name="Freeform 6"/>
              <p:cNvSpPr>
                <a:spLocks/>
              </p:cNvSpPr>
              <p:nvPr/>
            </p:nvSpPr>
            <p:spPr bwMode="auto">
              <a:xfrm>
                <a:off x="7707644" y="1539089"/>
                <a:ext cx="1744174" cy="1327896"/>
              </a:xfrm>
              <a:custGeom>
                <a:avLst/>
                <a:gdLst>
                  <a:gd name="T0" fmla="*/ 504 w 534"/>
                  <a:gd name="T1" fmla="*/ 189 h 418"/>
                  <a:gd name="T2" fmla="*/ 0 w 534"/>
                  <a:gd name="T3" fmla="*/ 0 h 418"/>
                  <a:gd name="T4" fmla="*/ 0 w 534"/>
                  <a:gd name="T5" fmla="*/ 418 h 418"/>
                  <a:gd name="T6" fmla="*/ 504 w 534"/>
                  <a:gd name="T7" fmla="*/ 229 h 418"/>
                  <a:gd name="T8" fmla="*/ 504 w 534"/>
                  <a:gd name="T9" fmla="*/ 189 h 4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34" h="418">
                    <a:moveTo>
                      <a:pt x="504" y="189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18"/>
                      <a:pt x="0" y="418"/>
                      <a:pt x="0" y="418"/>
                    </a:cubicBezTo>
                    <a:cubicBezTo>
                      <a:pt x="504" y="229"/>
                      <a:pt x="504" y="229"/>
                      <a:pt x="504" y="229"/>
                    </a:cubicBezTo>
                    <a:cubicBezTo>
                      <a:pt x="534" y="218"/>
                      <a:pt x="534" y="200"/>
                      <a:pt x="504" y="189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accent1"/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>
                <a:noFill/>
                <a:round/>
                <a:headEnd/>
                <a:tailEnd/>
              </a:ln>
              <a:effectLst/>
            </p:spPr>
            <p:txBody>
              <a:bodyPr vert="horz" wrap="none" lIns="54000" tIns="72000" rIns="288000" bIns="72000" rtlCol="0" anchor="ctr"/>
              <a:lstStyle/>
              <a:p>
                <a:r>
                  <a:rPr lang="de-DE" sz="1050" b="1" dirty="0">
                    <a:solidFill>
                      <a:schemeClr val="bg1"/>
                    </a:solidFill>
                    <a:effectLst>
                      <a:outerShdw blurRad="190500" algn="ctr" rotWithShape="0">
                        <a:prstClr val="black">
                          <a:alpha val="50000"/>
                        </a:prstClr>
                      </a:outerShdw>
                    </a:effectLst>
                  </a:rPr>
                  <a:t>Step2</a:t>
                </a:r>
              </a:p>
            </p:txBody>
          </p:sp>
        </p:grpSp>
        <p:sp>
          <p:nvSpPr>
            <p:cNvPr id="45" name="Rechteck 44"/>
            <p:cNvSpPr/>
            <p:nvPr/>
          </p:nvSpPr>
          <p:spPr bwMode="auto">
            <a:xfrm>
              <a:off x="9511263" y="4642810"/>
              <a:ext cx="1282790" cy="2255149"/>
            </a:xfrm>
            <a:prstGeom prst="rect">
              <a:avLst/>
            </a:prstGeom>
            <a:solidFill>
              <a:srgbClr val="000000">
                <a:alpha val="0"/>
              </a:srgbClr>
            </a:solidFill>
            <a:ln w="12700">
              <a:noFill/>
              <a:round/>
              <a:headEnd/>
              <a:tailEnd/>
            </a:ln>
          </p:spPr>
          <p:txBody>
            <a:bodyPr rtlCol="0" anchor="ctr"/>
            <a:lstStyle/>
            <a:p>
              <a:pPr algn="ctr"/>
              <a:endParaRPr lang="de-DE" dirty="0"/>
            </a:p>
          </p:txBody>
        </p:sp>
      </p:grpSp>
      <p:sp>
        <p:nvSpPr>
          <p:cNvPr id="85" name="Freihandform 84"/>
          <p:cNvSpPr/>
          <p:nvPr/>
        </p:nvSpPr>
        <p:spPr bwMode="auto">
          <a:xfrm rot="367510">
            <a:off x="6029056" y="5434807"/>
            <a:ext cx="1441524" cy="838838"/>
          </a:xfrm>
          <a:custGeom>
            <a:avLst/>
            <a:gdLst/>
            <a:ahLst/>
            <a:cxnLst/>
            <a:rect l="l" t="t" r="r" b="b"/>
            <a:pathLst>
              <a:path w="2188552" h="1273542">
                <a:moveTo>
                  <a:pt x="1090758" y="21"/>
                </a:moveTo>
                <a:cubicBezTo>
                  <a:pt x="1128535" y="-620"/>
                  <a:pt x="1166558" y="13151"/>
                  <a:pt x="1195871" y="41486"/>
                </a:cubicBezTo>
                <a:cubicBezTo>
                  <a:pt x="1224993" y="69636"/>
                  <a:pt x="1240041" y="106867"/>
                  <a:pt x="1240722" y="144399"/>
                </a:cubicBezTo>
                <a:lnTo>
                  <a:pt x="2188552" y="730330"/>
                </a:lnTo>
                <a:lnTo>
                  <a:pt x="743518" y="721880"/>
                </a:lnTo>
                <a:lnTo>
                  <a:pt x="253788" y="1228515"/>
                </a:lnTo>
                <a:cubicBezTo>
                  <a:pt x="197118" y="1287140"/>
                  <a:pt x="103653" y="1288726"/>
                  <a:pt x="45027" y="1232057"/>
                </a:cubicBezTo>
                <a:cubicBezTo>
                  <a:pt x="-13598" y="1175387"/>
                  <a:pt x="-15184" y="1081922"/>
                  <a:pt x="41485" y="1023296"/>
                </a:cubicBezTo>
                <a:lnTo>
                  <a:pt x="987111" y="45028"/>
                </a:lnTo>
                <a:cubicBezTo>
                  <a:pt x="1015446" y="15715"/>
                  <a:pt x="1052979" y="662"/>
                  <a:pt x="1090758" y="21"/>
                </a:cubicBezTo>
                <a:close/>
              </a:path>
            </a:pathLst>
          </a:custGeom>
          <a:solidFill>
            <a:srgbClr val="000000">
              <a:alpha val="40000"/>
            </a:srgbClr>
          </a:solidFill>
          <a:ln w="12700">
            <a:noFill/>
            <a:round/>
            <a:headEnd/>
            <a:tailEnd/>
          </a:ln>
          <a:effectLst>
            <a:softEdge rad="63500"/>
          </a:effectLst>
        </p:spPr>
        <p:txBody>
          <a:bodyPr rtlCol="0" anchor="ctr"/>
          <a:lstStyle/>
          <a:p>
            <a:pPr algn="ctr"/>
            <a:endParaRPr lang="de-DE" sz="1600" dirty="0">
              <a:solidFill>
                <a:schemeClr val="bg1"/>
              </a:solidFill>
            </a:endParaRPr>
          </a:p>
        </p:txBody>
      </p:sp>
      <p:grpSp>
        <p:nvGrpSpPr>
          <p:cNvPr id="75" name="Gruppieren 74"/>
          <p:cNvGrpSpPr/>
          <p:nvPr/>
        </p:nvGrpSpPr>
        <p:grpSpPr>
          <a:xfrm rot="21216871">
            <a:off x="4831214" y="4243078"/>
            <a:ext cx="2479042" cy="4152108"/>
            <a:chOff x="9511263" y="2745851"/>
            <a:chExt cx="2479042" cy="4152108"/>
          </a:xfrm>
        </p:grpSpPr>
        <p:sp>
          <p:nvSpPr>
            <p:cNvPr id="77" name="Rechteck 76"/>
            <p:cNvSpPr/>
            <p:nvPr/>
          </p:nvSpPr>
          <p:spPr bwMode="auto">
            <a:xfrm>
              <a:off x="10682853" y="2745851"/>
              <a:ext cx="1288954" cy="2255149"/>
            </a:xfrm>
            <a:prstGeom prst="rect">
              <a:avLst/>
            </a:prstGeom>
            <a:solidFill>
              <a:srgbClr val="000000">
                <a:alpha val="0"/>
              </a:srgbClr>
            </a:solidFill>
            <a:ln w="12700">
              <a:noFill/>
              <a:round/>
              <a:headEnd/>
              <a:tailEnd/>
            </a:ln>
          </p:spPr>
          <p:txBody>
            <a:bodyPr rtlCol="0" anchor="ctr"/>
            <a:lstStyle/>
            <a:p>
              <a:pPr algn="ctr"/>
              <a:endParaRPr lang="de-DE" dirty="0"/>
            </a:p>
          </p:txBody>
        </p:sp>
        <p:grpSp>
          <p:nvGrpSpPr>
            <p:cNvPr id="80" name="Gruppieren 79"/>
            <p:cNvGrpSpPr/>
            <p:nvPr/>
          </p:nvGrpSpPr>
          <p:grpSpPr>
            <a:xfrm>
              <a:off x="10746630" y="2745853"/>
              <a:ext cx="1243675" cy="1896956"/>
              <a:chOff x="7563644" y="1477833"/>
              <a:chExt cx="1888174" cy="2880000"/>
            </a:xfrm>
          </p:grpSpPr>
          <p:sp>
            <p:nvSpPr>
              <p:cNvPr id="81" name="Abgerundetes Rechteck 80"/>
              <p:cNvSpPr/>
              <p:nvPr/>
            </p:nvSpPr>
            <p:spPr bwMode="auto">
              <a:xfrm>
                <a:off x="7581644" y="1477833"/>
                <a:ext cx="108000" cy="2880000"/>
              </a:xfrm>
              <a:prstGeom prst="roundRect">
                <a:avLst>
                  <a:gd name="adj" fmla="val 50000"/>
                </a:avLst>
              </a:prstGeom>
              <a:gradFill flip="none" rotWithShape="1">
                <a:gsLst>
                  <a:gs pos="10000">
                    <a:srgbClr val="FFFFFF"/>
                  </a:gs>
                  <a:gs pos="0">
                    <a:srgbClr val="D7D7D7"/>
                  </a:gs>
                  <a:gs pos="100000">
                    <a:srgbClr val="7D7D7D"/>
                  </a:gs>
                  <a:gs pos="85000">
                    <a:srgbClr val="969696"/>
                  </a:gs>
                  <a:gs pos="60000">
                    <a:srgbClr val="C8C8C8"/>
                  </a:gs>
                  <a:gs pos="20000">
                    <a:srgbClr val="FFFFFF"/>
                  </a:gs>
                </a:gsLst>
                <a:lin ang="0" scaled="1"/>
                <a:tileRect/>
              </a:gradFill>
              <a:ln w="12700">
                <a:noFill/>
                <a:round/>
                <a:headEnd/>
                <a:tailEnd/>
              </a:ln>
              <a:effectLst/>
            </p:spPr>
            <p:txBody>
              <a:bodyPr rtlCol="0" anchor="ctr"/>
              <a:lstStyle/>
              <a:p>
                <a:pPr algn="ctr"/>
                <a:endParaRPr lang="de-DE" sz="16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82" name="Abgerundetes Rechteck 81"/>
              <p:cNvSpPr/>
              <p:nvPr/>
            </p:nvSpPr>
            <p:spPr bwMode="auto">
              <a:xfrm>
                <a:off x="7563644" y="1539089"/>
                <a:ext cx="144000" cy="1327896"/>
              </a:xfrm>
              <a:prstGeom prst="roundRect">
                <a:avLst>
                  <a:gd name="adj" fmla="val 0"/>
                </a:avLst>
              </a:prstGeom>
              <a:gradFill flip="none" rotWithShape="1">
                <a:gsLst>
                  <a:gs pos="90000">
                    <a:schemeClr val="accent1">
                      <a:lumMod val="50000"/>
                    </a:schemeClr>
                  </a:gs>
                  <a:gs pos="50000">
                    <a:schemeClr val="accent1"/>
                  </a:gs>
                  <a:gs pos="0">
                    <a:schemeClr val="accent1">
                      <a:lumMod val="75000"/>
                    </a:schemeClr>
                  </a:gs>
                  <a:gs pos="15000">
                    <a:schemeClr val="accent1">
                      <a:lumMod val="60000"/>
                      <a:lumOff val="40000"/>
                    </a:schemeClr>
                  </a:gs>
                </a:gsLst>
                <a:lin ang="0" scaled="1"/>
                <a:tileRect/>
              </a:gradFill>
              <a:ln w="12700">
                <a:noFill/>
                <a:round/>
                <a:headEnd/>
                <a:tailEnd/>
              </a:ln>
            </p:spPr>
            <p:txBody>
              <a:bodyPr rtlCol="0" anchor="ctr"/>
              <a:lstStyle/>
              <a:p>
                <a:pPr algn="ctr"/>
                <a:endParaRPr lang="de-DE" sz="16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83" name="Freeform 6"/>
              <p:cNvSpPr>
                <a:spLocks/>
              </p:cNvSpPr>
              <p:nvPr/>
            </p:nvSpPr>
            <p:spPr bwMode="auto">
              <a:xfrm>
                <a:off x="7707644" y="1539089"/>
                <a:ext cx="1744174" cy="1327896"/>
              </a:xfrm>
              <a:custGeom>
                <a:avLst/>
                <a:gdLst>
                  <a:gd name="T0" fmla="*/ 504 w 534"/>
                  <a:gd name="T1" fmla="*/ 189 h 418"/>
                  <a:gd name="T2" fmla="*/ 0 w 534"/>
                  <a:gd name="T3" fmla="*/ 0 h 418"/>
                  <a:gd name="T4" fmla="*/ 0 w 534"/>
                  <a:gd name="T5" fmla="*/ 418 h 418"/>
                  <a:gd name="T6" fmla="*/ 504 w 534"/>
                  <a:gd name="T7" fmla="*/ 229 h 418"/>
                  <a:gd name="T8" fmla="*/ 504 w 534"/>
                  <a:gd name="T9" fmla="*/ 189 h 4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34" h="418">
                    <a:moveTo>
                      <a:pt x="504" y="189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18"/>
                      <a:pt x="0" y="418"/>
                      <a:pt x="0" y="418"/>
                    </a:cubicBezTo>
                    <a:cubicBezTo>
                      <a:pt x="504" y="229"/>
                      <a:pt x="504" y="229"/>
                      <a:pt x="504" y="229"/>
                    </a:cubicBezTo>
                    <a:cubicBezTo>
                      <a:pt x="534" y="218"/>
                      <a:pt x="534" y="200"/>
                      <a:pt x="504" y="189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accent1"/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>
                <a:noFill/>
                <a:round/>
                <a:headEnd/>
                <a:tailEnd/>
              </a:ln>
              <a:effectLst/>
            </p:spPr>
            <p:txBody>
              <a:bodyPr vert="horz" wrap="none" lIns="144000" tIns="72000" rIns="288000" bIns="72000" rtlCol="0" anchor="ctr"/>
              <a:lstStyle/>
              <a:p>
                <a:r>
                  <a:rPr lang="de-DE" b="1" dirty="0">
                    <a:solidFill>
                      <a:schemeClr val="bg1"/>
                    </a:solidFill>
                    <a:effectLst>
                      <a:outerShdw blurRad="190500" algn="ctr" rotWithShape="0">
                        <a:prstClr val="black">
                          <a:alpha val="50000"/>
                        </a:prstClr>
                      </a:outerShdw>
                    </a:effectLst>
                  </a:rPr>
                  <a:t>Step1</a:t>
                </a:r>
              </a:p>
            </p:txBody>
          </p:sp>
        </p:grpSp>
        <p:sp>
          <p:nvSpPr>
            <p:cNvPr id="78" name="Rechteck 77"/>
            <p:cNvSpPr/>
            <p:nvPr/>
          </p:nvSpPr>
          <p:spPr bwMode="auto">
            <a:xfrm>
              <a:off x="9511263" y="4642810"/>
              <a:ext cx="1282790" cy="2255149"/>
            </a:xfrm>
            <a:prstGeom prst="rect">
              <a:avLst/>
            </a:prstGeom>
            <a:solidFill>
              <a:srgbClr val="000000">
                <a:alpha val="0"/>
              </a:srgbClr>
            </a:solidFill>
            <a:ln w="12700">
              <a:noFill/>
              <a:round/>
              <a:headEnd/>
              <a:tailEnd/>
            </a:ln>
          </p:spPr>
          <p:txBody>
            <a:bodyPr rtlCol="0" anchor="ctr"/>
            <a:lstStyle/>
            <a:p>
              <a:pPr algn="ctr"/>
              <a:endParaRPr lang="de-DE" dirty="0"/>
            </a:p>
          </p:txBody>
        </p:sp>
      </p:grpSp>
      <p:sp>
        <p:nvSpPr>
          <p:cNvPr id="50" name="Freihandform 49"/>
          <p:cNvSpPr/>
          <p:nvPr/>
        </p:nvSpPr>
        <p:spPr bwMode="auto">
          <a:xfrm rot="583155">
            <a:off x="6686724" y="3292181"/>
            <a:ext cx="1062794" cy="652305"/>
          </a:xfrm>
          <a:custGeom>
            <a:avLst/>
            <a:gdLst/>
            <a:ahLst/>
            <a:cxnLst/>
            <a:rect l="l" t="t" r="r" b="b"/>
            <a:pathLst>
              <a:path w="2188552" h="1273542">
                <a:moveTo>
                  <a:pt x="1090758" y="21"/>
                </a:moveTo>
                <a:cubicBezTo>
                  <a:pt x="1128535" y="-620"/>
                  <a:pt x="1166558" y="13151"/>
                  <a:pt x="1195871" y="41486"/>
                </a:cubicBezTo>
                <a:cubicBezTo>
                  <a:pt x="1224993" y="69636"/>
                  <a:pt x="1240041" y="106867"/>
                  <a:pt x="1240722" y="144399"/>
                </a:cubicBezTo>
                <a:lnTo>
                  <a:pt x="2188552" y="730330"/>
                </a:lnTo>
                <a:lnTo>
                  <a:pt x="743518" y="721880"/>
                </a:lnTo>
                <a:lnTo>
                  <a:pt x="253788" y="1228515"/>
                </a:lnTo>
                <a:cubicBezTo>
                  <a:pt x="197118" y="1287140"/>
                  <a:pt x="103653" y="1288726"/>
                  <a:pt x="45027" y="1232057"/>
                </a:cubicBezTo>
                <a:cubicBezTo>
                  <a:pt x="-13598" y="1175387"/>
                  <a:pt x="-15184" y="1081922"/>
                  <a:pt x="41485" y="1023296"/>
                </a:cubicBezTo>
                <a:lnTo>
                  <a:pt x="987111" y="45028"/>
                </a:lnTo>
                <a:cubicBezTo>
                  <a:pt x="1015446" y="15715"/>
                  <a:pt x="1052979" y="662"/>
                  <a:pt x="1090758" y="21"/>
                </a:cubicBezTo>
                <a:close/>
              </a:path>
            </a:pathLst>
          </a:custGeom>
          <a:solidFill>
            <a:srgbClr val="000000">
              <a:alpha val="40000"/>
            </a:srgbClr>
          </a:solidFill>
          <a:ln w="12700">
            <a:noFill/>
            <a:round/>
            <a:headEnd/>
            <a:tailEnd/>
          </a:ln>
          <a:effectLst>
            <a:softEdge rad="63500"/>
          </a:effectLst>
        </p:spPr>
        <p:txBody>
          <a:bodyPr rtlCol="0" anchor="ctr"/>
          <a:lstStyle/>
          <a:p>
            <a:pPr algn="ctr"/>
            <a:endParaRPr lang="de-DE" sz="1600" dirty="0">
              <a:solidFill>
                <a:schemeClr val="bg1"/>
              </a:solidFill>
            </a:endParaRPr>
          </a:p>
        </p:txBody>
      </p:sp>
      <p:grpSp>
        <p:nvGrpSpPr>
          <p:cNvPr id="68" name="Gruppieren 67"/>
          <p:cNvGrpSpPr/>
          <p:nvPr/>
        </p:nvGrpSpPr>
        <p:grpSpPr>
          <a:xfrm rot="21046012" flipH="1">
            <a:off x="4972635" y="2136530"/>
            <a:ext cx="1297590" cy="2173313"/>
            <a:chOff x="9511263" y="2745851"/>
            <a:chExt cx="2479042" cy="4152108"/>
          </a:xfrm>
        </p:grpSpPr>
        <p:sp>
          <p:nvSpPr>
            <p:cNvPr id="69" name="Rechteck 68"/>
            <p:cNvSpPr/>
            <p:nvPr/>
          </p:nvSpPr>
          <p:spPr bwMode="auto">
            <a:xfrm>
              <a:off x="10682853" y="2745851"/>
              <a:ext cx="1288954" cy="2255149"/>
            </a:xfrm>
            <a:prstGeom prst="rect">
              <a:avLst/>
            </a:prstGeom>
            <a:solidFill>
              <a:srgbClr val="000000">
                <a:alpha val="0"/>
              </a:srgbClr>
            </a:solidFill>
            <a:ln w="12700">
              <a:noFill/>
              <a:round/>
              <a:headEnd/>
              <a:tailEnd/>
            </a:ln>
          </p:spPr>
          <p:txBody>
            <a:bodyPr rtlCol="0" anchor="ctr"/>
            <a:lstStyle/>
            <a:p>
              <a:pPr algn="ctr"/>
              <a:endParaRPr lang="de-DE" dirty="0"/>
            </a:p>
          </p:txBody>
        </p:sp>
        <p:grpSp>
          <p:nvGrpSpPr>
            <p:cNvPr id="70" name="Gruppieren 69"/>
            <p:cNvGrpSpPr/>
            <p:nvPr/>
          </p:nvGrpSpPr>
          <p:grpSpPr>
            <a:xfrm>
              <a:off x="10746630" y="2745853"/>
              <a:ext cx="1243675" cy="1896956"/>
              <a:chOff x="7563644" y="1477833"/>
              <a:chExt cx="1888174" cy="2880000"/>
            </a:xfrm>
          </p:grpSpPr>
          <p:sp>
            <p:nvSpPr>
              <p:cNvPr id="72" name="Abgerundetes Rechteck 71"/>
              <p:cNvSpPr/>
              <p:nvPr/>
            </p:nvSpPr>
            <p:spPr bwMode="auto">
              <a:xfrm>
                <a:off x="7581644" y="1477833"/>
                <a:ext cx="108000" cy="2880000"/>
              </a:xfrm>
              <a:prstGeom prst="roundRect">
                <a:avLst>
                  <a:gd name="adj" fmla="val 50000"/>
                </a:avLst>
              </a:prstGeom>
              <a:gradFill flip="none" rotWithShape="1">
                <a:gsLst>
                  <a:gs pos="10000">
                    <a:srgbClr val="FFFFFF"/>
                  </a:gs>
                  <a:gs pos="0">
                    <a:srgbClr val="D7D7D7"/>
                  </a:gs>
                  <a:gs pos="100000">
                    <a:srgbClr val="7D7D7D"/>
                  </a:gs>
                  <a:gs pos="85000">
                    <a:srgbClr val="969696"/>
                  </a:gs>
                  <a:gs pos="60000">
                    <a:srgbClr val="C8C8C8"/>
                  </a:gs>
                  <a:gs pos="20000">
                    <a:srgbClr val="FFFFFF"/>
                  </a:gs>
                </a:gsLst>
                <a:lin ang="0" scaled="1"/>
                <a:tileRect/>
              </a:gradFill>
              <a:ln w="12700">
                <a:noFill/>
                <a:round/>
                <a:headEnd/>
                <a:tailEnd/>
              </a:ln>
              <a:effectLst/>
            </p:spPr>
            <p:txBody>
              <a:bodyPr rtlCol="0" anchor="ctr"/>
              <a:lstStyle/>
              <a:p>
                <a:pPr algn="ctr"/>
                <a:endParaRPr lang="de-DE" sz="16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73" name="Abgerundetes Rechteck 72"/>
              <p:cNvSpPr/>
              <p:nvPr/>
            </p:nvSpPr>
            <p:spPr bwMode="auto">
              <a:xfrm>
                <a:off x="7563644" y="1539089"/>
                <a:ext cx="144000" cy="1327896"/>
              </a:xfrm>
              <a:prstGeom prst="roundRect">
                <a:avLst>
                  <a:gd name="adj" fmla="val 0"/>
                </a:avLst>
              </a:prstGeom>
              <a:gradFill flip="none" rotWithShape="1">
                <a:gsLst>
                  <a:gs pos="90000">
                    <a:schemeClr val="accent1">
                      <a:lumMod val="50000"/>
                    </a:schemeClr>
                  </a:gs>
                  <a:gs pos="50000">
                    <a:schemeClr val="accent1"/>
                  </a:gs>
                  <a:gs pos="0">
                    <a:schemeClr val="accent1">
                      <a:lumMod val="75000"/>
                    </a:schemeClr>
                  </a:gs>
                  <a:gs pos="15000">
                    <a:schemeClr val="accent1">
                      <a:lumMod val="60000"/>
                      <a:lumOff val="40000"/>
                    </a:schemeClr>
                  </a:gs>
                </a:gsLst>
                <a:lin ang="0" scaled="1"/>
                <a:tileRect/>
              </a:gradFill>
              <a:ln w="12700">
                <a:noFill/>
                <a:round/>
                <a:headEnd/>
                <a:tailEnd/>
              </a:ln>
            </p:spPr>
            <p:txBody>
              <a:bodyPr rtlCol="0" anchor="ctr"/>
              <a:lstStyle/>
              <a:p>
                <a:pPr algn="ctr"/>
                <a:endParaRPr lang="de-DE" sz="16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74" name="Freeform 6"/>
              <p:cNvSpPr>
                <a:spLocks/>
              </p:cNvSpPr>
              <p:nvPr/>
            </p:nvSpPr>
            <p:spPr bwMode="auto">
              <a:xfrm>
                <a:off x="7707644" y="1539089"/>
                <a:ext cx="1744174" cy="1327896"/>
              </a:xfrm>
              <a:custGeom>
                <a:avLst/>
                <a:gdLst>
                  <a:gd name="T0" fmla="*/ 504 w 534"/>
                  <a:gd name="T1" fmla="*/ 189 h 418"/>
                  <a:gd name="T2" fmla="*/ 0 w 534"/>
                  <a:gd name="T3" fmla="*/ 0 h 418"/>
                  <a:gd name="T4" fmla="*/ 0 w 534"/>
                  <a:gd name="T5" fmla="*/ 418 h 418"/>
                  <a:gd name="T6" fmla="*/ 504 w 534"/>
                  <a:gd name="T7" fmla="*/ 229 h 418"/>
                  <a:gd name="T8" fmla="*/ 504 w 534"/>
                  <a:gd name="T9" fmla="*/ 189 h 4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34" h="418">
                    <a:moveTo>
                      <a:pt x="504" y="189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18"/>
                      <a:pt x="0" y="418"/>
                      <a:pt x="0" y="418"/>
                    </a:cubicBezTo>
                    <a:cubicBezTo>
                      <a:pt x="504" y="229"/>
                      <a:pt x="504" y="229"/>
                      <a:pt x="504" y="229"/>
                    </a:cubicBezTo>
                    <a:cubicBezTo>
                      <a:pt x="534" y="218"/>
                      <a:pt x="534" y="200"/>
                      <a:pt x="504" y="189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accent1"/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>
                <a:noFill/>
                <a:round/>
                <a:headEnd/>
                <a:tailEnd/>
              </a:ln>
              <a:effectLst/>
            </p:spPr>
            <p:txBody>
              <a:bodyPr vert="horz" wrap="none" lIns="54000" tIns="72000" rIns="54000" bIns="72000" rtlCol="0" anchor="ctr"/>
              <a:lstStyle/>
              <a:p>
                <a:pPr algn="r"/>
                <a:r>
                  <a:rPr lang="de-DE" sz="1050" b="1" dirty="0">
                    <a:solidFill>
                      <a:schemeClr val="bg1"/>
                    </a:solidFill>
                    <a:effectLst>
                      <a:outerShdw blurRad="190500" algn="ctr" rotWithShape="0">
                        <a:prstClr val="black">
                          <a:alpha val="50000"/>
                        </a:prstClr>
                      </a:outerShdw>
                    </a:effectLst>
                  </a:rPr>
                  <a:t>GOAL</a:t>
                </a:r>
              </a:p>
            </p:txBody>
          </p:sp>
        </p:grpSp>
        <p:sp>
          <p:nvSpPr>
            <p:cNvPr id="71" name="Rechteck 70"/>
            <p:cNvSpPr/>
            <p:nvPr/>
          </p:nvSpPr>
          <p:spPr bwMode="auto">
            <a:xfrm>
              <a:off x="9511263" y="4642810"/>
              <a:ext cx="1282790" cy="2255149"/>
            </a:xfrm>
            <a:prstGeom prst="rect">
              <a:avLst/>
            </a:prstGeom>
            <a:solidFill>
              <a:srgbClr val="000000">
                <a:alpha val="0"/>
              </a:srgbClr>
            </a:solidFill>
            <a:ln w="12700">
              <a:noFill/>
              <a:round/>
              <a:headEnd/>
              <a:tailEnd/>
            </a:ln>
          </p:spPr>
          <p:txBody>
            <a:bodyPr rtlCol="0" anchor="ctr"/>
            <a:lstStyle/>
            <a:p>
              <a:pPr algn="ctr"/>
              <a:endParaRPr lang="de-DE" dirty="0"/>
            </a:p>
          </p:txBody>
        </p:sp>
      </p:grpSp>
      <p:sp>
        <p:nvSpPr>
          <p:cNvPr id="61" name="Freihandform 60"/>
          <p:cNvSpPr/>
          <p:nvPr/>
        </p:nvSpPr>
        <p:spPr bwMode="auto">
          <a:xfrm rot="6581038" flipH="1">
            <a:off x="5535131" y="2711753"/>
            <a:ext cx="506193" cy="622358"/>
          </a:xfrm>
          <a:custGeom>
            <a:avLst/>
            <a:gdLst>
              <a:gd name="connsiteX0" fmla="*/ 1090758 w 1240721"/>
              <a:gd name="connsiteY0" fmla="*/ 21 h 1274903"/>
              <a:gd name="connsiteX1" fmla="*/ 1195871 w 1240721"/>
              <a:gd name="connsiteY1" fmla="*/ 41486 h 1274903"/>
              <a:gd name="connsiteX2" fmla="*/ 1240722 w 1240721"/>
              <a:gd name="connsiteY2" fmla="*/ 144399 h 1274903"/>
              <a:gd name="connsiteX3" fmla="*/ 1007873 w 1240721"/>
              <a:gd name="connsiteY3" fmla="*/ 1274903 h 1274903"/>
              <a:gd name="connsiteX4" fmla="*/ 743518 w 1240721"/>
              <a:gd name="connsiteY4" fmla="*/ 721880 h 1274903"/>
              <a:gd name="connsiteX5" fmla="*/ 253788 w 1240721"/>
              <a:gd name="connsiteY5" fmla="*/ 1228515 h 1274903"/>
              <a:gd name="connsiteX6" fmla="*/ 45027 w 1240721"/>
              <a:gd name="connsiteY6" fmla="*/ 1232057 h 1274903"/>
              <a:gd name="connsiteX7" fmla="*/ 41485 w 1240721"/>
              <a:gd name="connsiteY7" fmla="*/ 1023296 h 1274903"/>
              <a:gd name="connsiteX8" fmla="*/ 987111 w 1240721"/>
              <a:gd name="connsiteY8" fmla="*/ 45028 h 1274903"/>
              <a:gd name="connsiteX9" fmla="*/ 1090758 w 1240721"/>
              <a:gd name="connsiteY9" fmla="*/ 21 h 1274903"/>
              <a:gd name="connsiteX0" fmla="*/ 1097524 w 1247487"/>
              <a:gd name="connsiteY0" fmla="*/ 21 h 1274903"/>
              <a:gd name="connsiteX1" fmla="*/ 1202637 w 1247487"/>
              <a:gd name="connsiteY1" fmla="*/ 41486 h 1274903"/>
              <a:gd name="connsiteX2" fmla="*/ 1247488 w 1247487"/>
              <a:gd name="connsiteY2" fmla="*/ 144399 h 1274903"/>
              <a:gd name="connsiteX3" fmla="*/ 1014639 w 1247487"/>
              <a:gd name="connsiteY3" fmla="*/ 1274903 h 1274903"/>
              <a:gd name="connsiteX4" fmla="*/ 750284 w 1247487"/>
              <a:gd name="connsiteY4" fmla="*/ 721880 h 1274903"/>
              <a:gd name="connsiteX5" fmla="*/ 260554 w 1247487"/>
              <a:gd name="connsiteY5" fmla="*/ 1228515 h 1274903"/>
              <a:gd name="connsiteX6" fmla="*/ 51793 w 1247487"/>
              <a:gd name="connsiteY6" fmla="*/ 1232057 h 1274903"/>
              <a:gd name="connsiteX7" fmla="*/ 27595 w 1247487"/>
              <a:gd name="connsiteY7" fmla="*/ 938194 h 1274903"/>
              <a:gd name="connsiteX8" fmla="*/ 993877 w 1247487"/>
              <a:gd name="connsiteY8" fmla="*/ 45028 h 1274903"/>
              <a:gd name="connsiteX9" fmla="*/ 1097524 w 1247487"/>
              <a:gd name="connsiteY9" fmla="*/ 21 h 1274903"/>
              <a:gd name="connsiteX0" fmla="*/ 1107626 w 1257589"/>
              <a:gd name="connsiteY0" fmla="*/ 21 h 1297212"/>
              <a:gd name="connsiteX1" fmla="*/ 1212739 w 1257589"/>
              <a:gd name="connsiteY1" fmla="*/ 41486 h 1297212"/>
              <a:gd name="connsiteX2" fmla="*/ 1257590 w 1257589"/>
              <a:gd name="connsiteY2" fmla="*/ 144399 h 1297212"/>
              <a:gd name="connsiteX3" fmla="*/ 1024741 w 1257589"/>
              <a:gd name="connsiteY3" fmla="*/ 1274903 h 1297212"/>
              <a:gd name="connsiteX4" fmla="*/ 760386 w 1257589"/>
              <a:gd name="connsiteY4" fmla="*/ 721880 h 1297212"/>
              <a:gd name="connsiteX5" fmla="*/ 270656 w 1257589"/>
              <a:gd name="connsiteY5" fmla="*/ 1228515 h 1297212"/>
              <a:gd name="connsiteX6" fmla="*/ 61895 w 1257589"/>
              <a:gd name="connsiteY6" fmla="*/ 1232057 h 1297212"/>
              <a:gd name="connsiteX7" fmla="*/ 37697 w 1257589"/>
              <a:gd name="connsiteY7" fmla="*/ 938194 h 1297212"/>
              <a:gd name="connsiteX8" fmla="*/ 1003979 w 1257589"/>
              <a:gd name="connsiteY8" fmla="*/ 45028 h 1297212"/>
              <a:gd name="connsiteX9" fmla="*/ 1107626 w 1257589"/>
              <a:gd name="connsiteY9" fmla="*/ 21 h 1297212"/>
              <a:gd name="connsiteX0" fmla="*/ 1153378 w 1303341"/>
              <a:gd name="connsiteY0" fmla="*/ 21 h 1283761"/>
              <a:gd name="connsiteX1" fmla="*/ 1258491 w 1303341"/>
              <a:gd name="connsiteY1" fmla="*/ 41486 h 1283761"/>
              <a:gd name="connsiteX2" fmla="*/ 1303342 w 1303341"/>
              <a:gd name="connsiteY2" fmla="*/ 144399 h 1283761"/>
              <a:gd name="connsiteX3" fmla="*/ 1070493 w 1303341"/>
              <a:gd name="connsiteY3" fmla="*/ 1274903 h 1283761"/>
              <a:gd name="connsiteX4" fmla="*/ 806138 w 1303341"/>
              <a:gd name="connsiteY4" fmla="*/ 721880 h 1283761"/>
              <a:gd name="connsiteX5" fmla="*/ 316408 w 1303341"/>
              <a:gd name="connsiteY5" fmla="*/ 1228515 h 1283761"/>
              <a:gd name="connsiteX6" fmla="*/ 32534 w 1303341"/>
              <a:gd name="connsiteY6" fmla="*/ 1208913 h 1283761"/>
              <a:gd name="connsiteX7" fmla="*/ 83449 w 1303341"/>
              <a:gd name="connsiteY7" fmla="*/ 938194 h 1283761"/>
              <a:gd name="connsiteX8" fmla="*/ 1049731 w 1303341"/>
              <a:gd name="connsiteY8" fmla="*/ 45028 h 1283761"/>
              <a:gd name="connsiteX9" fmla="*/ 1153378 w 1303341"/>
              <a:gd name="connsiteY9" fmla="*/ 21 h 1283761"/>
              <a:gd name="connsiteX0" fmla="*/ 1153378 w 1303341"/>
              <a:gd name="connsiteY0" fmla="*/ 1042 h 1284782"/>
              <a:gd name="connsiteX1" fmla="*/ 1258491 w 1303341"/>
              <a:gd name="connsiteY1" fmla="*/ 42507 h 1284782"/>
              <a:gd name="connsiteX2" fmla="*/ 1303342 w 1303341"/>
              <a:gd name="connsiteY2" fmla="*/ 145420 h 1284782"/>
              <a:gd name="connsiteX3" fmla="*/ 1070493 w 1303341"/>
              <a:gd name="connsiteY3" fmla="*/ 1275924 h 1284782"/>
              <a:gd name="connsiteX4" fmla="*/ 806138 w 1303341"/>
              <a:gd name="connsiteY4" fmla="*/ 722901 h 1284782"/>
              <a:gd name="connsiteX5" fmla="*/ 316408 w 1303341"/>
              <a:gd name="connsiteY5" fmla="*/ 1229536 h 1284782"/>
              <a:gd name="connsiteX6" fmla="*/ 32534 w 1303341"/>
              <a:gd name="connsiteY6" fmla="*/ 1209934 h 1284782"/>
              <a:gd name="connsiteX7" fmla="*/ 83449 w 1303341"/>
              <a:gd name="connsiteY7" fmla="*/ 939215 h 1284782"/>
              <a:gd name="connsiteX8" fmla="*/ 989640 w 1303341"/>
              <a:gd name="connsiteY8" fmla="*/ 27536 h 1284782"/>
              <a:gd name="connsiteX9" fmla="*/ 1153378 w 1303341"/>
              <a:gd name="connsiteY9" fmla="*/ 1042 h 1284782"/>
              <a:gd name="connsiteX0" fmla="*/ 1153378 w 1303341"/>
              <a:gd name="connsiteY0" fmla="*/ 1042 h 1284782"/>
              <a:gd name="connsiteX1" fmla="*/ 1258491 w 1303341"/>
              <a:gd name="connsiteY1" fmla="*/ 42507 h 1284782"/>
              <a:gd name="connsiteX2" fmla="*/ 1303342 w 1303341"/>
              <a:gd name="connsiteY2" fmla="*/ 145420 h 1284782"/>
              <a:gd name="connsiteX3" fmla="*/ 1070493 w 1303341"/>
              <a:gd name="connsiteY3" fmla="*/ 1275924 h 1284782"/>
              <a:gd name="connsiteX4" fmla="*/ 736848 w 1303341"/>
              <a:gd name="connsiteY4" fmla="*/ 803911 h 1284782"/>
              <a:gd name="connsiteX5" fmla="*/ 316408 w 1303341"/>
              <a:gd name="connsiteY5" fmla="*/ 1229536 h 1284782"/>
              <a:gd name="connsiteX6" fmla="*/ 32534 w 1303341"/>
              <a:gd name="connsiteY6" fmla="*/ 1209934 h 1284782"/>
              <a:gd name="connsiteX7" fmla="*/ 83449 w 1303341"/>
              <a:gd name="connsiteY7" fmla="*/ 939215 h 1284782"/>
              <a:gd name="connsiteX8" fmla="*/ 989640 w 1303341"/>
              <a:gd name="connsiteY8" fmla="*/ 27536 h 1284782"/>
              <a:gd name="connsiteX9" fmla="*/ 1153378 w 1303341"/>
              <a:gd name="connsiteY9" fmla="*/ 1042 h 1284782"/>
              <a:gd name="connsiteX0" fmla="*/ 1153378 w 1303341"/>
              <a:gd name="connsiteY0" fmla="*/ 1042 h 1383638"/>
              <a:gd name="connsiteX1" fmla="*/ 1258491 w 1303341"/>
              <a:gd name="connsiteY1" fmla="*/ 42507 h 1383638"/>
              <a:gd name="connsiteX2" fmla="*/ 1303342 w 1303341"/>
              <a:gd name="connsiteY2" fmla="*/ 145420 h 1383638"/>
              <a:gd name="connsiteX3" fmla="*/ 908998 w 1303341"/>
              <a:gd name="connsiteY3" fmla="*/ 1383639 h 1383638"/>
              <a:gd name="connsiteX4" fmla="*/ 736848 w 1303341"/>
              <a:gd name="connsiteY4" fmla="*/ 803911 h 1383638"/>
              <a:gd name="connsiteX5" fmla="*/ 316408 w 1303341"/>
              <a:gd name="connsiteY5" fmla="*/ 1229536 h 1383638"/>
              <a:gd name="connsiteX6" fmla="*/ 32534 w 1303341"/>
              <a:gd name="connsiteY6" fmla="*/ 1209934 h 1383638"/>
              <a:gd name="connsiteX7" fmla="*/ 83449 w 1303341"/>
              <a:gd name="connsiteY7" fmla="*/ 939215 h 1383638"/>
              <a:gd name="connsiteX8" fmla="*/ 989640 w 1303341"/>
              <a:gd name="connsiteY8" fmla="*/ 27536 h 1383638"/>
              <a:gd name="connsiteX9" fmla="*/ 1153378 w 1303341"/>
              <a:gd name="connsiteY9" fmla="*/ 1042 h 1383638"/>
              <a:gd name="connsiteX0" fmla="*/ 1153378 w 1303341"/>
              <a:gd name="connsiteY0" fmla="*/ 1042 h 1435624"/>
              <a:gd name="connsiteX1" fmla="*/ 1258491 w 1303341"/>
              <a:gd name="connsiteY1" fmla="*/ 42507 h 1435624"/>
              <a:gd name="connsiteX2" fmla="*/ 1303342 w 1303341"/>
              <a:gd name="connsiteY2" fmla="*/ 145420 h 1435624"/>
              <a:gd name="connsiteX3" fmla="*/ 924400 w 1303341"/>
              <a:gd name="connsiteY3" fmla="*/ 1435625 h 1435624"/>
              <a:gd name="connsiteX4" fmla="*/ 736848 w 1303341"/>
              <a:gd name="connsiteY4" fmla="*/ 803911 h 1435624"/>
              <a:gd name="connsiteX5" fmla="*/ 316408 w 1303341"/>
              <a:gd name="connsiteY5" fmla="*/ 1229536 h 1435624"/>
              <a:gd name="connsiteX6" fmla="*/ 32534 w 1303341"/>
              <a:gd name="connsiteY6" fmla="*/ 1209934 h 1435624"/>
              <a:gd name="connsiteX7" fmla="*/ 83449 w 1303341"/>
              <a:gd name="connsiteY7" fmla="*/ 939215 h 1435624"/>
              <a:gd name="connsiteX8" fmla="*/ 989640 w 1303341"/>
              <a:gd name="connsiteY8" fmla="*/ 27536 h 1435624"/>
              <a:gd name="connsiteX9" fmla="*/ 1153378 w 1303341"/>
              <a:gd name="connsiteY9" fmla="*/ 1042 h 1435624"/>
              <a:gd name="connsiteX0" fmla="*/ 1153378 w 1299587"/>
              <a:gd name="connsiteY0" fmla="*/ 1042 h 1435624"/>
              <a:gd name="connsiteX1" fmla="*/ 1258491 w 1299587"/>
              <a:gd name="connsiteY1" fmla="*/ 42507 h 1435624"/>
              <a:gd name="connsiteX2" fmla="*/ 1299588 w 1299587"/>
              <a:gd name="connsiteY2" fmla="*/ 301739 h 1435624"/>
              <a:gd name="connsiteX3" fmla="*/ 924400 w 1299587"/>
              <a:gd name="connsiteY3" fmla="*/ 1435625 h 1435624"/>
              <a:gd name="connsiteX4" fmla="*/ 736848 w 1299587"/>
              <a:gd name="connsiteY4" fmla="*/ 803911 h 1435624"/>
              <a:gd name="connsiteX5" fmla="*/ 316408 w 1299587"/>
              <a:gd name="connsiteY5" fmla="*/ 1229536 h 1435624"/>
              <a:gd name="connsiteX6" fmla="*/ 32534 w 1299587"/>
              <a:gd name="connsiteY6" fmla="*/ 1209934 h 1435624"/>
              <a:gd name="connsiteX7" fmla="*/ 83449 w 1299587"/>
              <a:gd name="connsiteY7" fmla="*/ 939215 h 1435624"/>
              <a:gd name="connsiteX8" fmla="*/ 989640 w 1299587"/>
              <a:gd name="connsiteY8" fmla="*/ 27536 h 1435624"/>
              <a:gd name="connsiteX9" fmla="*/ 1153378 w 1299587"/>
              <a:gd name="connsiteY9" fmla="*/ 1042 h 1435624"/>
              <a:gd name="connsiteX0" fmla="*/ 1153378 w 1259079"/>
              <a:gd name="connsiteY0" fmla="*/ 9462 h 1444044"/>
              <a:gd name="connsiteX1" fmla="*/ 1258491 w 1259079"/>
              <a:gd name="connsiteY1" fmla="*/ 50927 h 1444044"/>
              <a:gd name="connsiteX2" fmla="*/ 1198749 w 1259079"/>
              <a:gd name="connsiteY2" fmla="*/ 507427 h 1444044"/>
              <a:gd name="connsiteX3" fmla="*/ 924400 w 1259079"/>
              <a:gd name="connsiteY3" fmla="*/ 1444045 h 1444044"/>
              <a:gd name="connsiteX4" fmla="*/ 736848 w 1259079"/>
              <a:gd name="connsiteY4" fmla="*/ 812331 h 1444044"/>
              <a:gd name="connsiteX5" fmla="*/ 316408 w 1259079"/>
              <a:gd name="connsiteY5" fmla="*/ 1237956 h 1444044"/>
              <a:gd name="connsiteX6" fmla="*/ 32534 w 1259079"/>
              <a:gd name="connsiteY6" fmla="*/ 1218354 h 1444044"/>
              <a:gd name="connsiteX7" fmla="*/ 83449 w 1259079"/>
              <a:gd name="connsiteY7" fmla="*/ 947635 h 1444044"/>
              <a:gd name="connsiteX8" fmla="*/ 989640 w 1259079"/>
              <a:gd name="connsiteY8" fmla="*/ 35956 h 1444044"/>
              <a:gd name="connsiteX9" fmla="*/ 1153378 w 1259079"/>
              <a:gd name="connsiteY9" fmla="*/ 9462 h 1444044"/>
              <a:gd name="connsiteX0" fmla="*/ 1148120 w 1259206"/>
              <a:gd name="connsiteY0" fmla="*/ 133 h 1467829"/>
              <a:gd name="connsiteX1" fmla="*/ 1258491 w 1259206"/>
              <a:gd name="connsiteY1" fmla="*/ 74712 h 1467829"/>
              <a:gd name="connsiteX2" fmla="*/ 1198749 w 1259206"/>
              <a:gd name="connsiteY2" fmla="*/ 531212 h 1467829"/>
              <a:gd name="connsiteX3" fmla="*/ 924400 w 1259206"/>
              <a:gd name="connsiteY3" fmla="*/ 1467830 h 1467829"/>
              <a:gd name="connsiteX4" fmla="*/ 736848 w 1259206"/>
              <a:gd name="connsiteY4" fmla="*/ 836116 h 1467829"/>
              <a:gd name="connsiteX5" fmla="*/ 316408 w 1259206"/>
              <a:gd name="connsiteY5" fmla="*/ 1261741 h 1467829"/>
              <a:gd name="connsiteX6" fmla="*/ 32534 w 1259206"/>
              <a:gd name="connsiteY6" fmla="*/ 1242139 h 1467829"/>
              <a:gd name="connsiteX7" fmla="*/ 83449 w 1259206"/>
              <a:gd name="connsiteY7" fmla="*/ 971420 h 1467829"/>
              <a:gd name="connsiteX8" fmla="*/ 989640 w 1259206"/>
              <a:gd name="connsiteY8" fmla="*/ 59741 h 1467829"/>
              <a:gd name="connsiteX9" fmla="*/ 1148120 w 1259206"/>
              <a:gd name="connsiteY9" fmla="*/ 133 h 1467829"/>
              <a:gd name="connsiteX0" fmla="*/ 1148120 w 1259206"/>
              <a:gd name="connsiteY0" fmla="*/ 133 h 1467829"/>
              <a:gd name="connsiteX1" fmla="*/ 1258491 w 1259206"/>
              <a:gd name="connsiteY1" fmla="*/ 74712 h 1467829"/>
              <a:gd name="connsiteX2" fmla="*/ 1198749 w 1259206"/>
              <a:gd name="connsiteY2" fmla="*/ 531212 h 1467829"/>
              <a:gd name="connsiteX3" fmla="*/ 924400 w 1259206"/>
              <a:gd name="connsiteY3" fmla="*/ 1467830 h 1467829"/>
              <a:gd name="connsiteX4" fmla="*/ 805271 w 1259206"/>
              <a:gd name="connsiteY4" fmla="*/ 1036708 h 1467829"/>
              <a:gd name="connsiteX5" fmla="*/ 736848 w 1259206"/>
              <a:gd name="connsiteY5" fmla="*/ 836116 h 1467829"/>
              <a:gd name="connsiteX6" fmla="*/ 316408 w 1259206"/>
              <a:gd name="connsiteY6" fmla="*/ 1261741 h 1467829"/>
              <a:gd name="connsiteX7" fmla="*/ 32534 w 1259206"/>
              <a:gd name="connsiteY7" fmla="*/ 1242139 h 1467829"/>
              <a:gd name="connsiteX8" fmla="*/ 83449 w 1259206"/>
              <a:gd name="connsiteY8" fmla="*/ 971420 h 1467829"/>
              <a:gd name="connsiteX9" fmla="*/ 989640 w 1259206"/>
              <a:gd name="connsiteY9" fmla="*/ 59741 h 1467829"/>
              <a:gd name="connsiteX10" fmla="*/ 1148120 w 1259206"/>
              <a:gd name="connsiteY10" fmla="*/ 133 h 1467829"/>
              <a:gd name="connsiteX0" fmla="*/ 1148120 w 1259206"/>
              <a:gd name="connsiteY0" fmla="*/ 133 h 1467829"/>
              <a:gd name="connsiteX1" fmla="*/ 1258491 w 1259206"/>
              <a:gd name="connsiteY1" fmla="*/ 74712 h 1467829"/>
              <a:gd name="connsiteX2" fmla="*/ 1198749 w 1259206"/>
              <a:gd name="connsiteY2" fmla="*/ 531212 h 1467829"/>
              <a:gd name="connsiteX3" fmla="*/ 924400 w 1259206"/>
              <a:gd name="connsiteY3" fmla="*/ 1467830 h 1467829"/>
              <a:gd name="connsiteX4" fmla="*/ 696271 w 1259206"/>
              <a:gd name="connsiteY4" fmla="*/ 1463733 h 1467829"/>
              <a:gd name="connsiteX5" fmla="*/ 736848 w 1259206"/>
              <a:gd name="connsiteY5" fmla="*/ 836116 h 1467829"/>
              <a:gd name="connsiteX6" fmla="*/ 316408 w 1259206"/>
              <a:gd name="connsiteY6" fmla="*/ 1261741 h 1467829"/>
              <a:gd name="connsiteX7" fmla="*/ 32534 w 1259206"/>
              <a:gd name="connsiteY7" fmla="*/ 1242139 h 1467829"/>
              <a:gd name="connsiteX8" fmla="*/ 83449 w 1259206"/>
              <a:gd name="connsiteY8" fmla="*/ 971420 h 1467829"/>
              <a:gd name="connsiteX9" fmla="*/ 989640 w 1259206"/>
              <a:gd name="connsiteY9" fmla="*/ 59741 h 1467829"/>
              <a:gd name="connsiteX10" fmla="*/ 1148120 w 1259206"/>
              <a:gd name="connsiteY10" fmla="*/ 133 h 14678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59206" h="1467829">
                <a:moveTo>
                  <a:pt x="1148120" y="133"/>
                </a:moveTo>
                <a:cubicBezTo>
                  <a:pt x="1192929" y="2628"/>
                  <a:pt x="1250053" y="-13801"/>
                  <a:pt x="1258491" y="74712"/>
                </a:cubicBezTo>
                <a:cubicBezTo>
                  <a:pt x="1266929" y="163225"/>
                  <a:pt x="1198068" y="493680"/>
                  <a:pt x="1198749" y="531212"/>
                </a:cubicBezTo>
                <a:lnTo>
                  <a:pt x="924400" y="1467830"/>
                </a:lnTo>
                <a:lnTo>
                  <a:pt x="696271" y="1463733"/>
                </a:lnTo>
                <a:lnTo>
                  <a:pt x="736848" y="836116"/>
                </a:lnTo>
                <a:lnTo>
                  <a:pt x="316408" y="1261741"/>
                </a:lnTo>
                <a:cubicBezTo>
                  <a:pt x="259738" y="1320366"/>
                  <a:pt x="106850" y="1356579"/>
                  <a:pt x="32534" y="1242139"/>
                </a:cubicBezTo>
                <a:cubicBezTo>
                  <a:pt x="-41782" y="1127699"/>
                  <a:pt x="26780" y="1030046"/>
                  <a:pt x="83449" y="971420"/>
                </a:cubicBezTo>
                <a:lnTo>
                  <a:pt x="989640" y="59741"/>
                </a:lnTo>
                <a:cubicBezTo>
                  <a:pt x="1017975" y="30428"/>
                  <a:pt x="1103312" y="-2362"/>
                  <a:pt x="1148120" y="133"/>
                </a:cubicBezTo>
                <a:close/>
              </a:path>
            </a:pathLst>
          </a:custGeom>
          <a:solidFill>
            <a:srgbClr val="000000">
              <a:alpha val="40000"/>
            </a:srgbClr>
          </a:solidFill>
          <a:ln w="12700">
            <a:noFill/>
            <a:round/>
            <a:headEnd/>
            <a:tailEnd/>
          </a:ln>
          <a:effectLst>
            <a:softEdge rad="63500"/>
          </a:effectLst>
        </p:spPr>
        <p:txBody>
          <a:bodyPr rtlCol="0" anchor="ctr"/>
          <a:lstStyle/>
          <a:p>
            <a:pPr algn="ctr"/>
            <a:endParaRPr lang="de-DE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1612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1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fill="hold" nodeType="withEffect">
                                  <p:stCondLst>
                                    <p:cond delay="10"/>
                                  </p:stCondLst>
                                  <p:childTnLst>
                                    <p:animMotion origin="layout" path="M -0.14757 -0.62454 L -3.33333E-6 2.22222E-6 " pathEditMode="relative" rAng="0" ptsTypes="AA">
                                      <p:cBhvr>
                                        <p:cTn id="14" dur="4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378" y="31227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3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path" presetSubtype="0" accel="50000" decel="5000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0.06562 -0.08889 L 2.22222E-6 -3.7037E-6 " pathEditMode="relative" rAng="0" ptsTypes="AA">
                                      <p:cBhvr>
                                        <p:cTn id="19" dur="3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81" y="4444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6" presetClass="emph" presetSubtype="0" fill="hold" grpId="2" nodeType="withEffect">
                                  <p:stCondLst>
                                    <p:cond delay="90"/>
                                  </p:stCondLst>
                                  <p:childTnLst>
                                    <p:animScale>
                                      <p:cBhvr>
                                        <p:cTn id="21" dur="10" fill="hold"/>
                                        <p:tgtEl>
                                          <p:spTgt spid="85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6" presetClass="emph" presetSubtype="0" fill="hold" grpId="3" nodeType="withEffect">
                                  <p:stCondLst>
                                    <p:cond delay="100"/>
                                  </p:stCondLst>
                                  <p:childTnLst>
                                    <p:animScale>
                                      <p:cBhvr>
                                        <p:cTn id="23" dur="300" fill="hold"/>
                                        <p:tgtEl>
                                          <p:spTgt spid="8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300000">
                                      <p:cBhvr>
                                        <p:cTn id="25" dur="1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8" presetClass="emph" presetSubtype="0" decel="100000" autoRev="1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Rot by="300000">
                                      <p:cBhvr>
                                        <p:cTn id="27" dur="1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8" presetClass="emph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80000">
                                      <p:cBhvr>
                                        <p:cTn id="29" dur="1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" presetID="8" presetClass="emph" presetSubtype="0" decel="100000" autoRev="1" fill="hold" grpId="5" nodeType="withEffect">
                                  <p:stCondLst>
                                    <p:cond delay="40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100"/>
                            </p:stCondLst>
                            <p:childTnLst>
                              <p:par>
                                <p:cTn id="37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39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1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42" presetClass="path" presetSubtype="0" accel="50000" fill="hold" nodeType="withEffect">
                                  <p:stCondLst>
                                    <p:cond delay="10"/>
                                  </p:stCondLst>
                                  <p:childTnLst>
                                    <p:animMotion origin="layout" path="M 0.07796 -0.46312 L -4.16667E-6 -1.90751E-6 " pathEditMode="relative" rAng="0" ptsTypes="AA">
                                      <p:cBhvr>
                                        <p:cTn id="49" dur="4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06" y="23145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300000">
                                      <p:cBhvr>
                                        <p:cTn id="51" dur="1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" presetID="8" presetClass="emph" presetSubtype="0" decel="100000" autoRev="1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Rot by="-300000">
                                      <p:cBhvr>
                                        <p:cTn id="53" dur="1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3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42" presetClass="path" presetSubtype="0" accel="50000" decel="5000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0.06562 -0.08889 L 2.22222E-6 -3.7037E-6 " pathEditMode="relative" rAng="0" ptsTypes="AA">
                                      <p:cBhvr>
                                        <p:cTn id="58" dur="3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81" y="4444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6" presetClass="emph" presetSubtype="0" fill="hold" grpId="2" nodeType="withEffect">
                                  <p:stCondLst>
                                    <p:cond delay="90"/>
                                  </p:stCondLst>
                                  <p:childTnLst>
                                    <p:animScale>
                                      <p:cBhvr>
                                        <p:cTn id="60" dur="10" fill="hold"/>
                                        <p:tgtEl>
                                          <p:spTgt spid="50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6" presetClass="emph" presetSubtype="0" fill="hold" grpId="3" nodeType="withEffect">
                                  <p:stCondLst>
                                    <p:cond delay="100"/>
                                  </p:stCondLst>
                                  <p:childTnLst>
                                    <p:animScale>
                                      <p:cBhvr>
                                        <p:cTn id="62" dur="300" fill="hold"/>
                                        <p:tgtEl>
                                          <p:spTgt spid="50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63" presetID="8" presetClass="emph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80000">
                                      <p:cBhvr>
                                        <p:cTn id="64" dur="1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8" presetClass="emph" presetSubtype="0" decel="100000" autoRev="1" fill="hold" grpId="5" nodeType="withEffect">
                                  <p:stCondLst>
                                    <p:cond delay="400"/>
                                  </p:stCondLst>
                                  <p:childTnLst>
                                    <p:animRot by="120000">
                                      <p:cBhvr>
                                        <p:cTn id="66" dur="1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600"/>
                            </p:stCondLst>
                            <p:childTnLst>
                              <p:par>
                                <p:cTn id="6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100"/>
                            </p:stCondLst>
                            <p:childTnLst>
                              <p:par>
                                <p:cTn id="72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4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1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2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42" presetClass="path" presetSubtype="0" accel="50000" fill="hold" nodeType="withEffect">
                                  <p:stCondLst>
                                    <p:cond delay="10"/>
                                  </p:stCondLst>
                                  <p:childTnLst>
                                    <p:animMotion origin="layout" path="M -0.05226 -0.43982 L -2.77778E-7 2.59259E-6 " pathEditMode="relative" rAng="0" ptsTypes="AA">
                                      <p:cBhvr>
                                        <p:cTn id="84" dur="4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4" y="21991"/>
                                    </p:animMotion>
                                  </p:childTnLst>
                                </p:cTn>
                              </p:par>
                              <p:par>
                                <p:cTn id="8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300000">
                                      <p:cBhvr>
                                        <p:cTn id="86" dur="1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7" presetID="8" presetClass="emph" presetSubtype="0" decel="100000" autoRev="1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Rot by="300000">
                                      <p:cBhvr>
                                        <p:cTn id="88" dur="1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3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42" presetClass="path" presetSubtype="0" accel="50000" decel="5000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0.06562 -0.08889 L 2.22222E-6 -3.7037E-6 " pathEditMode="relative" rAng="0" ptsTypes="AA">
                                      <p:cBhvr>
                                        <p:cTn id="93" dur="3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81" y="4444"/>
                                    </p:animMotion>
                                  </p:childTnLst>
                                </p:cTn>
                              </p:par>
                              <p:par>
                                <p:cTn id="94" presetID="6" presetClass="emph" presetSubtype="0" fill="hold" grpId="2" nodeType="withEffect">
                                  <p:stCondLst>
                                    <p:cond delay="90"/>
                                  </p:stCondLst>
                                  <p:childTnLst>
                                    <p:animScale>
                                      <p:cBhvr>
                                        <p:cTn id="95" dur="10" fill="hold"/>
                                        <p:tgtEl>
                                          <p:spTgt spid="61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  <p:par>
                                <p:cTn id="96" presetID="6" presetClass="emph" presetSubtype="0" fill="hold" grpId="3" nodeType="withEffect">
                                  <p:stCondLst>
                                    <p:cond delay="100"/>
                                  </p:stCondLst>
                                  <p:childTnLst>
                                    <p:animScale>
                                      <p:cBhvr>
                                        <p:cTn id="97" dur="300" fill="hold"/>
                                        <p:tgtEl>
                                          <p:spTgt spid="61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98" presetID="8" presetClass="emph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80000">
                                      <p:cBhvr>
                                        <p:cTn id="99" dur="1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0" presetID="8" presetClass="emph" presetSubtype="0" decel="100000" autoRev="1" fill="hold" grpId="5" nodeType="withEffect">
                                  <p:stCondLst>
                                    <p:cond delay="400"/>
                                  </p:stCondLst>
                                  <p:childTnLst>
                                    <p:animRot by="120000">
                                      <p:cBhvr>
                                        <p:cTn id="101" dur="1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600"/>
                            </p:stCondLst>
                            <p:childTnLst>
                              <p:par>
                                <p:cTn id="10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850"/>
                            </p:stCondLst>
                            <p:childTnLst>
                              <p:par>
                                <p:cTn id="10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9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100"/>
                            </p:stCondLst>
                            <p:childTnLst>
                              <p:par>
                                <p:cTn id="111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13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0" grpId="0"/>
      <p:bldP spid="27" grpId="0"/>
      <p:bldP spid="85" grpId="0" animBg="1"/>
      <p:bldP spid="85" grpId="1" animBg="1"/>
      <p:bldP spid="85" grpId="2" animBg="1"/>
      <p:bldP spid="85" grpId="3" animBg="1"/>
      <p:bldP spid="85" grpId="4" animBg="1"/>
      <p:bldP spid="85" grpId="5" animBg="1"/>
      <p:bldP spid="50" grpId="0" animBg="1"/>
      <p:bldP spid="50" grpId="1" animBg="1"/>
      <p:bldP spid="50" grpId="2" animBg="1"/>
      <p:bldP spid="50" grpId="3" animBg="1"/>
      <p:bldP spid="50" grpId="4" animBg="1"/>
      <p:bldP spid="50" grpId="5" animBg="1"/>
      <p:bldP spid="61" grpId="0" animBg="1"/>
      <p:bldP spid="61" grpId="1" animBg="1"/>
      <p:bldP spid="61" grpId="2" animBg="1"/>
      <p:bldP spid="61" grpId="3" animBg="1"/>
      <p:bldP spid="61" grpId="4" animBg="1"/>
      <p:bldP spid="61" grpId="5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ubtitle 13"/>
          <p:cNvSpPr txBox="1">
            <a:spLocks/>
          </p:cNvSpPr>
          <p:nvPr/>
        </p:nvSpPr>
        <p:spPr>
          <a:xfrm>
            <a:off x="2819400" y="2786743"/>
            <a:ext cx="6400800" cy="1752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b="1" dirty="0">
                <a:solidFill>
                  <a:srgbClr val="0070C0"/>
                </a:solidFill>
                <a:latin typeface="BPG Web 002 Caps" panose="020B0603030804020204" pitchFamily="34" charset="0"/>
                <a:cs typeface="BPG Web 002 Caps" panose="020B0603030804020204" pitchFamily="34" charset="0"/>
              </a:rPr>
              <a:t>     </a:t>
            </a:r>
          </a:p>
        </p:txBody>
      </p:sp>
      <p:sp>
        <p:nvSpPr>
          <p:cNvPr id="4" name="Title 65"/>
          <p:cNvSpPr>
            <a:spLocks noGrp="1"/>
          </p:cNvSpPr>
          <p:nvPr>
            <p:ph type="ctrTitle"/>
          </p:nvPr>
        </p:nvSpPr>
        <p:spPr>
          <a:xfrm>
            <a:off x="1714500" y="1098345"/>
            <a:ext cx="8610600" cy="663706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PG Web 002 Caps" panose="020B0603030804020204" pitchFamily="34" charset="0"/>
              </a:rPr>
              <a:t>Universal Health Care Program</a:t>
            </a:r>
          </a:p>
        </p:txBody>
      </p:sp>
      <p:graphicFrame>
        <p:nvGraphicFramePr>
          <p:cNvPr id="2" name="Chart 1"/>
          <p:cNvGraphicFramePr/>
          <p:nvPr>
            <p:extLst/>
          </p:nvPr>
        </p:nvGraphicFramePr>
        <p:xfrm>
          <a:off x="2400300" y="2437676"/>
          <a:ext cx="7239000" cy="37337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Rectangle 5"/>
          <p:cNvSpPr/>
          <p:nvPr/>
        </p:nvSpPr>
        <p:spPr>
          <a:xfrm>
            <a:off x="1545772" y="533401"/>
            <a:ext cx="329288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PG Web 002 Caps" panose="020B0603030804020204" pitchFamily="34" charset="0"/>
                <a:cs typeface="BPG Web 002 Caps" panose="020B0603030804020204" pitchFamily="34" charset="0"/>
              </a:rPr>
              <a:t>Healthy Citizen</a:t>
            </a:r>
            <a:endParaRPr lang="en-US" sz="3600" b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542587" y="5337216"/>
            <a:ext cx="156884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>
                <a:solidFill>
                  <a:srgbClr val="0070C0"/>
                </a:solidFill>
                <a:latin typeface="BPG Web 002 Caps" panose="020B0603030804020204" pitchFamily="34" charset="0"/>
                <a:cs typeface="BPG Web 002 Caps" panose="020B0603030804020204" pitchFamily="34" charset="0"/>
              </a:rPr>
              <a:t>Urgent outpatient services</a:t>
            </a:r>
          </a:p>
          <a:p>
            <a:r>
              <a:rPr lang="en-US" sz="1200" b="1" dirty="0">
                <a:solidFill>
                  <a:srgbClr val="0070C0"/>
                </a:solidFill>
                <a:latin typeface="BPG Web 002 Caps" panose="020B0603030804020204" pitchFamily="34" charset="0"/>
                <a:cs typeface="BPG Web 002 Caps" panose="020B0603030804020204" pitchFamily="34" charset="0"/>
              </a:rPr>
              <a:t>1119632</a:t>
            </a:r>
          </a:p>
        </p:txBody>
      </p:sp>
      <p:sp>
        <p:nvSpPr>
          <p:cNvPr id="5" name="Rectangle 4"/>
          <p:cNvSpPr/>
          <p:nvPr/>
        </p:nvSpPr>
        <p:spPr>
          <a:xfrm>
            <a:off x="1562668" y="2594597"/>
            <a:ext cx="13710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>
                <a:solidFill>
                  <a:srgbClr val="0070C0"/>
                </a:solidFill>
                <a:latin typeface="BPG Web 002 Caps" panose="020B0603030804020204" pitchFamily="34" charset="0"/>
                <a:cs typeface="BPG Web 002 Caps" panose="020B0603030804020204" pitchFamily="34" charset="0"/>
              </a:rPr>
              <a:t>Urgent inpatient services</a:t>
            </a:r>
          </a:p>
          <a:p>
            <a:r>
              <a:rPr lang="en-US" sz="1200" b="1" dirty="0">
                <a:solidFill>
                  <a:srgbClr val="0070C0"/>
                </a:solidFill>
                <a:latin typeface="BPG Web 002 Caps" panose="020B0603030804020204" pitchFamily="34" charset="0"/>
                <a:cs typeface="BPG Web 002 Caps" panose="020B0603030804020204" pitchFamily="34" charset="0"/>
              </a:rPr>
              <a:t>      369305</a:t>
            </a:r>
          </a:p>
        </p:txBody>
      </p:sp>
      <p:sp>
        <p:nvSpPr>
          <p:cNvPr id="10" name="Rectangle 9"/>
          <p:cNvSpPr/>
          <p:nvPr/>
        </p:nvSpPr>
        <p:spPr>
          <a:xfrm>
            <a:off x="3048000" y="2119384"/>
            <a:ext cx="2514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rgbClr val="0070C0"/>
                </a:solidFill>
                <a:latin typeface="BPG Web 002 Caps" panose="020B0603030804020204" pitchFamily="34" charset="0"/>
                <a:cs typeface="BPG Web 002 Caps" panose="020B0603030804020204" pitchFamily="34" charset="0"/>
              </a:rPr>
              <a:t>       cardio surgery</a:t>
            </a:r>
          </a:p>
          <a:p>
            <a:r>
              <a:rPr lang="en-US" sz="1400" b="1" dirty="0">
                <a:solidFill>
                  <a:srgbClr val="0070C0"/>
                </a:solidFill>
                <a:latin typeface="BPG Web 002 Caps" panose="020B0603030804020204" pitchFamily="34" charset="0"/>
                <a:cs typeface="BPG Web 002 Caps" panose="020B0603030804020204" pitchFamily="34" charset="0"/>
              </a:rPr>
              <a:t>                  5568</a:t>
            </a:r>
          </a:p>
        </p:txBody>
      </p:sp>
      <p:sp>
        <p:nvSpPr>
          <p:cNvPr id="14" name="Rectangle 13"/>
          <p:cNvSpPr/>
          <p:nvPr/>
        </p:nvSpPr>
        <p:spPr>
          <a:xfrm>
            <a:off x="5962269" y="1997756"/>
            <a:ext cx="3352800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>
                <a:solidFill>
                  <a:srgbClr val="0070C0"/>
                </a:solidFill>
                <a:latin typeface="BPG Web 002 Caps" panose="020B0603030804020204" pitchFamily="34" charset="0"/>
                <a:cs typeface="BPG Web 002 Caps" panose="020B0603030804020204" pitchFamily="34" charset="0"/>
              </a:rPr>
              <a:t>    </a:t>
            </a:r>
            <a:r>
              <a:rPr lang="en-US" sz="1400" b="1" dirty="0">
                <a:solidFill>
                  <a:srgbClr val="0070C0"/>
                </a:solidFill>
                <a:latin typeface="BPG Web 002 Caps" panose="020B0603030804020204" pitchFamily="34" charset="0"/>
                <a:cs typeface="BPG Web 002 Caps" panose="020B0603030804020204" pitchFamily="34" charset="0"/>
              </a:rPr>
              <a:t>Childbirth and caesarean section</a:t>
            </a:r>
          </a:p>
          <a:p>
            <a:r>
              <a:rPr lang="en-US" sz="1200" b="1" dirty="0">
                <a:solidFill>
                  <a:srgbClr val="0070C0"/>
                </a:solidFill>
                <a:latin typeface="BPG Web 002 Caps" panose="020B0603030804020204" pitchFamily="34" charset="0"/>
                <a:cs typeface="BPG Web 002 Caps" panose="020B0603030804020204" pitchFamily="34" charset="0"/>
              </a:rPr>
              <a:t>                      105180</a:t>
            </a:r>
          </a:p>
        </p:txBody>
      </p:sp>
      <p:sp>
        <p:nvSpPr>
          <p:cNvPr id="18" name="Rectangle 17"/>
          <p:cNvSpPr/>
          <p:nvPr/>
        </p:nvSpPr>
        <p:spPr>
          <a:xfrm>
            <a:off x="8055494" y="2567155"/>
            <a:ext cx="261250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>
                <a:solidFill>
                  <a:srgbClr val="0070C0"/>
                </a:solidFill>
                <a:latin typeface="BPG Web 002 Caps" panose="020B0603030804020204" pitchFamily="34" charset="0"/>
                <a:cs typeface="BPG Web 002 Caps" panose="020B0603030804020204" pitchFamily="34" charset="0"/>
              </a:rPr>
              <a:t>Chemo, hormone and radiation therapy 68857</a:t>
            </a:r>
          </a:p>
        </p:txBody>
      </p:sp>
      <p:cxnSp>
        <p:nvCxnSpPr>
          <p:cNvPr id="29" name="Straight Connector 28"/>
          <p:cNvCxnSpPr/>
          <p:nvPr/>
        </p:nvCxnSpPr>
        <p:spPr>
          <a:xfrm>
            <a:off x="3048000" y="3121791"/>
            <a:ext cx="152400" cy="541252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3200400" y="3663043"/>
            <a:ext cx="304800" cy="0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35" name="Rounded Rectangle 34"/>
          <p:cNvSpPr/>
          <p:nvPr/>
        </p:nvSpPr>
        <p:spPr>
          <a:xfrm>
            <a:off x="1545772" y="2515715"/>
            <a:ext cx="1502229" cy="876703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ounded Rectangle 37"/>
          <p:cNvSpPr/>
          <p:nvPr/>
        </p:nvSpPr>
        <p:spPr>
          <a:xfrm>
            <a:off x="3352801" y="2094282"/>
            <a:ext cx="1971527" cy="500314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0" name="Straight Connector 39"/>
          <p:cNvCxnSpPr/>
          <p:nvPr/>
        </p:nvCxnSpPr>
        <p:spPr>
          <a:xfrm>
            <a:off x="4800600" y="2594597"/>
            <a:ext cx="304800" cy="230833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42" name="Rounded Rectangle 41"/>
          <p:cNvSpPr/>
          <p:nvPr/>
        </p:nvSpPr>
        <p:spPr>
          <a:xfrm>
            <a:off x="2541814" y="5246915"/>
            <a:ext cx="1649186" cy="830997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4" name="Straight Connector 43"/>
          <p:cNvCxnSpPr/>
          <p:nvPr/>
        </p:nvCxnSpPr>
        <p:spPr>
          <a:xfrm flipV="1">
            <a:off x="4495800" y="5246914"/>
            <a:ext cx="304800" cy="415498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>
            <a:off x="4191000" y="5662412"/>
            <a:ext cx="304800" cy="0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49" name="Rounded Rectangle 48"/>
          <p:cNvSpPr/>
          <p:nvPr/>
        </p:nvSpPr>
        <p:spPr>
          <a:xfrm>
            <a:off x="5962270" y="1997755"/>
            <a:ext cx="3105531" cy="429406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1" name="Straight Connector 50"/>
          <p:cNvCxnSpPr/>
          <p:nvPr/>
        </p:nvCxnSpPr>
        <p:spPr>
          <a:xfrm flipV="1">
            <a:off x="5715000" y="2292448"/>
            <a:ext cx="76200" cy="397805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>
            <a:off x="5791201" y="2292447"/>
            <a:ext cx="171069" cy="0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56" name="Rounded Rectangle 55"/>
          <p:cNvSpPr/>
          <p:nvPr/>
        </p:nvSpPr>
        <p:spPr>
          <a:xfrm>
            <a:off x="8077200" y="2527715"/>
            <a:ext cx="2362200" cy="725213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8" name="Straight Connector 57"/>
          <p:cNvCxnSpPr/>
          <p:nvPr/>
        </p:nvCxnSpPr>
        <p:spPr>
          <a:xfrm flipV="1">
            <a:off x="6477000" y="2785987"/>
            <a:ext cx="685800" cy="335804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61" name="Straight Connector 60"/>
          <p:cNvCxnSpPr/>
          <p:nvPr/>
        </p:nvCxnSpPr>
        <p:spPr>
          <a:xfrm>
            <a:off x="7162800" y="2785987"/>
            <a:ext cx="892694" cy="9860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8763386" y="5614215"/>
            <a:ext cx="188128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1668542 citizen </a:t>
            </a:r>
            <a:endParaRPr lang="ka-GE" sz="2000" b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23989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50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000"/>
                            </p:stCondLst>
                            <p:childTnLst>
                              <p:par>
                                <p:cTn id="5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500"/>
                            </p:stCondLst>
                            <p:childTnLst>
                              <p:par>
                                <p:cTn id="6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0"/>
                            </p:stCondLst>
                            <p:childTnLst>
                              <p:par>
                                <p:cTn id="7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500"/>
                            </p:stCondLst>
                            <p:childTnLst>
                              <p:par>
                                <p:cTn id="8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uild="p"/>
      <p:bldP spid="4" grpId="0"/>
      <p:bldGraphic spid="2" grpId="0">
        <p:bldAsOne/>
      </p:bldGraphic>
      <p:bldP spid="3" grpId="0"/>
      <p:bldP spid="5" grpId="0"/>
      <p:bldP spid="10" grpId="0"/>
      <p:bldP spid="14" grpId="0"/>
      <p:bldP spid="18" grpId="0"/>
      <p:bldP spid="35" grpId="0" animBg="1"/>
      <p:bldP spid="38" grpId="0" animBg="1"/>
      <p:bldP spid="42" grpId="0" animBg="1"/>
      <p:bldP spid="49" grpId="0" animBg="1"/>
      <p:bldP spid="56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ubtitle 13"/>
          <p:cNvSpPr txBox="1">
            <a:spLocks/>
          </p:cNvSpPr>
          <p:nvPr/>
        </p:nvSpPr>
        <p:spPr>
          <a:xfrm>
            <a:off x="2819400" y="2786743"/>
            <a:ext cx="6400800" cy="1752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b="1" dirty="0">
                <a:solidFill>
                  <a:srgbClr val="0070C0"/>
                </a:solidFill>
                <a:latin typeface="BPG Web 002 Caps" panose="020B0603030804020204" pitchFamily="34" charset="0"/>
                <a:cs typeface="BPG Web 002 Caps" panose="020B0603030804020204" pitchFamily="34" charset="0"/>
              </a:rPr>
              <a:t>     </a:t>
            </a:r>
          </a:p>
        </p:txBody>
      </p:sp>
      <p:sp>
        <p:nvSpPr>
          <p:cNvPr id="4" name="Title 65"/>
          <p:cNvSpPr>
            <a:spLocks noGrp="1"/>
          </p:cNvSpPr>
          <p:nvPr>
            <p:ph type="ctrTitle"/>
          </p:nvPr>
        </p:nvSpPr>
        <p:spPr>
          <a:xfrm>
            <a:off x="1524000" y="1066801"/>
            <a:ext cx="9144000" cy="1470025"/>
          </a:xfrm>
        </p:spPr>
        <p:txBody>
          <a:bodyPr>
            <a:normAutofit/>
          </a:bodyPr>
          <a:lstStyle/>
          <a:p>
            <a:r>
              <a:rPr 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PG Web 002 Caps" panose="020B0603030804020204" pitchFamily="34" charset="0"/>
                <a:cs typeface="BPG Web 002 Caps" panose="020B0603030804020204" pitchFamily="34" charset="0"/>
              </a:rPr>
              <a:t>Referral services </a:t>
            </a:r>
            <a:r>
              <a:rPr lang="en-US" sz="2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PG Web 002 Caps" panose="020B0603030804020204" pitchFamily="34" charset="0"/>
                <a:cs typeface="BPG Web 002 Caps" panose="020B0603030804020204" pitchFamily="34" charset="0"/>
              </a:rPr>
              <a:t>program</a:t>
            </a:r>
            <a:endParaRPr lang="en-US" sz="28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PG Web 002 Caps" panose="020B0603030804020204" pitchFamily="34" charset="0"/>
              <a:cs typeface="BPG Web 002 Caps" panose="020B0603030804020204" pitchFamily="34" charset="0"/>
            </a:endParaRPr>
          </a:p>
        </p:txBody>
      </p:sp>
      <p:sp>
        <p:nvSpPr>
          <p:cNvPr id="5" name="Subtitle 13"/>
          <p:cNvSpPr>
            <a:spLocks noGrp="1"/>
          </p:cNvSpPr>
          <p:nvPr>
            <p:ph type="subTitle" idx="1"/>
          </p:nvPr>
        </p:nvSpPr>
        <p:spPr>
          <a:xfrm>
            <a:off x="1545771" y="2403532"/>
            <a:ext cx="9067800" cy="2667000"/>
          </a:xfrm>
        </p:spPr>
        <p:txBody>
          <a:bodyPr>
            <a:norm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endParaRPr lang="en-US" sz="2800" dirty="0">
              <a:solidFill>
                <a:srgbClr val="0070C0"/>
              </a:solidFill>
              <a:latin typeface="BPG Web 002 Caps" panose="020B0603030804020204" pitchFamily="34" charset="0"/>
              <a:cs typeface="BPG Web 002 Caps" panose="020B060303080402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ka-GE" sz="2800" dirty="0">
                <a:solidFill>
                  <a:srgbClr val="0070C0"/>
                </a:solidFill>
                <a:latin typeface="BPG Web 002 Caps" panose="020B0603030804020204" pitchFamily="34" charset="0"/>
                <a:cs typeface="BPG Web 002 Caps" panose="020B0603030804020204" pitchFamily="34" charset="0"/>
              </a:rPr>
              <a:t>  </a:t>
            </a:r>
            <a:r>
              <a:rPr lang="ka-GE" sz="2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PG Web 002 Caps" panose="020B0603030804020204" pitchFamily="34" charset="0"/>
                <a:cs typeface="BPG Web 002 Caps" panose="020B0603030804020204" pitchFamily="34" charset="0"/>
              </a:rPr>
              <a:t>31 </a:t>
            </a:r>
            <a:r>
              <a:rPr lang="ka-GE" sz="2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PG Web 002 Caps" panose="020B0603030804020204" pitchFamily="34" charset="0"/>
                <a:cs typeface="BPG Web 002 Caps" panose="020B0603030804020204" pitchFamily="34" charset="0"/>
              </a:rPr>
              <a:t>558</a:t>
            </a:r>
            <a:r>
              <a:rPr lang="en-US" sz="2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PG Web 002 Caps" panose="020B0603030804020204" pitchFamily="34" charset="0"/>
                <a:cs typeface="BPG Web 002 Caps" panose="020B0603030804020204" pitchFamily="34" charset="0"/>
              </a:rPr>
              <a:t> </a:t>
            </a:r>
            <a:r>
              <a:rPr lang="ka-GE" sz="2600" dirty="0" smtClean="0">
                <a:solidFill>
                  <a:srgbClr val="0070C0"/>
                </a:solidFill>
                <a:latin typeface="BPG Web 002 Caps" panose="020B0603030804020204" pitchFamily="34" charset="0"/>
                <a:cs typeface="BPG Web 002 Caps" panose="020B0603030804020204" pitchFamily="34" charset="0"/>
              </a:rPr>
              <a:t>-</a:t>
            </a:r>
            <a:r>
              <a:rPr lang="en-US" sz="2600" dirty="0" smtClean="0">
                <a:solidFill>
                  <a:srgbClr val="0070C0"/>
                </a:solidFill>
                <a:latin typeface="BPG Web 002 Caps" panose="020B0603030804020204" pitchFamily="34" charset="0"/>
                <a:cs typeface="BPG Web 002 Caps" panose="020B0603030804020204" pitchFamily="34" charset="0"/>
              </a:rPr>
              <a:t> </a:t>
            </a:r>
            <a:r>
              <a:rPr lang="en-US" sz="26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PG Web 002 Caps" panose="020B0603030804020204" pitchFamily="34" charset="0"/>
                <a:cs typeface="BPG Web 002 Caps" panose="020B0603030804020204" pitchFamily="34" charset="0"/>
              </a:rPr>
              <a:t>case</a:t>
            </a:r>
            <a:r>
              <a:rPr lang="ka-GE" sz="2600" dirty="0" smtClean="0">
                <a:solidFill>
                  <a:srgbClr val="0070C0"/>
                </a:solidFill>
                <a:latin typeface="BPG Web 002 Caps" panose="020B0603030804020204" pitchFamily="34" charset="0"/>
                <a:cs typeface="BPG Web 002 Caps" panose="020B0603030804020204" pitchFamily="34" charset="0"/>
              </a:rPr>
              <a:t> </a:t>
            </a:r>
            <a:endParaRPr lang="en-US" sz="2600" dirty="0">
              <a:solidFill>
                <a:srgbClr val="0070C0"/>
              </a:solidFill>
              <a:latin typeface="BPG Web 002 Caps" panose="020B0603030804020204" pitchFamily="34" charset="0"/>
              <a:cs typeface="BPG Web 002 Caps" panose="020B060303080402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2600" dirty="0">
                <a:solidFill>
                  <a:srgbClr val="0070C0"/>
                </a:solidFill>
                <a:latin typeface="BPG Web 002 Caps" panose="020B0603030804020204" pitchFamily="34" charset="0"/>
                <a:cs typeface="BPG Web 002 Caps" panose="020B0603030804020204" pitchFamily="34" charset="0"/>
              </a:rPr>
              <a:t>   </a:t>
            </a:r>
            <a:r>
              <a:rPr lang="ka-GE" sz="2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PG Web 002 Caps" panose="020B0603030804020204" pitchFamily="34" charset="0"/>
                <a:cs typeface="BPG Web 002 Caps" panose="020B0603030804020204" pitchFamily="34" charset="0"/>
              </a:rPr>
              <a:t>61 123 750</a:t>
            </a:r>
            <a:r>
              <a:rPr lang="en-US" sz="2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PG Web 002 Caps" panose="020B0603030804020204" pitchFamily="34" charset="0"/>
                <a:cs typeface="BPG Web 002 Caps" panose="020B0603030804020204" pitchFamily="34" charset="0"/>
              </a:rPr>
              <a:t> </a:t>
            </a:r>
            <a:r>
              <a:rPr lang="en-US" sz="2600" b="1" dirty="0">
                <a:solidFill>
                  <a:srgbClr val="0070C0"/>
                </a:solidFill>
                <a:latin typeface="BPG Web 002 Caps" panose="020B0603030804020204" pitchFamily="34" charset="0"/>
                <a:cs typeface="BPG Web 002 Caps" panose="020B0603030804020204" pitchFamily="34" charset="0"/>
              </a:rPr>
              <a:t>-</a:t>
            </a:r>
            <a:r>
              <a:rPr lang="ka-GE" sz="2600" b="1" dirty="0">
                <a:solidFill>
                  <a:srgbClr val="0070C0"/>
                </a:solidFill>
                <a:latin typeface="BPG Web 002 Caps" panose="020B0603030804020204" pitchFamily="34" charset="0"/>
                <a:cs typeface="BPG Web 002 Caps" panose="020B0603030804020204" pitchFamily="34" charset="0"/>
              </a:rPr>
              <a:t> </a:t>
            </a:r>
            <a:r>
              <a:rPr lang="en-US" sz="26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PG Web 002 Caps" panose="020B0603030804020204" pitchFamily="34" charset="0"/>
                <a:cs typeface="BPG Web 002 Caps" panose="020B0603030804020204" pitchFamily="34" charset="0"/>
              </a:rPr>
              <a:t>GEL</a:t>
            </a:r>
            <a:r>
              <a:rPr lang="ka-GE" sz="2600" dirty="0" smtClean="0">
                <a:solidFill>
                  <a:srgbClr val="0070C0"/>
                </a:solidFill>
                <a:latin typeface="BPG Web 002 Caps" panose="020B0603030804020204" pitchFamily="34" charset="0"/>
                <a:cs typeface="BPG Web 002 Caps" panose="020B0603030804020204" pitchFamily="34" charset="0"/>
              </a:rPr>
              <a:t> </a:t>
            </a:r>
            <a:endParaRPr lang="en-US" sz="2600" dirty="0">
              <a:solidFill>
                <a:srgbClr val="0070C0"/>
              </a:solidFill>
              <a:latin typeface="BPG Web 002 Caps" panose="020B0603030804020204" pitchFamily="34" charset="0"/>
              <a:cs typeface="BPG Web 002 Caps" panose="020B0603030804020204" pitchFamily="34" charset="0"/>
            </a:endParaRPr>
          </a:p>
          <a:p>
            <a:endParaRPr lang="en-US" sz="2800" b="1" dirty="0">
              <a:solidFill>
                <a:srgbClr val="0070C0"/>
              </a:solidFill>
              <a:latin typeface="BPG Web 002 Caps" panose="020B0603030804020204" pitchFamily="34" charset="0"/>
              <a:cs typeface="BPG Web 002 Caps" panose="020B0603030804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654" l="0" r="96923">
                        <a14:foregroundMark x1="52615" y1="14302" x2="54769" y2="6805"/>
                        <a14:foregroundMark x1="55000" y1="7497" x2="59538" y2="7497"/>
                        <a14:foregroundMark x1="59538" y1="8304" x2="62154" y2="16840"/>
                        <a14:foregroundMark x1="63077" y1="17878" x2="66154" y2="18224"/>
                        <a14:foregroundMark x1="55923" y1="32180" x2="56154" y2="39331"/>
                        <a14:foregroundMark x1="55000" y1="25721" x2="60000" y2="26413"/>
                        <a14:foregroundMark x1="65231" y1="30334" x2="65000" y2="21799"/>
                        <a14:foregroundMark x1="67385" y1="18916" x2="69308" y2="26067"/>
                        <a14:foregroundMark x1="70000" y1="27220" x2="73538" y2="27566"/>
                        <a14:foregroundMark x1="74538" y1="27912" x2="76462" y2="20069"/>
                        <a14:foregroundMark x1="75692" y1="23991" x2="76462" y2="20069"/>
                        <a14:foregroundMark x1="76923" y1="20415" x2="79308" y2="20415"/>
                        <a14:foregroundMark x1="79308" y1="20069" x2="81154" y2="25721"/>
                        <a14:foregroundMark x1="81923" y1="27566" x2="85462" y2="27566"/>
                        <a14:foregroundMark x1="85692" y1="27912" x2="87846" y2="19723"/>
                        <a14:foregroundMark x1="88538" y1="20069" x2="90462" y2="20415"/>
                        <a14:foregroundMark x1="90923" y1="20761" x2="92615" y2="28258"/>
                        <a14:foregroundMark x1="92846" y1="28604" x2="95000" y2="28604"/>
                        <a14:foregroundMark x1="60462" y1="62168" x2="62615" y2="70704"/>
                        <a14:foregroundMark x1="63846" y1="71050" x2="66923" y2="70358"/>
                        <a14:foregroundMark x1="68077" y1="69319" x2="69538" y2="61476"/>
                        <a14:foregroundMark x1="69769" y1="60784" x2="74538" y2="60323"/>
                        <a14:foregroundMark x1="74077" y1="59285" x2="75923" y2="66782"/>
                        <a14:foregroundMark x1="76692" y1="69319" x2="80000" y2="69319"/>
                        <a14:foregroundMark x1="82154" y1="59631" x2="86154" y2="59631"/>
                        <a14:foregroundMark x1="85462" y1="57209" x2="87615" y2="51096"/>
                        <a14:foregroundMark x1="85692" y1="43253" x2="87846" y2="51788"/>
                        <a14:foregroundMark x1="55692" y1="84314" x2="67154" y2="82122"/>
                        <a14:foregroundMark x1="66692" y1="82468" x2="82154" y2="76471"/>
                        <a14:foregroundMark x1="83077" y1="76125" x2="85462" y2="59977"/>
                        <a14:foregroundMark x1="64077" y1="36794" x2="64769" y2="50750"/>
                        <a14:foregroundMark x1="72154" y1="28950" x2="71923" y2="41407"/>
                        <a14:foregroundMark x1="78077" y1="24683" x2="78538" y2="30334"/>
                        <a14:foregroundMark x1="78308" y1="38639" x2="78308" y2="50750"/>
                        <a14:foregroundMark x1="94308" y1="31834" x2="94077" y2="38639"/>
                        <a14:foregroundMark x1="88077" y1="27566" x2="90231" y2="27912"/>
                        <a14:foregroundMark x1="48923" y1="14533" x2="46769" y2="7958"/>
                        <a14:foregroundMark x1="46462" y1="8420" x2="38923" y2="0"/>
                        <a14:foregroundMark x1="48308" y1="15110" x2="52692" y2="15571"/>
                        <a14:backgroundMark x1="39231" y1="461" x2="51154" y2="14072"/>
                        <a14:backgroundMark x1="52385" y1="97809" x2="63385" y2="84198"/>
                        <a14:backgroundMark x1="88462" y1="47520" x2="86308" y2="432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095"/>
          <a:stretch/>
        </p:blipFill>
        <p:spPr>
          <a:xfrm>
            <a:off x="1524000" y="4016829"/>
            <a:ext cx="3093722" cy="212917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545772" y="533401"/>
            <a:ext cx="329609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PG Web 002 Caps" panose="020B0603030804020204" pitchFamily="34" charset="0"/>
                <a:cs typeface="BPG Web 002 Caps" panose="020B0603030804020204" pitchFamily="34" charset="0"/>
              </a:rPr>
              <a:t>Healthy Citizen</a:t>
            </a:r>
            <a:endParaRPr lang="en-US" sz="3600" b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50514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75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uild="p"/>
      <p:bldP spid="4" grpId="0"/>
      <p:bldP spid="5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7676" b="100000" l="98" r="8642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2590800"/>
            <a:ext cx="5721361" cy="3413820"/>
          </a:xfrm>
          <a:prstGeom prst="rect">
            <a:avLst/>
          </a:prstGeom>
        </p:spPr>
      </p:pic>
      <p:sp>
        <p:nvSpPr>
          <p:cNvPr id="8" name="Subtitle 13"/>
          <p:cNvSpPr>
            <a:spLocks noGrp="1"/>
          </p:cNvSpPr>
          <p:nvPr>
            <p:ph type="subTitle" idx="1"/>
          </p:nvPr>
        </p:nvSpPr>
        <p:spPr>
          <a:xfrm>
            <a:off x="1502230" y="2362200"/>
            <a:ext cx="7576457" cy="1752600"/>
          </a:xfrm>
        </p:spPr>
        <p:txBody>
          <a:bodyPr>
            <a:normAutofit/>
          </a:bodyPr>
          <a:lstStyle/>
          <a:p>
            <a:pPr marL="342900" indent="-342900" algn="l">
              <a:buFont typeface="Wingdings" panose="05000000000000000000" pitchFamily="2" charset="2"/>
              <a:buChar char="ü"/>
            </a:pPr>
            <a:endParaRPr lang="ka-GE" b="1" dirty="0">
              <a:solidFill>
                <a:srgbClr val="0070C0"/>
              </a:solidFill>
              <a:latin typeface="BPG Web 002 Caps" panose="020B0603030804020204" pitchFamily="34" charset="0"/>
              <a:cs typeface="BPG Web 002 Caps" panose="020B0603030804020204" pitchFamily="34" charset="0"/>
            </a:endParaRPr>
          </a:p>
          <a:p>
            <a:pPr marL="342900" indent="-342900" algn="l">
              <a:buFont typeface="Wingdings" panose="05000000000000000000" pitchFamily="2" charset="2"/>
              <a:buChar char="ü"/>
            </a:pPr>
            <a:r>
              <a:rPr lang="ka-GE" b="1" dirty="0">
                <a:solidFill>
                  <a:srgbClr val="C00000"/>
                </a:solidFill>
                <a:latin typeface="BPG Web 002 Caps" panose="020B0603030804020204" pitchFamily="34" charset="0"/>
                <a:cs typeface="BPG Web 002 Caps" panose="020B0603030804020204" pitchFamily="34" charset="0"/>
              </a:rPr>
              <a:t>3100</a:t>
            </a:r>
            <a:r>
              <a:rPr lang="ka-GE" b="1" dirty="0">
                <a:solidFill>
                  <a:srgbClr val="0070C0"/>
                </a:solidFill>
                <a:latin typeface="BPG Web 002 Caps" panose="020B0603030804020204" pitchFamily="34" charset="0"/>
                <a:cs typeface="BPG Web 002 Caps" panose="020B0603030804020204" pitchFamily="34" charset="0"/>
              </a:rPr>
              <a:t> </a:t>
            </a:r>
            <a:r>
              <a:rPr lang="en-US" b="1" dirty="0" smtClean="0">
                <a:solidFill>
                  <a:srgbClr val="0070C0"/>
                </a:solidFill>
                <a:latin typeface="BPG Web 002 Caps" panose="020B0603030804020204" pitchFamily="34" charset="0"/>
                <a:cs typeface="BPG Web 002 Caps" panose="020B0603030804020204" pitchFamily="34" charset="0"/>
              </a:rPr>
              <a:t>patient</a:t>
            </a:r>
            <a:endParaRPr lang="ka-GE" b="1" dirty="0">
              <a:solidFill>
                <a:srgbClr val="0070C0"/>
              </a:solidFill>
              <a:latin typeface="BPG Web 002 Caps" panose="020B0603030804020204" pitchFamily="34" charset="0"/>
              <a:cs typeface="BPG Web 002 Caps" panose="020B0603030804020204" pitchFamily="34" charset="0"/>
            </a:endParaRPr>
          </a:p>
          <a:p>
            <a:pPr algn="l"/>
            <a:endParaRPr lang="ka-GE" b="1" dirty="0">
              <a:solidFill>
                <a:srgbClr val="0070C0"/>
              </a:solidFill>
              <a:latin typeface="BPG Web 002 Caps" panose="020B0603030804020204" pitchFamily="34" charset="0"/>
              <a:cs typeface="BPG Web 002 Caps" panose="020B0603030804020204" pitchFamily="34" charset="0"/>
            </a:endParaRPr>
          </a:p>
          <a:p>
            <a:pPr algn="l"/>
            <a:endParaRPr lang="en-US" b="1" dirty="0">
              <a:solidFill>
                <a:srgbClr val="0070C0"/>
              </a:solidFill>
              <a:latin typeface="BPG Web 002 Caps" panose="020B0603030804020204" pitchFamily="34" charset="0"/>
              <a:cs typeface="BPG Web 002 Caps" panose="020B0603030804020204" pitchFamily="34" charset="0"/>
            </a:endParaRPr>
          </a:p>
        </p:txBody>
      </p:sp>
      <p:sp>
        <p:nvSpPr>
          <p:cNvPr id="6" name="Title 65"/>
          <p:cNvSpPr>
            <a:spLocks noGrp="1"/>
          </p:cNvSpPr>
          <p:nvPr>
            <p:ph type="ctrTitle"/>
          </p:nvPr>
        </p:nvSpPr>
        <p:spPr>
          <a:xfrm>
            <a:off x="1534887" y="621536"/>
            <a:ext cx="9133113" cy="1470025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BPG Web 002 Caps" panose="020B0603030804020204" pitchFamily="34" charset="0"/>
              </a:rPr>
              <a:t>Hepatitis C elimination program</a:t>
            </a:r>
            <a:endParaRPr lang="en-US" sz="3200" b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BPG Web 002 Caps" panose="020B0603030804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3589277"/>
            <a:ext cx="3810000" cy="254124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545772" y="533401"/>
            <a:ext cx="329609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PG Web 002 Caps" panose="020B0603030804020204" pitchFamily="34" charset="0"/>
                <a:cs typeface="BPG Web 002 Caps" panose="020B0603030804020204" pitchFamily="34" charset="0"/>
              </a:rPr>
              <a:t>Healthy Citizen</a:t>
            </a:r>
            <a:endParaRPr lang="en-US" sz="3600" b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43565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75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25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  <p:bldP spid="6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91756" y="4484662"/>
            <a:ext cx="11329456" cy="61645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algn="ctr"/>
            <a:r>
              <a:rPr lang="en-US" dirty="0" smtClean="0"/>
              <a:t>Thank You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4097" y="337901"/>
            <a:ext cx="3192481" cy="3903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311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63" name="Rectangle 3"/>
          <p:cNvSpPr>
            <a:spLocks noGrp="1" noChangeArrowheads="1"/>
          </p:cNvSpPr>
          <p:nvPr>
            <p:ph type="title"/>
          </p:nvPr>
        </p:nvSpPr>
        <p:spPr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r>
              <a:rPr lang="en-US" sz="2800" b="1" dirty="0"/>
              <a:t> </a:t>
            </a:r>
            <a:r>
              <a:rPr lang="en-US" sz="2800" b="1" dirty="0">
                <a:solidFill>
                  <a:srgbClr val="C00000"/>
                </a:solidFill>
              </a:rPr>
              <a:t>Georgia Health </a:t>
            </a:r>
            <a:r>
              <a:rPr lang="en-US" sz="2800" b="1" dirty="0"/>
              <a:t>System – Quick Facts</a:t>
            </a:r>
            <a:endParaRPr lang="en-US" sz="2800" dirty="0"/>
          </a:p>
        </p:txBody>
      </p:sp>
      <p:sp>
        <p:nvSpPr>
          <p:cNvPr id="399364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2247900" y="1536702"/>
            <a:ext cx="7746998" cy="774699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Mix of state and private funded schemes covering 98.3% of population.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			</a:t>
            </a:r>
            <a:b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sz="12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endParaRPr lang="en-US" sz="16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292600" y="2449711"/>
            <a:ext cx="5842000" cy="369331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defTabSz="457200"/>
            <a:r>
              <a:rPr lang="en-US" b="1" dirty="0">
                <a:solidFill>
                  <a:prstClr val="black">
                    <a:lumMod val="95000"/>
                    <a:lumOff val="5000"/>
                  </a:prstClr>
                </a:solidFill>
                <a:latin typeface="Arial"/>
                <a:cs typeface="Arial"/>
              </a:rPr>
              <a:t>State Funded Healthcare Schemes (beneficiaries):</a:t>
            </a:r>
          </a:p>
          <a:p>
            <a:pPr marL="285750" indent="-285750" defTabSz="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>
                    <a:lumMod val="95000"/>
                    <a:lumOff val="5000"/>
                  </a:prstClr>
                </a:solidFill>
                <a:latin typeface="Arial"/>
                <a:cs typeface="Arial"/>
              </a:rPr>
              <a:t>Universal Health Care Program (UHC) – 2M </a:t>
            </a:r>
          </a:p>
          <a:p>
            <a:pPr marL="285750" indent="-285750" defTabSz="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>
                    <a:lumMod val="95000"/>
                    <a:lumOff val="5000"/>
                  </a:prstClr>
                </a:solidFill>
                <a:latin typeface="Arial"/>
                <a:cs typeface="Arial"/>
              </a:rPr>
              <a:t>State funded health insurance program – 1.5M </a:t>
            </a:r>
          </a:p>
          <a:p>
            <a:pPr marL="285750" indent="-285750" defTabSz="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>
                    <a:lumMod val="95000"/>
                    <a:lumOff val="5000"/>
                  </a:prstClr>
                </a:solidFill>
                <a:latin typeface="Arial"/>
                <a:cs typeface="Arial"/>
              </a:rPr>
              <a:t>Other state funded healthcare programs – 232K</a:t>
            </a:r>
          </a:p>
          <a:p>
            <a:pPr defTabSz="457200"/>
            <a:endParaRPr lang="en-US" dirty="0">
              <a:solidFill>
                <a:prstClr val="black">
                  <a:lumMod val="95000"/>
                  <a:lumOff val="5000"/>
                </a:prstClr>
              </a:solidFill>
              <a:latin typeface="Arial"/>
              <a:cs typeface="Arial"/>
            </a:endParaRPr>
          </a:p>
          <a:p>
            <a:pPr defTabSz="457200"/>
            <a:r>
              <a:rPr lang="en-US" b="1" dirty="0">
                <a:solidFill>
                  <a:prstClr val="black">
                    <a:lumMod val="95000"/>
                    <a:lumOff val="5000"/>
                  </a:prstClr>
                </a:solidFill>
                <a:latin typeface="Arial"/>
                <a:cs typeface="Arial"/>
              </a:rPr>
              <a:t>Private/corporate Schemes:</a:t>
            </a:r>
          </a:p>
          <a:p>
            <a:pPr marL="285750" indent="-285750" defTabSz="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>
                    <a:lumMod val="95000"/>
                    <a:lumOff val="5000"/>
                  </a:prstClr>
                </a:solidFill>
                <a:latin typeface="Arial"/>
                <a:cs typeface="Arial"/>
              </a:rPr>
              <a:t>Private voluntary health insurance – 653K</a:t>
            </a:r>
          </a:p>
          <a:p>
            <a:pPr marL="285750" indent="-285750" defTabSz="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>
                    <a:lumMod val="95000"/>
                    <a:lumOff val="5000"/>
                  </a:prstClr>
                </a:solidFill>
                <a:latin typeface="Arial"/>
                <a:cs typeface="Arial"/>
              </a:rPr>
              <a:t>Health Insurance Companies – 12</a:t>
            </a:r>
          </a:p>
          <a:p>
            <a:pPr defTabSz="457200"/>
            <a:endParaRPr lang="en-US" dirty="0">
              <a:solidFill>
                <a:prstClr val="black">
                  <a:lumMod val="95000"/>
                  <a:lumOff val="5000"/>
                </a:prstClr>
              </a:solidFill>
              <a:latin typeface="Arial"/>
              <a:cs typeface="Arial"/>
            </a:endParaRPr>
          </a:p>
          <a:p>
            <a:pPr defTabSz="457200"/>
            <a:r>
              <a:rPr lang="en-US" b="1" dirty="0">
                <a:solidFill>
                  <a:prstClr val="black">
                    <a:lumMod val="95000"/>
                    <a:lumOff val="5000"/>
                  </a:prstClr>
                </a:solidFill>
                <a:latin typeface="Arial"/>
                <a:cs typeface="Arial"/>
              </a:rPr>
              <a:t>Health Service Delivery Capacity:</a:t>
            </a:r>
            <a:endParaRPr lang="en-US" dirty="0">
              <a:solidFill>
                <a:prstClr val="black">
                  <a:lumMod val="95000"/>
                  <a:lumOff val="5000"/>
                </a:prstClr>
              </a:solidFill>
              <a:latin typeface="Arial"/>
              <a:cs typeface="Arial"/>
            </a:endParaRPr>
          </a:p>
          <a:p>
            <a:pPr marL="285750" indent="-285750" defTabSz="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>
                    <a:lumMod val="95000"/>
                    <a:lumOff val="5000"/>
                  </a:prstClr>
                </a:solidFill>
                <a:latin typeface="Arial"/>
                <a:cs typeface="Arial"/>
              </a:rPr>
              <a:t>Hospitals – 267 </a:t>
            </a:r>
          </a:p>
          <a:p>
            <a:pPr marL="285750" indent="-285750" defTabSz="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>
                    <a:lumMod val="95000"/>
                    <a:lumOff val="5000"/>
                  </a:prstClr>
                </a:solidFill>
                <a:latin typeface="Arial"/>
                <a:cs typeface="Arial"/>
              </a:rPr>
              <a:t>PHC Units – 390</a:t>
            </a:r>
          </a:p>
          <a:p>
            <a:pPr marL="285750" indent="-285750" defTabSz="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>
                    <a:lumMod val="95000"/>
                    <a:lumOff val="5000"/>
                  </a:prstClr>
                </a:solidFill>
                <a:latin typeface="Arial"/>
                <a:cs typeface="Arial"/>
              </a:rPr>
              <a:t>Rural doctors – 1400</a:t>
            </a:r>
          </a:p>
        </p:txBody>
      </p:sp>
      <p:sp>
        <p:nvSpPr>
          <p:cNvPr id="5" name="Rectangle 4"/>
          <p:cNvSpPr/>
          <p:nvPr/>
        </p:nvSpPr>
        <p:spPr>
          <a:xfrm>
            <a:off x="1796346" y="3534770"/>
            <a:ext cx="2362199" cy="221599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 defTabSz="457200"/>
            <a:r>
              <a:rPr lang="en-US" b="1" dirty="0">
                <a:solidFill>
                  <a:prstClr val="black">
                    <a:lumMod val="95000"/>
                    <a:lumOff val="5000"/>
                  </a:prstClr>
                </a:solidFill>
                <a:latin typeface="Arial"/>
                <a:cs typeface="Arial"/>
              </a:rPr>
              <a:t>Total Population</a:t>
            </a:r>
            <a:r>
              <a:rPr lang="en-US" dirty="0">
                <a:solidFill>
                  <a:prstClr val="black">
                    <a:lumMod val="95000"/>
                    <a:lumOff val="5000"/>
                  </a:prstClr>
                </a:solidFill>
                <a:latin typeface="Arial"/>
                <a:cs typeface="Arial"/>
              </a:rPr>
              <a:t>	</a:t>
            </a:r>
          </a:p>
          <a:p>
            <a:pPr algn="ctr" defTabSz="457200"/>
            <a:r>
              <a:rPr lang="en-US" dirty="0">
                <a:solidFill>
                  <a:prstClr val="black">
                    <a:lumMod val="95000"/>
                    <a:lumOff val="5000"/>
                  </a:prstClr>
                </a:solidFill>
                <a:latin typeface="Arial"/>
                <a:cs typeface="Arial"/>
              </a:rPr>
              <a:t>	</a:t>
            </a:r>
          </a:p>
          <a:p>
            <a:pPr algn="ctr" defTabSz="457200"/>
            <a:r>
              <a:rPr lang="en-US" dirty="0">
                <a:solidFill>
                  <a:prstClr val="black">
                    <a:lumMod val="95000"/>
                    <a:lumOff val="5000"/>
                  </a:prstClr>
                </a:solidFill>
                <a:latin typeface="Arial"/>
                <a:cs typeface="Arial"/>
              </a:rPr>
              <a:t>4.48 million</a:t>
            </a:r>
            <a:r>
              <a:rPr lang="en-US" sz="1400" dirty="0">
                <a:solidFill>
                  <a:prstClr val="black">
                    <a:lumMod val="95000"/>
                    <a:lumOff val="5000"/>
                  </a:prstClr>
                </a:solidFill>
                <a:latin typeface="Arial"/>
                <a:cs typeface="Arial"/>
              </a:rPr>
              <a:t/>
            </a:r>
            <a:br>
              <a:rPr lang="en-US" sz="1400" dirty="0">
                <a:solidFill>
                  <a:prstClr val="black">
                    <a:lumMod val="95000"/>
                    <a:lumOff val="5000"/>
                  </a:prstClr>
                </a:solidFill>
                <a:latin typeface="Arial"/>
                <a:cs typeface="Arial"/>
              </a:rPr>
            </a:br>
            <a:r>
              <a:rPr lang="en-US" sz="1400" dirty="0">
                <a:solidFill>
                  <a:prstClr val="black">
                    <a:lumMod val="95000"/>
                    <a:lumOff val="5000"/>
                  </a:prstClr>
                </a:solidFill>
                <a:latin typeface="Arial"/>
                <a:cs typeface="Arial"/>
              </a:rPr>
              <a:t/>
            </a:r>
            <a:br>
              <a:rPr lang="en-US" sz="1400" dirty="0">
                <a:solidFill>
                  <a:prstClr val="black">
                    <a:lumMod val="95000"/>
                    <a:lumOff val="5000"/>
                  </a:prstClr>
                </a:solidFill>
                <a:latin typeface="Arial"/>
                <a:cs typeface="Arial"/>
              </a:rPr>
            </a:br>
            <a:r>
              <a:rPr lang="en-US" sz="1400" dirty="0">
                <a:solidFill>
                  <a:prstClr val="black">
                    <a:lumMod val="95000"/>
                    <a:lumOff val="5000"/>
                  </a:prstClr>
                </a:solidFill>
                <a:latin typeface="Arial"/>
                <a:cs typeface="Arial"/>
              </a:rPr>
              <a:t>			</a:t>
            </a:r>
          </a:p>
          <a:p>
            <a:pPr defTabSz="457200"/>
            <a:r>
              <a:rPr lang="en-US" sz="1400" dirty="0">
                <a:solidFill>
                  <a:prstClr val="black">
                    <a:lumMod val="95000"/>
                    <a:lumOff val="5000"/>
                  </a:prstClr>
                </a:solidFill>
                <a:latin typeface="Arial"/>
                <a:cs typeface="Arial"/>
              </a:rPr>
              <a:t/>
            </a:r>
            <a:br>
              <a:rPr lang="en-US" sz="1400" dirty="0">
                <a:solidFill>
                  <a:prstClr val="black">
                    <a:lumMod val="95000"/>
                    <a:lumOff val="5000"/>
                  </a:prstClr>
                </a:solidFill>
                <a:latin typeface="Arial"/>
                <a:cs typeface="Arial"/>
              </a:rPr>
            </a:br>
            <a:r>
              <a:rPr lang="en-US" sz="1400" dirty="0">
                <a:solidFill>
                  <a:prstClr val="black">
                    <a:lumMod val="95000"/>
                    <a:lumOff val="5000"/>
                  </a:prstClr>
                </a:solidFill>
                <a:latin typeface="Arial"/>
                <a:cs typeface="Arial"/>
              </a:rPr>
              <a:t/>
            </a:r>
            <a:br>
              <a:rPr lang="en-US" sz="1400" dirty="0">
                <a:solidFill>
                  <a:prstClr val="black">
                    <a:lumMod val="95000"/>
                    <a:lumOff val="5000"/>
                  </a:prstClr>
                </a:solidFill>
                <a:latin typeface="Arial"/>
                <a:cs typeface="Arial"/>
              </a:rPr>
            </a:br>
            <a:r>
              <a:rPr lang="en-US" sz="1400" dirty="0">
                <a:solidFill>
                  <a:prstClr val="black">
                    <a:lumMod val="95000"/>
                    <a:lumOff val="5000"/>
                  </a:prstClr>
                </a:solidFill>
                <a:latin typeface="Arial"/>
                <a:cs typeface="Arial"/>
              </a:rPr>
              <a:t/>
            </a:r>
            <a:br>
              <a:rPr lang="en-US" sz="1400" dirty="0">
                <a:solidFill>
                  <a:prstClr val="black">
                    <a:lumMod val="95000"/>
                    <a:lumOff val="5000"/>
                  </a:prstClr>
                </a:solidFill>
                <a:latin typeface="Arial"/>
                <a:cs typeface="Arial"/>
              </a:rPr>
            </a:br>
            <a:r>
              <a:rPr lang="en-US" sz="1400" dirty="0">
                <a:solidFill>
                  <a:prstClr val="black">
                    <a:lumMod val="95000"/>
                    <a:lumOff val="5000"/>
                  </a:prstClr>
                </a:solidFill>
                <a:latin typeface="Arial"/>
                <a:cs typeface="Arial"/>
              </a:rPr>
              <a:t>			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4064000" y="2547540"/>
            <a:ext cx="0" cy="3497660"/>
          </a:xfrm>
          <a:prstGeom prst="line">
            <a:avLst/>
          </a:prstGeom>
          <a:ln w="5080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76391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5"/>
          <p:cNvSpPr>
            <a:spLocks noChangeArrowheads="1"/>
          </p:cNvSpPr>
          <p:nvPr/>
        </p:nvSpPr>
        <p:spPr bwMode="gray">
          <a:xfrm>
            <a:off x="1524002" y="0"/>
            <a:ext cx="9143999" cy="6858000"/>
          </a:xfrm>
          <a:prstGeom prst="rect">
            <a:avLst/>
          </a:prstGeom>
          <a:solidFill>
            <a:srgbClr val="000000"/>
          </a:solidFill>
          <a:ln w="12700">
            <a:noFill/>
            <a:miter lim="800000"/>
            <a:headEnd/>
            <a:tailEnd/>
          </a:ln>
          <a:effectLst/>
        </p:spPr>
        <p:txBody>
          <a:bodyPr lIns="108000" tIns="108000" rIns="144000" bIns="72000"/>
          <a:lstStyle/>
          <a:p>
            <a:pPr marL="190500" indent="-190500">
              <a:lnSpc>
                <a:spcPct val="95000"/>
              </a:lnSpc>
              <a:spcAft>
                <a:spcPts val="800"/>
              </a:spcAft>
              <a:buClr>
                <a:srgbClr val="969696"/>
              </a:buClr>
              <a:buFont typeface="Wingdings" pitchFamily="2" charset="2"/>
              <a:buChar char="§"/>
              <a:defRPr/>
            </a:pPr>
            <a:endParaRPr lang="de-DE" noProof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" name="Rectangle 5"/>
          <p:cNvSpPr>
            <a:spLocks noChangeArrowheads="1"/>
          </p:cNvSpPr>
          <p:nvPr/>
        </p:nvSpPr>
        <p:spPr bwMode="gray">
          <a:xfrm>
            <a:off x="1524002" y="-18662"/>
            <a:ext cx="9143999" cy="6858000"/>
          </a:xfrm>
          <a:prstGeom prst="rect">
            <a:avLst/>
          </a:prstGeom>
          <a:gradFill flip="none" rotWithShape="1">
            <a:gsLst>
              <a:gs pos="0">
                <a:srgbClr val="E6E6E6"/>
              </a:gs>
              <a:gs pos="60000">
                <a:srgbClr val="FFFFFF"/>
              </a:gs>
            </a:gsLst>
            <a:lin ang="16200000" scaled="1"/>
            <a:tileRect/>
          </a:gradFill>
          <a:ln w="12700">
            <a:noFill/>
            <a:miter lim="800000"/>
            <a:headEnd/>
            <a:tailEnd/>
          </a:ln>
          <a:effectLst/>
        </p:spPr>
        <p:txBody>
          <a:bodyPr lIns="108000" tIns="108000" rIns="144000" bIns="72000"/>
          <a:lstStyle/>
          <a:p>
            <a:pPr marL="190500" indent="-190500">
              <a:lnSpc>
                <a:spcPct val="95000"/>
              </a:lnSpc>
              <a:spcAft>
                <a:spcPts val="800"/>
              </a:spcAft>
              <a:buClr>
                <a:srgbClr val="969696"/>
              </a:buClr>
              <a:buFont typeface="Wingdings" pitchFamily="2" charset="2"/>
              <a:buChar char="§"/>
              <a:defRPr/>
            </a:pPr>
            <a:endParaRPr lang="de-DE" noProof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7" name="Parallelogramm 16"/>
          <p:cNvSpPr/>
          <p:nvPr/>
        </p:nvSpPr>
        <p:spPr bwMode="auto">
          <a:xfrm>
            <a:off x="1597844" y="4463359"/>
            <a:ext cx="3166154" cy="1340543"/>
          </a:xfrm>
          <a:prstGeom prst="parallelogram">
            <a:avLst>
              <a:gd name="adj" fmla="val 92179"/>
            </a:avLst>
          </a:prstGeom>
          <a:solidFill>
            <a:srgbClr val="000000">
              <a:alpha val="20000"/>
            </a:srgbClr>
          </a:solidFill>
          <a:ln w="12700">
            <a:noFill/>
            <a:round/>
            <a:headEnd/>
            <a:tailEnd/>
          </a:ln>
          <a:effectLst>
            <a:softEdge rad="127000"/>
          </a:effectLst>
        </p:spPr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8" name="Parallelogramm 17"/>
          <p:cNvSpPr/>
          <p:nvPr/>
        </p:nvSpPr>
        <p:spPr bwMode="auto">
          <a:xfrm>
            <a:off x="3329603" y="4463358"/>
            <a:ext cx="3166154" cy="1340543"/>
          </a:xfrm>
          <a:prstGeom prst="parallelogram">
            <a:avLst>
              <a:gd name="adj" fmla="val 92179"/>
            </a:avLst>
          </a:prstGeom>
          <a:solidFill>
            <a:srgbClr val="000000">
              <a:alpha val="20000"/>
            </a:srgbClr>
          </a:solidFill>
          <a:ln w="12700">
            <a:noFill/>
            <a:round/>
            <a:headEnd/>
            <a:tailEnd/>
          </a:ln>
          <a:effectLst>
            <a:softEdge rad="127000"/>
          </a:effectLst>
        </p:spPr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9" name="Parallelogramm 18"/>
          <p:cNvSpPr/>
          <p:nvPr/>
        </p:nvSpPr>
        <p:spPr bwMode="auto">
          <a:xfrm>
            <a:off x="5061363" y="4463358"/>
            <a:ext cx="3166154" cy="1340543"/>
          </a:xfrm>
          <a:prstGeom prst="parallelogram">
            <a:avLst>
              <a:gd name="adj" fmla="val 92179"/>
            </a:avLst>
          </a:prstGeom>
          <a:solidFill>
            <a:srgbClr val="000000">
              <a:alpha val="20000"/>
            </a:srgbClr>
          </a:solidFill>
          <a:ln w="12700">
            <a:noFill/>
            <a:round/>
            <a:headEnd/>
            <a:tailEnd/>
          </a:ln>
          <a:effectLst>
            <a:softEdge rad="127000"/>
          </a:effectLst>
        </p:spPr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0" name="Parallelogramm 19"/>
          <p:cNvSpPr/>
          <p:nvPr/>
        </p:nvSpPr>
        <p:spPr bwMode="auto">
          <a:xfrm>
            <a:off x="6793122" y="4463358"/>
            <a:ext cx="3166154" cy="1340543"/>
          </a:xfrm>
          <a:prstGeom prst="parallelogram">
            <a:avLst>
              <a:gd name="adj" fmla="val 92179"/>
            </a:avLst>
          </a:prstGeom>
          <a:solidFill>
            <a:srgbClr val="000000">
              <a:alpha val="20000"/>
            </a:srgbClr>
          </a:solidFill>
          <a:ln w="12700">
            <a:noFill/>
            <a:round/>
            <a:headEnd/>
            <a:tailEnd/>
          </a:ln>
          <a:effectLst>
            <a:softEdge rad="127000"/>
          </a:effectLst>
        </p:spPr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1" name="Parallelogramm 20"/>
          <p:cNvSpPr/>
          <p:nvPr/>
        </p:nvSpPr>
        <p:spPr bwMode="auto">
          <a:xfrm>
            <a:off x="8524882" y="4463358"/>
            <a:ext cx="3166154" cy="1340543"/>
          </a:xfrm>
          <a:prstGeom prst="parallelogram">
            <a:avLst>
              <a:gd name="adj" fmla="val 92179"/>
            </a:avLst>
          </a:prstGeom>
          <a:solidFill>
            <a:srgbClr val="000000">
              <a:alpha val="20000"/>
            </a:srgbClr>
          </a:solidFill>
          <a:ln w="12700">
            <a:noFill/>
            <a:round/>
            <a:headEnd/>
            <a:tailEnd/>
          </a:ln>
          <a:effectLst>
            <a:softEdge rad="127000"/>
          </a:effectLst>
        </p:spPr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3078" name="Freeform 6"/>
          <p:cNvSpPr>
            <a:spLocks/>
          </p:cNvSpPr>
          <p:nvPr/>
        </p:nvSpPr>
        <p:spPr bwMode="gray">
          <a:xfrm>
            <a:off x="1847850" y="1612900"/>
            <a:ext cx="1555750" cy="4191000"/>
          </a:xfrm>
          <a:custGeom>
            <a:avLst/>
            <a:gdLst/>
            <a:ahLst/>
            <a:cxnLst>
              <a:cxn ang="0">
                <a:pos x="426" y="659"/>
              </a:cxn>
              <a:cxn ang="0">
                <a:pos x="426" y="0"/>
              </a:cxn>
              <a:cxn ang="0">
                <a:pos x="354" y="0"/>
              </a:cxn>
              <a:cxn ang="0">
                <a:pos x="236" y="86"/>
              </a:cxn>
              <a:cxn ang="0">
                <a:pos x="236" y="161"/>
              </a:cxn>
              <a:cxn ang="0">
                <a:pos x="319" y="161"/>
              </a:cxn>
              <a:cxn ang="0">
                <a:pos x="319" y="659"/>
              </a:cxn>
              <a:cxn ang="0">
                <a:pos x="0" y="659"/>
              </a:cxn>
              <a:cxn ang="0">
                <a:pos x="0" y="1783"/>
              </a:cxn>
              <a:cxn ang="0">
                <a:pos x="662" y="1783"/>
              </a:cxn>
              <a:cxn ang="0">
                <a:pos x="662" y="659"/>
              </a:cxn>
              <a:cxn ang="0">
                <a:pos x="426" y="659"/>
              </a:cxn>
            </a:cxnLst>
            <a:rect l="0" t="0" r="r" b="b"/>
            <a:pathLst>
              <a:path w="662" h="1783">
                <a:moveTo>
                  <a:pt x="426" y="659"/>
                </a:moveTo>
                <a:cubicBezTo>
                  <a:pt x="426" y="0"/>
                  <a:pt x="426" y="0"/>
                  <a:pt x="426" y="0"/>
                </a:cubicBezTo>
                <a:cubicBezTo>
                  <a:pt x="354" y="0"/>
                  <a:pt x="354" y="0"/>
                  <a:pt x="354" y="0"/>
                </a:cubicBezTo>
                <a:cubicBezTo>
                  <a:pt x="337" y="46"/>
                  <a:pt x="319" y="86"/>
                  <a:pt x="236" y="86"/>
                </a:cubicBezTo>
                <a:cubicBezTo>
                  <a:pt x="236" y="161"/>
                  <a:pt x="236" y="161"/>
                  <a:pt x="236" y="161"/>
                </a:cubicBezTo>
                <a:cubicBezTo>
                  <a:pt x="319" y="161"/>
                  <a:pt x="319" y="161"/>
                  <a:pt x="319" y="161"/>
                </a:cubicBezTo>
                <a:cubicBezTo>
                  <a:pt x="319" y="659"/>
                  <a:pt x="319" y="659"/>
                  <a:pt x="319" y="659"/>
                </a:cubicBezTo>
                <a:cubicBezTo>
                  <a:pt x="0" y="659"/>
                  <a:pt x="0" y="659"/>
                  <a:pt x="0" y="659"/>
                </a:cubicBezTo>
                <a:cubicBezTo>
                  <a:pt x="0" y="1783"/>
                  <a:pt x="0" y="1783"/>
                  <a:pt x="0" y="1783"/>
                </a:cubicBezTo>
                <a:cubicBezTo>
                  <a:pt x="662" y="1783"/>
                  <a:pt x="662" y="1783"/>
                  <a:pt x="662" y="1783"/>
                </a:cubicBezTo>
                <a:cubicBezTo>
                  <a:pt x="662" y="659"/>
                  <a:pt x="662" y="659"/>
                  <a:pt x="662" y="659"/>
                </a:cubicBezTo>
                <a:lnTo>
                  <a:pt x="426" y="659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75000"/>
                </a:schemeClr>
              </a:gs>
              <a:gs pos="54000">
                <a:schemeClr val="accent1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/>
            <a:lightRig rig="balanced" dir="t">
              <a:rot lat="0" lon="0" rev="18600000"/>
            </a:lightRig>
          </a:scene3d>
          <a:sp3d prstMaterial="metal">
            <a:bevelT w="38100" h="38100" prst="angle"/>
          </a:sp3d>
        </p:spPr>
        <p:txBody>
          <a:bodyPr vert="horz" wrap="square" lIns="144000" tIns="165600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95000"/>
              </a:lnSpc>
              <a:spcAft>
                <a:spcPts val="800"/>
              </a:spcAft>
              <a:defRPr/>
            </a:pPr>
            <a:r>
              <a:rPr lang="en-US" sz="2800" b="1" dirty="0" smtClean="0">
                <a:solidFill>
                  <a:srgbClr val="FFFFFF"/>
                </a:solidFill>
                <a:effectLst>
                  <a:outerShdw blurRad="190500" algn="ctr" rotWithShape="0">
                    <a:prstClr val="black">
                      <a:alpha val="50000"/>
                    </a:prstClr>
                  </a:outerShdw>
                </a:effectLst>
              </a:rPr>
              <a:t>HMIS</a:t>
            </a:r>
            <a:endParaRPr lang="en-US" sz="1600" b="1" dirty="0">
              <a:solidFill>
                <a:srgbClr val="FFFFFF"/>
              </a:solidFill>
              <a:effectLst>
                <a:outerShdw blurRad="190500" algn="ctr" rotWithShape="0">
                  <a:prstClr val="black">
                    <a:alpha val="50000"/>
                  </a:prstClr>
                </a:outerShdw>
              </a:effectLst>
            </a:endParaRPr>
          </a:p>
          <a:p>
            <a:pPr>
              <a:lnSpc>
                <a:spcPct val="95000"/>
              </a:lnSpc>
              <a:spcAft>
                <a:spcPts val="800"/>
              </a:spcAft>
              <a:defRPr/>
            </a:pPr>
            <a:r>
              <a:rPr lang="en-US" sz="1400" b="1" dirty="0" smtClean="0">
                <a:solidFill>
                  <a:srgbClr val="FFFFFF"/>
                </a:solidFill>
                <a:effectLst>
                  <a:outerShdw blurRad="190500" algn="ctr" rotWithShape="0">
                    <a:prstClr val="black">
                      <a:alpha val="50000"/>
                    </a:prstClr>
                  </a:outerShdw>
                </a:effectLst>
              </a:rPr>
              <a:t>Health Information Management System.</a:t>
            </a:r>
            <a:endParaRPr lang="en-US" sz="1400" b="1" dirty="0">
              <a:solidFill>
                <a:srgbClr val="FFFFFF"/>
              </a:solidFill>
              <a:effectLst>
                <a:outerShdw blurRad="190500" algn="ctr" rotWithShape="0">
                  <a:prstClr val="black">
                    <a:alpha val="50000"/>
                  </a:prstClr>
                </a:outerShdw>
              </a:effectLst>
            </a:endParaRPr>
          </a:p>
        </p:txBody>
      </p:sp>
      <p:sp>
        <p:nvSpPr>
          <p:cNvPr id="3079" name="Freeform 7"/>
          <p:cNvSpPr>
            <a:spLocks/>
          </p:cNvSpPr>
          <p:nvPr/>
        </p:nvSpPr>
        <p:spPr bwMode="gray">
          <a:xfrm>
            <a:off x="3582988" y="1612900"/>
            <a:ext cx="1555750" cy="4191001"/>
          </a:xfrm>
          <a:custGeom>
            <a:avLst/>
            <a:gdLst/>
            <a:ahLst/>
            <a:cxnLst>
              <a:cxn ang="0">
                <a:pos x="474" y="653"/>
              </a:cxn>
              <a:cxn ang="0">
                <a:pos x="474" y="567"/>
              </a:cxn>
              <a:cxn ang="0">
                <a:pos x="281" y="567"/>
              </a:cxn>
              <a:cxn ang="0">
                <a:pos x="484" y="164"/>
              </a:cxn>
              <a:cxn ang="0">
                <a:pos x="331" y="0"/>
              </a:cxn>
              <a:cxn ang="0">
                <a:pos x="178" y="164"/>
              </a:cxn>
              <a:cxn ang="0">
                <a:pos x="178" y="227"/>
              </a:cxn>
              <a:cxn ang="0">
                <a:pos x="275" y="227"/>
              </a:cxn>
              <a:cxn ang="0">
                <a:pos x="275" y="157"/>
              </a:cxn>
              <a:cxn ang="0">
                <a:pos x="328" y="93"/>
              </a:cxn>
              <a:cxn ang="0">
                <a:pos x="381" y="168"/>
              </a:cxn>
              <a:cxn ang="0">
                <a:pos x="178" y="580"/>
              </a:cxn>
              <a:cxn ang="0">
                <a:pos x="178" y="653"/>
              </a:cxn>
              <a:cxn ang="0">
                <a:pos x="0" y="653"/>
              </a:cxn>
              <a:cxn ang="0">
                <a:pos x="0" y="1665"/>
              </a:cxn>
              <a:cxn ang="0">
                <a:pos x="662" y="1665"/>
              </a:cxn>
              <a:cxn ang="0">
                <a:pos x="662" y="653"/>
              </a:cxn>
              <a:cxn ang="0">
                <a:pos x="474" y="653"/>
              </a:cxn>
            </a:cxnLst>
            <a:rect l="0" t="0" r="r" b="b"/>
            <a:pathLst>
              <a:path w="662" h="1665">
                <a:moveTo>
                  <a:pt x="474" y="653"/>
                </a:moveTo>
                <a:cubicBezTo>
                  <a:pt x="474" y="567"/>
                  <a:pt x="474" y="567"/>
                  <a:pt x="474" y="567"/>
                </a:cubicBezTo>
                <a:cubicBezTo>
                  <a:pt x="281" y="567"/>
                  <a:pt x="281" y="567"/>
                  <a:pt x="281" y="567"/>
                </a:cubicBezTo>
                <a:cubicBezTo>
                  <a:pt x="261" y="452"/>
                  <a:pt x="484" y="378"/>
                  <a:pt x="484" y="164"/>
                </a:cubicBezTo>
                <a:cubicBezTo>
                  <a:pt x="484" y="59"/>
                  <a:pt x="432" y="0"/>
                  <a:pt x="331" y="0"/>
                </a:cubicBezTo>
                <a:cubicBezTo>
                  <a:pt x="230" y="0"/>
                  <a:pt x="178" y="59"/>
                  <a:pt x="178" y="164"/>
                </a:cubicBezTo>
                <a:cubicBezTo>
                  <a:pt x="178" y="227"/>
                  <a:pt x="178" y="227"/>
                  <a:pt x="178" y="227"/>
                </a:cubicBezTo>
                <a:cubicBezTo>
                  <a:pt x="275" y="227"/>
                  <a:pt x="275" y="227"/>
                  <a:pt x="275" y="227"/>
                </a:cubicBezTo>
                <a:cubicBezTo>
                  <a:pt x="275" y="157"/>
                  <a:pt x="275" y="157"/>
                  <a:pt x="275" y="157"/>
                </a:cubicBezTo>
                <a:cubicBezTo>
                  <a:pt x="275" y="111"/>
                  <a:pt x="295" y="93"/>
                  <a:pt x="328" y="93"/>
                </a:cubicBezTo>
                <a:cubicBezTo>
                  <a:pt x="361" y="93"/>
                  <a:pt x="381" y="109"/>
                  <a:pt x="381" y="168"/>
                </a:cubicBezTo>
                <a:cubicBezTo>
                  <a:pt x="381" y="356"/>
                  <a:pt x="178" y="388"/>
                  <a:pt x="178" y="580"/>
                </a:cubicBezTo>
                <a:cubicBezTo>
                  <a:pt x="178" y="653"/>
                  <a:pt x="178" y="653"/>
                  <a:pt x="178" y="653"/>
                </a:cubicBezTo>
                <a:cubicBezTo>
                  <a:pt x="0" y="653"/>
                  <a:pt x="0" y="653"/>
                  <a:pt x="0" y="653"/>
                </a:cubicBezTo>
                <a:cubicBezTo>
                  <a:pt x="0" y="1665"/>
                  <a:pt x="0" y="1665"/>
                  <a:pt x="0" y="1665"/>
                </a:cubicBezTo>
                <a:cubicBezTo>
                  <a:pt x="662" y="1665"/>
                  <a:pt x="662" y="1665"/>
                  <a:pt x="662" y="1665"/>
                </a:cubicBezTo>
                <a:cubicBezTo>
                  <a:pt x="662" y="653"/>
                  <a:pt x="662" y="653"/>
                  <a:pt x="662" y="653"/>
                </a:cubicBezTo>
                <a:lnTo>
                  <a:pt x="474" y="653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50000">
                <a:schemeClr val="accent1">
                  <a:lumMod val="60000"/>
                  <a:lumOff val="40000"/>
                </a:schemeClr>
              </a:gs>
            </a:gsLst>
            <a:lin ang="16200000" scaled="1"/>
          </a:gradFill>
          <a:ln>
            <a:noFill/>
          </a:ln>
          <a:effectLst/>
          <a:scene3d>
            <a:camera prst="orthographicFront"/>
            <a:lightRig rig="balanced" dir="t">
              <a:rot lat="0" lon="0" rev="18600000"/>
            </a:lightRig>
          </a:scene3d>
          <a:sp3d prstMaterial="metal">
            <a:bevelT w="38100" h="38100" prst="angle"/>
          </a:sp3d>
        </p:spPr>
        <p:txBody>
          <a:bodyPr vert="horz" wrap="square" lIns="144000" tIns="165600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95000"/>
              </a:lnSpc>
              <a:spcAft>
                <a:spcPts val="800"/>
              </a:spcAft>
              <a:defRPr/>
            </a:pPr>
            <a:r>
              <a:rPr lang="en-US" sz="2800" b="1" dirty="0" smtClean="0">
                <a:solidFill>
                  <a:srgbClr val="FFFFFF"/>
                </a:solidFill>
                <a:effectLst>
                  <a:outerShdw blurRad="190500" algn="ctr" rotWithShape="0">
                    <a:prstClr val="black">
                      <a:alpha val="50000"/>
                    </a:prstClr>
                  </a:outerShdw>
                </a:effectLst>
              </a:rPr>
              <a:t>SIMS</a:t>
            </a:r>
            <a:endParaRPr lang="en-US" sz="1600" b="1" dirty="0">
              <a:solidFill>
                <a:srgbClr val="FFFFFF"/>
              </a:solidFill>
              <a:effectLst>
                <a:outerShdw blurRad="190500" algn="ctr" rotWithShape="0">
                  <a:prstClr val="black">
                    <a:alpha val="50000"/>
                  </a:prstClr>
                </a:outerShdw>
              </a:effectLst>
            </a:endParaRPr>
          </a:p>
          <a:p>
            <a:pPr>
              <a:lnSpc>
                <a:spcPct val="95000"/>
              </a:lnSpc>
              <a:spcAft>
                <a:spcPts val="800"/>
              </a:spcAft>
              <a:defRPr/>
            </a:pPr>
            <a:r>
              <a:rPr lang="en-US" sz="1400" b="1" dirty="0" smtClean="0">
                <a:solidFill>
                  <a:srgbClr val="FFFFFF"/>
                </a:solidFill>
                <a:effectLst>
                  <a:outerShdw blurRad="190500" algn="ctr" rotWithShape="0">
                    <a:prstClr val="black">
                      <a:alpha val="50000"/>
                    </a:prstClr>
                  </a:outerShdw>
                </a:effectLst>
              </a:rPr>
              <a:t>Social Information Management System.</a:t>
            </a:r>
            <a:endParaRPr lang="en-US" sz="1400" b="1" dirty="0">
              <a:solidFill>
                <a:srgbClr val="FFFFFF"/>
              </a:solidFill>
              <a:effectLst>
                <a:outerShdw blurRad="190500" algn="ctr" rotWithShape="0">
                  <a:prstClr val="black">
                    <a:alpha val="50000"/>
                  </a:prstClr>
                </a:outerShdw>
              </a:effectLst>
            </a:endParaRPr>
          </a:p>
        </p:txBody>
      </p:sp>
      <p:sp>
        <p:nvSpPr>
          <p:cNvPr id="3080" name="Freeform 8"/>
          <p:cNvSpPr>
            <a:spLocks/>
          </p:cNvSpPr>
          <p:nvPr/>
        </p:nvSpPr>
        <p:spPr bwMode="gray">
          <a:xfrm>
            <a:off x="5316538" y="1612900"/>
            <a:ext cx="1555750" cy="4191000"/>
          </a:xfrm>
          <a:custGeom>
            <a:avLst/>
            <a:gdLst/>
            <a:ahLst/>
            <a:cxnLst>
              <a:cxn ang="0">
                <a:pos x="381" y="662"/>
              </a:cxn>
              <a:cxn ang="0">
                <a:pos x="484" y="503"/>
              </a:cxn>
              <a:cxn ang="0">
                <a:pos x="484" y="452"/>
              </a:cxn>
              <a:cxn ang="0">
                <a:pos x="412" y="315"/>
              </a:cxn>
              <a:cxn ang="0">
                <a:pos x="484" y="181"/>
              </a:cxn>
              <a:cxn ang="0">
                <a:pos x="484" y="164"/>
              </a:cxn>
              <a:cxn ang="0">
                <a:pos x="331" y="0"/>
              </a:cxn>
              <a:cxn ang="0">
                <a:pos x="178" y="164"/>
              </a:cxn>
              <a:cxn ang="0">
                <a:pos x="178" y="200"/>
              </a:cxn>
              <a:cxn ang="0">
                <a:pos x="275" y="200"/>
              </a:cxn>
              <a:cxn ang="0">
                <a:pos x="275" y="158"/>
              </a:cxn>
              <a:cxn ang="0">
                <a:pos x="328" y="93"/>
              </a:cxn>
              <a:cxn ang="0">
                <a:pos x="381" y="168"/>
              </a:cxn>
              <a:cxn ang="0">
                <a:pos x="381" y="204"/>
              </a:cxn>
              <a:cxn ang="0">
                <a:pos x="320" y="273"/>
              </a:cxn>
              <a:cxn ang="0">
                <a:pos x="280" y="273"/>
              </a:cxn>
              <a:cxn ang="0">
                <a:pos x="280" y="366"/>
              </a:cxn>
              <a:cxn ang="0">
                <a:pos x="314" y="366"/>
              </a:cxn>
              <a:cxn ang="0">
                <a:pos x="381" y="449"/>
              </a:cxn>
              <a:cxn ang="0">
                <a:pos x="381" y="501"/>
              </a:cxn>
              <a:cxn ang="0">
                <a:pos x="328" y="574"/>
              </a:cxn>
              <a:cxn ang="0">
                <a:pos x="275" y="510"/>
              </a:cxn>
              <a:cxn ang="0">
                <a:pos x="275" y="449"/>
              </a:cxn>
              <a:cxn ang="0">
                <a:pos x="178" y="449"/>
              </a:cxn>
              <a:cxn ang="0">
                <a:pos x="178" y="503"/>
              </a:cxn>
              <a:cxn ang="0">
                <a:pos x="281" y="662"/>
              </a:cxn>
              <a:cxn ang="0">
                <a:pos x="0" y="662"/>
              </a:cxn>
              <a:cxn ang="0">
                <a:pos x="0" y="1564"/>
              </a:cxn>
              <a:cxn ang="0">
                <a:pos x="662" y="1564"/>
              </a:cxn>
              <a:cxn ang="0">
                <a:pos x="662" y="662"/>
              </a:cxn>
              <a:cxn ang="0">
                <a:pos x="381" y="662"/>
              </a:cxn>
            </a:cxnLst>
            <a:rect l="0" t="0" r="r" b="b"/>
            <a:pathLst>
              <a:path w="662" h="1564">
                <a:moveTo>
                  <a:pt x="381" y="662"/>
                </a:moveTo>
                <a:cubicBezTo>
                  <a:pt x="449" y="644"/>
                  <a:pt x="484" y="589"/>
                  <a:pt x="484" y="503"/>
                </a:cubicBezTo>
                <a:cubicBezTo>
                  <a:pt x="484" y="452"/>
                  <a:pt x="484" y="452"/>
                  <a:pt x="484" y="452"/>
                </a:cubicBezTo>
                <a:cubicBezTo>
                  <a:pt x="484" y="386"/>
                  <a:pt x="463" y="338"/>
                  <a:pt x="412" y="315"/>
                </a:cubicBezTo>
                <a:cubicBezTo>
                  <a:pt x="461" y="295"/>
                  <a:pt x="484" y="251"/>
                  <a:pt x="484" y="181"/>
                </a:cubicBezTo>
                <a:cubicBezTo>
                  <a:pt x="484" y="164"/>
                  <a:pt x="484" y="164"/>
                  <a:pt x="484" y="164"/>
                </a:cubicBezTo>
                <a:cubicBezTo>
                  <a:pt x="484" y="60"/>
                  <a:pt x="432" y="0"/>
                  <a:pt x="331" y="0"/>
                </a:cubicBezTo>
                <a:cubicBezTo>
                  <a:pt x="230" y="0"/>
                  <a:pt x="178" y="60"/>
                  <a:pt x="178" y="164"/>
                </a:cubicBezTo>
                <a:cubicBezTo>
                  <a:pt x="178" y="200"/>
                  <a:pt x="178" y="200"/>
                  <a:pt x="178" y="200"/>
                </a:cubicBezTo>
                <a:cubicBezTo>
                  <a:pt x="275" y="200"/>
                  <a:pt x="275" y="200"/>
                  <a:pt x="275" y="200"/>
                </a:cubicBezTo>
                <a:cubicBezTo>
                  <a:pt x="275" y="158"/>
                  <a:pt x="275" y="158"/>
                  <a:pt x="275" y="158"/>
                </a:cubicBezTo>
                <a:cubicBezTo>
                  <a:pt x="275" y="111"/>
                  <a:pt x="295" y="93"/>
                  <a:pt x="328" y="93"/>
                </a:cubicBezTo>
                <a:cubicBezTo>
                  <a:pt x="361" y="93"/>
                  <a:pt x="381" y="109"/>
                  <a:pt x="381" y="168"/>
                </a:cubicBezTo>
                <a:cubicBezTo>
                  <a:pt x="381" y="204"/>
                  <a:pt x="381" y="204"/>
                  <a:pt x="381" y="204"/>
                </a:cubicBezTo>
                <a:cubicBezTo>
                  <a:pt x="381" y="256"/>
                  <a:pt x="358" y="273"/>
                  <a:pt x="320" y="273"/>
                </a:cubicBezTo>
                <a:cubicBezTo>
                  <a:pt x="280" y="273"/>
                  <a:pt x="280" y="273"/>
                  <a:pt x="280" y="273"/>
                </a:cubicBezTo>
                <a:cubicBezTo>
                  <a:pt x="280" y="366"/>
                  <a:pt x="280" y="366"/>
                  <a:pt x="280" y="366"/>
                </a:cubicBezTo>
                <a:cubicBezTo>
                  <a:pt x="314" y="366"/>
                  <a:pt x="314" y="366"/>
                  <a:pt x="314" y="366"/>
                </a:cubicBezTo>
                <a:cubicBezTo>
                  <a:pt x="361" y="366"/>
                  <a:pt x="381" y="389"/>
                  <a:pt x="381" y="449"/>
                </a:cubicBezTo>
                <a:cubicBezTo>
                  <a:pt x="381" y="501"/>
                  <a:pt x="381" y="501"/>
                  <a:pt x="381" y="501"/>
                </a:cubicBezTo>
                <a:cubicBezTo>
                  <a:pt x="381" y="559"/>
                  <a:pt x="361" y="574"/>
                  <a:pt x="328" y="574"/>
                </a:cubicBezTo>
                <a:cubicBezTo>
                  <a:pt x="295" y="574"/>
                  <a:pt x="275" y="557"/>
                  <a:pt x="275" y="510"/>
                </a:cubicBezTo>
                <a:cubicBezTo>
                  <a:pt x="275" y="449"/>
                  <a:pt x="275" y="449"/>
                  <a:pt x="275" y="449"/>
                </a:cubicBezTo>
                <a:cubicBezTo>
                  <a:pt x="178" y="449"/>
                  <a:pt x="178" y="449"/>
                  <a:pt x="178" y="449"/>
                </a:cubicBezTo>
                <a:cubicBezTo>
                  <a:pt x="178" y="503"/>
                  <a:pt x="178" y="503"/>
                  <a:pt x="178" y="503"/>
                </a:cubicBezTo>
                <a:cubicBezTo>
                  <a:pt x="178" y="589"/>
                  <a:pt x="213" y="644"/>
                  <a:pt x="281" y="662"/>
                </a:cubicBezTo>
                <a:cubicBezTo>
                  <a:pt x="0" y="662"/>
                  <a:pt x="0" y="662"/>
                  <a:pt x="0" y="662"/>
                </a:cubicBezTo>
                <a:cubicBezTo>
                  <a:pt x="0" y="1564"/>
                  <a:pt x="0" y="1564"/>
                  <a:pt x="0" y="1564"/>
                </a:cubicBezTo>
                <a:cubicBezTo>
                  <a:pt x="662" y="1564"/>
                  <a:pt x="662" y="1564"/>
                  <a:pt x="662" y="1564"/>
                </a:cubicBezTo>
                <a:cubicBezTo>
                  <a:pt x="662" y="662"/>
                  <a:pt x="662" y="662"/>
                  <a:pt x="662" y="662"/>
                </a:cubicBezTo>
                <a:lnTo>
                  <a:pt x="381" y="662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50000">
                <a:schemeClr val="accent1">
                  <a:lumMod val="40000"/>
                  <a:lumOff val="60000"/>
                </a:schemeClr>
              </a:gs>
            </a:gsLst>
            <a:lin ang="16200000" scaled="1"/>
          </a:gradFill>
          <a:ln>
            <a:noFill/>
          </a:ln>
          <a:effectLst/>
          <a:scene3d>
            <a:camera prst="orthographicFront"/>
            <a:lightRig rig="balanced" dir="t">
              <a:rot lat="0" lon="0" rev="18600000"/>
            </a:lightRig>
          </a:scene3d>
          <a:sp3d prstMaterial="metal">
            <a:bevelT w="38100" h="38100" prst="angle"/>
          </a:sp3d>
        </p:spPr>
        <p:txBody>
          <a:bodyPr vert="horz" wrap="square" lIns="144000" tIns="165600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95000"/>
              </a:lnSpc>
              <a:spcAft>
                <a:spcPts val="800"/>
              </a:spcAft>
              <a:defRPr/>
            </a:pPr>
            <a:endParaRPr lang="en-US" sz="2800" b="1" dirty="0" smtClean="0">
              <a:solidFill>
                <a:srgbClr val="FFFFFF"/>
              </a:solidFill>
              <a:effectLst>
                <a:outerShdw blurRad="190500" algn="ctr" rotWithShape="0">
                  <a:prstClr val="black">
                    <a:alpha val="50000"/>
                  </a:prstClr>
                </a:outerShdw>
              </a:effectLst>
            </a:endParaRPr>
          </a:p>
          <a:p>
            <a:pPr>
              <a:lnSpc>
                <a:spcPct val="95000"/>
              </a:lnSpc>
              <a:spcAft>
                <a:spcPts val="800"/>
              </a:spcAft>
              <a:defRPr/>
            </a:pPr>
            <a:r>
              <a:rPr lang="en-US" sz="2800" b="1" dirty="0" smtClean="0">
                <a:solidFill>
                  <a:srgbClr val="FFFFFF"/>
                </a:solidFill>
                <a:effectLst>
                  <a:outerShdw blurRad="190500" algn="ctr" rotWithShape="0">
                    <a:prstClr val="black">
                      <a:alpha val="50000"/>
                    </a:prstClr>
                  </a:outerShdw>
                </a:effectLst>
              </a:rPr>
              <a:t>CEMR</a:t>
            </a:r>
            <a:endParaRPr lang="en-US" sz="1600" b="1" dirty="0">
              <a:solidFill>
                <a:srgbClr val="FFFFFF"/>
              </a:solidFill>
              <a:effectLst>
                <a:outerShdw blurRad="190500" algn="ctr" rotWithShape="0">
                  <a:prstClr val="black">
                    <a:alpha val="50000"/>
                  </a:prstClr>
                </a:outerShdw>
              </a:effectLst>
            </a:endParaRPr>
          </a:p>
          <a:p>
            <a:pPr>
              <a:lnSpc>
                <a:spcPct val="95000"/>
              </a:lnSpc>
              <a:spcAft>
                <a:spcPts val="800"/>
              </a:spcAft>
              <a:defRPr/>
            </a:pPr>
            <a:r>
              <a:rPr lang="en-US" sz="1400" b="1" dirty="0" smtClean="0">
                <a:solidFill>
                  <a:srgbClr val="FFFFFF"/>
                </a:solidFill>
                <a:effectLst>
                  <a:outerShdw blurRad="190500" algn="ctr" rotWithShape="0">
                    <a:prstClr val="black">
                      <a:alpha val="50000"/>
                    </a:prstClr>
                  </a:outerShdw>
                </a:effectLst>
              </a:rPr>
              <a:t>Central Electronic Medical Records.</a:t>
            </a:r>
            <a:endParaRPr lang="en-US" sz="1400" b="1" dirty="0">
              <a:solidFill>
                <a:srgbClr val="FFFFFF"/>
              </a:solidFill>
              <a:effectLst>
                <a:outerShdw blurRad="190500" algn="ctr" rotWithShape="0">
                  <a:prstClr val="black">
                    <a:alpha val="50000"/>
                  </a:prstClr>
                </a:outerShdw>
              </a:effectLst>
            </a:endParaRPr>
          </a:p>
        </p:txBody>
      </p:sp>
      <p:sp>
        <p:nvSpPr>
          <p:cNvPr id="3081" name="Freeform 9"/>
          <p:cNvSpPr>
            <a:spLocks noEditPoints="1"/>
          </p:cNvSpPr>
          <p:nvPr/>
        </p:nvSpPr>
        <p:spPr bwMode="gray">
          <a:xfrm>
            <a:off x="7051675" y="1612900"/>
            <a:ext cx="1555750" cy="4191001"/>
          </a:xfrm>
          <a:custGeom>
            <a:avLst/>
            <a:gdLst/>
            <a:ahLst/>
            <a:cxnLst>
              <a:cxn ang="0">
                <a:pos x="678" y="966"/>
              </a:cxn>
              <a:cxn ang="0">
                <a:pos x="678" y="803"/>
              </a:cxn>
              <a:cxn ang="0">
                <a:pos x="751" y="803"/>
              </a:cxn>
              <a:cxn ang="0">
                <a:pos x="751" y="663"/>
              </a:cxn>
              <a:cxn ang="0">
                <a:pos x="678" y="663"/>
              </a:cxn>
              <a:cxn ang="0">
                <a:pos x="678" y="0"/>
              </a:cxn>
              <a:cxn ang="0">
                <a:pos x="509" y="0"/>
              </a:cxn>
              <a:cxn ang="0">
                <a:pos x="229" y="663"/>
              </a:cxn>
              <a:cxn ang="0">
                <a:pos x="229" y="803"/>
              </a:cxn>
              <a:cxn ang="0">
                <a:pos x="524" y="803"/>
              </a:cxn>
              <a:cxn ang="0">
                <a:pos x="524" y="966"/>
              </a:cxn>
              <a:cxn ang="0">
                <a:pos x="0" y="966"/>
              </a:cxn>
              <a:cxn ang="0">
                <a:pos x="0" y="2145"/>
              </a:cxn>
              <a:cxn ang="0">
                <a:pos x="980" y="2145"/>
              </a:cxn>
              <a:cxn ang="0">
                <a:pos x="980" y="966"/>
              </a:cxn>
              <a:cxn ang="0">
                <a:pos x="678" y="966"/>
              </a:cxn>
              <a:cxn ang="0">
                <a:pos x="370" y="663"/>
              </a:cxn>
              <a:cxn ang="0">
                <a:pos x="524" y="300"/>
              </a:cxn>
              <a:cxn ang="0">
                <a:pos x="524" y="663"/>
              </a:cxn>
              <a:cxn ang="0">
                <a:pos x="370" y="663"/>
              </a:cxn>
            </a:cxnLst>
            <a:rect l="0" t="0" r="r" b="b"/>
            <a:pathLst>
              <a:path w="980" h="2145">
                <a:moveTo>
                  <a:pt x="678" y="966"/>
                </a:moveTo>
                <a:lnTo>
                  <a:pt x="678" y="803"/>
                </a:lnTo>
                <a:lnTo>
                  <a:pt x="751" y="803"/>
                </a:lnTo>
                <a:lnTo>
                  <a:pt x="751" y="663"/>
                </a:lnTo>
                <a:lnTo>
                  <a:pt x="678" y="663"/>
                </a:lnTo>
                <a:lnTo>
                  <a:pt x="678" y="0"/>
                </a:lnTo>
                <a:lnTo>
                  <a:pt x="509" y="0"/>
                </a:lnTo>
                <a:lnTo>
                  <a:pt x="229" y="663"/>
                </a:lnTo>
                <a:lnTo>
                  <a:pt x="229" y="803"/>
                </a:lnTo>
                <a:lnTo>
                  <a:pt x="524" y="803"/>
                </a:lnTo>
                <a:lnTo>
                  <a:pt x="524" y="966"/>
                </a:lnTo>
                <a:lnTo>
                  <a:pt x="0" y="966"/>
                </a:lnTo>
                <a:lnTo>
                  <a:pt x="0" y="2145"/>
                </a:lnTo>
                <a:lnTo>
                  <a:pt x="980" y="2145"/>
                </a:lnTo>
                <a:lnTo>
                  <a:pt x="980" y="966"/>
                </a:lnTo>
                <a:lnTo>
                  <a:pt x="678" y="966"/>
                </a:lnTo>
                <a:close/>
                <a:moveTo>
                  <a:pt x="370" y="663"/>
                </a:moveTo>
                <a:lnTo>
                  <a:pt x="524" y="300"/>
                </a:lnTo>
                <a:lnTo>
                  <a:pt x="524" y="663"/>
                </a:lnTo>
                <a:lnTo>
                  <a:pt x="370" y="663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75000"/>
                </a:schemeClr>
              </a:gs>
              <a:gs pos="54000">
                <a:schemeClr val="accent1">
                  <a:lumMod val="100000"/>
                </a:schemeClr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/>
            <a:lightRig rig="balanced" dir="t">
              <a:rot lat="0" lon="0" rev="18600000"/>
            </a:lightRig>
          </a:scene3d>
          <a:sp3d prstMaterial="metal">
            <a:bevelT w="38100" h="38100" prst="angle"/>
          </a:sp3d>
        </p:spPr>
        <p:txBody>
          <a:bodyPr vert="horz" wrap="square" lIns="144000" tIns="165600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95000"/>
              </a:lnSpc>
              <a:spcAft>
                <a:spcPts val="800"/>
              </a:spcAft>
              <a:defRPr/>
            </a:pPr>
            <a:endParaRPr lang="en-US" sz="2800" b="1" dirty="0" smtClean="0">
              <a:solidFill>
                <a:srgbClr val="FFFFFF"/>
              </a:solidFill>
              <a:effectLst>
                <a:outerShdw blurRad="190500" algn="ctr" rotWithShape="0">
                  <a:prstClr val="black">
                    <a:alpha val="50000"/>
                  </a:prstClr>
                </a:outerShdw>
              </a:effectLst>
            </a:endParaRPr>
          </a:p>
          <a:p>
            <a:pPr>
              <a:lnSpc>
                <a:spcPct val="95000"/>
              </a:lnSpc>
              <a:spcAft>
                <a:spcPts val="800"/>
              </a:spcAft>
              <a:defRPr/>
            </a:pPr>
            <a:r>
              <a:rPr lang="en-US" sz="2800" b="1" dirty="0" smtClean="0">
                <a:solidFill>
                  <a:srgbClr val="FFFFFF"/>
                </a:solidFill>
                <a:effectLst>
                  <a:outerShdw blurRad="190500" algn="ctr" rotWithShape="0">
                    <a:prstClr val="black">
                      <a:alpha val="50000"/>
                    </a:prstClr>
                  </a:outerShdw>
                </a:effectLst>
              </a:rPr>
              <a:t>SSA</a:t>
            </a:r>
          </a:p>
          <a:p>
            <a:pPr>
              <a:lnSpc>
                <a:spcPct val="95000"/>
              </a:lnSpc>
              <a:spcAft>
                <a:spcPts val="800"/>
              </a:spcAft>
              <a:defRPr/>
            </a:pPr>
            <a:r>
              <a:rPr lang="en-US" sz="2800" b="1" dirty="0" smtClean="0">
                <a:solidFill>
                  <a:srgbClr val="FFFFFF"/>
                </a:solidFill>
                <a:effectLst>
                  <a:outerShdw blurRad="190500" algn="ctr" rotWithShape="0">
                    <a:prstClr val="black">
                      <a:alpha val="50000"/>
                    </a:prstClr>
                  </a:outerShdw>
                </a:effectLst>
              </a:rPr>
              <a:t>Modules</a:t>
            </a:r>
            <a:endParaRPr lang="en-US" sz="1600" b="1" dirty="0">
              <a:solidFill>
                <a:srgbClr val="FFFFFF"/>
              </a:solidFill>
              <a:effectLst>
                <a:outerShdw blurRad="190500" algn="ctr" rotWithShape="0">
                  <a:prstClr val="black">
                    <a:alpha val="50000"/>
                  </a:prstClr>
                </a:outerShdw>
              </a:effectLst>
            </a:endParaRPr>
          </a:p>
          <a:p>
            <a:pPr>
              <a:lnSpc>
                <a:spcPct val="95000"/>
              </a:lnSpc>
              <a:spcAft>
                <a:spcPts val="800"/>
              </a:spcAft>
              <a:defRPr/>
            </a:pPr>
            <a:r>
              <a:rPr lang="en-US" sz="1400" b="1" dirty="0" smtClean="0">
                <a:solidFill>
                  <a:srgbClr val="FFFFFF"/>
                </a:solidFill>
                <a:effectLst>
                  <a:outerShdw blurRad="190500" algn="ctr" rotWithShape="0">
                    <a:prstClr val="black">
                      <a:alpha val="50000"/>
                    </a:prstClr>
                  </a:outerShdw>
                </a:effectLst>
              </a:rPr>
              <a:t>Social Service Agency’s Management Modules.</a:t>
            </a:r>
            <a:endParaRPr lang="en-US" sz="1400" b="1" dirty="0">
              <a:solidFill>
                <a:srgbClr val="FFFFFF"/>
              </a:solidFill>
              <a:effectLst>
                <a:outerShdw blurRad="190500" algn="ctr" rotWithShape="0">
                  <a:prstClr val="black">
                    <a:alpha val="50000"/>
                  </a:prstClr>
                </a:outerShdw>
              </a:effectLst>
            </a:endParaRPr>
          </a:p>
        </p:txBody>
      </p:sp>
      <p:sp>
        <p:nvSpPr>
          <p:cNvPr id="3082" name="Freeform 10"/>
          <p:cNvSpPr>
            <a:spLocks/>
          </p:cNvSpPr>
          <p:nvPr/>
        </p:nvSpPr>
        <p:spPr bwMode="gray">
          <a:xfrm>
            <a:off x="8786813" y="1612900"/>
            <a:ext cx="1555750" cy="4191000"/>
          </a:xfrm>
          <a:custGeom>
            <a:avLst/>
            <a:gdLst/>
            <a:ahLst/>
            <a:cxnLst>
              <a:cxn ang="0">
                <a:pos x="387" y="653"/>
              </a:cxn>
              <a:cxn ang="0">
                <a:pos x="484" y="496"/>
              </a:cxn>
              <a:cxn ang="0">
                <a:pos x="484" y="351"/>
              </a:cxn>
              <a:cxn ang="0">
                <a:pos x="370" y="201"/>
              </a:cxn>
              <a:cxn ang="0">
                <a:pos x="280" y="249"/>
              </a:cxn>
              <a:cxn ang="0">
                <a:pos x="289" y="93"/>
              </a:cxn>
              <a:cxn ang="0">
                <a:pos x="467" y="93"/>
              </a:cxn>
              <a:cxn ang="0">
                <a:pos x="467" y="0"/>
              </a:cxn>
              <a:cxn ang="0">
                <a:pos x="196" y="0"/>
              </a:cxn>
              <a:cxn ang="0">
                <a:pos x="178" y="379"/>
              </a:cxn>
              <a:cxn ang="0">
                <a:pos x="275" y="379"/>
              </a:cxn>
              <a:cxn ang="0">
                <a:pos x="275" y="359"/>
              </a:cxn>
              <a:cxn ang="0">
                <a:pos x="328" y="295"/>
              </a:cxn>
              <a:cxn ang="0">
                <a:pos x="381" y="359"/>
              </a:cxn>
              <a:cxn ang="0">
                <a:pos x="381" y="503"/>
              </a:cxn>
              <a:cxn ang="0">
                <a:pos x="328" y="566"/>
              </a:cxn>
              <a:cxn ang="0">
                <a:pos x="275" y="503"/>
              </a:cxn>
              <a:cxn ang="0">
                <a:pos x="275" y="442"/>
              </a:cxn>
              <a:cxn ang="0">
                <a:pos x="178" y="442"/>
              </a:cxn>
              <a:cxn ang="0">
                <a:pos x="178" y="496"/>
              </a:cxn>
              <a:cxn ang="0">
                <a:pos x="275" y="653"/>
              </a:cxn>
              <a:cxn ang="0">
                <a:pos x="0" y="653"/>
              </a:cxn>
              <a:cxn ang="0">
                <a:pos x="0" y="1332"/>
              </a:cxn>
              <a:cxn ang="0">
                <a:pos x="662" y="1332"/>
              </a:cxn>
              <a:cxn ang="0">
                <a:pos x="662" y="653"/>
              </a:cxn>
              <a:cxn ang="0">
                <a:pos x="387" y="653"/>
              </a:cxn>
            </a:cxnLst>
            <a:rect l="0" t="0" r="r" b="b"/>
            <a:pathLst>
              <a:path w="662" h="1332">
                <a:moveTo>
                  <a:pt x="387" y="653"/>
                </a:moveTo>
                <a:cubicBezTo>
                  <a:pt x="451" y="634"/>
                  <a:pt x="484" y="579"/>
                  <a:pt x="484" y="496"/>
                </a:cubicBezTo>
                <a:cubicBezTo>
                  <a:pt x="484" y="351"/>
                  <a:pt x="484" y="351"/>
                  <a:pt x="484" y="351"/>
                </a:cubicBezTo>
                <a:cubicBezTo>
                  <a:pt x="484" y="255"/>
                  <a:pt x="445" y="201"/>
                  <a:pt x="370" y="201"/>
                </a:cubicBezTo>
                <a:cubicBezTo>
                  <a:pt x="329" y="201"/>
                  <a:pt x="299" y="218"/>
                  <a:pt x="280" y="249"/>
                </a:cubicBezTo>
                <a:cubicBezTo>
                  <a:pt x="289" y="93"/>
                  <a:pt x="289" y="93"/>
                  <a:pt x="289" y="93"/>
                </a:cubicBezTo>
                <a:cubicBezTo>
                  <a:pt x="467" y="93"/>
                  <a:pt x="467" y="93"/>
                  <a:pt x="467" y="93"/>
                </a:cubicBezTo>
                <a:cubicBezTo>
                  <a:pt x="467" y="0"/>
                  <a:pt x="467" y="0"/>
                  <a:pt x="467" y="0"/>
                </a:cubicBezTo>
                <a:cubicBezTo>
                  <a:pt x="196" y="0"/>
                  <a:pt x="196" y="0"/>
                  <a:pt x="196" y="0"/>
                </a:cubicBezTo>
                <a:cubicBezTo>
                  <a:pt x="178" y="379"/>
                  <a:pt x="178" y="379"/>
                  <a:pt x="178" y="379"/>
                </a:cubicBezTo>
                <a:cubicBezTo>
                  <a:pt x="275" y="379"/>
                  <a:pt x="275" y="379"/>
                  <a:pt x="275" y="379"/>
                </a:cubicBezTo>
                <a:cubicBezTo>
                  <a:pt x="275" y="359"/>
                  <a:pt x="275" y="359"/>
                  <a:pt x="275" y="359"/>
                </a:cubicBezTo>
                <a:cubicBezTo>
                  <a:pt x="275" y="312"/>
                  <a:pt x="295" y="295"/>
                  <a:pt x="328" y="295"/>
                </a:cubicBezTo>
                <a:cubicBezTo>
                  <a:pt x="361" y="295"/>
                  <a:pt x="381" y="312"/>
                  <a:pt x="381" y="359"/>
                </a:cubicBezTo>
                <a:cubicBezTo>
                  <a:pt x="381" y="503"/>
                  <a:pt x="381" y="503"/>
                  <a:pt x="381" y="503"/>
                </a:cubicBezTo>
                <a:cubicBezTo>
                  <a:pt x="381" y="549"/>
                  <a:pt x="361" y="566"/>
                  <a:pt x="328" y="566"/>
                </a:cubicBezTo>
                <a:cubicBezTo>
                  <a:pt x="295" y="566"/>
                  <a:pt x="275" y="549"/>
                  <a:pt x="275" y="503"/>
                </a:cubicBezTo>
                <a:cubicBezTo>
                  <a:pt x="275" y="442"/>
                  <a:pt x="275" y="442"/>
                  <a:pt x="275" y="442"/>
                </a:cubicBezTo>
                <a:cubicBezTo>
                  <a:pt x="178" y="442"/>
                  <a:pt x="178" y="442"/>
                  <a:pt x="178" y="442"/>
                </a:cubicBezTo>
                <a:cubicBezTo>
                  <a:pt x="178" y="496"/>
                  <a:pt x="178" y="496"/>
                  <a:pt x="178" y="496"/>
                </a:cubicBezTo>
                <a:cubicBezTo>
                  <a:pt x="178" y="579"/>
                  <a:pt x="211" y="634"/>
                  <a:pt x="275" y="653"/>
                </a:cubicBezTo>
                <a:cubicBezTo>
                  <a:pt x="0" y="653"/>
                  <a:pt x="0" y="653"/>
                  <a:pt x="0" y="653"/>
                </a:cubicBezTo>
                <a:cubicBezTo>
                  <a:pt x="0" y="1332"/>
                  <a:pt x="0" y="1332"/>
                  <a:pt x="0" y="1332"/>
                </a:cubicBezTo>
                <a:cubicBezTo>
                  <a:pt x="662" y="1332"/>
                  <a:pt x="662" y="1332"/>
                  <a:pt x="662" y="1332"/>
                </a:cubicBezTo>
                <a:cubicBezTo>
                  <a:pt x="662" y="653"/>
                  <a:pt x="662" y="653"/>
                  <a:pt x="662" y="653"/>
                </a:cubicBezTo>
                <a:lnTo>
                  <a:pt x="387" y="653"/>
                </a:lnTo>
                <a:close/>
              </a:path>
            </a:pathLst>
          </a:custGeom>
          <a:gradFill flip="none" rotWithShape="1">
            <a:gsLst>
              <a:gs pos="0">
                <a:srgbClr val="AFAFAF"/>
              </a:gs>
              <a:gs pos="100000">
                <a:srgbClr val="D7D7D7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/>
            <a:lightRig rig="balanced" dir="t">
              <a:rot lat="0" lon="0" rev="18600000"/>
            </a:lightRig>
          </a:scene3d>
          <a:sp3d prstMaterial="metal">
            <a:bevelT w="38100" h="38100" prst="angle"/>
          </a:sp3d>
        </p:spPr>
        <p:txBody>
          <a:bodyPr vert="horz" wrap="square" lIns="144000" tIns="165600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95000"/>
              </a:lnSpc>
              <a:spcAft>
                <a:spcPts val="800"/>
              </a:spcAft>
              <a:defRPr/>
            </a:pPr>
            <a:endParaRPr lang="en-US" sz="2800" b="1" dirty="0" smtClean="0">
              <a:solidFill>
                <a:srgbClr val="FFFFFF"/>
              </a:solidFill>
              <a:effectLst>
                <a:outerShdw blurRad="190500" algn="ctr" rotWithShape="0">
                  <a:prstClr val="black">
                    <a:alpha val="50000"/>
                  </a:prstClr>
                </a:outerShdw>
              </a:effectLst>
            </a:endParaRPr>
          </a:p>
          <a:p>
            <a:pPr>
              <a:lnSpc>
                <a:spcPct val="95000"/>
              </a:lnSpc>
              <a:spcAft>
                <a:spcPts val="800"/>
              </a:spcAft>
              <a:defRPr/>
            </a:pPr>
            <a:r>
              <a:rPr lang="en-US" sz="2800" b="1" dirty="0" smtClean="0">
                <a:solidFill>
                  <a:srgbClr val="FFFFFF"/>
                </a:solidFill>
                <a:effectLst>
                  <a:outerShdw blurRad="190500" algn="ctr" rotWithShape="0">
                    <a:prstClr val="black">
                      <a:alpha val="50000"/>
                    </a:prstClr>
                  </a:outerShdw>
                </a:effectLst>
              </a:rPr>
              <a:t>LMIMS</a:t>
            </a:r>
          </a:p>
          <a:p>
            <a:pPr>
              <a:lnSpc>
                <a:spcPct val="95000"/>
              </a:lnSpc>
              <a:spcAft>
                <a:spcPts val="800"/>
              </a:spcAft>
              <a:defRPr/>
            </a:pPr>
            <a:r>
              <a:rPr lang="en-US" sz="1400" b="1" dirty="0" smtClean="0">
                <a:solidFill>
                  <a:srgbClr val="FFFFFF"/>
                </a:solidFill>
                <a:effectLst>
                  <a:outerShdw blurRad="190500" algn="ctr" rotWithShape="0">
                    <a:prstClr val="black">
                      <a:alpha val="50000"/>
                    </a:prstClr>
                  </a:outerShdw>
                </a:effectLst>
              </a:rPr>
              <a:t>Under Construction.</a:t>
            </a:r>
          </a:p>
          <a:p>
            <a:pPr>
              <a:lnSpc>
                <a:spcPct val="95000"/>
              </a:lnSpc>
              <a:spcAft>
                <a:spcPts val="800"/>
              </a:spcAft>
              <a:defRPr/>
            </a:pPr>
            <a:r>
              <a:rPr lang="en-US" sz="1400" b="1" dirty="0" smtClean="0">
                <a:solidFill>
                  <a:srgbClr val="FFFFFF"/>
                </a:solidFill>
                <a:effectLst>
                  <a:outerShdw blurRad="190500" algn="ctr" rotWithShape="0">
                    <a:prstClr val="black">
                      <a:alpha val="50000"/>
                    </a:prstClr>
                  </a:outerShdw>
                </a:effectLst>
              </a:rPr>
              <a:t>Labor Market Information Management System</a:t>
            </a:r>
            <a:endParaRPr lang="en-US" sz="1400" b="1" dirty="0">
              <a:solidFill>
                <a:srgbClr val="FFFFFF"/>
              </a:solidFill>
              <a:effectLst>
                <a:outerShdw blurRad="190500" algn="ctr" rotWithShape="0">
                  <a:prstClr val="black">
                    <a:alpha val="50000"/>
                  </a:prstClr>
                </a:outerShdw>
              </a:effectLst>
            </a:endParaRPr>
          </a:p>
        </p:txBody>
      </p:sp>
      <p:sp>
        <p:nvSpPr>
          <p:cNvPr id="40963" name="_h1"/>
          <p:cNvSpPr>
            <a:spLocks noGrp="1" noChangeArrowheads="1"/>
          </p:cNvSpPr>
          <p:nvPr>
            <p:ph type="title"/>
          </p:nvPr>
        </p:nvSpPr>
        <p:spPr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en-US" dirty="0" smtClean="0"/>
              <a:t>Information Systems In Ministry</a:t>
            </a:r>
          </a:p>
        </p:txBody>
      </p:sp>
      <p:sp>
        <p:nvSpPr>
          <p:cNvPr id="29" name="_h2"/>
          <p:cNvSpPr>
            <a:spLocks noGrp="1"/>
          </p:cNvSpPr>
          <p:nvPr>
            <p:ph type="body" sz="quarter" idx="13"/>
          </p:nvPr>
        </p:nvSpPr>
        <p:spPr>
          <a:xfrm>
            <a:off x="572477" y="994080"/>
            <a:ext cx="9829800" cy="33624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en-US" dirty="0" smtClean="0"/>
              <a:t>Projects</a:t>
            </a:r>
          </a:p>
        </p:txBody>
      </p:sp>
      <p:pic>
        <p:nvPicPr>
          <p:cNvPr id="12" name="Picture 14" descr="\\NAS\PresentationLoad\07 Produktion\3_CHARTS_UND_DIAGRAMME\1 JOBS ZUM BEARBEITEN\D2606_Wetter-Icons\Drafts\_GRAFIKEN\pl_cloud-02_brigh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1213386" y="5305332"/>
            <a:ext cx="2902704" cy="781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4" descr="\\NAS\PresentationLoad\07 Produktion\3_CHARTS_UND_DIAGRAMME\1 JOBS ZUM BEARBEITEN\D2606_Wetter-Icons\Drafts\_GRAFIKEN\pl_cloud-02_brigh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2909511" y="5305332"/>
            <a:ext cx="2902704" cy="781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4" descr="\\NAS\PresentationLoad\07 Produktion\3_CHARTS_UND_DIAGRAMME\1 JOBS ZUM BEARBEITEN\D2606_Wetter-Icons\Drafts\_GRAFIKEN\pl_cloud-02_brigh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4644648" y="5305332"/>
            <a:ext cx="2902704" cy="781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\\NAS\PresentationLoad\07 Produktion\3_CHARTS_UND_DIAGRAMME\1 JOBS ZUM BEARBEITEN\D2606_Wetter-Icons\Drafts\_GRAFIKEN\pl_cloud-02_brigh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6378198" y="5305332"/>
            <a:ext cx="2902704" cy="781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4" descr="\\NAS\PresentationLoad\07 Produktion\3_CHARTS_UND_DIAGRAMME\1 JOBS ZUM BEARBEITEN\D2606_Wetter-Icons\Drafts\_GRAFIKEN\pl_cloud-02_brigh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8113336" y="5305332"/>
            <a:ext cx="2902704" cy="781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2167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0.54037 L 3.88889E-6 -0.00093 " pathEditMode="relative" rAng="0" ptsTypes="AA">
                                      <p:cBhvr>
                                        <p:cTn id="9" dur="3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6972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42" presetClass="path" presetSubtype="0" decel="100000" autoRev="1" fill="hold" grpId="2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3.88889E-6 -0.00093 L -0.00018 -0.02106 " pathEditMode="relative" rAng="0" ptsTypes="AA">
                                      <p:cBhvr>
                                        <p:cTn id="11" dur="1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" y="-1019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mph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8" presetClass="emph" presetSubtype="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Rot by="-180000">
                                      <p:cBhvr>
                                        <p:cTn id="21" dur="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8" presetClass="emph" presetSubtype="0" repeatCount="2000" autoRev="1" fill="hold" grpId="0" nodeType="withEffect">
                                  <p:stCondLst>
                                    <p:cond delay="350"/>
                                  </p:stCondLst>
                                  <p:childTnLst>
                                    <p:animRot by="360000">
                                      <p:cBhvr>
                                        <p:cTn id="23" dur="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8" presetClass="emph" presetSubtype="0" fill="hold" grpId="2" nodeType="withEffect">
                                  <p:stCondLst>
                                    <p:cond delay="550"/>
                                  </p:stCondLst>
                                  <p:childTnLst>
                                    <p:animRot by="180000">
                                      <p:cBhvr>
                                        <p:cTn id="25" dur="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1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3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10" fill="hold"/>
                                        <p:tgtEl>
                                          <p:spTgt spid="17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6" presetClass="emph" presetSubtype="0" fill="hold" grpId="2" nodeType="withEffect">
                                  <p:stCondLst>
                                    <p:cond delay="10"/>
                                  </p:stCondLst>
                                  <p:childTnLst>
                                    <p:animScale>
                                      <p:cBhvr>
                                        <p:cTn id="32" dur="300" fill="hold"/>
                                        <p:tgtEl>
                                          <p:spTgt spid="1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42" presetClass="path" presetSubtype="0" fill="hold" grpId="3" nodeType="withEffect">
                                  <p:stCondLst>
                                    <p:cond delay="10"/>
                                  </p:stCondLst>
                                  <p:childTnLst>
                                    <p:animMotion origin="layout" path="M 0.07049 -0.09345 L 2.77556E-17 -1.60305E-6 " pathEditMode="relative" rAng="0" ptsTypes="AA">
                                      <p:cBhvr>
                                        <p:cTn id="34" dur="3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24" y="46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3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2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0.56049 L -3.05556E-6 -0.00092 " pathEditMode="relative" rAng="0" ptsTypes="AA">
                                      <p:cBhvr>
                                        <p:cTn id="41" dur="3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7967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42" presetClass="path" presetSubtype="0" decel="100000" autoRev="1" fill="hold" grpId="2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3.88889E-6 -0.00093 L -0.00018 -0.02106 " pathEditMode="relative" rAng="0" ptsTypes="AA">
                                      <p:cBhvr>
                                        <p:cTn id="43" dur="1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" y="-1019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6" presetClass="emph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1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3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6" dur="10" fill="hold"/>
                                        <p:tgtEl>
                                          <p:spTgt spid="18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  <p:par>
                                <p:cTn id="57" presetID="6" presetClass="emph" presetSubtype="0" fill="hold" grpId="2" nodeType="withEffect">
                                  <p:stCondLst>
                                    <p:cond delay="10"/>
                                  </p:stCondLst>
                                  <p:childTnLst>
                                    <p:animScale>
                                      <p:cBhvr>
                                        <p:cTn id="58" dur="300" fill="hold"/>
                                        <p:tgtEl>
                                          <p:spTgt spid="18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42" presetClass="path" presetSubtype="0" fill="hold" grpId="3" nodeType="withEffect">
                                  <p:stCondLst>
                                    <p:cond delay="10"/>
                                  </p:stCondLst>
                                  <p:childTnLst>
                                    <p:animMotion origin="layout" path="M 0.06944 -0.09738 L 3.88889E-6 -1.60305E-6 " pathEditMode="relative" rAng="0" ptsTypes="AA">
                                      <p:cBhvr>
                                        <p:cTn id="60" dur="3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72" y="4858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8" presetClass="emph" presetSubtype="0" fill="hold" grpId="3" nodeType="withEffect">
                                  <p:stCondLst>
                                    <p:cond delay="300"/>
                                  </p:stCondLst>
                                  <p:childTnLst>
                                    <p:animRot by="-180000">
                                      <p:cBhvr>
                                        <p:cTn id="62" dur="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3" presetID="8" presetClass="emph" presetSubtype="0" autoRev="1" fill="hold" grpId="3" nodeType="withEffect">
                                  <p:stCondLst>
                                    <p:cond delay="300"/>
                                  </p:stCondLst>
                                  <p:childTnLst>
                                    <p:animRot by="120000">
                                      <p:cBhvr>
                                        <p:cTn id="64" dur="5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8" presetClass="emph" presetSubtype="0" repeatCount="2000" autoRev="1" fill="hold" grpId="4" nodeType="withEffect">
                                  <p:stCondLst>
                                    <p:cond delay="350"/>
                                  </p:stCondLst>
                                  <p:childTnLst>
                                    <p:animRot by="360000">
                                      <p:cBhvr>
                                        <p:cTn id="66" dur="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7" presetID="8" presetClass="emph" presetSubtype="0" fill="hold" grpId="5" nodeType="withEffect">
                                  <p:stCondLst>
                                    <p:cond delay="550"/>
                                  </p:stCondLst>
                                  <p:childTnLst>
                                    <p:animRot by="180000">
                                      <p:cBhvr>
                                        <p:cTn id="68" dur="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3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42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0.57784 L 3.61111E-6 -0.00093 " pathEditMode="relative" rAng="0" ptsTypes="AA">
                                      <p:cBhvr>
                                        <p:cTn id="75" dur="3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8846"/>
                                    </p:animMotion>
                                  </p:childTnLst>
                                </p:cTn>
                              </p:par>
                              <p:par>
                                <p:cTn id="76" presetID="42" presetClass="path" presetSubtype="0" decel="100000" autoRev="1" fill="hold" grpId="2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3.88889E-6 -0.00093 L -0.00018 -0.02106 " pathEditMode="relative" rAng="0" ptsTypes="AA">
                                      <p:cBhvr>
                                        <p:cTn id="77" dur="1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" y="-1019"/>
                                    </p:animMotion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6" presetClass="emph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82" dur="500" fill="hold"/>
                                        <p:tgtEl>
                                          <p:spTgt spid="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1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3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0" dur="10" fill="hold"/>
                                        <p:tgtEl>
                                          <p:spTgt spid="19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  <p:par>
                                <p:cTn id="91" presetID="6" presetClass="emph" presetSubtype="0" fill="hold" grpId="2" nodeType="withEffect">
                                  <p:stCondLst>
                                    <p:cond delay="10"/>
                                  </p:stCondLst>
                                  <p:childTnLst>
                                    <p:animScale>
                                      <p:cBhvr>
                                        <p:cTn id="92" dur="300" fill="hold"/>
                                        <p:tgtEl>
                                          <p:spTgt spid="1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93" presetID="42" presetClass="path" presetSubtype="0" fill="hold" grpId="3" nodeType="withEffect">
                                  <p:stCondLst>
                                    <p:cond delay="10"/>
                                  </p:stCondLst>
                                  <p:childTnLst>
                                    <p:animMotion origin="layout" path="M 0.08055 -0.10664 L 4.16667E-6 -1.60305E-6 " pathEditMode="relative" rAng="0" ptsTypes="AA">
                                      <p:cBhvr>
                                        <p:cTn id="94" dur="3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28" y="5320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8" presetClass="emph" presetSubtype="0" fill="hold" grpId="6" nodeType="withEffect">
                                  <p:stCondLst>
                                    <p:cond delay="300"/>
                                  </p:stCondLst>
                                  <p:childTnLst>
                                    <p:animRot by="-180000">
                                      <p:cBhvr>
                                        <p:cTn id="96" dur="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7" presetID="8" presetClass="emph" presetSubtype="0" autoRev="1" fill="hold" grpId="3" nodeType="withEffect">
                                  <p:stCondLst>
                                    <p:cond delay="300"/>
                                  </p:stCondLst>
                                  <p:childTnLst>
                                    <p:animRot by="120000">
                                      <p:cBhvr>
                                        <p:cTn id="98" dur="5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9" presetID="8" presetClass="emph" presetSubtype="0" autoRev="1" fill="hold" grpId="4" nodeType="withEffect">
                                  <p:stCondLst>
                                    <p:cond delay="300"/>
                                  </p:stCondLst>
                                  <p:childTnLst>
                                    <p:animRot by="-120000">
                                      <p:cBhvr>
                                        <p:cTn id="100" dur="5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1" presetID="8" presetClass="emph" presetSubtype="0" repeatCount="2000" autoRev="1" fill="hold" grpId="7" nodeType="withEffect">
                                  <p:stCondLst>
                                    <p:cond delay="350"/>
                                  </p:stCondLst>
                                  <p:childTnLst>
                                    <p:animRot by="360000">
                                      <p:cBhvr>
                                        <p:cTn id="102" dur="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3" presetID="8" presetClass="emph" presetSubtype="0" fill="hold" grpId="8" nodeType="withEffect">
                                  <p:stCondLst>
                                    <p:cond delay="550"/>
                                  </p:stCondLst>
                                  <p:childTnLst>
                                    <p:animRot by="180000">
                                      <p:cBhvr>
                                        <p:cTn id="104" dur="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300"/>
                                        <p:tgtEl>
                                          <p:spTgt spid="30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42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0.5975 L -3.33333E-6 -0.00092 " pathEditMode="relative" rAng="0" ptsTypes="AA">
                                      <p:cBhvr>
                                        <p:cTn id="111" dur="300" fill="hold"/>
                                        <p:tgtEl>
                                          <p:spTgt spid="30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9817"/>
                                    </p:animMotion>
                                  </p:childTnLst>
                                </p:cTn>
                              </p:par>
                              <p:par>
                                <p:cTn id="112" presetID="42" presetClass="path" presetSubtype="0" decel="100000" autoRev="1" fill="hold" grpId="2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3.88889E-6 -0.00093 L -0.00018 -0.02106 " pathEditMode="relative" rAng="0" ptsTypes="AA">
                                      <p:cBhvr>
                                        <p:cTn id="113" dur="100" fill="hold"/>
                                        <p:tgtEl>
                                          <p:spTgt spid="30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" y="-1019"/>
                                    </p:animMotion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6" presetClass="emph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118" dur="500" fill="hold"/>
                                        <p:tgtEl>
                                          <p:spTgt spid="1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9" presetID="10" presetClass="exit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grpId="0" nodeType="withEffect">
                                  <p:stCondLst>
                                    <p:cond delay="1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3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6" dur="10" fill="hold"/>
                                        <p:tgtEl>
                                          <p:spTgt spid="20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  <p:par>
                                <p:cTn id="127" presetID="6" presetClass="emph" presetSubtype="0" fill="hold" grpId="2" nodeType="withEffect">
                                  <p:stCondLst>
                                    <p:cond delay="10"/>
                                  </p:stCondLst>
                                  <p:childTnLst>
                                    <p:animScale>
                                      <p:cBhvr>
                                        <p:cTn id="128" dur="300" fill="hold"/>
                                        <p:tgtEl>
                                          <p:spTgt spid="20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29" presetID="42" presetClass="path" presetSubtype="0" fill="hold" grpId="3" nodeType="withEffect">
                                  <p:stCondLst>
                                    <p:cond delay="10"/>
                                  </p:stCondLst>
                                  <p:childTnLst>
                                    <p:animMotion origin="layout" path="M 0.06354 -0.11057 L 4.44444E-6 -1.60305E-6 " pathEditMode="relative" rAng="0" ptsTypes="AA">
                                      <p:cBhvr>
                                        <p:cTn id="130" dur="3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77" y="5529"/>
                                    </p:animMotion>
                                  </p:childTnLst>
                                </p:cTn>
                              </p:par>
                              <p:par>
                                <p:cTn id="131" presetID="8" presetClass="emph" presetSubtype="0" fill="hold" grpId="9" nodeType="withEffect">
                                  <p:stCondLst>
                                    <p:cond delay="300"/>
                                  </p:stCondLst>
                                  <p:childTnLst>
                                    <p:animRot by="-180000">
                                      <p:cBhvr>
                                        <p:cTn id="132" dur="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3" presetID="8" presetClass="emph" presetSubtype="0" autoRev="1" fill="hold" grpId="3" nodeType="withEffect">
                                  <p:stCondLst>
                                    <p:cond delay="300"/>
                                  </p:stCondLst>
                                  <p:childTnLst>
                                    <p:animRot by="120000">
                                      <p:cBhvr>
                                        <p:cTn id="134" dur="5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5" presetID="8" presetClass="emph" presetSubtype="0" autoRev="1" fill="hold" grpId="4" nodeType="withEffect">
                                  <p:stCondLst>
                                    <p:cond delay="300"/>
                                  </p:stCondLst>
                                  <p:childTnLst>
                                    <p:animRot by="-120000">
                                      <p:cBhvr>
                                        <p:cTn id="136" dur="5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7" presetID="8" presetClass="emph" presetSubtype="0" autoRev="1" fill="hold" grpId="5" nodeType="withEffect">
                                  <p:stCondLst>
                                    <p:cond delay="300"/>
                                  </p:stCondLst>
                                  <p:childTnLst>
                                    <p:animRot by="120000">
                                      <p:cBhvr>
                                        <p:cTn id="138" dur="5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9" presetID="8" presetClass="emph" presetSubtype="0" repeatCount="2000" autoRev="1" fill="hold" grpId="10" nodeType="withEffect">
                                  <p:stCondLst>
                                    <p:cond delay="350"/>
                                  </p:stCondLst>
                                  <p:childTnLst>
                                    <p:animRot by="360000">
                                      <p:cBhvr>
                                        <p:cTn id="140" dur="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1" presetID="8" presetClass="emph" presetSubtype="0" fill="hold" grpId="11" nodeType="withEffect">
                                  <p:stCondLst>
                                    <p:cond delay="550"/>
                                  </p:stCondLst>
                                  <p:childTnLst>
                                    <p:animRot by="180000">
                                      <p:cBhvr>
                                        <p:cTn id="142" dur="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3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42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0.61763 L -2.77778E-7 -0.00093 " pathEditMode="relative" rAng="0" ptsTypes="AA">
                                      <p:cBhvr>
                                        <p:cTn id="149" dur="3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0835"/>
                                    </p:animMotion>
                                  </p:childTnLst>
                                </p:cTn>
                              </p:par>
                              <p:par>
                                <p:cTn id="150" presetID="42" presetClass="path" presetSubtype="0" decel="100000" autoRev="1" fill="hold" grpId="2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3.88889E-6 -0.00093 L -0.00018 -0.02106 " pathEditMode="relative" rAng="0" ptsTypes="AA">
                                      <p:cBhvr>
                                        <p:cTn id="151" dur="1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" y="-1019"/>
                                    </p:animMotion>
                                  </p:childTnLst>
                                </p:cTn>
                              </p:par>
                              <p:par>
                                <p:cTn id="152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6" presetClass="emph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156" dur="500" fill="hold"/>
                                        <p:tgtEl>
                                          <p:spTgt spid="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7" presetID="10" presetClass="exit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10" presetClass="entr" presetSubtype="0" fill="hold" grpId="0" nodeType="withEffect">
                                  <p:stCondLst>
                                    <p:cond delay="1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3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4" dur="10" fill="hold"/>
                                        <p:tgtEl>
                                          <p:spTgt spid="21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  <p:par>
                                <p:cTn id="165" presetID="6" presetClass="emph" presetSubtype="0" fill="hold" grpId="2" nodeType="withEffect">
                                  <p:stCondLst>
                                    <p:cond delay="10"/>
                                  </p:stCondLst>
                                  <p:childTnLst>
                                    <p:animScale>
                                      <p:cBhvr>
                                        <p:cTn id="166" dur="300" fill="hold"/>
                                        <p:tgtEl>
                                          <p:spTgt spid="21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67" presetID="42" presetClass="path" presetSubtype="0" fill="hold" grpId="3" nodeType="withEffect">
                                  <p:stCondLst>
                                    <p:cond delay="10"/>
                                  </p:stCondLst>
                                  <p:childTnLst>
                                    <p:animMotion origin="layout" path="M 0.07361 -0.10803 L 4.72222E-6 -1.60305E-6 " pathEditMode="relative" rAng="0" ptsTypes="AA">
                                      <p:cBhvr>
                                        <p:cTn id="168" dur="3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81" y="5390"/>
                                    </p:animMotion>
                                  </p:childTnLst>
                                </p:cTn>
                              </p:par>
                              <p:par>
                                <p:cTn id="169" presetID="8" presetClass="emph" presetSubtype="0" fill="hold" grpId="12" nodeType="withEffect">
                                  <p:stCondLst>
                                    <p:cond delay="300"/>
                                  </p:stCondLst>
                                  <p:childTnLst>
                                    <p:animRot by="-180000">
                                      <p:cBhvr>
                                        <p:cTn id="170" dur="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1" presetID="8" presetClass="emph" presetSubtype="0" autoRev="1" fill="hold" grpId="3" nodeType="withEffect">
                                  <p:stCondLst>
                                    <p:cond delay="300"/>
                                  </p:stCondLst>
                                  <p:childTnLst>
                                    <p:animRot by="120000">
                                      <p:cBhvr>
                                        <p:cTn id="172" dur="50" fill="hold"/>
                                        <p:tgtEl>
                                          <p:spTgt spid="30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3" presetID="8" presetClass="emph" presetSubtype="0" autoRev="1" fill="hold" grpId="4" nodeType="withEffect">
                                  <p:stCondLst>
                                    <p:cond delay="300"/>
                                  </p:stCondLst>
                                  <p:childTnLst>
                                    <p:animRot by="-120000">
                                      <p:cBhvr>
                                        <p:cTn id="174" dur="5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5" presetID="8" presetClass="emph" presetSubtype="0" autoRev="1" fill="hold" grpId="5" nodeType="withEffect">
                                  <p:stCondLst>
                                    <p:cond delay="300"/>
                                  </p:stCondLst>
                                  <p:childTnLst>
                                    <p:animRot by="120000">
                                      <p:cBhvr>
                                        <p:cTn id="176" dur="5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7" presetID="8" presetClass="emph" presetSubtype="0" autoRev="1" fill="hold" grpId="6" nodeType="withEffect">
                                  <p:stCondLst>
                                    <p:cond delay="300"/>
                                  </p:stCondLst>
                                  <p:childTnLst>
                                    <p:animRot by="-120000">
                                      <p:cBhvr>
                                        <p:cTn id="178" dur="5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9" presetID="8" presetClass="emph" presetSubtype="0" repeatCount="2000" autoRev="1" fill="hold" grpId="13" nodeType="withEffect">
                                  <p:stCondLst>
                                    <p:cond delay="350"/>
                                  </p:stCondLst>
                                  <p:childTnLst>
                                    <p:animRot by="360000">
                                      <p:cBhvr>
                                        <p:cTn id="180" dur="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1" presetID="8" presetClass="emph" presetSubtype="0" fill="hold" grpId="14" nodeType="withEffect">
                                  <p:stCondLst>
                                    <p:cond delay="550"/>
                                  </p:stCondLst>
                                  <p:childTnLst>
                                    <p:animRot by="180000">
                                      <p:cBhvr>
                                        <p:cTn id="182" dur="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0" grpId="2" animBg="1"/>
      <p:bldP spid="10" grpId="3" animBg="1"/>
      <p:bldP spid="10" grpId="4" animBg="1"/>
      <p:bldP spid="10" grpId="5" animBg="1"/>
      <p:bldP spid="10" grpId="6" animBg="1"/>
      <p:bldP spid="10" grpId="7" animBg="1"/>
      <p:bldP spid="10" grpId="8" animBg="1"/>
      <p:bldP spid="10" grpId="9" animBg="1"/>
      <p:bldP spid="10" grpId="10" animBg="1"/>
      <p:bldP spid="10" grpId="11" animBg="1"/>
      <p:bldP spid="10" grpId="12" animBg="1"/>
      <p:bldP spid="10" grpId="13" animBg="1"/>
      <p:bldP spid="10" grpId="14" animBg="1"/>
      <p:bldP spid="17" grpId="0" animBg="1"/>
      <p:bldP spid="17" grpId="1" animBg="1"/>
      <p:bldP spid="17" grpId="2" animBg="1"/>
      <p:bldP spid="17" grpId="3" animBg="1"/>
      <p:bldP spid="18" grpId="0" animBg="1"/>
      <p:bldP spid="18" grpId="1" animBg="1"/>
      <p:bldP spid="18" grpId="2" animBg="1"/>
      <p:bldP spid="18" grpId="3" animBg="1"/>
      <p:bldP spid="19" grpId="0" animBg="1"/>
      <p:bldP spid="19" grpId="1" animBg="1"/>
      <p:bldP spid="19" grpId="2" animBg="1"/>
      <p:bldP spid="19" grpId="3" animBg="1"/>
      <p:bldP spid="20" grpId="0" animBg="1"/>
      <p:bldP spid="20" grpId="1" animBg="1"/>
      <p:bldP spid="20" grpId="2" animBg="1"/>
      <p:bldP spid="20" grpId="3" animBg="1"/>
      <p:bldP spid="21" grpId="0" animBg="1"/>
      <p:bldP spid="21" grpId="1" animBg="1"/>
      <p:bldP spid="21" grpId="2" animBg="1"/>
      <p:bldP spid="21" grpId="3" animBg="1"/>
      <p:bldP spid="3078" grpId="0" animBg="1"/>
      <p:bldP spid="3078" grpId="1" animBg="1"/>
      <p:bldP spid="3078" grpId="2" animBg="1"/>
      <p:bldP spid="3078" grpId="3" animBg="1"/>
      <p:bldP spid="3078" grpId="4" animBg="1"/>
      <p:bldP spid="3078" grpId="5" animBg="1"/>
      <p:bldP spid="3078" grpId="6" animBg="1"/>
      <p:bldP spid="3079" grpId="0" animBg="1"/>
      <p:bldP spid="3079" grpId="1" animBg="1"/>
      <p:bldP spid="3079" grpId="2" animBg="1"/>
      <p:bldP spid="3079" grpId="3" animBg="1"/>
      <p:bldP spid="3079" grpId="4" animBg="1"/>
      <p:bldP spid="3079" grpId="5" animBg="1"/>
      <p:bldP spid="3080" grpId="0" animBg="1"/>
      <p:bldP spid="3080" grpId="1" animBg="1"/>
      <p:bldP spid="3080" grpId="2" animBg="1"/>
      <p:bldP spid="3080" grpId="3" animBg="1"/>
      <p:bldP spid="3080" grpId="4" animBg="1"/>
      <p:bldP spid="3081" grpId="0" animBg="1"/>
      <p:bldP spid="3081" grpId="1" animBg="1"/>
      <p:bldP spid="3081" grpId="2" animBg="1"/>
      <p:bldP spid="3081" grpId="3" animBg="1"/>
      <p:bldP spid="3082" grpId="0" animBg="1"/>
      <p:bldP spid="3082" grpId="1" animBg="1"/>
      <p:bldP spid="3082" grpId="2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1633" y="1508925"/>
            <a:ext cx="8610600" cy="45780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40963" name="_h1"/>
          <p:cNvSpPr>
            <a:spLocks noGrp="1" noChangeArrowheads="1"/>
          </p:cNvSpPr>
          <p:nvPr>
            <p:ph type="title"/>
          </p:nvPr>
        </p:nvSpPr>
        <p:spPr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en-US" dirty="0" err="1" smtClean="0"/>
              <a:t>eHealth</a:t>
            </a:r>
            <a:r>
              <a:rPr lang="en-US" dirty="0" smtClean="0"/>
              <a:t> Modules (HMIS)</a:t>
            </a:r>
          </a:p>
        </p:txBody>
      </p:sp>
      <p:sp>
        <p:nvSpPr>
          <p:cNvPr id="29" name="_h2"/>
          <p:cNvSpPr>
            <a:spLocks noGrp="1"/>
          </p:cNvSpPr>
          <p:nvPr>
            <p:ph type="body" sz="quarter" idx="13"/>
          </p:nvPr>
        </p:nvSpPr>
        <p:spPr>
          <a:xfrm>
            <a:off x="431800" y="925413"/>
            <a:ext cx="11328400" cy="33624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en-US" dirty="0"/>
              <a:t>e</a:t>
            </a:r>
            <a:r>
              <a:rPr lang="en-US" dirty="0" smtClean="0"/>
              <a:t>health.moh.gov.ge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4662" y="1332075"/>
            <a:ext cx="7144958" cy="557919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2" name="_h2"/>
          <p:cNvSpPr txBox="1">
            <a:spLocks/>
          </p:cNvSpPr>
          <p:nvPr/>
        </p:nvSpPr>
        <p:spPr>
          <a:xfrm>
            <a:off x="4313333" y="1838117"/>
            <a:ext cx="4084216" cy="33624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Target Group – 198,539</a:t>
            </a:r>
          </a:p>
        </p:txBody>
      </p:sp>
      <p:sp>
        <p:nvSpPr>
          <p:cNvPr id="23" name="_h2"/>
          <p:cNvSpPr txBox="1">
            <a:spLocks/>
          </p:cNvSpPr>
          <p:nvPr/>
        </p:nvSpPr>
        <p:spPr>
          <a:xfrm>
            <a:off x="4313333" y="2377692"/>
            <a:ext cx="3611467" cy="33624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Basic Benefit Package – 1,492,665</a:t>
            </a:r>
          </a:p>
        </p:txBody>
      </p:sp>
      <p:sp>
        <p:nvSpPr>
          <p:cNvPr id="24" name="_h2"/>
          <p:cNvSpPr txBox="1">
            <a:spLocks/>
          </p:cNvSpPr>
          <p:nvPr/>
        </p:nvSpPr>
        <p:spPr>
          <a:xfrm>
            <a:off x="4313333" y="3050595"/>
            <a:ext cx="3393751" cy="33624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Veterans Package - 665</a:t>
            </a:r>
          </a:p>
        </p:txBody>
      </p:sp>
      <p:sp>
        <p:nvSpPr>
          <p:cNvPr id="25" name="_h2"/>
          <p:cNvSpPr txBox="1">
            <a:spLocks/>
          </p:cNvSpPr>
          <p:nvPr/>
        </p:nvSpPr>
        <p:spPr>
          <a:xfrm>
            <a:off x="4313333" y="3723498"/>
            <a:ext cx="3757645" cy="33624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Psychiatric Care Program – 29,959</a:t>
            </a:r>
          </a:p>
        </p:txBody>
      </p:sp>
      <p:sp>
        <p:nvSpPr>
          <p:cNvPr id="26" name="_h2"/>
          <p:cNvSpPr txBox="1">
            <a:spLocks/>
          </p:cNvSpPr>
          <p:nvPr/>
        </p:nvSpPr>
        <p:spPr>
          <a:xfrm>
            <a:off x="4313333" y="4396401"/>
            <a:ext cx="3393751" cy="33624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Dialysis Program – 1,926</a:t>
            </a:r>
          </a:p>
        </p:txBody>
      </p:sp>
      <p:sp>
        <p:nvSpPr>
          <p:cNvPr id="27" name="_h2"/>
          <p:cNvSpPr txBox="1">
            <a:spLocks/>
          </p:cNvSpPr>
          <p:nvPr/>
        </p:nvSpPr>
        <p:spPr>
          <a:xfrm>
            <a:off x="4313333" y="5069304"/>
            <a:ext cx="4084216" cy="33624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Contingent of rural Doctors – 1,320,000</a:t>
            </a:r>
          </a:p>
        </p:txBody>
      </p:sp>
    </p:spTree>
    <p:extLst>
      <p:ext uri="{BB962C8B-B14F-4D97-AF65-F5344CB8AC3E}">
        <p14:creationId xmlns:p14="http://schemas.microsoft.com/office/powerpoint/2010/main" val="14189596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4" grpId="0"/>
      <p:bldP spid="25" grpId="0"/>
      <p:bldP spid="26" grpId="0"/>
      <p:bldP spid="2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Ellipse 46"/>
          <p:cNvSpPr/>
          <p:nvPr/>
        </p:nvSpPr>
        <p:spPr bwMode="auto">
          <a:xfrm>
            <a:off x="1572245" y="1428481"/>
            <a:ext cx="1188000" cy="1188000"/>
          </a:xfrm>
          <a:prstGeom prst="ellipse">
            <a:avLst/>
          </a:prstGeom>
          <a:solidFill>
            <a:srgbClr val="000000">
              <a:alpha val="30000"/>
            </a:srgbClr>
          </a:solidFill>
          <a:ln w="12700">
            <a:noFill/>
            <a:round/>
            <a:headEnd/>
            <a:tailEnd/>
          </a:ln>
          <a:effectLst>
            <a:softEdge rad="127000"/>
          </a:effectLst>
        </p:spPr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570373" name="AutoShape 5"/>
          <p:cNvSpPr>
            <a:spLocks noChangeAspect="1" noChangeArrowheads="1" noTextEdit="1"/>
          </p:cNvSpPr>
          <p:nvPr/>
        </p:nvSpPr>
        <p:spPr bwMode="gray">
          <a:xfrm>
            <a:off x="2652714" y="1555751"/>
            <a:ext cx="7691437" cy="982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27000" dist="635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noProof="1"/>
          </a:p>
        </p:txBody>
      </p:sp>
      <p:sp>
        <p:nvSpPr>
          <p:cNvPr id="570379" name="AutoShape 11"/>
          <p:cNvSpPr>
            <a:spLocks noChangeAspect="1" noChangeArrowheads="1" noTextEdit="1"/>
          </p:cNvSpPr>
          <p:nvPr/>
        </p:nvSpPr>
        <p:spPr bwMode="gray">
          <a:xfrm>
            <a:off x="2652714" y="1554163"/>
            <a:ext cx="7704137" cy="984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27000" dist="635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noProof="1"/>
          </a:p>
        </p:txBody>
      </p:sp>
      <p:sp>
        <p:nvSpPr>
          <p:cNvPr id="570384" name="AutoShape 16"/>
          <p:cNvSpPr>
            <a:spLocks noChangeAspect="1" noChangeArrowheads="1" noTextEdit="1"/>
          </p:cNvSpPr>
          <p:nvPr/>
        </p:nvSpPr>
        <p:spPr bwMode="gray">
          <a:xfrm>
            <a:off x="2652714" y="2644928"/>
            <a:ext cx="7704137" cy="982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27000" dist="635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noProof="1"/>
          </a:p>
        </p:txBody>
      </p:sp>
      <p:grpSp>
        <p:nvGrpSpPr>
          <p:cNvPr id="10" name="Gruppieren 43"/>
          <p:cNvGrpSpPr/>
          <p:nvPr/>
        </p:nvGrpSpPr>
        <p:grpSpPr bwMode="gray">
          <a:xfrm>
            <a:off x="1678314" y="1528522"/>
            <a:ext cx="983482" cy="983482"/>
            <a:chOff x="324643" y="1554954"/>
            <a:chExt cx="983482" cy="983482"/>
          </a:xfrm>
          <a:effectLst/>
        </p:grpSpPr>
        <p:sp>
          <p:nvSpPr>
            <p:cNvPr id="45" name="Rad 44"/>
            <p:cNvSpPr/>
            <p:nvPr/>
          </p:nvSpPr>
          <p:spPr bwMode="gray">
            <a:xfrm>
              <a:off x="324643" y="1554954"/>
              <a:ext cx="983482" cy="983482"/>
            </a:xfrm>
            <a:prstGeom prst="donut">
              <a:avLst>
                <a:gd name="adj" fmla="val 7840"/>
              </a:avLst>
            </a:prstGeom>
            <a:solidFill>
              <a:srgbClr val="BFBFBF"/>
            </a:solidFill>
            <a:ln w="12700">
              <a:noFill/>
              <a:round/>
              <a:headEnd/>
              <a:tailEnd/>
            </a:ln>
            <a:scene3d>
              <a:camera prst="orthographicFront"/>
              <a:lightRig rig="harsh" dir="t">
                <a:rot lat="0" lon="0" rev="3000000"/>
              </a:lightRig>
            </a:scene3d>
            <a:sp3d prstMaterial="metal">
              <a:bevelT w="50800" h="50800"/>
            </a:sp3d>
          </p:spPr>
          <p:txBody>
            <a:bodyPr rtlCol="0" anchor="ctr"/>
            <a:lstStyle/>
            <a:p>
              <a:pPr algn="ctr"/>
              <a:endParaRPr lang="en-US" sz="1600" noProof="1"/>
            </a:p>
          </p:txBody>
        </p:sp>
        <p:sp>
          <p:nvSpPr>
            <p:cNvPr id="46" name="Ellipse 45"/>
            <p:cNvSpPr/>
            <p:nvPr/>
          </p:nvSpPr>
          <p:spPr bwMode="gray">
            <a:xfrm>
              <a:off x="398489" y="1628800"/>
              <a:ext cx="835790" cy="835790"/>
            </a:xfrm>
            <a:prstGeom prst="ellipse">
              <a:avLst/>
            </a:prstGeom>
            <a:solidFill>
              <a:srgbClr val="FFFFFF"/>
            </a:solidFill>
            <a:ln w="6350">
              <a:solidFill>
                <a:srgbClr val="969696"/>
              </a:solidFill>
              <a:round/>
              <a:headEnd/>
              <a:tailEnd/>
            </a:ln>
          </p:spPr>
          <p:txBody>
            <a:bodyPr lIns="108000" tIns="108000" rIns="144000" rtlCol="0" anchor="ctr"/>
            <a:lstStyle/>
            <a:p>
              <a:pPr lvl="0" algn="ctr"/>
              <a:r>
                <a:rPr lang="en-US" sz="8000" noProof="1">
                  <a:ln>
                    <a:solidFill>
                      <a:srgbClr val="D9D9D9"/>
                    </a:solidFill>
                  </a:ln>
                  <a:gradFill flip="none" rotWithShape="1">
                    <a:gsLst>
                      <a:gs pos="10000">
                        <a:srgbClr val="C00000">
                          <a:lumMod val="65000"/>
                        </a:srgbClr>
                      </a:gs>
                      <a:gs pos="90000">
                        <a:srgbClr val="C00000">
                          <a:lumMod val="80000"/>
                          <a:lumOff val="20000"/>
                        </a:srgbClr>
                      </a:gs>
                    </a:gsLst>
                    <a:lin ang="16200000" scaled="1"/>
                    <a:tileRect/>
                  </a:gradFill>
                  <a:effectLst>
                    <a:innerShdw blurRad="25400" dist="25400" dir="12600000">
                      <a:prstClr val="black">
                        <a:alpha val="50000"/>
                      </a:prstClr>
                    </a:innerShdw>
                  </a:effectLst>
                  <a:sym typeface="Wingdings"/>
                </a:rPr>
                <a:t></a:t>
              </a:r>
              <a:endParaRPr lang="en-US" sz="8000" noProof="1">
                <a:ln>
                  <a:solidFill>
                    <a:srgbClr val="D9D9D9"/>
                  </a:solidFill>
                </a:ln>
                <a:gradFill flip="none" rotWithShape="1">
                  <a:gsLst>
                    <a:gs pos="10000">
                      <a:srgbClr val="C00000">
                        <a:lumMod val="65000"/>
                      </a:srgbClr>
                    </a:gs>
                    <a:gs pos="90000">
                      <a:srgbClr val="C00000">
                        <a:lumMod val="80000"/>
                        <a:lumOff val="20000"/>
                      </a:srgbClr>
                    </a:gs>
                  </a:gsLst>
                  <a:lin ang="16200000" scaled="1"/>
                  <a:tileRect/>
                </a:gradFill>
                <a:effectLst>
                  <a:innerShdw blurRad="25400" dist="25400" dir="12600000">
                    <a:prstClr val="black">
                      <a:alpha val="50000"/>
                    </a:prstClr>
                  </a:innerShdw>
                </a:effectLst>
              </a:endParaRPr>
            </a:p>
          </p:txBody>
        </p:sp>
      </p:grpSp>
      <p:sp>
        <p:nvSpPr>
          <p:cNvPr id="570389" name="AutoShape 21"/>
          <p:cNvSpPr>
            <a:spLocks noChangeAspect="1" noChangeArrowheads="1" noTextEdit="1"/>
          </p:cNvSpPr>
          <p:nvPr/>
        </p:nvSpPr>
        <p:spPr bwMode="gray">
          <a:xfrm>
            <a:off x="2482385" y="1528275"/>
            <a:ext cx="7704137" cy="984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27000" dist="635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noProof="1"/>
          </a:p>
        </p:txBody>
      </p:sp>
      <p:sp>
        <p:nvSpPr>
          <p:cNvPr id="570391" name="Freeform 23"/>
          <p:cNvSpPr>
            <a:spLocks/>
          </p:cNvSpPr>
          <p:nvPr/>
        </p:nvSpPr>
        <p:spPr bwMode="gray">
          <a:xfrm>
            <a:off x="2482384" y="1526688"/>
            <a:ext cx="7700962" cy="369888"/>
          </a:xfrm>
          <a:custGeom>
            <a:avLst/>
            <a:gdLst/>
            <a:ahLst/>
            <a:cxnLst>
              <a:cxn ang="0">
                <a:pos x="3242" y="0"/>
              </a:cxn>
              <a:cxn ang="0">
                <a:pos x="0" y="0"/>
              </a:cxn>
              <a:cxn ang="0">
                <a:pos x="115" y="156"/>
              </a:cxn>
              <a:cxn ang="0">
                <a:pos x="3242" y="156"/>
              </a:cxn>
              <a:cxn ang="0">
                <a:pos x="3242" y="0"/>
              </a:cxn>
            </a:cxnLst>
            <a:rect l="0" t="0" r="r" b="b"/>
            <a:pathLst>
              <a:path w="3242" h="156">
                <a:moveTo>
                  <a:pt x="3242" y="0"/>
                </a:moveTo>
                <a:cubicBezTo>
                  <a:pt x="0" y="0"/>
                  <a:pt x="0" y="0"/>
                  <a:pt x="0" y="0"/>
                </a:cubicBezTo>
                <a:cubicBezTo>
                  <a:pt x="58" y="33"/>
                  <a:pt x="101" y="89"/>
                  <a:pt x="115" y="156"/>
                </a:cubicBezTo>
                <a:cubicBezTo>
                  <a:pt x="3242" y="156"/>
                  <a:pt x="3242" y="156"/>
                  <a:pt x="3242" y="156"/>
                </a:cubicBezTo>
                <a:lnTo>
                  <a:pt x="3242" y="0"/>
                </a:lnTo>
                <a:close/>
              </a:path>
            </a:pathLst>
          </a:custGeom>
          <a:gradFill flip="none" rotWithShape="1">
            <a:gsLst>
              <a:gs pos="0">
                <a:srgbClr val="D7D7D7"/>
              </a:gs>
              <a:gs pos="100000">
                <a:srgbClr val="FFFFFF"/>
              </a:gs>
            </a:gsLst>
            <a:lin ang="16200000" scaled="1"/>
            <a:tileRect/>
          </a:gradFill>
          <a:ln w="12700">
            <a:solidFill>
              <a:srgbClr val="C0C0C0"/>
            </a:solidFill>
            <a:miter lim="800000"/>
            <a:headEnd/>
            <a:tailEnd/>
          </a:ln>
          <a:effectLst>
            <a:outerShdw blurRad="127000" dist="63500" dir="2700000" algn="tl" rotWithShape="0">
              <a:prstClr val="black">
                <a:alpha val="40000"/>
              </a:prstClr>
            </a:outerShdw>
          </a:effectLst>
        </p:spPr>
        <p:txBody>
          <a:bodyPr wrap="none" lIns="396000" tIns="0" rIns="72000" bIns="0" anchor="ctr" anchorCtr="0"/>
          <a:lstStyle/>
          <a:p>
            <a:pPr>
              <a:lnSpc>
                <a:spcPct val="150000"/>
              </a:lnSpc>
            </a:pPr>
            <a:r>
              <a:rPr lang="en-US" sz="2800" b="1" noProof="1" smtClean="0">
                <a:solidFill>
                  <a:srgbClr val="262626"/>
                </a:solidFill>
                <a:cs typeface="Arial" charset="0"/>
              </a:rPr>
              <a:t>1</a:t>
            </a:r>
            <a:r>
              <a:rPr lang="en-US" sz="1400" b="1" noProof="1" smtClean="0">
                <a:solidFill>
                  <a:srgbClr val="262626"/>
                </a:solidFill>
                <a:cs typeface="Arial" charset="0"/>
              </a:rPr>
              <a:t>. </a:t>
            </a:r>
            <a:r>
              <a:rPr lang="en-US" sz="2800" dirty="0"/>
              <a:t>Data quality and standardization issues</a:t>
            </a:r>
          </a:p>
        </p:txBody>
      </p:sp>
      <p:sp>
        <p:nvSpPr>
          <p:cNvPr id="570392" name="Freeform 24"/>
          <p:cNvSpPr>
            <a:spLocks/>
          </p:cNvSpPr>
          <p:nvPr/>
        </p:nvSpPr>
        <p:spPr bwMode="gray">
          <a:xfrm>
            <a:off x="2482384" y="1977525"/>
            <a:ext cx="7700962" cy="534999"/>
          </a:xfrm>
          <a:custGeom>
            <a:avLst/>
            <a:gdLst/>
            <a:ahLst/>
            <a:cxnLst>
              <a:cxn ang="0">
                <a:pos x="115" y="0"/>
              </a:cxn>
              <a:cxn ang="0">
                <a:pos x="121" y="51"/>
              </a:cxn>
              <a:cxn ang="0">
                <a:pos x="0" y="259"/>
              </a:cxn>
              <a:cxn ang="0">
                <a:pos x="3242" y="259"/>
              </a:cxn>
              <a:cxn ang="0">
                <a:pos x="3242" y="0"/>
              </a:cxn>
              <a:cxn ang="0">
                <a:pos x="115" y="0"/>
              </a:cxn>
            </a:cxnLst>
            <a:rect l="0" t="0" r="r" b="b"/>
            <a:pathLst>
              <a:path w="3242" h="259">
                <a:moveTo>
                  <a:pt x="115" y="0"/>
                </a:moveTo>
                <a:cubicBezTo>
                  <a:pt x="119" y="17"/>
                  <a:pt x="121" y="34"/>
                  <a:pt x="121" y="51"/>
                </a:cubicBezTo>
                <a:cubicBezTo>
                  <a:pt x="121" y="141"/>
                  <a:pt x="72" y="218"/>
                  <a:pt x="0" y="259"/>
                </a:cubicBezTo>
                <a:cubicBezTo>
                  <a:pt x="3242" y="259"/>
                  <a:pt x="3242" y="259"/>
                  <a:pt x="3242" y="259"/>
                </a:cubicBezTo>
                <a:cubicBezTo>
                  <a:pt x="3242" y="0"/>
                  <a:pt x="3242" y="0"/>
                  <a:pt x="3242" y="0"/>
                </a:cubicBezTo>
                <a:lnTo>
                  <a:pt x="115" y="0"/>
                </a:lnTo>
                <a:close/>
              </a:path>
            </a:pathLst>
          </a:custGeom>
          <a:solidFill>
            <a:srgbClr val="FFFFFF"/>
          </a:solidFill>
          <a:ln w="12700">
            <a:solidFill>
              <a:srgbClr val="C0C0C0"/>
            </a:solidFill>
            <a:miter lim="800000"/>
            <a:headEnd/>
            <a:tailEnd/>
          </a:ln>
          <a:effectLst>
            <a:outerShdw blurRad="127000" dist="63500" dir="2700000" algn="tl" rotWithShape="0">
              <a:prstClr val="black">
                <a:alpha val="40000"/>
              </a:prstClr>
            </a:outerShdw>
          </a:effectLst>
        </p:spPr>
        <p:txBody>
          <a:bodyPr lIns="396000" tIns="108000" rIns="36000" bIns="0" anchor="t" anchorCtr="0"/>
          <a:lstStyle/>
          <a:p>
            <a:pPr marL="182563" indent="-182563">
              <a:lnSpc>
                <a:spcPct val="95000"/>
              </a:lnSpc>
              <a:spcAft>
                <a:spcPts val="600"/>
              </a:spcAft>
              <a:buClr>
                <a:srgbClr val="7D7D7D"/>
              </a:buClr>
              <a:buFont typeface="Wingdings" pitchFamily="2" charset="2"/>
              <a:buChar char="§"/>
              <a:defRPr/>
            </a:pPr>
            <a:r>
              <a:rPr lang="en-US" sz="1200" noProof="1" smtClean="0">
                <a:solidFill>
                  <a:srgbClr val="000000"/>
                </a:solidFill>
              </a:rPr>
              <a:t>Double data</a:t>
            </a:r>
          </a:p>
          <a:p>
            <a:pPr marL="182563" indent="-182563">
              <a:lnSpc>
                <a:spcPct val="95000"/>
              </a:lnSpc>
              <a:spcAft>
                <a:spcPts val="600"/>
              </a:spcAft>
              <a:buClr>
                <a:srgbClr val="7D7D7D"/>
              </a:buClr>
              <a:buFont typeface="Wingdings" pitchFamily="2" charset="2"/>
              <a:buChar char="§"/>
              <a:defRPr/>
            </a:pPr>
            <a:r>
              <a:rPr lang="en-US" sz="1200" noProof="1" smtClean="0">
                <a:solidFill>
                  <a:srgbClr val="000000"/>
                </a:solidFill>
              </a:rPr>
              <a:t>Different Standarts</a:t>
            </a:r>
            <a:endParaRPr lang="en-US" sz="1200" noProof="1">
              <a:solidFill>
                <a:srgbClr val="000000"/>
              </a:solidFill>
            </a:endParaRPr>
          </a:p>
        </p:txBody>
      </p:sp>
      <p:sp>
        <p:nvSpPr>
          <p:cNvPr id="570394" name="AutoShape 26"/>
          <p:cNvSpPr>
            <a:spLocks noChangeAspect="1" noChangeArrowheads="1" noTextEdit="1"/>
          </p:cNvSpPr>
          <p:nvPr/>
        </p:nvSpPr>
        <p:spPr bwMode="gray">
          <a:xfrm>
            <a:off x="2652714" y="4818063"/>
            <a:ext cx="7704137" cy="984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27000" dist="635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noProof="1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en-US" dirty="0" err="1" smtClean="0"/>
              <a:t>Ratinale</a:t>
            </a:r>
            <a:r>
              <a:rPr lang="en-US" dirty="0" smtClean="0"/>
              <a:t> for Building the HMIS</a:t>
            </a:r>
            <a:endParaRPr lang="en-US" noProof="1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3"/>
          </p:nvPr>
        </p:nvSpPr>
        <p:spPr>
          <a:xfrm>
            <a:off x="537882" y="854994"/>
            <a:ext cx="11222318" cy="33624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en-US" noProof="1" smtClean="0"/>
              <a:t>Problems</a:t>
            </a:r>
            <a:endParaRPr lang="en-US" noProof="1"/>
          </a:p>
        </p:txBody>
      </p:sp>
      <p:sp>
        <p:nvSpPr>
          <p:cNvPr id="37" name="AutoShape 21"/>
          <p:cNvSpPr>
            <a:spLocks noChangeAspect="1" noChangeArrowheads="1" noTextEdit="1"/>
          </p:cNvSpPr>
          <p:nvPr/>
        </p:nvSpPr>
        <p:spPr bwMode="gray">
          <a:xfrm>
            <a:off x="2652714" y="2514113"/>
            <a:ext cx="7704137" cy="984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27000" dist="635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noProof="1"/>
          </a:p>
        </p:txBody>
      </p:sp>
      <p:sp>
        <p:nvSpPr>
          <p:cNvPr id="41" name="AutoShape 26"/>
          <p:cNvSpPr>
            <a:spLocks noChangeAspect="1" noChangeArrowheads="1" noTextEdit="1"/>
          </p:cNvSpPr>
          <p:nvPr/>
        </p:nvSpPr>
        <p:spPr bwMode="gray">
          <a:xfrm>
            <a:off x="2482385" y="1399201"/>
            <a:ext cx="7704137" cy="984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27000" dist="635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noProof="1"/>
          </a:p>
        </p:txBody>
      </p:sp>
      <p:sp>
        <p:nvSpPr>
          <p:cNvPr id="59" name="Ellipse 46"/>
          <p:cNvSpPr/>
          <p:nvPr/>
        </p:nvSpPr>
        <p:spPr bwMode="auto">
          <a:xfrm>
            <a:off x="1572245" y="2780987"/>
            <a:ext cx="1188000" cy="1188000"/>
          </a:xfrm>
          <a:prstGeom prst="ellipse">
            <a:avLst/>
          </a:prstGeom>
          <a:solidFill>
            <a:srgbClr val="000000">
              <a:alpha val="30000"/>
            </a:srgbClr>
          </a:solidFill>
          <a:ln w="12700">
            <a:noFill/>
            <a:round/>
            <a:headEnd/>
            <a:tailEnd/>
          </a:ln>
          <a:effectLst>
            <a:softEdge rad="127000"/>
          </a:effectLst>
        </p:spPr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60" name="AutoShape 5"/>
          <p:cNvSpPr>
            <a:spLocks noChangeAspect="1" noChangeArrowheads="1" noTextEdit="1"/>
          </p:cNvSpPr>
          <p:nvPr/>
        </p:nvSpPr>
        <p:spPr bwMode="gray">
          <a:xfrm>
            <a:off x="2652714" y="2908257"/>
            <a:ext cx="7691437" cy="982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27000" dist="635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noProof="1"/>
          </a:p>
        </p:txBody>
      </p:sp>
      <p:sp>
        <p:nvSpPr>
          <p:cNvPr id="61" name="AutoShape 11"/>
          <p:cNvSpPr>
            <a:spLocks noChangeAspect="1" noChangeArrowheads="1" noTextEdit="1"/>
          </p:cNvSpPr>
          <p:nvPr/>
        </p:nvSpPr>
        <p:spPr bwMode="gray">
          <a:xfrm>
            <a:off x="2652714" y="2906669"/>
            <a:ext cx="7704137" cy="984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27000" dist="635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noProof="1"/>
          </a:p>
        </p:txBody>
      </p:sp>
      <p:grpSp>
        <p:nvGrpSpPr>
          <p:cNvPr id="62" name="Gruppieren 43"/>
          <p:cNvGrpSpPr/>
          <p:nvPr/>
        </p:nvGrpSpPr>
        <p:grpSpPr bwMode="gray">
          <a:xfrm>
            <a:off x="1678314" y="2881028"/>
            <a:ext cx="983482" cy="983482"/>
            <a:chOff x="324643" y="1554954"/>
            <a:chExt cx="983482" cy="983482"/>
          </a:xfrm>
          <a:effectLst/>
        </p:grpSpPr>
        <p:sp>
          <p:nvSpPr>
            <p:cNvPr id="63" name="Rad 44"/>
            <p:cNvSpPr/>
            <p:nvPr/>
          </p:nvSpPr>
          <p:spPr bwMode="gray">
            <a:xfrm>
              <a:off x="324643" y="1554954"/>
              <a:ext cx="983482" cy="983482"/>
            </a:xfrm>
            <a:prstGeom prst="donut">
              <a:avLst>
                <a:gd name="adj" fmla="val 7840"/>
              </a:avLst>
            </a:prstGeom>
            <a:solidFill>
              <a:srgbClr val="BFBFBF"/>
            </a:solidFill>
            <a:ln w="12700">
              <a:noFill/>
              <a:round/>
              <a:headEnd/>
              <a:tailEnd/>
            </a:ln>
            <a:scene3d>
              <a:camera prst="orthographicFront"/>
              <a:lightRig rig="harsh" dir="t">
                <a:rot lat="0" lon="0" rev="3000000"/>
              </a:lightRig>
            </a:scene3d>
            <a:sp3d prstMaterial="metal">
              <a:bevelT w="50800" h="50800"/>
            </a:sp3d>
          </p:spPr>
          <p:txBody>
            <a:bodyPr rtlCol="0" anchor="ctr"/>
            <a:lstStyle/>
            <a:p>
              <a:pPr algn="ctr"/>
              <a:endParaRPr lang="en-US" sz="1600" noProof="1"/>
            </a:p>
          </p:txBody>
        </p:sp>
        <p:sp>
          <p:nvSpPr>
            <p:cNvPr id="64" name="Ellipse 45"/>
            <p:cNvSpPr/>
            <p:nvPr/>
          </p:nvSpPr>
          <p:spPr bwMode="gray">
            <a:xfrm>
              <a:off x="398489" y="1628800"/>
              <a:ext cx="835790" cy="835790"/>
            </a:xfrm>
            <a:prstGeom prst="ellipse">
              <a:avLst/>
            </a:prstGeom>
            <a:solidFill>
              <a:srgbClr val="FFFFFF"/>
            </a:solidFill>
            <a:ln w="6350">
              <a:solidFill>
                <a:srgbClr val="969696"/>
              </a:solidFill>
              <a:round/>
              <a:headEnd/>
              <a:tailEnd/>
            </a:ln>
          </p:spPr>
          <p:txBody>
            <a:bodyPr lIns="108000" tIns="108000" rIns="144000" rtlCol="0" anchor="ctr"/>
            <a:lstStyle/>
            <a:p>
              <a:pPr lvl="0" algn="ctr"/>
              <a:r>
                <a:rPr lang="en-US" sz="8000" noProof="1">
                  <a:ln>
                    <a:solidFill>
                      <a:srgbClr val="D9D9D9"/>
                    </a:solidFill>
                  </a:ln>
                  <a:gradFill flip="none" rotWithShape="1">
                    <a:gsLst>
                      <a:gs pos="10000">
                        <a:srgbClr val="C00000">
                          <a:lumMod val="65000"/>
                        </a:srgbClr>
                      </a:gs>
                      <a:gs pos="90000">
                        <a:srgbClr val="C00000">
                          <a:lumMod val="80000"/>
                          <a:lumOff val="20000"/>
                        </a:srgbClr>
                      </a:gs>
                    </a:gsLst>
                    <a:lin ang="16200000" scaled="1"/>
                    <a:tileRect/>
                  </a:gradFill>
                  <a:effectLst>
                    <a:innerShdw blurRad="25400" dist="25400" dir="12600000">
                      <a:prstClr val="black">
                        <a:alpha val="50000"/>
                      </a:prstClr>
                    </a:innerShdw>
                  </a:effectLst>
                  <a:sym typeface="Wingdings"/>
                </a:rPr>
                <a:t></a:t>
              </a:r>
              <a:endParaRPr lang="en-US" sz="8000" noProof="1">
                <a:ln>
                  <a:solidFill>
                    <a:srgbClr val="D9D9D9"/>
                  </a:solidFill>
                </a:ln>
                <a:gradFill flip="none" rotWithShape="1">
                  <a:gsLst>
                    <a:gs pos="10000">
                      <a:srgbClr val="C00000">
                        <a:lumMod val="65000"/>
                      </a:srgbClr>
                    </a:gs>
                    <a:gs pos="90000">
                      <a:srgbClr val="C00000">
                        <a:lumMod val="80000"/>
                        <a:lumOff val="20000"/>
                      </a:srgbClr>
                    </a:gs>
                  </a:gsLst>
                  <a:lin ang="16200000" scaled="1"/>
                  <a:tileRect/>
                </a:gradFill>
                <a:effectLst>
                  <a:innerShdw blurRad="25400" dist="25400" dir="12600000">
                    <a:prstClr val="black">
                      <a:alpha val="50000"/>
                    </a:prstClr>
                  </a:innerShdw>
                </a:effectLst>
              </a:endParaRPr>
            </a:p>
          </p:txBody>
        </p:sp>
      </p:grpSp>
      <p:sp>
        <p:nvSpPr>
          <p:cNvPr id="65" name="AutoShape 21"/>
          <p:cNvSpPr>
            <a:spLocks noChangeAspect="1" noChangeArrowheads="1" noTextEdit="1"/>
          </p:cNvSpPr>
          <p:nvPr/>
        </p:nvSpPr>
        <p:spPr bwMode="gray">
          <a:xfrm>
            <a:off x="2482385" y="2880781"/>
            <a:ext cx="7704137" cy="984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27000" dist="635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noProof="1"/>
          </a:p>
        </p:txBody>
      </p:sp>
      <p:sp>
        <p:nvSpPr>
          <p:cNvPr id="66" name="Freeform 23"/>
          <p:cNvSpPr>
            <a:spLocks/>
          </p:cNvSpPr>
          <p:nvPr/>
        </p:nvSpPr>
        <p:spPr bwMode="gray">
          <a:xfrm>
            <a:off x="2482384" y="2879194"/>
            <a:ext cx="7700962" cy="369888"/>
          </a:xfrm>
          <a:custGeom>
            <a:avLst/>
            <a:gdLst/>
            <a:ahLst/>
            <a:cxnLst>
              <a:cxn ang="0">
                <a:pos x="3242" y="0"/>
              </a:cxn>
              <a:cxn ang="0">
                <a:pos x="0" y="0"/>
              </a:cxn>
              <a:cxn ang="0">
                <a:pos x="115" y="156"/>
              </a:cxn>
              <a:cxn ang="0">
                <a:pos x="3242" y="156"/>
              </a:cxn>
              <a:cxn ang="0">
                <a:pos x="3242" y="0"/>
              </a:cxn>
            </a:cxnLst>
            <a:rect l="0" t="0" r="r" b="b"/>
            <a:pathLst>
              <a:path w="3242" h="156">
                <a:moveTo>
                  <a:pt x="3242" y="0"/>
                </a:moveTo>
                <a:cubicBezTo>
                  <a:pt x="0" y="0"/>
                  <a:pt x="0" y="0"/>
                  <a:pt x="0" y="0"/>
                </a:cubicBezTo>
                <a:cubicBezTo>
                  <a:pt x="58" y="33"/>
                  <a:pt x="101" y="89"/>
                  <a:pt x="115" y="156"/>
                </a:cubicBezTo>
                <a:cubicBezTo>
                  <a:pt x="3242" y="156"/>
                  <a:pt x="3242" y="156"/>
                  <a:pt x="3242" y="156"/>
                </a:cubicBezTo>
                <a:lnTo>
                  <a:pt x="3242" y="0"/>
                </a:lnTo>
                <a:close/>
              </a:path>
            </a:pathLst>
          </a:custGeom>
          <a:gradFill flip="none" rotWithShape="1">
            <a:gsLst>
              <a:gs pos="0">
                <a:srgbClr val="D7D7D7"/>
              </a:gs>
              <a:gs pos="100000">
                <a:srgbClr val="FFFFFF"/>
              </a:gs>
            </a:gsLst>
            <a:lin ang="16200000" scaled="1"/>
            <a:tileRect/>
          </a:gradFill>
          <a:ln w="12700">
            <a:solidFill>
              <a:srgbClr val="C0C0C0"/>
            </a:solidFill>
            <a:miter lim="800000"/>
            <a:headEnd/>
            <a:tailEnd/>
          </a:ln>
          <a:effectLst>
            <a:outerShdw blurRad="127000" dist="63500" dir="2700000" algn="tl" rotWithShape="0">
              <a:prstClr val="black">
                <a:alpha val="40000"/>
              </a:prstClr>
            </a:outerShdw>
          </a:effectLst>
        </p:spPr>
        <p:txBody>
          <a:bodyPr wrap="none" lIns="396000" tIns="0" rIns="72000" bIns="0" anchor="ctr" anchorCtr="0"/>
          <a:lstStyle/>
          <a:p>
            <a:pPr>
              <a:lnSpc>
                <a:spcPct val="150000"/>
              </a:lnSpc>
            </a:pPr>
            <a:r>
              <a:rPr lang="en-US" sz="2800" b="1" noProof="1" smtClean="0">
                <a:solidFill>
                  <a:srgbClr val="262626"/>
                </a:solidFill>
                <a:cs typeface="Arial" charset="0"/>
              </a:rPr>
              <a:t>2</a:t>
            </a:r>
            <a:r>
              <a:rPr lang="en-US" sz="1400" b="1" noProof="1" smtClean="0">
                <a:solidFill>
                  <a:srgbClr val="262626"/>
                </a:solidFill>
                <a:cs typeface="Arial" charset="0"/>
              </a:rPr>
              <a:t>. </a:t>
            </a:r>
            <a:r>
              <a:rPr lang="en-US" sz="2800" dirty="0"/>
              <a:t>Information asymmetry and fragmentation</a:t>
            </a:r>
          </a:p>
        </p:txBody>
      </p:sp>
      <p:sp>
        <p:nvSpPr>
          <p:cNvPr id="67" name="Freeform 24"/>
          <p:cNvSpPr>
            <a:spLocks/>
          </p:cNvSpPr>
          <p:nvPr/>
        </p:nvSpPr>
        <p:spPr bwMode="gray">
          <a:xfrm>
            <a:off x="2482384" y="3313259"/>
            <a:ext cx="7700962" cy="551771"/>
          </a:xfrm>
          <a:custGeom>
            <a:avLst/>
            <a:gdLst/>
            <a:ahLst/>
            <a:cxnLst>
              <a:cxn ang="0">
                <a:pos x="115" y="0"/>
              </a:cxn>
              <a:cxn ang="0">
                <a:pos x="121" y="51"/>
              </a:cxn>
              <a:cxn ang="0">
                <a:pos x="0" y="259"/>
              </a:cxn>
              <a:cxn ang="0">
                <a:pos x="3242" y="259"/>
              </a:cxn>
              <a:cxn ang="0">
                <a:pos x="3242" y="0"/>
              </a:cxn>
              <a:cxn ang="0">
                <a:pos x="115" y="0"/>
              </a:cxn>
            </a:cxnLst>
            <a:rect l="0" t="0" r="r" b="b"/>
            <a:pathLst>
              <a:path w="3242" h="259">
                <a:moveTo>
                  <a:pt x="115" y="0"/>
                </a:moveTo>
                <a:cubicBezTo>
                  <a:pt x="119" y="17"/>
                  <a:pt x="121" y="34"/>
                  <a:pt x="121" y="51"/>
                </a:cubicBezTo>
                <a:cubicBezTo>
                  <a:pt x="121" y="141"/>
                  <a:pt x="72" y="218"/>
                  <a:pt x="0" y="259"/>
                </a:cubicBezTo>
                <a:cubicBezTo>
                  <a:pt x="3242" y="259"/>
                  <a:pt x="3242" y="259"/>
                  <a:pt x="3242" y="259"/>
                </a:cubicBezTo>
                <a:cubicBezTo>
                  <a:pt x="3242" y="0"/>
                  <a:pt x="3242" y="0"/>
                  <a:pt x="3242" y="0"/>
                </a:cubicBezTo>
                <a:lnTo>
                  <a:pt x="115" y="0"/>
                </a:lnTo>
                <a:close/>
              </a:path>
            </a:pathLst>
          </a:custGeom>
          <a:solidFill>
            <a:srgbClr val="FFFFFF"/>
          </a:solidFill>
          <a:ln w="12700">
            <a:solidFill>
              <a:srgbClr val="C0C0C0"/>
            </a:solidFill>
            <a:miter lim="800000"/>
            <a:headEnd/>
            <a:tailEnd/>
          </a:ln>
          <a:effectLst>
            <a:outerShdw blurRad="127000" dist="63500" dir="2700000" algn="tl" rotWithShape="0">
              <a:prstClr val="black">
                <a:alpha val="40000"/>
              </a:prstClr>
            </a:outerShdw>
          </a:effectLst>
        </p:spPr>
        <p:txBody>
          <a:bodyPr lIns="396000" tIns="108000" rIns="36000" bIns="0" anchor="t" anchorCtr="0"/>
          <a:lstStyle/>
          <a:p>
            <a:pPr marL="182563" indent="-182563">
              <a:lnSpc>
                <a:spcPct val="95000"/>
              </a:lnSpc>
              <a:spcAft>
                <a:spcPts val="600"/>
              </a:spcAft>
              <a:buClr>
                <a:srgbClr val="7D7D7D"/>
              </a:buClr>
              <a:buFont typeface="Wingdings" pitchFamily="2" charset="2"/>
              <a:buChar char="§"/>
              <a:defRPr/>
            </a:pPr>
            <a:r>
              <a:rPr lang="en-US" sz="1200" noProof="1" smtClean="0">
                <a:solidFill>
                  <a:srgbClr val="000000"/>
                </a:solidFill>
              </a:rPr>
              <a:t>Defferent Data Flow</a:t>
            </a:r>
            <a:endParaRPr lang="en-US" sz="1200" noProof="1">
              <a:solidFill>
                <a:srgbClr val="000000"/>
              </a:solidFill>
            </a:endParaRPr>
          </a:p>
          <a:p>
            <a:pPr marL="182563" indent="-182563">
              <a:lnSpc>
                <a:spcPct val="95000"/>
              </a:lnSpc>
              <a:spcAft>
                <a:spcPts val="600"/>
              </a:spcAft>
              <a:buClr>
                <a:srgbClr val="7D7D7D"/>
              </a:buClr>
              <a:buFont typeface="Wingdings" pitchFamily="2" charset="2"/>
              <a:buChar char="§"/>
              <a:defRPr/>
            </a:pPr>
            <a:r>
              <a:rPr lang="en-US" sz="1200" noProof="1">
                <a:solidFill>
                  <a:srgbClr val="000000"/>
                </a:solidFill>
              </a:rPr>
              <a:t>…</a:t>
            </a:r>
          </a:p>
        </p:txBody>
      </p:sp>
      <p:sp>
        <p:nvSpPr>
          <p:cNvPr id="68" name="Ellipse 46"/>
          <p:cNvSpPr/>
          <p:nvPr/>
        </p:nvSpPr>
        <p:spPr bwMode="auto">
          <a:xfrm>
            <a:off x="1572245" y="4099464"/>
            <a:ext cx="1188000" cy="1188000"/>
          </a:xfrm>
          <a:prstGeom prst="ellipse">
            <a:avLst/>
          </a:prstGeom>
          <a:solidFill>
            <a:srgbClr val="000000">
              <a:alpha val="30000"/>
            </a:srgbClr>
          </a:solidFill>
          <a:ln w="12700">
            <a:noFill/>
            <a:round/>
            <a:headEnd/>
            <a:tailEnd/>
          </a:ln>
          <a:effectLst>
            <a:softEdge rad="127000"/>
          </a:effectLst>
        </p:spPr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69" name="AutoShape 5"/>
          <p:cNvSpPr>
            <a:spLocks noChangeAspect="1" noChangeArrowheads="1" noTextEdit="1"/>
          </p:cNvSpPr>
          <p:nvPr/>
        </p:nvSpPr>
        <p:spPr bwMode="gray">
          <a:xfrm>
            <a:off x="2652714" y="4226734"/>
            <a:ext cx="7691437" cy="982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27000" dist="635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noProof="1"/>
          </a:p>
        </p:txBody>
      </p:sp>
      <p:sp>
        <p:nvSpPr>
          <p:cNvPr id="70" name="AutoShape 11"/>
          <p:cNvSpPr>
            <a:spLocks noChangeAspect="1" noChangeArrowheads="1" noTextEdit="1"/>
          </p:cNvSpPr>
          <p:nvPr/>
        </p:nvSpPr>
        <p:spPr bwMode="gray">
          <a:xfrm>
            <a:off x="2652714" y="4225146"/>
            <a:ext cx="7704137" cy="984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27000" dist="635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noProof="1"/>
          </a:p>
        </p:txBody>
      </p:sp>
      <p:grpSp>
        <p:nvGrpSpPr>
          <p:cNvPr id="71" name="Gruppieren 43"/>
          <p:cNvGrpSpPr/>
          <p:nvPr/>
        </p:nvGrpSpPr>
        <p:grpSpPr bwMode="gray">
          <a:xfrm>
            <a:off x="1678314" y="4199505"/>
            <a:ext cx="983482" cy="983482"/>
            <a:chOff x="324643" y="1554954"/>
            <a:chExt cx="983482" cy="983482"/>
          </a:xfrm>
          <a:effectLst/>
        </p:grpSpPr>
        <p:sp>
          <p:nvSpPr>
            <p:cNvPr id="72" name="Rad 44"/>
            <p:cNvSpPr/>
            <p:nvPr/>
          </p:nvSpPr>
          <p:spPr bwMode="gray">
            <a:xfrm>
              <a:off x="324643" y="1554954"/>
              <a:ext cx="983482" cy="983482"/>
            </a:xfrm>
            <a:prstGeom prst="donut">
              <a:avLst>
                <a:gd name="adj" fmla="val 7840"/>
              </a:avLst>
            </a:prstGeom>
            <a:solidFill>
              <a:srgbClr val="BFBFBF"/>
            </a:solidFill>
            <a:ln w="12700">
              <a:noFill/>
              <a:round/>
              <a:headEnd/>
              <a:tailEnd/>
            </a:ln>
            <a:scene3d>
              <a:camera prst="orthographicFront"/>
              <a:lightRig rig="harsh" dir="t">
                <a:rot lat="0" lon="0" rev="3000000"/>
              </a:lightRig>
            </a:scene3d>
            <a:sp3d prstMaterial="metal">
              <a:bevelT w="50800" h="50800"/>
            </a:sp3d>
          </p:spPr>
          <p:txBody>
            <a:bodyPr rtlCol="0" anchor="ctr"/>
            <a:lstStyle/>
            <a:p>
              <a:pPr algn="ctr"/>
              <a:endParaRPr lang="en-US" sz="1600" noProof="1"/>
            </a:p>
          </p:txBody>
        </p:sp>
        <p:sp>
          <p:nvSpPr>
            <p:cNvPr id="73" name="Ellipse 45"/>
            <p:cNvSpPr/>
            <p:nvPr/>
          </p:nvSpPr>
          <p:spPr bwMode="gray">
            <a:xfrm>
              <a:off x="398489" y="1628800"/>
              <a:ext cx="835790" cy="835790"/>
            </a:xfrm>
            <a:prstGeom prst="ellipse">
              <a:avLst/>
            </a:prstGeom>
            <a:solidFill>
              <a:srgbClr val="FFFFFF"/>
            </a:solidFill>
            <a:ln w="6350">
              <a:solidFill>
                <a:srgbClr val="969696"/>
              </a:solidFill>
              <a:round/>
              <a:headEnd/>
              <a:tailEnd/>
            </a:ln>
          </p:spPr>
          <p:txBody>
            <a:bodyPr lIns="108000" tIns="108000" rIns="144000" rtlCol="0" anchor="ctr"/>
            <a:lstStyle/>
            <a:p>
              <a:pPr lvl="0" algn="ctr"/>
              <a:r>
                <a:rPr lang="en-US" sz="8000" noProof="1">
                  <a:ln>
                    <a:solidFill>
                      <a:srgbClr val="D9D9D9"/>
                    </a:solidFill>
                  </a:ln>
                  <a:gradFill flip="none" rotWithShape="1">
                    <a:gsLst>
                      <a:gs pos="10000">
                        <a:srgbClr val="C00000">
                          <a:lumMod val="65000"/>
                        </a:srgbClr>
                      </a:gs>
                      <a:gs pos="90000">
                        <a:srgbClr val="C00000">
                          <a:lumMod val="80000"/>
                          <a:lumOff val="20000"/>
                        </a:srgbClr>
                      </a:gs>
                    </a:gsLst>
                    <a:lin ang="16200000" scaled="1"/>
                    <a:tileRect/>
                  </a:gradFill>
                  <a:effectLst>
                    <a:innerShdw blurRad="25400" dist="25400" dir="12600000">
                      <a:prstClr val="black">
                        <a:alpha val="50000"/>
                      </a:prstClr>
                    </a:innerShdw>
                  </a:effectLst>
                  <a:sym typeface="Wingdings"/>
                </a:rPr>
                <a:t></a:t>
              </a:r>
              <a:endParaRPr lang="en-US" sz="8000" noProof="1">
                <a:ln>
                  <a:solidFill>
                    <a:srgbClr val="D9D9D9"/>
                  </a:solidFill>
                </a:ln>
                <a:gradFill flip="none" rotWithShape="1">
                  <a:gsLst>
                    <a:gs pos="10000">
                      <a:srgbClr val="C00000">
                        <a:lumMod val="65000"/>
                      </a:srgbClr>
                    </a:gs>
                    <a:gs pos="90000">
                      <a:srgbClr val="C00000">
                        <a:lumMod val="80000"/>
                        <a:lumOff val="20000"/>
                      </a:srgbClr>
                    </a:gs>
                  </a:gsLst>
                  <a:lin ang="16200000" scaled="1"/>
                  <a:tileRect/>
                </a:gradFill>
                <a:effectLst>
                  <a:innerShdw blurRad="25400" dist="25400" dir="12600000">
                    <a:prstClr val="black">
                      <a:alpha val="50000"/>
                    </a:prstClr>
                  </a:innerShdw>
                </a:effectLst>
              </a:endParaRPr>
            </a:p>
          </p:txBody>
        </p:sp>
      </p:grpSp>
      <p:sp>
        <p:nvSpPr>
          <p:cNvPr id="74" name="AutoShape 21"/>
          <p:cNvSpPr>
            <a:spLocks noChangeAspect="1" noChangeArrowheads="1" noTextEdit="1"/>
          </p:cNvSpPr>
          <p:nvPr/>
        </p:nvSpPr>
        <p:spPr bwMode="gray">
          <a:xfrm>
            <a:off x="2482385" y="4199258"/>
            <a:ext cx="7704137" cy="984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27000" dist="635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noProof="1"/>
          </a:p>
        </p:txBody>
      </p:sp>
      <p:sp>
        <p:nvSpPr>
          <p:cNvPr id="75" name="Freeform 23"/>
          <p:cNvSpPr>
            <a:spLocks/>
          </p:cNvSpPr>
          <p:nvPr/>
        </p:nvSpPr>
        <p:spPr bwMode="gray">
          <a:xfrm>
            <a:off x="2482384" y="4243468"/>
            <a:ext cx="7692557" cy="362364"/>
          </a:xfrm>
          <a:custGeom>
            <a:avLst/>
            <a:gdLst/>
            <a:ahLst/>
            <a:cxnLst>
              <a:cxn ang="0">
                <a:pos x="3242" y="0"/>
              </a:cxn>
              <a:cxn ang="0">
                <a:pos x="0" y="0"/>
              </a:cxn>
              <a:cxn ang="0">
                <a:pos x="115" y="156"/>
              </a:cxn>
              <a:cxn ang="0">
                <a:pos x="3242" y="156"/>
              </a:cxn>
              <a:cxn ang="0">
                <a:pos x="3242" y="0"/>
              </a:cxn>
            </a:cxnLst>
            <a:rect l="0" t="0" r="r" b="b"/>
            <a:pathLst>
              <a:path w="3242" h="156">
                <a:moveTo>
                  <a:pt x="3242" y="0"/>
                </a:moveTo>
                <a:cubicBezTo>
                  <a:pt x="0" y="0"/>
                  <a:pt x="0" y="0"/>
                  <a:pt x="0" y="0"/>
                </a:cubicBezTo>
                <a:cubicBezTo>
                  <a:pt x="58" y="33"/>
                  <a:pt x="101" y="89"/>
                  <a:pt x="115" y="156"/>
                </a:cubicBezTo>
                <a:cubicBezTo>
                  <a:pt x="3242" y="156"/>
                  <a:pt x="3242" y="156"/>
                  <a:pt x="3242" y="156"/>
                </a:cubicBezTo>
                <a:lnTo>
                  <a:pt x="3242" y="0"/>
                </a:lnTo>
                <a:close/>
              </a:path>
            </a:pathLst>
          </a:custGeom>
          <a:gradFill flip="none" rotWithShape="1">
            <a:gsLst>
              <a:gs pos="0">
                <a:srgbClr val="D7D7D7"/>
              </a:gs>
              <a:gs pos="100000">
                <a:srgbClr val="FFFFFF"/>
              </a:gs>
            </a:gsLst>
            <a:lin ang="16200000" scaled="1"/>
            <a:tileRect/>
          </a:gradFill>
          <a:ln w="12700">
            <a:solidFill>
              <a:srgbClr val="C0C0C0"/>
            </a:solidFill>
            <a:miter lim="800000"/>
            <a:headEnd/>
            <a:tailEnd/>
          </a:ln>
          <a:effectLst>
            <a:outerShdw blurRad="127000" dist="63500" dir="2700000" algn="tl" rotWithShape="0">
              <a:prstClr val="black">
                <a:alpha val="40000"/>
              </a:prstClr>
            </a:outerShdw>
          </a:effectLst>
        </p:spPr>
        <p:txBody>
          <a:bodyPr wrap="none" lIns="396000" tIns="0" rIns="72000" bIns="0" anchor="ctr" anchorCtr="0"/>
          <a:lstStyle/>
          <a:p>
            <a:pPr indent="-1588">
              <a:lnSpc>
                <a:spcPct val="95000"/>
              </a:lnSpc>
              <a:spcAft>
                <a:spcPts val="800"/>
              </a:spcAft>
              <a:buClr>
                <a:srgbClr val="969696"/>
              </a:buClr>
              <a:defRPr/>
            </a:pPr>
            <a:r>
              <a:rPr lang="en-US" sz="2800" b="1" noProof="1" smtClean="0">
                <a:solidFill>
                  <a:srgbClr val="262626"/>
                </a:solidFill>
                <a:cs typeface="Arial" charset="0"/>
              </a:rPr>
              <a:t>3</a:t>
            </a:r>
            <a:r>
              <a:rPr lang="en-US" sz="1400" b="1" noProof="1" smtClean="0">
                <a:solidFill>
                  <a:srgbClr val="262626"/>
                </a:solidFill>
                <a:cs typeface="Arial" charset="0"/>
              </a:rPr>
              <a:t>. </a:t>
            </a:r>
            <a:r>
              <a:rPr lang="en-US" sz="2800" dirty="0"/>
              <a:t>Limited data for informed </a:t>
            </a:r>
            <a:r>
              <a:rPr lang="en-US" sz="2800" dirty="0" smtClean="0"/>
              <a:t>policy</a:t>
            </a:r>
            <a:endParaRPr lang="en-US" sz="1400" b="1" noProof="1">
              <a:solidFill>
                <a:srgbClr val="262626"/>
              </a:solidFill>
              <a:cs typeface="Arial" charset="0"/>
            </a:endParaRPr>
          </a:p>
        </p:txBody>
      </p:sp>
      <p:sp>
        <p:nvSpPr>
          <p:cNvPr id="76" name="Freeform 24"/>
          <p:cNvSpPr>
            <a:spLocks/>
          </p:cNvSpPr>
          <p:nvPr/>
        </p:nvSpPr>
        <p:spPr bwMode="gray">
          <a:xfrm>
            <a:off x="2482384" y="4692380"/>
            <a:ext cx="7700962" cy="491127"/>
          </a:xfrm>
          <a:custGeom>
            <a:avLst/>
            <a:gdLst/>
            <a:ahLst/>
            <a:cxnLst>
              <a:cxn ang="0">
                <a:pos x="115" y="0"/>
              </a:cxn>
              <a:cxn ang="0">
                <a:pos x="121" y="51"/>
              </a:cxn>
              <a:cxn ang="0">
                <a:pos x="0" y="259"/>
              </a:cxn>
              <a:cxn ang="0">
                <a:pos x="3242" y="259"/>
              </a:cxn>
              <a:cxn ang="0">
                <a:pos x="3242" y="0"/>
              </a:cxn>
              <a:cxn ang="0">
                <a:pos x="115" y="0"/>
              </a:cxn>
            </a:cxnLst>
            <a:rect l="0" t="0" r="r" b="b"/>
            <a:pathLst>
              <a:path w="3242" h="259">
                <a:moveTo>
                  <a:pt x="115" y="0"/>
                </a:moveTo>
                <a:cubicBezTo>
                  <a:pt x="119" y="17"/>
                  <a:pt x="121" y="34"/>
                  <a:pt x="121" y="51"/>
                </a:cubicBezTo>
                <a:cubicBezTo>
                  <a:pt x="121" y="141"/>
                  <a:pt x="72" y="218"/>
                  <a:pt x="0" y="259"/>
                </a:cubicBezTo>
                <a:cubicBezTo>
                  <a:pt x="3242" y="259"/>
                  <a:pt x="3242" y="259"/>
                  <a:pt x="3242" y="259"/>
                </a:cubicBezTo>
                <a:cubicBezTo>
                  <a:pt x="3242" y="0"/>
                  <a:pt x="3242" y="0"/>
                  <a:pt x="3242" y="0"/>
                </a:cubicBezTo>
                <a:lnTo>
                  <a:pt x="115" y="0"/>
                </a:lnTo>
                <a:close/>
              </a:path>
            </a:pathLst>
          </a:custGeom>
          <a:solidFill>
            <a:srgbClr val="FFFFFF"/>
          </a:solidFill>
          <a:ln w="12700">
            <a:solidFill>
              <a:srgbClr val="C0C0C0"/>
            </a:solidFill>
            <a:miter lim="800000"/>
            <a:headEnd/>
            <a:tailEnd/>
          </a:ln>
          <a:effectLst>
            <a:outerShdw blurRad="127000" dist="63500" dir="2700000" algn="tl" rotWithShape="0">
              <a:prstClr val="black">
                <a:alpha val="40000"/>
              </a:prstClr>
            </a:outerShdw>
          </a:effectLst>
        </p:spPr>
        <p:txBody>
          <a:bodyPr lIns="396000" tIns="108000" rIns="36000" bIns="0" anchor="t" anchorCtr="0"/>
          <a:lstStyle/>
          <a:p>
            <a:pPr marL="182563" indent="-182563">
              <a:lnSpc>
                <a:spcPct val="95000"/>
              </a:lnSpc>
              <a:spcAft>
                <a:spcPts val="600"/>
              </a:spcAft>
              <a:buClr>
                <a:srgbClr val="7D7D7D"/>
              </a:buClr>
              <a:buFont typeface="Wingdings" pitchFamily="2" charset="2"/>
              <a:buChar char="§"/>
              <a:defRPr/>
            </a:pPr>
            <a:r>
              <a:rPr lang="en-US" sz="1200" noProof="1" smtClean="0">
                <a:solidFill>
                  <a:srgbClr val="000000"/>
                </a:solidFill>
              </a:rPr>
              <a:t>Decision-making</a:t>
            </a:r>
            <a:endParaRPr lang="en-US" sz="1200" noProof="1">
              <a:solidFill>
                <a:srgbClr val="000000"/>
              </a:solidFill>
            </a:endParaRPr>
          </a:p>
          <a:p>
            <a:pPr marL="182563" indent="-182563">
              <a:lnSpc>
                <a:spcPct val="95000"/>
              </a:lnSpc>
              <a:spcAft>
                <a:spcPts val="600"/>
              </a:spcAft>
              <a:buClr>
                <a:srgbClr val="7D7D7D"/>
              </a:buClr>
              <a:buFont typeface="Wingdings" pitchFamily="2" charset="2"/>
              <a:buChar char="§"/>
              <a:defRPr/>
            </a:pPr>
            <a:r>
              <a:rPr lang="en-US" sz="1200" noProof="1">
                <a:solidFill>
                  <a:srgbClr val="000000"/>
                </a:solidFill>
              </a:rPr>
              <a:t>…</a:t>
            </a:r>
          </a:p>
        </p:txBody>
      </p:sp>
      <p:sp>
        <p:nvSpPr>
          <p:cNvPr id="77" name="Ellipse 46"/>
          <p:cNvSpPr/>
          <p:nvPr/>
        </p:nvSpPr>
        <p:spPr bwMode="auto">
          <a:xfrm>
            <a:off x="1568510" y="5385671"/>
            <a:ext cx="1188000" cy="1188000"/>
          </a:xfrm>
          <a:prstGeom prst="ellipse">
            <a:avLst/>
          </a:prstGeom>
          <a:solidFill>
            <a:srgbClr val="000000">
              <a:alpha val="30000"/>
            </a:srgbClr>
          </a:solidFill>
          <a:ln w="12700">
            <a:noFill/>
            <a:round/>
            <a:headEnd/>
            <a:tailEnd/>
          </a:ln>
          <a:effectLst>
            <a:softEdge rad="127000"/>
          </a:effectLst>
        </p:spPr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78" name="AutoShape 5"/>
          <p:cNvSpPr>
            <a:spLocks noChangeAspect="1" noChangeArrowheads="1" noTextEdit="1"/>
          </p:cNvSpPr>
          <p:nvPr/>
        </p:nvSpPr>
        <p:spPr bwMode="gray">
          <a:xfrm>
            <a:off x="2648979" y="5512941"/>
            <a:ext cx="7691437" cy="982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27000" dist="635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noProof="1"/>
          </a:p>
        </p:txBody>
      </p:sp>
      <p:sp>
        <p:nvSpPr>
          <p:cNvPr id="79" name="AutoShape 11"/>
          <p:cNvSpPr>
            <a:spLocks noChangeAspect="1" noChangeArrowheads="1" noTextEdit="1"/>
          </p:cNvSpPr>
          <p:nvPr/>
        </p:nvSpPr>
        <p:spPr bwMode="gray">
          <a:xfrm>
            <a:off x="2648979" y="5511353"/>
            <a:ext cx="7704137" cy="984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27000" dist="635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noProof="1"/>
          </a:p>
        </p:txBody>
      </p:sp>
      <p:grpSp>
        <p:nvGrpSpPr>
          <p:cNvPr id="80" name="Gruppieren 43"/>
          <p:cNvGrpSpPr/>
          <p:nvPr/>
        </p:nvGrpSpPr>
        <p:grpSpPr bwMode="gray">
          <a:xfrm>
            <a:off x="1674579" y="5485712"/>
            <a:ext cx="983482" cy="983482"/>
            <a:chOff x="324643" y="1554954"/>
            <a:chExt cx="983482" cy="983482"/>
          </a:xfrm>
          <a:effectLst/>
        </p:grpSpPr>
        <p:sp>
          <p:nvSpPr>
            <p:cNvPr id="81" name="Rad 44"/>
            <p:cNvSpPr/>
            <p:nvPr/>
          </p:nvSpPr>
          <p:spPr bwMode="gray">
            <a:xfrm>
              <a:off x="324643" y="1554954"/>
              <a:ext cx="983482" cy="983482"/>
            </a:xfrm>
            <a:prstGeom prst="donut">
              <a:avLst>
                <a:gd name="adj" fmla="val 7840"/>
              </a:avLst>
            </a:prstGeom>
            <a:solidFill>
              <a:srgbClr val="BFBFBF"/>
            </a:solidFill>
            <a:ln w="12700">
              <a:noFill/>
              <a:round/>
              <a:headEnd/>
              <a:tailEnd/>
            </a:ln>
            <a:scene3d>
              <a:camera prst="orthographicFront"/>
              <a:lightRig rig="harsh" dir="t">
                <a:rot lat="0" lon="0" rev="3000000"/>
              </a:lightRig>
            </a:scene3d>
            <a:sp3d prstMaterial="metal">
              <a:bevelT w="50800" h="50800"/>
            </a:sp3d>
          </p:spPr>
          <p:txBody>
            <a:bodyPr rtlCol="0" anchor="ctr"/>
            <a:lstStyle/>
            <a:p>
              <a:pPr algn="ctr"/>
              <a:endParaRPr lang="en-US" sz="1600" noProof="1"/>
            </a:p>
          </p:txBody>
        </p:sp>
        <p:sp>
          <p:nvSpPr>
            <p:cNvPr id="82" name="Ellipse 45"/>
            <p:cNvSpPr/>
            <p:nvPr/>
          </p:nvSpPr>
          <p:spPr bwMode="gray">
            <a:xfrm>
              <a:off x="398489" y="1628800"/>
              <a:ext cx="835790" cy="835790"/>
            </a:xfrm>
            <a:prstGeom prst="ellipse">
              <a:avLst/>
            </a:prstGeom>
            <a:solidFill>
              <a:srgbClr val="FFFFFF"/>
            </a:solidFill>
            <a:ln w="6350">
              <a:solidFill>
                <a:srgbClr val="969696"/>
              </a:solidFill>
              <a:round/>
              <a:headEnd/>
              <a:tailEnd/>
            </a:ln>
          </p:spPr>
          <p:txBody>
            <a:bodyPr lIns="108000" tIns="108000" rIns="144000" rtlCol="0" anchor="ctr"/>
            <a:lstStyle/>
            <a:p>
              <a:pPr lvl="0" algn="ctr"/>
              <a:r>
                <a:rPr lang="en-US" sz="8000" noProof="1">
                  <a:ln>
                    <a:solidFill>
                      <a:srgbClr val="D9D9D9"/>
                    </a:solidFill>
                  </a:ln>
                  <a:gradFill flip="none" rotWithShape="1">
                    <a:gsLst>
                      <a:gs pos="10000">
                        <a:srgbClr val="C00000">
                          <a:lumMod val="65000"/>
                        </a:srgbClr>
                      </a:gs>
                      <a:gs pos="90000">
                        <a:srgbClr val="C00000">
                          <a:lumMod val="80000"/>
                          <a:lumOff val="20000"/>
                        </a:srgbClr>
                      </a:gs>
                    </a:gsLst>
                    <a:lin ang="16200000" scaled="1"/>
                    <a:tileRect/>
                  </a:gradFill>
                  <a:effectLst>
                    <a:innerShdw blurRad="25400" dist="25400" dir="12600000">
                      <a:prstClr val="black">
                        <a:alpha val="50000"/>
                      </a:prstClr>
                    </a:innerShdw>
                  </a:effectLst>
                  <a:sym typeface="Wingdings"/>
                </a:rPr>
                <a:t></a:t>
              </a:r>
              <a:endParaRPr lang="en-US" sz="8000" noProof="1">
                <a:ln>
                  <a:solidFill>
                    <a:srgbClr val="D9D9D9"/>
                  </a:solidFill>
                </a:ln>
                <a:gradFill flip="none" rotWithShape="1">
                  <a:gsLst>
                    <a:gs pos="10000">
                      <a:srgbClr val="C00000">
                        <a:lumMod val="65000"/>
                      </a:srgbClr>
                    </a:gs>
                    <a:gs pos="90000">
                      <a:srgbClr val="C00000">
                        <a:lumMod val="80000"/>
                        <a:lumOff val="20000"/>
                      </a:srgbClr>
                    </a:gs>
                  </a:gsLst>
                  <a:lin ang="16200000" scaled="1"/>
                  <a:tileRect/>
                </a:gradFill>
                <a:effectLst>
                  <a:innerShdw blurRad="25400" dist="25400" dir="12600000">
                    <a:prstClr val="black">
                      <a:alpha val="50000"/>
                    </a:prstClr>
                  </a:innerShdw>
                </a:effectLst>
              </a:endParaRPr>
            </a:p>
          </p:txBody>
        </p:sp>
      </p:grpSp>
      <p:sp>
        <p:nvSpPr>
          <p:cNvPr id="83" name="AutoShape 21"/>
          <p:cNvSpPr>
            <a:spLocks noChangeAspect="1" noChangeArrowheads="1" noTextEdit="1"/>
          </p:cNvSpPr>
          <p:nvPr/>
        </p:nvSpPr>
        <p:spPr bwMode="gray">
          <a:xfrm>
            <a:off x="2478650" y="5485465"/>
            <a:ext cx="7704137" cy="984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27000" dist="635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noProof="1"/>
          </a:p>
        </p:txBody>
      </p:sp>
      <p:sp>
        <p:nvSpPr>
          <p:cNvPr id="84" name="Freeform 23"/>
          <p:cNvSpPr>
            <a:spLocks/>
          </p:cNvSpPr>
          <p:nvPr/>
        </p:nvSpPr>
        <p:spPr bwMode="gray">
          <a:xfrm>
            <a:off x="2478649" y="5483878"/>
            <a:ext cx="7700962" cy="369888"/>
          </a:xfrm>
          <a:custGeom>
            <a:avLst/>
            <a:gdLst/>
            <a:ahLst/>
            <a:cxnLst>
              <a:cxn ang="0">
                <a:pos x="3242" y="0"/>
              </a:cxn>
              <a:cxn ang="0">
                <a:pos x="0" y="0"/>
              </a:cxn>
              <a:cxn ang="0">
                <a:pos x="115" y="156"/>
              </a:cxn>
              <a:cxn ang="0">
                <a:pos x="3242" y="156"/>
              </a:cxn>
              <a:cxn ang="0">
                <a:pos x="3242" y="0"/>
              </a:cxn>
            </a:cxnLst>
            <a:rect l="0" t="0" r="r" b="b"/>
            <a:pathLst>
              <a:path w="3242" h="156">
                <a:moveTo>
                  <a:pt x="3242" y="0"/>
                </a:moveTo>
                <a:cubicBezTo>
                  <a:pt x="0" y="0"/>
                  <a:pt x="0" y="0"/>
                  <a:pt x="0" y="0"/>
                </a:cubicBezTo>
                <a:cubicBezTo>
                  <a:pt x="58" y="33"/>
                  <a:pt x="101" y="89"/>
                  <a:pt x="115" y="156"/>
                </a:cubicBezTo>
                <a:cubicBezTo>
                  <a:pt x="3242" y="156"/>
                  <a:pt x="3242" y="156"/>
                  <a:pt x="3242" y="156"/>
                </a:cubicBezTo>
                <a:lnTo>
                  <a:pt x="3242" y="0"/>
                </a:lnTo>
                <a:close/>
              </a:path>
            </a:pathLst>
          </a:custGeom>
          <a:gradFill flip="none" rotWithShape="1">
            <a:gsLst>
              <a:gs pos="0">
                <a:srgbClr val="D7D7D7"/>
              </a:gs>
              <a:gs pos="100000">
                <a:srgbClr val="FFFFFF"/>
              </a:gs>
            </a:gsLst>
            <a:lin ang="16200000" scaled="1"/>
            <a:tileRect/>
          </a:gradFill>
          <a:ln w="12700">
            <a:solidFill>
              <a:srgbClr val="C0C0C0"/>
            </a:solidFill>
            <a:miter lim="800000"/>
            <a:headEnd/>
            <a:tailEnd/>
          </a:ln>
          <a:effectLst>
            <a:outerShdw blurRad="127000" dist="63500" dir="2700000" algn="tl" rotWithShape="0">
              <a:prstClr val="black">
                <a:alpha val="40000"/>
              </a:prstClr>
            </a:outerShdw>
          </a:effectLst>
        </p:spPr>
        <p:txBody>
          <a:bodyPr wrap="none" lIns="396000" tIns="0" rIns="72000" bIns="0" anchor="ctr" anchorCtr="0"/>
          <a:lstStyle/>
          <a:p>
            <a:pPr>
              <a:lnSpc>
                <a:spcPct val="150000"/>
              </a:lnSpc>
            </a:pPr>
            <a:r>
              <a:rPr lang="en-US" sz="2800" b="1" noProof="1" smtClean="0">
                <a:solidFill>
                  <a:srgbClr val="262626"/>
                </a:solidFill>
                <a:cs typeface="Arial" charset="0"/>
              </a:rPr>
              <a:t>4</a:t>
            </a:r>
            <a:r>
              <a:rPr lang="en-US" sz="1400" b="1" noProof="1" smtClean="0">
                <a:solidFill>
                  <a:srgbClr val="262626"/>
                </a:solidFill>
                <a:cs typeface="Arial" charset="0"/>
              </a:rPr>
              <a:t>. </a:t>
            </a:r>
            <a:r>
              <a:rPr lang="en-US" sz="2800" dirty="0"/>
              <a:t>Limited administrative </a:t>
            </a:r>
            <a:r>
              <a:rPr lang="en-US" sz="2800" dirty="0" smtClean="0"/>
              <a:t>resources </a:t>
            </a:r>
            <a:endParaRPr lang="en-US" sz="2800" dirty="0"/>
          </a:p>
        </p:txBody>
      </p:sp>
      <p:sp>
        <p:nvSpPr>
          <p:cNvPr id="85" name="Freeform 24"/>
          <p:cNvSpPr>
            <a:spLocks/>
          </p:cNvSpPr>
          <p:nvPr/>
        </p:nvSpPr>
        <p:spPr bwMode="gray">
          <a:xfrm>
            <a:off x="2478649" y="5951973"/>
            <a:ext cx="7700962" cy="517742"/>
          </a:xfrm>
          <a:custGeom>
            <a:avLst/>
            <a:gdLst/>
            <a:ahLst/>
            <a:cxnLst>
              <a:cxn ang="0">
                <a:pos x="115" y="0"/>
              </a:cxn>
              <a:cxn ang="0">
                <a:pos x="121" y="51"/>
              </a:cxn>
              <a:cxn ang="0">
                <a:pos x="0" y="259"/>
              </a:cxn>
              <a:cxn ang="0">
                <a:pos x="3242" y="259"/>
              </a:cxn>
              <a:cxn ang="0">
                <a:pos x="3242" y="0"/>
              </a:cxn>
              <a:cxn ang="0">
                <a:pos x="115" y="0"/>
              </a:cxn>
            </a:cxnLst>
            <a:rect l="0" t="0" r="r" b="b"/>
            <a:pathLst>
              <a:path w="3242" h="259">
                <a:moveTo>
                  <a:pt x="115" y="0"/>
                </a:moveTo>
                <a:cubicBezTo>
                  <a:pt x="119" y="17"/>
                  <a:pt x="121" y="34"/>
                  <a:pt x="121" y="51"/>
                </a:cubicBezTo>
                <a:cubicBezTo>
                  <a:pt x="121" y="141"/>
                  <a:pt x="72" y="218"/>
                  <a:pt x="0" y="259"/>
                </a:cubicBezTo>
                <a:cubicBezTo>
                  <a:pt x="3242" y="259"/>
                  <a:pt x="3242" y="259"/>
                  <a:pt x="3242" y="259"/>
                </a:cubicBezTo>
                <a:cubicBezTo>
                  <a:pt x="3242" y="0"/>
                  <a:pt x="3242" y="0"/>
                  <a:pt x="3242" y="0"/>
                </a:cubicBezTo>
                <a:lnTo>
                  <a:pt x="115" y="0"/>
                </a:lnTo>
                <a:close/>
              </a:path>
            </a:pathLst>
          </a:custGeom>
          <a:solidFill>
            <a:srgbClr val="FFFFFF"/>
          </a:solidFill>
          <a:ln w="12700">
            <a:solidFill>
              <a:srgbClr val="C0C0C0"/>
            </a:solidFill>
            <a:miter lim="800000"/>
            <a:headEnd/>
            <a:tailEnd/>
          </a:ln>
          <a:effectLst>
            <a:outerShdw blurRad="127000" dist="63500" dir="2700000" algn="tl" rotWithShape="0">
              <a:prstClr val="black">
                <a:alpha val="40000"/>
              </a:prstClr>
            </a:outerShdw>
          </a:effectLst>
        </p:spPr>
        <p:txBody>
          <a:bodyPr lIns="396000" tIns="108000" rIns="36000" bIns="0" anchor="t" anchorCtr="0"/>
          <a:lstStyle/>
          <a:p>
            <a:pPr marL="182563" indent="-182563">
              <a:lnSpc>
                <a:spcPct val="95000"/>
              </a:lnSpc>
              <a:spcAft>
                <a:spcPts val="600"/>
              </a:spcAft>
              <a:buClr>
                <a:srgbClr val="7D7D7D"/>
              </a:buClr>
              <a:buFont typeface="Wingdings" pitchFamily="2" charset="2"/>
              <a:buChar char="§"/>
              <a:defRPr/>
            </a:pPr>
            <a:r>
              <a:rPr lang="en-US" sz="1200" noProof="1" smtClean="0">
                <a:solidFill>
                  <a:srgbClr val="000000"/>
                </a:solidFill>
              </a:rPr>
              <a:t>…Need For Optimization</a:t>
            </a:r>
            <a:endParaRPr lang="en-US" sz="1200" noProof="1">
              <a:solidFill>
                <a:srgbClr val="000000"/>
              </a:solidFill>
            </a:endParaRPr>
          </a:p>
          <a:p>
            <a:pPr marL="182563" indent="-182563">
              <a:lnSpc>
                <a:spcPct val="95000"/>
              </a:lnSpc>
              <a:spcAft>
                <a:spcPts val="600"/>
              </a:spcAft>
              <a:buClr>
                <a:srgbClr val="7D7D7D"/>
              </a:buClr>
              <a:buFont typeface="Wingdings" pitchFamily="2" charset="2"/>
              <a:buChar char="§"/>
              <a:defRPr/>
            </a:pPr>
            <a:r>
              <a:rPr lang="en-US" sz="1200" noProof="1">
                <a:solidFill>
                  <a:srgbClr val="000000"/>
                </a:solidFill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935467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1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6" presetClass="emph" presetSubtype="0" decel="100000" fill="hold" nodeType="withEffect">
                                  <p:stCondLst>
                                    <p:cond delay="10"/>
                                  </p:stCondLst>
                                  <p:childTnLst>
                                    <p:animScale>
                                      <p:cBhvr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</p:cBhvr>
                                      <p:by x="66660" y="6666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1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mph" presetSubtype="0" fill="hold" grpId="1" nodeType="withEffect">
                                  <p:stCondLst>
                                    <p:cond delay="10"/>
                                  </p:stCondLst>
                                  <p:childTnLst>
                                    <p:animScale>
                                      <p:cBhvr>
                                        <p:cTn id="16" dur="1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6" presetClass="emph" presetSubtype="0" decel="100000" fill="hold" grpId="2" nodeType="withEffect">
                                  <p:stCondLst>
                                    <p:cond delay="20"/>
                                  </p:stCondLst>
                                  <p:childTnLst>
                                    <p:animScale>
                                      <p:cBhvr>
                                        <p:cTn id="18" dur="500" fill="hold"/>
                                        <p:tgtEl>
                                          <p:spTgt spid="47"/>
                                        </p:tgtEl>
                                      </p:cBhvr>
                                      <p:by x="66660" y="6666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42" presetClass="path" presetSubtype="0" decel="100000" fill="hold" grpId="3" nodeType="withEffect">
                                  <p:stCondLst>
                                    <p:cond delay="20"/>
                                  </p:stCondLst>
                                  <p:childTnLst>
                                    <p:animMotion origin="layout" path="M -4.16667E-6 0.16782 L -4.16667E-6 2.59259E-6 " pathEditMode="relative" rAng="0" ptsTypes="AA">
                                      <p:cBhvr>
                                        <p:cTn id="2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84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2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0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5703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0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70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4" dur="10" fill="hold"/>
                                        <p:tgtEl>
                                          <p:spTgt spid="6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6" presetClass="emph" presetSubtype="0" decel="100000" fill="hold" nodeType="withEffect">
                                  <p:stCondLst>
                                    <p:cond delay="10"/>
                                  </p:stCondLst>
                                  <p:childTnLst>
                                    <p:animScale>
                                      <p:cBhvr>
                                        <p:cTn id="36" dur="500" fill="hold"/>
                                        <p:tgtEl>
                                          <p:spTgt spid="62"/>
                                        </p:tgtEl>
                                      </p:cBhvr>
                                      <p:by x="66660" y="6666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1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6" presetClass="emph" presetSubtype="0" fill="hold" grpId="1" nodeType="withEffect">
                                  <p:stCondLst>
                                    <p:cond delay="10"/>
                                  </p:stCondLst>
                                  <p:childTnLst>
                                    <p:animScale>
                                      <p:cBhvr>
                                        <p:cTn id="41" dur="10" fill="hold"/>
                                        <p:tgtEl>
                                          <p:spTgt spid="5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6" presetClass="emph" presetSubtype="0" decel="100000" fill="hold" grpId="2" nodeType="withEffect">
                                  <p:stCondLst>
                                    <p:cond delay="20"/>
                                  </p:stCondLst>
                                  <p:childTnLst>
                                    <p:animScale>
                                      <p:cBhvr>
                                        <p:cTn id="43" dur="500" fill="hold"/>
                                        <p:tgtEl>
                                          <p:spTgt spid="59"/>
                                        </p:tgtEl>
                                      </p:cBhvr>
                                      <p:by x="66660" y="6666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42" presetClass="path" presetSubtype="0" decel="100000" fill="hold" grpId="3" nodeType="withEffect">
                                  <p:stCondLst>
                                    <p:cond delay="20"/>
                                  </p:stCondLst>
                                  <p:childTnLst>
                                    <p:animMotion origin="layout" path="M -4.16667E-6 0.16782 L -4.16667E-6 3.7037E-7 " pathEditMode="relative" rAng="0" ptsTypes="AA">
                                      <p:cBhvr>
                                        <p:cTn id="45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84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2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9" dur="10" fill="hold"/>
                                        <p:tgtEl>
                                          <p:spTgt spid="7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60" presetID="6" presetClass="emph" presetSubtype="0" decel="100000" fill="hold" nodeType="withEffect">
                                  <p:stCondLst>
                                    <p:cond delay="10"/>
                                  </p:stCondLst>
                                  <p:childTnLst>
                                    <p:animScale>
                                      <p:cBhvr>
                                        <p:cTn id="61" dur="500" fill="hold"/>
                                        <p:tgtEl>
                                          <p:spTgt spid="71"/>
                                        </p:tgtEl>
                                      </p:cBhvr>
                                      <p:by x="66660" y="66660"/>
                                    </p:animScale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1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6" presetClass="emph" presetSubtype="0" fill="hold" grpId="1" nodeType="withEffect">
                                  <p:stCondLst>
                                    <p:cond delay="10"/>
                                  </p:stCondLst>
                                  <p:childTnLst>
                                    <p:animScale>
                                      <p:cBhvr>
                                        <p:cTn id="66" dur="10" fill="hold"/>
                                        <p:tgtEl>
                                          <p:spTgt spid="6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67" presetID="6" presetClass="emph" presetSubtype="0" decel="100000" fill="hold" grpId="2" nodeType="withEffect">
                                  <p:stCondLst>
                                    <p:cond delay="20"/>
                                  </p:stCondLst>
                                  <p:childTnLst>
                                    <p:animScale>
                                      <p:cBhvr>
                                        <p:cTn id="68" dur="500" fill="hold"/>
                                        <p:tgtEl>
                                          <p:spTgt spid="68"/>
                                        </p:tgtEl>
                                      </p:cBhvr>
                                      <p:by x="66660" y="66660"/>
                                    </p:animScale>
                                  </p:childTnLst>
                                </p:cTn>
                              </p:par>
                              <p:par>
                                <p:cTn id="69" presetID="42" presetClass="path" presetSubtype="0" decel="100000" fill="hold" grpId="3" nodeType="withEffect">
                                  <p:stCondLst>
                                    <p:cond delay="20"/>
                                  </p:stCondLst>
                                  <p:childTnLst>
                                    <p:animMotion origin="layout" path="M -4.16667E-6 0.16782 L -4.16667E-6 2.59259E-6 " pathEditMode="relative" rAng="0" ptsTypes="AA">
                                      <p:cBhvr>
                                        <p:cTn id="70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84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20"/>
                            </p:stCondLst>
                            <p:childTnLst>
                              <p:par>
                                <p:cTn id="7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4" dur="10" fill="hold"/>
                                        <p:tgtEl>
                                          <p:spTgt spid="8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85" presetID="6" presetClass="emph" presetSubtype="0" decel="100000" fill="hold" nodeType="withEffect">
                                  <p:stCondLst>
                                    <p:cond delay="10"/>
                                  </p:stCondLst>
                                  <p:childTnLst>
                                    <p:animScale>
                                      <p:cBhvr>
                                        <p:cTn id="86" dur="500" fill="hold"/>
                                        <p:tgtEl>
                                          <p:spTgt spid="80"/>
                                        </p:tgtEl>
                                      </p:cBhvr>
                                      <p:by x="66660" y="66660"/>
                                    </p:animScale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grpId="0" nodeType="withEffect">
                                  <p:stCondLst>
                                    <p:cond delay="1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6" presetClass="emph" presetSubtype="0" fill="hold" grpId="1" nodeType="withEffect">
                                  <p:stCondLst>
                                    <p:cond delay="10"/>
                                  </p:stCondLst>
                                  <p:childTnLst>
                                    <p:animScale>
                                      <p:cBhvr>
                                        <p:cTn id="91" dur="10" fill="hold"/>
                                        <p:tgtEl>
                                          <p:spTgt spid="7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2" presetID="6" presetClass="emph" presetSubtype="0" decel="100000" fill="hold" grpId="2" nodeType="withEffect">
                                  <p:stCondLst>
                                    <p:cond delay="20"/>
                                  </p:stCondLst>
                                  <p:childTnLst>
                                    <p:animScale>
                                      <p:cBhvr>
                                        <p:cTn id="93" dur="500" fill="hold"/>
                                        <p:tgtEl>
                                          <p:spTgt spid="77"/>
                                        </p:tgtEl>
                                      </p:cBhvr>
                                      <p:by x="66660" y="66660"/>
                                    </p:animScale>
                                  </p:childTnLst>
                                </p:cTn>
                              </p:par>
                              <p:par>
                                <p:cTn id="94" presetID="42" presetClass="path" presetSubtype="0" decel="100000" fill="hold" grpId="3" nodeType="withEffect">
                                  <p:stCondLst>
                                    <p:cond delay="20"/>
                                  </p:stCondLst>
                                  <p:childTnLst>
                                    <p:animMotion origin="layout" path="M -3.75E-6 0.16782 L -3.75E-6 -7.40741E-7 " pathEditMode="relative" rAng="0" ptsTypes="AA">
                                      <p:cBhvr>
                                        <p:cTn id="95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84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520"/>
                            </p:stCondLst>
                            <p:childTnLst>
                              <p:par>
                                <p:cTn id="9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7" grpId="1" animBg="1"/>
      <p:bldP spid="47" grpId="2" animBg="1"/>
      <p:bldP spid="47" grpId="3" animBg="1"/>
      <p:bldP spid="570391" grpId="0" animBg="1"/>
      <p:bldP spid="570392" grpId="0" animBg="1"/>
      <p:bldP spid="59" grpId="0" animBg="1"/>
      <p:bldP spid="59" grpId="1" animBg="1"/>
      <p:bldP spid="59" grpId="2" animBg="1"/>
      <p:bldP spid="59" grpId="3" animBg="1"/>
      <p:bldP spid="66" grpId="0" animBg="1"/>
      <p:bldP spid="67" grpId="0" animBg="1"/>
      <p:bldP spid="68" grpId="0" animBg="1"/>
      <p:bldP spid="68" grpId="1" animBg="1"/>
      <p:bldP spid="68" grpId="2" animBg="1"/>
      <p:bldP spid="68" grpId="3" animBg="1"/>
      <p:bldP spid="75" grpId="0" animBg="1"/>
      <p:bldP spid="76" grpId="0" animBg="1"/>
      <p:bldP spid="77" grpId="0" animBg="1"/>
      <p:bldP spid="77" grpId="1" animBg="1"/>
      <p:bldP spid="77" grpId="2" animBg="1"/>
      <p:bldP spid="77" grpId="3" animBg="1"/>
      <p:bldP spid="84" grpId="0" animBg="1"/>
      <p:bldP spid="8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Flussdiagramm: Verzweigung 29"/>
          <p:cNvSpPr/>
          <p:nvPr/>
        </p:nvSpPr>
        <p:spPr bwMode="auto">
          <a:xfrm>
            <a:off x="2832506" y="3584583"/>
            <a:ext cx="2149260" cy="1118795"/>
          </a:xfrm>
          <a:prstGeom prst="flowChartDecision">
            <a:avLst/>
          </a:prstGeom>
          <a:solidFill>
            <a:srgbClr val="000000">
              <a:alpha val="30000"/>
            </a:srgbClr>
          </a:solidFill>
          <a:ln w="12700">
            <a:noFill/>
            <a:round/>
            <a:headEnd/>
            <a:tailEnd/>
          </a:ln>
          <a:effectLst>
            <a:softEdge rad="127000"/>
          </a:effectLst>
        </p:spPr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32" name="Flussdiagramm: Verzweigung 31"/>
          <p:cNvSpPr/>
          <p:nvPr/>
        </p:nvSpPr>
        <p:spPr bwMode="auto">
          <a:xfrm>
            <a:off x="5844054" y="1337660"/>
            <a:ext cx="1418782" cy="730968"/>
          </a:xfrm>
          <a:prstGeom prst="flowChartDecision">
            <a:avLst/>
          </a:prstGeom>
          <a:solidFill>
            <a:srgbClr val="000000">
              <a:alpha val="25000"/>
            </a:srgbClr>
          </a:solidFill>
          <a:ln w="12700">
            <a:noFill/>
            <a:round/>
            <a:headEnd/>
            <a:tailEnd/>
          </a:ln>
          <a:effectLst>
            <a:softEdge rad="88900"/>
          </a:effectLst>
        </p:spPr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33" name="Flussdiagramm: Verzweigung 32"/>
          <p:cNvSpPr/>
          <p:nvPr/>
        </p:nvSpPr>
        <p:spPr bwMode="auto">
          <a:xfrm>
            <a:off x="5844054" y="2445811"/>
            <a:ext cx="1418782" cy="730968"/>
          </a:xfrm>
          <a:prstGeom prst="flowChartDecision">
            <a:avLst/>
          </a:prstGeom>
          <a:solidFill>
            <a:srgbClr val="000000">
              <a:alpha val="25000"/>
            </a:srgbClr>
          </a:solidFill>
          <a:ln w="12700">
            <a:noFill/>
            <a:round/>
            <a:headEnd/>
            <a:tailEnd/>
          </a:ln>
          <a:effectLst>
            <a:softEdge rad="88900"/>
          </a:effectLst>
        </p:spPr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34" name="Flussdiagramm: Verzweigung 33"/>
          <p:cNvSpPr/>
          <p:nvPr/>
        </p:nvSpPr>
        <p:spPr bwMode="auto">
          <a:xfrm>
            <a:off x="5844054" y="3553962"/>
            <a:ext cx="1418782" cy="730968"/>
          </a:xfrm>
          <a:prstGeom prst="flowChartDecision">
            <a:avLst/>
          </a:prstGeom>
          <a:solidFill>
            <a:srgbClr val="000000">
              <a:alpha val="25000"/>
            </a:srgbClr>
          </a:solidFill>
          <a:ln w="12700">
            <a:noFill/>
            <a:round/>
            <a:headEnd/>
            <a:tailEnd/>
          </a:ln>
          <a:effectLst>
            <a:softEdge rad="88900"/>
          </a:effectLst>
        </p:spPr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35" name="Flussdiagramm: Verzweigung 34"/>
          <p:cNvSpPr/>
          <p:nvPr/>
        </p:nvSpPr>
        <p:spPr bwMode="auto">
          <a:xfrm>
            <a:off x="5844054" y="4662114"/>
            <a:ext cx="1418782" cy="730968"/>
          </a:xfrm>
          <a:prstGeom prst="flowChartDecision">
            <a:avLst/>
          </a:prstGeom>
          <a:solidFill>
            <a:srgbClr val="000000">
              <a:alpha val="25000"/>
            </a:srgbClr>
          </a:solidFill>
          <a:ln w="12700">
            <a:noFill/>
            <a:round/>
            <a:headEnd/>
            <a:tailEnd/>
          </a:ln>
          <a:effectLst>
            <a:softEdge rad="88900"/>
          </a:effectLst>
        </p:spPr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40963" name="_h1"/>
          <p:cNvSpPr>
            <a:spLocks noGrp="1" noChangeArrowheads="1"/>
          </p:cNvSpPr>
          <p:nvPr>
            <p:ph type="title"/>
          </p:nvPr>
        </p:nvSpPr>
        <p:spPr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en-US" dirty="0" smtClean="0"/>
              <a:t>HIMS </a:t>
            </a:r>
            <a:r>
              <a:rPr lang="en-US" dirty="0" err="1" smtClean="0"/>
              <a:t>eHealth</a:t>
            </a:r>
            <a:r>
              <a:rPr lang="en-US" dirty="0" smtClean="0"/>
              <a:t> Module</a:t>
            </a:r>
            <a:endParaRPr lang="en-US" noProof="1" smtClean="0"/>
          </a:p>
        </p:txBody>
      </p:sp>
      <p:sp>
        <p:nvSpPr>
          <p:cNvPr id="29" name="_h2"/>
          <p:cNvSpPr>
            <a:spLocks noGrp="1"/>
          </p:cNvSpPr>
          <p:nvPr>
            <p:ph type="body" sz="quarter" idx="13"/>
          </p:nvPr>
        </p:nvSpPr>
        <p:spPr>
          <a:xfrm>
            <a:off x="542617" y="854995"/>
            <a:ext cx="11328400" cy="33624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en-US" noProof="1" smtClean="0"/>
              <a:t>With SubModules</a:t>
            </a:r>
          </a:p>
        </p:txBody>
      </p:sp>
      <p:sp>
        <p:nvSpPr>
          <p:cNvPr id="96" name="Line 44" descr="© INSCALE GmbH, 26.05.2010&#10;http://www.presentationload.com/"/>
          <p:cNvSpPr>
            <a:spLocks noChangeShapeType="1"/>
          </p:cNvSpPr>
          <p:nvPr/>
        </p:nvSpPr>
        <p:spPr bwMode="gray">
          <a:xfrm flipH="1">
            <a:off x="4716425" y="3611098"/>
            <a:ext cx="391733" cy="0"/>
          </a:xfrm>
          <a:prstGeom prst="line">
            <a:avLst/>
          </a:prstGeom>
          <a:noFill/>
          <a:ln w="19050">
            <a:solidFill>
              <a:srgbClr val="969696"/>
            </a:solidFill>
            <a:prstDash val="sysDot"/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endParaRPr lang="en-US" noProof="1"/>
          </a:p>
        </p:txBody>
      </p:sp>
      <p:sp>
        <p:nvSpPr>
          <p:cNvPr id="93" name="Line 46" descr="© INSCALE GmbH, 26.05.2010&#10;http://www.presentationload.com/"/>
          <p:cNvSpPr>
            <a:spLocks noChangeShapeType="1"/>
          </p:cNvSpPr>
          <p:nvPr/>
        </p:nvSpPr>
        <p:spPr bwMode="gray">
          <a:xfrm flipH="1">
            <a:off x="5108158" y="4717586"/>
            <a:ext cx="992188" cy="0"/>
          </a:xfrm>
          <a:prstGeom prst="line">
            <a:avLst/>
          </a:prstGeom>
          <a:noFill/>
          <a:ln w="19050">
            <a:solidFill>
              <a:srgbClr val="969696"/>
            </a:solidFill>
            <a:prstDash val="sysDot"/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endParaRPr lang="en-US" noProof="1"/>
          </a:p>
        </p:txBody>
      </p:sp>
      <p:sp>
        <p:nvSpPr>
          <p:cNvPr id="94" name="Line 49" descr="© INSCALE GmbH, 26.05.2010&#10;http://www.presentationload.com/"/>
          <p:cNvSpPr>
            <a:spLocks noChangeShapeType="1"/>
          </p:cNvSpPr>
          <p:nvPr/>
        </p:nvSpPr>
        <p:spPr bwMode="gray">
          <a:xfrm flipV="1">
            <a:off x="5117123" y="3611098"/>
            <a:ext cx="0" cy="1106487"/>
          </a:xfrm>
          <a:prstGeom prst="line">
            <a:avLst/>
          </a:prstGeom>
          <a:noFill/>
          <a:ln w="19050">
            <a:solidFill>
              <a:srgbClr val="969696"/>
            </a:solidFill>
            <a:prstDash val="sysDot"/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endParaRPr lang="en-US" noProof="1"/>
          </a:p>
        </p:txBody>
      </p:sp>
      <p:sp>
        <p:nvSpPr>
          <p:cNvPr id="92" name="Line 45" descr="© INSCALE GmbH, 26.05.2010&#10;http://www.presentationload.com/"/>
          <p:cNvSpPr>
            <a:spLocks noChangeShapeType="1"/>
          </p:cNvSpPr>
          <p:nvPr/>
        </p:nvSpPr>
        <p:spPr bwMode="gray">
          <a:xfrm flipH="1">
            <a:off x="5108158" y="1398120"/>
            <a:ext cx="992188" cy="0"/>
          </a:xfrm>
          <a:prstGeom prst="line">
            <a:avLst/>
          </a:prstGeom>
          <a:noFill/>
          <a:ln w="19050">
            <a:solidFill>
              <a:srgbClr val="969696"/>
            </a:solidFill>
            <a:prstDash val="sysDot"/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endParaRPr lang="en-US" noProof="1"/>
          </a:p>
        </p:txBody>
      </p:sp>
      <p:sp>
        <p:nvSpPr>
          <p:cNvPr id="141" name="Line 49" descr="© INSCALE GmbH, 26.05.2010&#10;http://www.presentationload.com/"/>
          <p:cNvSpPr>
            <a:spLocks noChangeShapeType="1"/>
          </p:cNvSpPr>
          <p:nvPr/>
        </p:nvSpPr>
        <p:spPr bwMode="gray">
          <a:xfrm flipV="1">
            <a:off x="5108158" y="1398121"/>
            <a:ext cx="0" cy="1106487"/>
          </a:xfrm>
          <a:prstGeom prst="line">
            <a:avLst/>
          </a:prstGeom>
          <a:noFill/>
          <a:ln w="19050">
            <a:solidFill>
              <a:srgbClr val="969696"/>
            </a:solidFill>
            <a:prstDash val="sysDot"/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endParaRPr lang="en-US" noProof="1"/>
          </a:p>
        </p:txBody>
      </p:sp>
      <p:sp>
        <p:nvSpPr>
          <p:cNvPr id="109" name="Line 44" descr="© INSCALE GmbH, 26.05.2010&#10;http://www.presentationload.com/"/>
          <p:cNvSpPr>
            <a:spLocks noChangeShapeType="1"/>
          </p:cNvSpPr>
          <p:nvPr/>
        </p:nvSpPr>
        <p:spPr bwMode="gray">
          <a:xfrm flipH="1">
            <a:off x="5108158" y="2504609"/>
            <a:ext cx="992188" cy="0"/>
          </a:xfrm>
          <a:prstGeom prst="line">
            <a:avLst/>
          </a:prstGeom>
          <a:noFill/>
          <a:ln w="19050">
            <a:solidFill>
              <a:srgbClr val="969696"/>
            </a:solidFill>
            <a:prstDash val="sysDot"/>
            <a:round/>
            <a:headEnd/>
            <a:tailEnd/>
          </a:ln>
        </p:spPr>
        <p:txBody>
          <a:bodyPr wrap="none" anchor="ctr"/>
          <a:lstStyle/>
          <a:p>
            <a:endParaRPr lang="en-US" noProof="1"/>
          </a:p>
        </p:txBody>
      </p:sp>
      <p:sp>
        <p:nvSpPr>
          <p:cNvPr id="142" name="Line 49" descr="© INSCALE GmbH, 26.05.2010&#10;http://www.presentationload.com/"/>
          <p:cNvSpPr>
            <a:spLocks noChangeShapeType="1"/>
          </p:cNvSpPr>
          <p:nvPr/>
        </p:nvSpPr>
        <p:spPr bwMode="gray">
          <a:xfrm flipH="1" flipV="1">
            <a:off x="5112777" y="2515554"/>
            <a:ext cx="2622" cy="1126024"/>
          </a:xfrm>
          <a:prstGeom prst="line">
            <a:avLst/>
          </a:prstGeom>
          <a:noFill/>
          <a:ln w="19050">
            <a:solidFill>
              <a:srgbClr val="969696"/>
            </a:solidFill>
            <a:prstDash val="sysDot"/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endParaRPr lang="en-US" noProof="1"/>
          </a:p>
        </p:txBody>
      </p:sp>
      <p:sp>
        <p:nvSpPr>
          <p:cNvPr id="91" name="Line 44" descr="© INSCALE GmbH, 26.05.2010&#10;http://www.presentationload.com/"/>
          <p:cNvSpPr>
            <a:spLocks noChangeShapeType="1"/>
          </p:cNvSpPr>
          <p:nvPr/>
        </p:nvSpPr>
        <p:spPr bwMode="gray">
          <a:xfrm flipH="1">
            <a:off x="5108158" y="3611098"/>
            <a:ext cx="992188" cy="0"/>
          </a:xfrm>
          <a:prstGeom prst="line">
            <a:avLst/>
          </a:prstGeom>
          <a:noFill/>
          <a:ln w="19050">
            <a:solidFill>
              <a:srgbClr val="969696"/>
            </a:solidFill>
            <a:prstDash val="sysDot"/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endParaRPr lang="en-US" noProof="1"/>
          </a:p>
        </p:txBody>
      </p:sp>
      <p:sp>
        <p:nvSpPr>
          <p:cNvPr id="95" name="Rectangle 32" descr="© INSCALE GmbH, 26.05.2010&#10;http://www.presentationload.com/"/>
          <p:cNvSpPr>
            <a:spLocks noChangeArrowheads="1"/>
          </p:cNvSpPr>
          <p:nvPr/>
        </p:nvSpPr>
        <p:spPr bwMode="gray">
          <a:xfrm>
            <a:off x="2940519" y="4554915"/>
            <a:ext cx="1931987" cy="95522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t" anchorCtr="0"/>
          <a:lstStyle/>
          <a:p>
            <a:pPr algn="ctr" eaLnBrk="0" hangingPunct="0"/>
            <a:r>
              <a:rPr lang="en-US" sz="2000" b="1" noProof="1" smtClean="0"/>
              <a:t>HMIS</a:t>
            </a:r>
            <a:r>
              <a:rPr lang="en-US" sz="2000" b="1" noProof="1"/>
              <a:t/>
            </a:r>
            <a:br>
              <a:rPr lang="en-US" sz="2000" b="1" noProof="1"/>
            </a:br>
            <a:r>
              <a:rPr lang="en-US" sz="2000" noProof="1"/>
              <a:t> </a:t>
            </a:r>
            <a:r>
              <a:rPr lang="en-US" sz="2000" noProof="1" smtClean="0"/>
              <a:t>ehealth.moh.gov.ge </a:t>
            </a:r>
            <a:endParaRPr lang="en-US" sz="2000" b="1" noProof="1"/>
          </a:p>
        </p:txBody>
      </p:sp>
      <p:sp>
        <p:nvSpPr>
          <p:cNvPr id="87" name="Abgerundetes Rechteck 86"/>
          <p:cNvSpPr/>
          <p:nvPr/>
        </p:nvSpPr>
        <p:spPr bwMode="auto">
          <a:xfrm>
            <a:off x="3364732" y="2631335"/>
            <a:ext cx="1084811" cy="1084811"/>
          </a:xfrm>
          <a:prstGeom prst="roundRect">
            <a:avLst>
              <a:gd name="adj" fmla="val 10044"/>
            </a:avLst>
          </a:prstGeom>
          <a:solidFill>
            <a:schemeClr val="accent1"/>
          </a:solidFill>
          <a:ln w="12700">
            <a:noFill/>
            <a:round/>
            <a:headEnd/>
            <a:tailEnd/>
          </a:ln>
          <a:effectLst/>
          <a:scene3d>
            <a:camera prst="perspectiveRelaxed">
              <a:rot lat="19208648" lon="18204181" rev="4025418"/>
            </a:camera>
            <a:lightRig rig="balanced" dir="t">
              <a:rot lat="0" lon="0" rev="2400000"/>
            </a:lightRig>
          </a:scene3d>
          <a:sp3d extrusionH="952500" prstMaterial="plastic">
            <a:bevelT/>
            <a:bevelB/>
          </a:sp3d>
        </p:spPr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0" name="Rectangle 39" descr="© INSCALE GmbH, 26.05.2010&#10;http://www.presentationload.com/"/>
          <p:cNvSpPr>
            <a:spLocks noChangeArrowheads="1"/>
          </p:cNvSpPr>
          <p:nvPr/>
        </p:nvSpPr>
        <p:spPr bwMode="gray">
          <a:xfrm>
            <a:off x="7436197" y="995082"/>
            <a:ext cx="2764665" cy="65409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0" tIns="0" rIns="0" bIns="0" anchor="t" anchorCtr="0"/>
          <a:lstStyle/>
          <a:p>
            <a:pPr eaLnBrk="0" hangingPunct="0"/>
            <a:r>
              <a:rPr lang="en-US" sz="2000" b="1" dirty="0" smtClean="0"/>
              <a:t>E-Reporting </a:t>
            </a:r>
            <a:r>
              <a:rPr lang="en-US" sz="2000" b="1" dirty="0"/>
              <a:t>for </a:t>
            </a:r>
            <a:r>
              <a:rPr lang="en-US" sz="2000" b="1" dirty="0" smtClean="0"/>
              <a:t>Insurance</a:t>
            </a:r>
          </a:p>
          <a:p>
            <a:pPr eaLnBrk="0" hangingPunct="0"/>
            <a:r>
              <a:rPr lang="en-US" sz="2000" b="1" dirty="0" smtClean="0"/>
              <a:t> Companies</a:t>
            </a:r>
            <a:endParaRPr lang="en-US" noProof="1"/>
          </a:p>
        </p:txBody>
      </p:sp>
      <p:sp>
        <p:nvSpPr>
          <p:cNvPr id="100" name="Abgerundetes Rechteck 99"/>
          <p:cNvSpPr/>
          <p:nvPr/>
        </p:nvSpPr>
        <p:spPr bwMode="auto">
          <a:xfrm>
            <a:off x="6211182" y="766932"/>
            <a:ext cx="684526" cy="684526"/>
          </a:xfrm>
          <a:prstGeom prst="roundRect">
            <a:avLst>
              <a:gd name="adj" fmla="val 10044"/>
            </a:avLst>
          </a:prstGeom>
          <a:solidFill>
            <a:schemeClr val="bg1">
              <a:lumMod val="65000"/>
            </a:schemeClr>
          </a:solidFill>
          <a:ln w="12700">
            <a:noFill/>
            <a:round/>
            <a:headEnd/>
            <a:tailEnd/>
          </a:ln>
          <a:effectLst/>
          <a:scene3d>
            <a:camera prst="perspectiveRelaxed">
              <a:rot lat="19208648" lon="18204181" rev="4025418"/>
            </a:camera>
            <a:lightRig rig="balanced" dir="t">
              <a:rot lat="0" lon="0" rev="2400000"/>
            </a:lightRig>
          </a:scene3d>
          <a:sp3d extrusionH="571500" prstMaterial="plastic">
            <a:bevelT w="38100" h="38100"/>
            <a:bevelB/>
          </a:sp3d>
        </p:spPr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5" name="Rectangle 39" descr="© INSCALE GmbH, 26.05.2010&#10;http://www.presentationload.com/"/>
          <p:cNvSpPr>
            <a:spLocks noChangeArrowheads="1"/>
          </p:cNvSpPr>
          <p:nvPr/>
        </p:nvSpPr>
        <p:spPr bwMode="gray">
          <a:xfrm>
            <a:off x="7436197" y="2204571"/>
            <a:ext cx="2764665" cy="54553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0" tIns="0" rIns="0" bIns="0" anchor="t" anchorCtr="0"/>
          <a:lstStyle/>
          <a:p>
            <a:pPr eaLnBrk="0" hangingPunct="0"/>
            <a:r>
              <a:rPr lang="en-US" sz="2000" b="1" dirty="0"/>
              <a:t>Beneficiary </a:t>
            </a:r>
            <a:r>
              <a:rPr lang="en-US" sz="2000" b="1" dirty="0" smtClean="0"/>
              <a:t>Registration</a:t>
            </a:r>
          </a:p>
          <a:p>
            <a:pPr eaLnBrk="0" hangingPunct="0"/>
            <a:r>
              <a:rPr lang="en-US" sz="2000" b="1" dirty="0" smtClean="0"/>
              <a:t>Module</a:t>
            </a:r>
            <a:r>
              <a:rPr lang="en-US" noProof="1" smtClean="0"/>
              <a:t> </a:t>
            </a:r>
            <a:endParaRPr lang="en-US" noProof="1"/>
          </a:p>
        </p:txBody>
      </p:sp>
      <p:sp>
        <p:nvSpPr>
          <p:cNvPr id="101" name="Abgerundetes Rechteck 100"/>
          <p:cNvSpPr/>
          <p:nvPr/>
        </p:nvSpPr>
        <p:spPr bwMode="auto">
          <a:xfrm>
            <a:off x="6211182" y="1861670"/>
            <a:ext cx="684526" cy="684526"/>
          </a:xfrm>
          <a:prstGeom prst="roundRect">
            <a:avLst>
              <a:gd name="adj" fmla="val 10044"/>
            </a:avLst>
          </a:prstGeom>
          <a:solidFill>
            <a:schemeClr val="bg1">
              <a:lumMod val="65000"/>
            </a:schemeClr>
          </a:solidFill>
          <a:ln w="12700">
            <a:noFill/>
            <a:round/>
            <a:headEnd/>
            <a:tailEnd/>
          </a:ln>
          <a:effectLst/>
          <a:scene3d>
            <a:camera prst="perspectiveRelaxed">
              <a:rot lat="19208648" lon="18204181" rev="4025418"/>
            </a:camera>
            <a:lightRig rig="balanced" dir="t">
              <a:rot lat="0" lon="0" rev="2400000"/>
            </a:lightRig>
          </a:scene3d>
          <a:sp3d extrusionH="571500" prstMaterial="plastic">
            <a:bevelT w="38100" h="38100"/>
            <a:bevelB/>
          </a:sp3d>
        </p:spPr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2" name="Rectangle 39" descr="© INSCALE GmbH, 26.05.2010&#10;http://www.presentationload.com/"/>
          <p:cNvSpPr>
            <a:spLocks noChangeArrowheads="1"/>
          </p:cNvSpPr>
          <p:nvPr/>
        </p:nvSpPr>
        <p:spPr bwMode="gray">
          <a:xfrm>
            <a:off x="7436197" y="3305502"/>
            <a:ext cx="2764665" cy="54553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0" tIns="0" rIns="0" bIns="0" anchor="t" anchorCtr="0"/>
          <a:lstStyle/>
          <a:p>
            <a:pPr eaLnBrk="0" hangingPunct="0"/>
            <a:r>
              <a:rPr lang="en-US" sz="2000" b="1" dirty="0"/>
              <a:t>Case Registration Module</a:t>
            </a:r>
            <a:r>
              <a:rPr lang="en-US" noProof="1"/>
              <a:t/>
            </a:r>
            <a:br>
              <a:rPr lang="en-US" noProof="1"/>
            </a:br>
            <a:endParaRPr lang="en-US" noProof="1"/>
          </a:p>
        </p:txBody>
      </p:sp>
      <p:sp>
        <p:nvSpPr>
          <p:cNvPr id="103" name="Abgerundetes Rechteck 102"/>
          <p:cNvSpPr/>
          <p:nvPr/>
        </p:nvSpPr>
        <p:spPr bwMode="auto">
          <a:xfrm>
            <a:off x="6211182" y="2957052"/>
            <a:ext cx="684526" cy="684526"/>
          </a:xfrm>
          <a:prstGeom prst="roundRect">
            <a:avLst>
              <a:gd name="adj" fmla="val 10044"/>
            </a:avLst>
          </a:prstGeom>
          <a:solidFill>
            <a:schemeClr val="bg1">
              <a:lumMod val="65000"/>
            </a:schemeClr>
          </a:solidFill>
          <a:ln w="12700">
            <a:noFill/>
            <a:round/>
            <a:headEnd/>
            <a:tailEnd/>
          </a:ln>
          <a:effectLst/>
          <a:scene3d>
            <a:camera prst="perspectiveRelaxed">
              <a:rot lat="19208648" lon="18204181" rev="4025418"/>
            </a:camera>
            <a:lightRig rig="balanced" dir="t">
              <a:rot lat="0" lon="0" rev="2400000"/>
            </a:lightRig>
          </a:scene3d>
          <a:sp3d extrusionH="571500" prstMaterial="plastic">
            <a:bevelT w="38100" h="38100"/>
            <a:bevelB/>
          </a:sp3d>
        </p:spPr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8" name="Rectangle 39" descr="© INSCALE GmbH, 26.05.2010&#10;http://www.presentationload.com/"/>
          <p:cNvSpPr>
            <a:spLocks noChangeArrowheads="1"/>
          </p:cNvSpPr>
          <p:nvPr/>
        </p:nvSpPr>
        <p:spPr bwMode="gray">
          <a:xfrm>
            <a:off x="7436197" y="4343678"/>
            <a:ext cx="3231803" cy="65385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0" tIns="0" rIns="0" bIns="0" anchor="t" anchorCtr="0"/>
          <a:lstStyle/>
          <a:p>
            <a:pPr eaLnBrk="0" hangingPunct="0"/>
            <a:r>
              <a:rPr lang="en-US" sz="2000" b="1" dirty="0"/>
              <a:t>Healthcare Program </a:t>
            </a:r>
            <a:r>
              <a:rPr lang="en-US" sz="2000" b="1" dirty="0" smtClean="0"/>
              <a:t>Financing</a:t>
            </a:r>
          </a:p>
          <a:p>
            <a:pPr eaLnBrk="0" hangingPunct="0"/>
            <a:r>
              <a:rPr lang="en-US" sz="2000" b="1" dirty="0" smtClean="0"/>
              <a:t>Module</a:t>
            </a:r>
            <a:endParaRPr lang="en-US" noProof="1"/>
          </a:p>
        </p:txBody>
      </p:sp>
      <p:sp>
        <p:nvSpPr>
          <p:cNvPr id="104" name="Abgerundetes Rechteck 103"/>
          <p:cNvSpPr/>
          <p:nvPr/>
        </p:nvSpPr>
        <p:spPr bwMode="auto">
          <a:xfrm>
            <a:off x="6211182" y="4069398"/>
            <a:ext cx="684526" cy="684526"/>
          </a:xfrm>
          <a:prstGeom prst="roundRect">
            <a:avLst>
              <a:gd name="adj" fmla="val 10044"/>
            </a:avLst>
          </a:prstGeom>
          <a:solidFill>
            <a:schemeClr val="bg1">
              <a:lumMod val="65000"/>
            </a:schemeClr>
          </a:solidFill>
          <a:ln w="12700">
            <a:noFill/>
            <a:round/>
            <a:headEnd/>
            <a:tailEnd/>
          </a:ln>
          <a:effectLst/>
          <a:scene3d>
            <a:camera prst="perspectiveRelaxed">
              <a:rot lat="19208648" lon="18204181" rev="4025418"/>
            </a:camera>
            <a:lightRig rig="balanced" dir="t">
              <a:rot lat="0" lon="0" rev="2400000"/>
            </a:lightRig>
          </a:scene3d>
          <a:sp3d extrusionH="571500" prstMaterial="plastic">
            <a:bevelT w="38100" h="38100"/>
            <a:bevelB/>
          </a:sp3d>
        </p:spPr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Line 49" descr="© INSCALE GmbH, 26.05.2010&#10;http://www.presentationload.com/"/>
          <p:cNvSpPr>
            <a:spLocks noChangeShapeType="1"/>
          </p:cNvSpPr>
          <p:nvPr/>
        </p:nvSpPr>
        <p:spPr bwMode="gray">
          <a:xfrm flipV="1">
            <a:off x="5115399" y="4728533"/>
            <a:ext cx="0" cy="1106487"/>
          </a:xfrm>
          <a:prstGeom prst="line">
            <a:avLst/>
          </a:prstGeom>
          <a:noFill/>
          <a:ln w="19050">
            <a:solidFill>
              <a:srgbClr val="969696"/>
            </a:solidFill>
            <a:prstDash val="sysDot"/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endParaRPr lang="en-US" noProof="1"/>
          </a:p>
        </p:txBody>
      </p:sp>
      <p:sp>
        <p:nvSpPr>
          <p:cNvPr id="36" name="Line 46" descr="© INSCALE GmbH, 26.05.2010&#10;http://www.presentationload.com/"/>
          <p:cNvSpPr>
            <a:spLocks noChangeShapeType="1"/>
          </p:cNvSpPr>
          <p:nvPr/>
        </p:nvSpPr>
        <p:spPr bwMode="gray">
          <a:xfrm flipH="1">
            <a:off x="5103812" y="5828206"/>
            <a:ext cx="992188" cy="0"/>
          </a:xfrm>
          <a:prstGeom prst="line">
            <a:avLst/>
          </a:prstGeom>
          <a:noFill/>
          <a:ln w="19050">
            <a:solidFill>
              <a:srgbClr val="969696"/>
            </a:solidFill>
            <a:prstDash val="sysDot"/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endParaRPr lang="en-US" noProof="1"/>
          </a:p>
        </p:txBody>
      </p:sp>
      <p:sp>
        <p:nvSpPr>
          <p:cNvPr id="39" name="Abgerundetes Rechteck 103"/>
          <p:cNvSpPr/>
          <p:nvPr/>
        </p:nvSpPr>
        <p:spPr bwMode="auto">
          <a:xfrm>
            <a:off x="6206817" y="5180775"/>
            <a:ext cx="684526" cy="684526"/>
          </a:xfrm>
          <a:prstGeom prst="roundRect">
            <a:avLst>
              <a:gd name="adj" fmla="val 10044"/>
            </a:avLst>
          </a:prstGeom>
          <a:solidFill>
            <a:schemeClr val="bg1">
              <a:lumMod val="65000"/>
            </a:schemeClr>
          </a:solidFill>
          <a:ln w="12700">
            <a:noFill/>
            <a:round/>
            <a:headEnd/>
            <a:tailEnd/>
          </a:ln>
          <a:effectLst/>
          <a:scene3d>
            <a:camera prst="perspectiveRelaxed">
              <a:rot lat="19208648" lon="18204181" rev="4025418"/>
            </a:camera>
            <a:lightRig rig="balanced" dir="t">
              <a:rot lat="0" lon="0" rev="2400000"/>
            </a:lightRig>
          </a:scene3d>
          <a:sp3d extrusionH="571500" prstMaterial="plastic">
            <a:bevelT w="38100" h="38100"/>
            <a:bevelB/>
          </a:sp3d>
        </p:spPr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0" name="Rectangle 39" descr="© INSCALE GmbH, 26.05.2010&#10;http://www.presentationload.com/"/>
          <p:cNvSpPr>
            <a:spLocks noChangeArrowheads="1"/>
          </p:cNvSpPr>
          <p:nvPr/>
        </p:nvSpPr>
        <p:spPr bwMode="gray">
          <a:xfrm>
            <a:off x="7436196" y="5396530"/>
            <a:ext cx="2764665" cy="63671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0" tIns="0" rIns="0" bIns="0" anchor="t" anchorCtr="0"/>
          <a:lstStyle/>
          <a:p>
            <a:pPr eaLnBrk="0" hangingPunct="0"/>
            <a:r>
              <a:rPr lang="en-US" sz="2000" b="1" dirty="0"/>
              <a:t>Guarantee </a:t>
            </a:r>
            <a:r>
              <a:rPr lang="en-US" sz="2000" b="1" dirty="0" smtClean="0"/>
              <a:t>Administration</a:t>
            </a:r>
          </a:p>
          <a:p>
            <a:pPr eaLnBrk="0" hangingPunct="0"/>
            <a:r>
              <a:rPr lang="en-US" sz="2000" b="1" dirty="0" smtClean="0"/>
              <a:t>Module</a:t>
            </a:r>
            <a:r>
              <a:rPr lang="en-US" noProof="1"/>
              <a:t/>
            </a:r>
            <a:br>
              <a:rPr lang="en-US" noProof="1"/>
            </a:br>
            <a:endParaRPr lang="en-US" noProof="1"/>
          </a:p>
        </p:txBody>
      </p:sp>
    </p:spTree>
    <p:extLst>
      <p:ext uri="{BB962C8B-B14F-4D97-AF65-F5344CB8AC3E}">
        <p14:creationId xmlns:p14="http://schemas.microsoft.com/office/powerpoint/2010/main" val="464140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250"/>
                                            <p:tgtEl>
                                              <p:spTgt spid="8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42" presetClass="path" presetSubtype="0" accel="100000" fill="hold" grpId="1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0.07986 L 0 1.48148E-6 " pathEditMode="relative" rAng="0" ptsTypes="AA" p14:bounceEnd="50000">
                                          <p:cBhvr>
                                            <p:cTn id="9" dur="75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398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0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25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22" presetClass="entr" presetSubtype="8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5" dur="500"/>
                                            <p:tgtEl>
                                              <p:spTgt spid="9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0" dur="250"/>
                                            <p:tgtEl>
                                              <p:spTgt spid="9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250"/>
                                </p:stCondLst>
                                <p:childTnLst>
                                  <p:par>
                                    <p:cTn id="22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4" dur="200"/>
                                            <p:tgtEl>
                                              <p:spTgt spid="1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450"/>
                                </p:stCondLst>
                                <p:childTnLst>
                                  <p:par>
                                    <p:cTn id="26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8" dur="300"/>
                                            <p:tgtEl>
                                              <p:spTgt spid="1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3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2" dur="250"/>
                                            <p:tgtEl>
                                              <p:spTgt spid="9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250"/>
                                            <p:tgtEl>
                                              <p:spTgt spid="10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42" presetClass="path" presetSubtype="0" accel="100000" fill="hold" grpId="1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0.05995 L 0 -4.07407E-6 " pathEditMode="relative" rAng="0" ptsTypes="AA" p14:bounceEnd="50000">
                                          <p:cBhvr>
                                            <p:cTn id="37" dur="75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298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25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22" presetClass="entr" presetSubtype="8" fill="hold" grpId="0" nodeType="withEffect">
                                      <p:stCondLst>
                                        <p:cond delay="55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3" dur="500"/>
                                            <p:tgtEl>
                                              <p:spTgt spid="9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4" fill="hold">
                          <p:stCondLst>
                            <p:cond delay="indefinite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8" dur="500"/>
                                            <p:tgtEl>
                                              <p:spTgt spid="10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1" dur="250"/>
                                            <p:tgtEl>
                                              <p:spTgt spid="10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2" presetID="42" presetClass="path" presetSubtype="0" accel="100000" fill="hold" grpId="1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0.05996 L 0 3.7037E-6 " pathEditMode="relative" rAng="0" ptsTypes="AA" p14:bounceEnd="50000">
                                          <p:cBhvr>
                                            <p:cTn id="53" dur="75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298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4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6" dur="25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7" presetID="22" presetClass="entr" presetSubtype="8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9" dur="500"/>
                                            <p:tgtEl>
                                              <p:spTgt spid="1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61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3" dur="250"/>
                                            <p:tgtEl>
                                              <p:spTgt spid="9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4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6" dur="250"/>
                                            <p:tgtEl>
                                              <p:spTgt spid="10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7" presetID="42" presetClass="path" presetSubtype="0" accel="100000" fill="hold" grpId="1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0.05996 L 0 1.48148E-6 " pathEditMode="relative" rAng="0" ptsTypes="AA" p14:bounceEnd="50000">
                                          <p:cBhvr>
                                            <p:cTn id="68" dur="750" fill="hold"/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298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1" dur="25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2" presetID="22" presetClass="entr" presetSubtype="8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4" dur="500"/>
                                            <p:tgtEl>
                                              <p:spTgt spid="10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5" fill="hold">
                          <p:stCondLst>
                            <p:cond delay="indefinite"/>
                          </p:stCondLst>
                          <p:childTnLst>
                            <p:par>
                              <p:cTn id="7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7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9" dur="300"/>
                                            <p:tgtEl>
                                              <p:spTgt spid="9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0" fill="hold">
                                <p:stCondLst>
                                  <p:cond delay="300"/>
                                </p:stCondLst>
                                <p:childTnLst>
                                  <p:par>
                                    <p:cTn id="81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83" dur="250"/>
                                            <p:tgtEl>
                                              <p:spTgt spid="9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4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6" dur="250"/>
                                            <p:tgtEl>
                                              <p:spTgt spid="10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7" presetID="42" presetClass="path" presetSubtype="0" accel="100000" fill="hold" grpId="1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0.05996 L 0 2.96296E-6 " pathEditMode="relative" rAng="0" ptsTypes="AA" p14:bounceEnd="50000">
                                          <p:cBhvr>
                                            <p:cTn id="88" dur="75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298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1" dur="25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2" presetID="22" presetClass="entr" presetSubtype="8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94" dur="550"/>
                                            <p:tgtEl>
                                              <p:spTgt spid="10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5" fill="hold">
                          <p:stCondLst>
                            <p:cond delay="indefinite"/>
                          </p:stCondLst>
                          <p:childTnLst>
                            <p:par>
                              <p:cTn id="9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7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99" dur="3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0" fill="hold">
                                <p:stCondLst>
                                  <p:cond delay="300"/>
                                </p:stCondLst>
                                <p:childTnLst>
                                  <p:par>
                                    <p:cTn id="101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03" dur="25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4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6" dur="25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7" presetID="42" presetClass="path" presetSubtype="0" accel="100000" fill="hold" grpId="1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6.25E-7 -0.05995 L 6.25E-7 -4.07407E-6 " pathEditMode="relative" rAng="0" ptsTypes="AA" p14:bounceEnd="50000">
                                          <p:cBhvr>
                                            <p:cTn id="108" dur="7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298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09" presetID="22" presetClass="entr" presetSubtype="8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11" dur="55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0" grpId="0" animBg="1"/>
          <p:bldP spid="32" grpId="0" animBg="1"/>
          <p:bldP spid="33" grpId="0" animBg="1"/>
          <p:bldP spid="34" grpId="0" animBg="1"/>
          <p:bldP spid="35" grpId="0" animBg="1"/>
          <p:bldP spid="96" grpId="0" animBg="1"/>
          <p:bldP spid="93" grpId="0" animBg="1"/>
          <p:bldP spid="94" grpId="0" animBg="1"/>
          <p:bldP spid="92" grpId="0" animBg="1"/>
          <p:bldP spid="141" grpId="0" animBg="1"/>
          <p:bldP spid="109" grpId="0" animBg="1"/>
          <p:bldP spid="142" grpId="0" animBg="1"/>
          <p:bldP spid="91" grpId="0" animBg="1"/>
          <p:bldP spid="95" grpId="0"/>
          <p:bldP spid="87" grpId="0" animBg="1"/>
          <p:bldP spid="87" grpId="1" animBg="1"/>
          <p:bldP spid="90" grpId="0"/>
          <p:bldP spid="100" grpId="0" animBg="1"/>
          <p:bldP spid="100" grpId="1" animBg="1"/>
          <p:bldP spid="115" grpId="0"/>
          <p:bldP spid="101" grpId="0" animBg="1"/>
          <p:bldP spid="101" grpId="1" animBg="1"/>
          <p:bldP spid="102" grpId="0"/>
          <p:bldP spid="103" grpId="0" animBg="1"/>
          <p:bldP spid="103" grpId="1" animBg="1"/>
          <p:bldP spid="108" grpId="0"/>
          <p:bldP spid="104" grpId="0" animBg="1"/>
          <p:bldP spid="104" grpId="1" animBg="1"/>
          <p:bldP spid="31" grpId="0" animBg="1"/>
          <p:bldP spid="36" grpId="0" animBg="1"/>
          <p:bldP spid="39" grpId="0" animBg="1"/>
          <p:bldP spid="39" grpId="1" animBg="1"/>
          <p:bldP spid="40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250"/>
                                            <p:tgtEl>
                                              <p:spTgt spid="8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42" presetClass="path" presetSubtype="0" accel="100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0.07986 L 0 1.48148E-6 " pathEditMode="relative" rAng="0" ptsTypes="AA">
                                          <p:cBhvr>
                                            <p:cTn id="9" dur="75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398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0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25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22" presetClass="entr" presetSubtype="8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5" dur="500"/>
                                            <p:tgtEl>
                                              <p:spTgt spid="9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0" dur="250"/>
                                            <p:tgtEl>
                                              <p:spTgt spid="9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250"/>
                                </p:stCondLst>
                                <p:childTnLst>
                                  <p:par>
                                    <p:cTn id="22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4" dur="200"/>
                                            <p:tgtEl>
                                              <p:spTgt spid="1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450"/>
                                </p:stCondLst>
                                <p:childTnLst>
                                  <p:par>
                                    <p:cTn id="26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8" dur="300"/>
                                            <p:tgtEl>
                                              <p:spTgt spid="1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3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2" dur="250"/>
                                            <p:tgtEl>
                                              <p:spTgt spid="9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250"/>
                                            <p:tgtEl>
                                              <p:spTgt spid="10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42" presetClass="path" presetSubtype="0" accel="100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0.05995 L 0 -4.07407E-6 " pathEditMode="relative" rAng="0" ptsTypes="AA">
                                          <p:cBhvr>
                                            <p:cTn id="37" dur="75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298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25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22" presetClass="entr" presetSubtype="8" fill="hold" grpId="0" nodeType="withEffect">
                                      <p:stCondLst>
                                        <p:cond delay="55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3" dur="500"/>
                                            <p:tgtEl>
                                              <p:spTgt spid="9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4" fill="hold">
                          <p:stCondLst>
                            <p:cond delay="indefinite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8" dur="500"/>
                                            <p:tgtEl>
                                              <p:spTgt spid="10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1" dur="250"/>
                                            <p:tgtEl>
                                              <p:spTgt spid="10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2" presetID="42" presetClass="path" presetSubtype="0" accel="100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0.05996 L 0 3.7037E-6 " pathEditMode="relative" rAng="0" ptsTypes="AA">
                                          <p:cBhvr>
                                            <p:cTn id="53" dur="75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298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4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6" dur="25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7" presetID="22" presetClass="entr" presetSubtype="8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9" dur="500"/>
                                            <p:tgtEl>
                                              <p:spTgt spid="1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61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3" dur="250"/>
                                            <p:tgtEl>
                                              <p:spTgt spid="9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4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6" dur="250"/>
                                            <p:tgtEl>
                                              <p:spTgt spid="10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7" presetID="42" presetClass="path" presetSubtype="0" accel="100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0.05996 L 0 1.48148E-6 " pathEditMode="relative" rAng="0" ptsTypes="AA">
                                          <p:cBhvr>
                                            <p:cTn id="68" dur="750" fill="hold"/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298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1" dur="25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2" presetID="22" presetClass="entr" presetSubtype="8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4" dur="500"/>
                                            <p:tgtEl>
                                              <p:spTgt spid="10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5" fill="hold">
                          <p:stCondLst>
                            <p:cond delay="indefinite"/>
                          </p:stCondLst>
                          <p:childTnLst>
                            <p:par>
                              <p:cTn id="7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7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9" dur="300"/>
                                            <p:tgtEl>
                                              <p:spTgt spid="9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0" fill="hold">
                                <p:stCondLst>
                                  <p:cond delay="300"/>
                                </p:stCondLst>
                                <p:childTnLst>
                                  <p:par>
                                    <p:cTn id="81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83" dur="250"/>
                                            <p:tgtEl>
                                              <p:spTgt spid="9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4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6" dur="250"/>
                                            <p:tgtEl>
                                              <p:spTgt spid="10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7" presetID="42" presetClass="path" presetSubtype="0" accel="100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0.05996 L 0 2.96296E-6 " pathEditMode="relative" rAng="0" ptsTypes="AA">
                                          <p:cBhvr>
                                            <p:cTn id="88" dur="75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298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1" dur="25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2" presetID="22" presetClass="entr" presetSubtype="8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94" dur="550"/>
                                            <p:tgtEl>
                                              <p:spTgt spid="10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5" fill="hold">
                          <p:stCondLst>
                            <p:cond delay="indefinite"/>
                          </p:stCondLst>
                          <p:childTnLst>
                            <p:par>
                              <p:cTn id="9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7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99" dur="3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0" fill="hold">
                                <p:stCondLst>
                                  <p:cond delay="300"/>
                                </p:stCondLst>
                                <p:childTnLst>
                                  <p:par>
                                    <p:cTn id="101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03" dur="25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4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6" dur="25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7" presetID="42" presetClass="path" presetSubtype="0" accel="100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6.25E-7 -0.05995 L 6.25E-7 -4.07407E-6 " pathEditMode="relative" rAng="0" ptsTypes="AA">
                                          <p:cBhvr>
                                            <p:cTn id="108" dur="7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298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09" presetID="22" presetClass="entr" presetSubtype="8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11" dur="55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0" grpId="0" animBg="1"/>
          <p:bldP spid="32" grpId="0" animBg="1"/>
          <p:bldP spid="33" grpId="0" animBg="1"/>
          <p:bldP spid="34" grpId="0" animBg="1"/>
          <p:bldP spid="35" grpId="0" animBg="1"/>
          <p:bldP spid="96" grpId="0" animBg="1"/>
          <p:bldP spid="93" grpId="0" animBg="1"/>
          <p:bldP spid="94" grpId="0" animBg="1"/>
          <p:bldP spid="92" grpId="0" animBg="1"/>
          <p:bldP spid="141" grpId="0" animBg="1"/>
          <p:bldP spid="109" grpId="0" animBg="1"/>
          <p:bldP spid="142" grpId="0" animBg="1"/>
          <p:bldP spid="91" grpId="0" animBg="1"/>
          <p:bldP spid="95" grpId="0"/>
          <p:bldP spid="87" grpId="0" animBg="1"/>
          <p:bldP spid="87" grpId="1" animBg="1"/>
          <p:bldP spid="90" grpId="0"/>
          <p:bldP spid="100" grpId="0" animBg="1"/>
          <p:bldP spid="100" grpId="1" animBg="1"/>
          <p:bldP spid="115" grpId="0"/>
          <p:bldP spid="101" grpId="0" animBg="1"/>
          <p:bldP spid="101" grpId="1" animBg="1"/>
          <p:bldP spid="102" grpId="0"/>
          <p:bldP spid="103" grpId="0" animBg="1"/>
          <p:bldP spid="103" grpId="1" animBg="1"/>
          <p:bldP spid="108" grpId="0"/>
          <p:bldP spid="104" grpId="0" animBg="1"/>
          <p:bldP spid="104" grpId="1" animBg="1"/>
          <p:bldP spid="31" grpId="0" animBg="1"/>
          <p:bldP spid="36" grpId="0" animBg="1"/>
          <p:bldP spid="39" grpId="0" animBg="1"/>
          <p:bldP spid="39" grpId="1" animBg="1"/>
          <p:bldP spid="40" grpId="0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ruppieren 88"/>
          <p:cNvGrpSpPr/>
          <p:nvPr/>
        </p:nvGrpSpPr>
        <p:grpSpPr>
          <a:xfrm>
            <a:off x="6227846" y="5424576"/>
            <a:ext cx="1726548" cy="401949"/>
            <a:chOff x="5038725" y="5162563"/>
            <a:chExt cx="4105276" cy="1079626"/>
          </a:xfrm>
        </p:grpSpPr>
        <p:sp>
          <p:nvSpPr>
            <p:cNvPr id="90" name="Ellipse 89"/>
            <p:cNvSpPr/>
            <p:nvPr/>
          </p:nvSpPr>
          <p:spPr bwMode="auto">
            <a:xfrm>
              <a:off x="5038725" y="5162563"/>
              <a:ext cx="4105276" cy="1079626"/>
            </a:xfrm>
            <a:prstGeom prst="ellipse">
              <a:avLst/>
            </a:prstGeom>
            <a:gradFill flip="none" rotWithShape="1">
              <a:gsLst>
                <a:gs pos="0">
                  <a:srgbClr val="000000">
                    <a:alpha val="50000"/>
                  </a:srgbClr>
                </a:gs>
                <a:gs pos="100000">
                  <a:srgbClr val="000000">
                    <a:alpha val="0"/>
                  </a:srgbClr>
                </a:gs>
              </a:gsLst>
              <a:path path="shape">
                <a:fillToRect l="50000" t="50000" r="50000" b="50000"/>
              </a:path>
              <a:tileRect/>
            </a:gradFill>
            <a:ln w="12700">
              <a:noFill/>
              <a:round/>
              <a:headEnd/>
              <a:tailEnd/>
            </a:ln>
          </p:spPr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91" name="Ellipse 90"/>
            <p:cNvSpPr/>
            <p:nvPr/>
          </p:nvSpPr>
          <p:spPr bwMode="auto">
            <a:xfrm>
              <a:off x="5753100" y="5531408"/>
              <a:ext cx="2352676" cy="518022"/>
            </a:xfrm>
            <a:prstGeom prst="ellipse">
              <a:avLst/>
            </a:prstGeom>
            <a:gradFill flip="none" rotWithShape="1">
              <a:gsLst>
                <a:gs pos="0">
                  <a:srgbClr val="000000">
                    <a:alpha val="50000"/>
                  </a:srgbClr>
                </a:gs>
                <a:gs pos="100000">
                  <a:srgbClr val="000000">
                    <a:alpha val="0"/>
                  </a:srgbClr>
                </a:gs>
              </a:gsLst>
              <a:path path="shape">
                <a:fillToRect l="50000" t="50000" r="50000" b="50000"/>
              </a:path>
              <a:tileRect/>
            </a:gradFill>
            <a:ln w="12700">
              <a:noFill/>
              <a:round/>
              <a:headEnd/>
              <a:tailEnd/>
            </a:ln>
          </p:spPr>
          <p:txBody>
            <a:bodyPr rtlCol="0" anchor="ctr"/>
            <a:lstStyle/>
            <a:p>
              <a:pPr algn="ctr"/>
              <a:endParaRPr lang="de-DE" dirty="0"/>
            </a:p>
          </p:txBody>
        </p:sp>
      </p:grpSp>
      <p:sp>
        <p:nvSpPr>
          <p:cNvPr id="40963" name="_h1"/>
          <p:cNvSpPr>
            <a:spLocks noGrp="1" noChangeArrowheads="1"/>
          </p:cNvSpPr>
          <p:nvPr>
            <p:ph type="title"/>
          </p:nvPr>
        </p:nvSpPr>
        <p:spPr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en-US" b="1" dirty="0"/>
              <a:t>Why HMIS Matters?</a:t>
            </a:r>
            <a:endParaRPr lang="en-US" dirty="0" smtClean="0"/>
          </a:p>
        </p:txBody>
      </p:sp>
      <p:sp>
        <p:nvSpPr>
          <p:cNvPr id="29" name="_h2"/>
          <p:cNvSpPr>
            <a:spLocks noGrp="1"/>
          </p:cNvSpPr>
          <p:nvPr>
            <p:ph type="body" sz="quarter" idx="13"/>
          </p:nvPr>
        </p:nvSpPr>
        <p:spPr>
          <a:xfrm>
            <a:off x="1719414" y="1111301"/>
            <a:ext cx="9178365" cy="33624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en-US" dirty="0"/>
              <a:t>Purpose of </a:t>
            </a:r>
            <a:r>
              <a:rPr lang="en-US" dirty="0" smtClean="0"/>
              <a:t>HMIS							System Benefits</a:t>
            </a:r>
            <a:endParaRPr lang="en-US" dirty="0"/>
          </a:p>
        </p:txBody>
      </p:sp>
      <p:sp>
        <p:nvSpPr>
          <p:cNvPr id="25" name="Rechteck 24"/>
          <p:cNvSpPr/>
          <p:nvPr/>
        </p:nvSpPr>
        <p:spPr bwMode="gray">
          <a:xfrm>
            <a:off x="2682465" y="1802636"/>
            <a:ext cx="3275211" cy="1132150"/>
          </a:xfrm>
          <a:prstGeom prst="rect">
            <a:avLst/>
          </a:prstGeom>
          <a:solidFill>
            <a:srgbClr val="FFFFFF"/>
          </a:solidFill>
          <a:ln w="12700" algn="ctr">
            <a:solidFill>
              <a:srgbClr val="C0C0C0"/>
            </a:solidFill>
            <a:miter lim="800000"/>
            <a:headEnd/>
            <a:tailEnd/>
          </a:ln>
          <a:effectLst>
            <a:outerShdw blurRad="127000" dist="63500" dir="2700000" algn="tl" rotWithShape="0">
              <a:prstClr val="black">
                <a:alpha val="40000"/>
              </a:prstClr>
            </a:outerShdw>
          </a:effectLst>
        </p:spPr>
        <p:txBody>
          <a:bodyPr lIns="648000" tIns="72000" rIns="108000" bIns="72000" anchor="ctr"/>
          <a:lstStyle/>
          <a:p>
            <a:r>
              <a:rPr lang="en-US" dirty="0"/>
              <a:t>Evidence-based decision and policy making</a:t>
            </a:r>
          </a:p>
        </p:txBody>
      </p:sp>
      <p:sp>
        <p:nvSpPr>
          <p:cNvPr id="11" name="Rechteck 10"/>
          <p:cNvSpPr/>
          <p:nvPr/>
        </p:nvSpPr>
        <p:spPr bwMode="gray">
          <a:xfrm>
            <a:off x="2682465" y="3079516"/>
            <a:ext cx="3275211" cy="1132150"/>
          </a:xfrm>
          <a:prstGeom prst="rect">
            <a:avLst/>
          </a:prstGeom>
          <a:solidFill>
            <a:srgbClr val="FFFFFF"/>
          </a:solidFill>
          <a:ln w="12700" algn="ctr">
            <a:solidFill>
              <a:srgbClr val="C0C0C0"/>
            </a:solidFill>
            <a:miter lim="800000"/>
            <a:headEnd/>
            <a:tailEnd/>
          </a:ln>
          <a:effectLst>
            <a:outerShdw blurRad="127000" dist="63500" dir="2700000" algn="tl" rotWithShape="0">
              <a:prstClr val="black">
                <a:alpha val="40000"/>
              </a:prstClr>
            </a:outerShdw>
          </a:effectLst>
        </p:spPr>
        <p:txBody>
          <a:bodyPr lIns="648000" tIns="72000" rIns="108000" bIns="72000" anchor="ctr"/>
          <a:lstStyle/>
          <a:p>
            <a:r>
              <a:rPr lang="en-US" dirty="0"/>
              <a:t>Standardized and transparent processes including service quality </a:t>
            </a:r>
          </a:p>
        </p:txBody>
      </p:sp>
      <p:sp>
        <p:nvSpPr>
          <p:cNvPr id="12" name="Rechteck 11"/>
          <p:cNvSpPr/>
          <p:nvPr/>
        </p:nvSpPr>
        <p:spPr bwMode="gray">
          <a:xfrm>
            <a:off x="2682465" y="4356395"/>
            <a:ext cx="3275211" cy="1132150"/>
          </a:xfrm>
          <a:prstGeom prst="rect">
            <a:avLst/>
          </a:prstGeom>
          <a:solidFill>
            <a:srgbClr val="FFFFFF"/>
          </a:solidFill>
          <a:ln w="12700" algn="ctr">
            <a:solidFill>
              <a:srgbClr val="C0C0C0"/>
            </a:solidFill>
            <a:miter lim="800000"/>
            <a:headEnd/>
            <a:tailEnd/>
          </a:ln>
          <a:effectLst>
            <a:outerShdw blurRad="127000" dist="63500" dir="2700000" algn="tl" rotWithShape="0">
              <a:prstClr val="black">
                <a:alpha val="40000"/>
              </a:prstClr>
            </a:outerShdw>
          </a:effectLst>
        </p:spPr>
        <p:txBody>
          <a:bodyPr lIns="648000" tIns="72000" rIns="108000" bIns="72000" anchor="ctr"/>
          <a:lstStyle/>
          <a:p>
            <a:r>
              <a:rPr lang="en-US" dirty="0"/>
              <a:t>Improved effectiveness and control of healthcare programs, cost reduction</a:t>
            </a:r>
          </a:p>
        </p:txBody>
      </p:sp>
      <p:sp>
        <p:nvSpPr>
          <p:cNvPr id="23" name="Rechteck 22"/>
          <p:cNvSpPr/>
          <p:nvPr/>
        </p:nvSpPr>
        <p:spPr bwMode="gray">
          <a:xfrm>
            <a:off x="7059491" y="1802636"/>
            <a:ext cx="3275211" cy="1132150"/>
          </a:xfrm>
          <a:prstGeom prst="rect">
            <a:avLst/>
          </a:prstGeom>
          <a:solidFill>
            <a:srgbClr val="FFFFFF"/>
          </a:solidFill>
          <a:ln w="12700" algn="ctr">
            <a:solidFill>
              <a:srgbClr val="C0C0C0"/>
            </a:solidFill>
            <a:miter lim="800000"/>
            <a:headEnd/>
            <a:tailEnd/>
          </a:ln>
          <a:effectLst>
            <a:outerShdw blurRad="127000" dist="63500" dir="2700000" algn="tl" rotWithShape="0">
              <a:prstClr val="black">
                <a:alpha val="40000"/>
              </a:prstClr>
            </a:outerShdw>
          </a:effectLst>
        </p:spPr>
        <p:txBody>
          <a:bodyPr lIns="648000" tIns="72000" rIns="108000" bIns="72000" anchor="ctr"/>
          <a:lstStyle/>
          <a:p>
            <a:r>
              <a:rPr lang="en-US" dirty="0"/>
              <a:t>Common </a:t>
            </a:r>
            <a:r>
              <a:rPr lang="en-US" dirty="0" smtClean="0"/>
              <a:t>standards</a:t>
            </a:r>
          </a:p>
          <a:p>
            <a:r>
              <a:rPr lang="en-US" dirty="0"/>
              <a:t>Real-time information </a:t>
            </a:r>
            <a:r>
              <a:rPr lang="en-US" dirty="0" smtClean="0"/>
              <a:t>exchange</a:t>
            </a:r>
            <a:endParaRPr lang="en-US" dirty="0"/>
          </a:p>
        </p:txBody>
      </p:sp>
      <p:sp>
        <p:nvSpPr>
          <p:cNvPr id="64" name="Freeform 25"/>
          <p:cNvSpPr>
            <a:spLocks noEditPoints="1"/>
          </p:cNvSpPr>
          <p:nvPr/>
        </p:nvSpPr>
        <p:spPr bwMode="gray">
          <a:xfrm>
            <a:off x="6227847" y="1608371"/>
            <a:ext cx="1245947" cy="1456797"/>
          </a:xfrm>
          <a:custGeom>
            <a:avLst/>
            <a:gdLst/>
            <a:ahLst/>
            <a:cxnLst>
              <a:cxn ang="0">
                <a:pos x="261" y="426"/>
              </a:cxn>
              <a:cxn ang="0">
                <a:pos x="60" y="426"/>
              </a:cxn>
              <a:cxn ang="0">
                <a:pos x="0" y="378"/>
              </a:cxn>
              <a:cxn ang="0">
                <a:pos x="23" y="318"/>
              </a:cxn>
              <a:cxn ang="0">
                <a:pos x="201" y="42"/>
              </a:cxn>
              <a:cxn ang="0">
                <a:pos x="288" y="0"/>
              </a:cxn>
              <a:cxn ang="0">
                <a:pos x="378" y="91"/>
              </a:cxn>
              <a:cxn ang="0">
                <a:pos x="378" y="318"/>
              </a:cxn>
              <a:cxn ang="0">
                <a:pos x="403" y="318"/>
              </a:cxn>
              <a:cxn ang="0">
                <a:pos x="465" y="372"/>
              </a:cxn>
              <a:cxn ang="0">
                <a:pos x="403" y="426"/>
              </a:cxn>
              <a:cxn ang="0">
                <a:pos x="378" y="426"/>
              </a:cxn>
              <a:cxn ang="0">
                <a:pos x="378" y="475"/>
              </a:cxn>
              <a:cxn ang="0">
                <a:pos x="319" y="543"/>
              </a:cxn>
              <a:cxn ang="0">
                <a:pos x="261" y="477"/>
              </a:cxn>
              <a:cxn ang="0">
                <a:pos x="261" y="426"/>
              </a:cxn>
              <a:cxn ang="0">
                <a:pos x="261" y="126"/>
              </a:cxn>
              <a:cxn ang="0">
                <a:pos x="259" y="126"/>
              </a:cxn>
              <a:cxn ang="0">
                <a:pos x="148" y="318"/>
              </a:cxn>
              <a:cxn ang="0">
                <a:pos x="261" y="318"/>
              </a:cxn>
              <a:cxn ang="0">
                <a:pos x="261" y="126"/>
              </a:cxn>
            </a:cxnLst>
            <a:rect l="0" t="0" r="r" b="b"/>
            <a:pathLst>
              <a:path w="465" h="543">
                <a:moveTo>
                  <a:pt x="261" y="426"/>
                </a:moveTo>
                <a:cubicBezTo>
                  <a:pt x="60" y="426"/>
                  <a:pt x="60" y="426"/>
                  <a:pt x="60" y="426"/>
                </a:cubicBezTo>
                <a:cubicBezTo>
                  <a:pt x="15" y="426"/>
                  <a:pt x="0" y="398"/>
                  <a:pt x="0" y="378"/>
                </a:cubicBezTo>
                <a:cubicBezTo>
                  <a:pt x="0" y="354"/>
                  <a:pt x="14" y="332"/>
                  <a:pt x="23" y="318"/>
                </a:cubicBezTo>
                <a:cubicBezTo>
                  <a:pt x="201" y="42"/>
                  <a:pt x="201" y="42"/>
                  <a:pt x="201" y="42"/>
                </a:cubicBezTo>
                <a:cubicBezTo>
                  <a:pt x="223" y="9"/>
                  <a:pt x="249" y="0"/>
                  <a:pt x="288" y="0"/>
                </a:cubicBezTo>
                <a:cubicBezTo>
                  <a:pt x="343" y="0"/>
                  <a:pt x="378" y="37"/>
                  <a:pt x="378" y="91"/>
                </a:cubicBezTo>
                <a:cubicBezTo>
                  <a:pt x="378" y="318"/>
                  <a:pt x="378" y="318"/>
                  <a:pt x="378" y="318"/>
                </a:cubicBezTo>
                <a:cubicBezTo>
                  <a:pt x="403" y="318"/>
                  <a:pt x="403" y="318"/>
                  <a:pt x="403" y="318"/>
                </a:cubicBezTo>
                <a:cubicBezTo>
                  <a:pt x="441" y="318"/>
                  <a:pt x="465" y="334"/>
                  <a:pt x="465" y="372"/>
                </a:cubicBezTo>
                <a:cubicBezTo>
                  <a:pt x="465" y="409"/>
                  <a:pt x="441" y="426"/>
                  <a:pt x="403" y="426"/>
                </a:cubicBezTo>
                <a:cubicBezTo>
                  <a:pt x="378" y="426"/>
                  <a:pt x="378" y="426"/>
                  <a:pt x="378" y="426"/>
                </a:cubicBezTo>
                <a:cubicBezTo>
                  <a:pt x="378" y="475"/>
                  <a:pt x="378" y="475"/>
                  <a:pt x="378" y="475"/>
                </a:cubicBezTo>
                <a:cubicBezTo>
                  <a:pt x="378" y="519"/>
                  <a:pt x="355" y="543"/>
                  <a:pt x="319" y="543"/>
                </a:cubicBezTo>
                <a:cubicBezTo>
                  <a:pt x="283" y="543"/>
                  <a:pt x="261" y="519"/>
                  <a:pt x="261" y="477"/>
                </a:cubicBezTo>
                <a:lnTo>
                  <a:pt x="261" y="426"/>
                </a:lnTo>
                <a:close/>
                <a:moveTo>
                  <a:pt x="261" y="126"/>
                </a:moveTo>
                <a:cubicBezTo>
                  <a:pt x="259" y="126"/>
                  <a:pt x="259" y="126"/>
                  <a:pt x="259" y="126"/>
                </a:cubicBezTo>
                <a:cubicBezTo>
                  <a:pt x="148" y="318"/>
                  <a:pt x="148" y="318"/>
                  <a:pt x="148" y="318"/>
                </a:cubicBezTo>
                <a:cubicBezTo>
                  <a:pt x="261" y="318"/>
                  <a:pt x="261" y="318"/>
                  <a:pt x="261" y="318"/>
                </a:cubicBezTo>
                <a:lnTo>
                  <a:pt x="261" y="126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  <a:effectLst/>
          <a:scene3d>
            <a:camera prst="perspectiveRelaxed">
              <a:rot lat="0" lon="1199990" rev="0"/>
            </a:camera>
            <a:lightRig rig="balanced" dir="t"/>
          </a:scene3d>
          <a:sp3d extrusionH="571500">
            <a:bevelT w="25400" h="25400"/>
          </a:sp3d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21" name="Rechteck 20"/>
          <p:cNvSpPr/>
          <p:nvPr/>
        </p:nvSpPr>
        <p:spPr bwMode="gray">
          <a:xfrm>
            <a:off x="7059491" y="3079516"/>
            <a:ext cx="3275211" cy="1132150"/>
          </a:xfrm>
          <a:prstGeom prst="rect">
            <a:avLst/>
          </a:prstGeom>
          <a:solidFill>
            <a:srgbClr val="FFFFFF"/>
          </a:solidFill>
          <a:ln w="12700" algn="ctr">
            <a:solidFill>
              <a:srgbClr val="C0C0C0"/>
            </a:solidFill>
            <a:miter lim="800000"/>
            <a:headEnd/>
            <a:tailEnd/>
          </a:ln>
          <a:effectLst>
            <a:outerShdw blurRad="127000" dist="63500" dir="2700000" algn="tl" rotWithShape="0">
              <a:prstClr val="black">
                <a:alpha val="40000"/>
              </a:prstClr>
            </a:outerShdw>
          </a:effectLst>
        </p:spPr>
        <p:txBody>
          <a:bodyPr lIns="648000" tIns="72000" rIns="108000" bIns="72000" anchor="ctr"/>
          <a:lstStyle/>
          <a:p>
            <a:r>
              <a:rPr lang="en-US" dirty="0"/>
              <a:t>Organized financial and medical </a:t>
            </a:r>
            <a:r>
              <a:rPr lang="en-US" dirty="0" smtClean="0"/>
              <a:t>data</a:t>
            </a:r>
            <a:r>
              <a:rPr lang="en-US" dirty="0" smtClean="0">
                <a:solidFill>
                  <a:srgbClr val="000000"/>
                </a:solidFill>
                <a:cs typeface="Arial" charset="0"/>
              </a:rPr>
              <a:t> </a:t>
            </a:r>
            <a:endParaRPr lang="en-US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68" name="Freeform 26"/>
          <p:cNvSpPr>
            <a:spLocks/>
          </p:cNvSpPr>
          <p:nvPr/>
        </p:nvSpPr>
        <p:spPr bwMode="gray">
          <a:xfrm>
            <a:off x="6657770" y="2908499"/>
            <a:ext cx="971831" cy="1426600"/>
          </a:xfrm>
          <a:custGeom>
            <a:avLst/>
            <a:gdLst/>
            <a:ahLst/>
            <a:cxnLst>
              <a:cxn ang="0">
                <a:pos x="158" y="179"/>
              </a:cxn>
              <a:cxn ang="0">
                <a:pos x="215" y="171"/>
              </a:cxn>
              <a:cxn ang="0">
                <a:pos x="372" y="349"/>
              </a:cxn>
              <a:cxn ang="0">
                <a:pos x="174" y="546"/>
              </a:cxn>
              <a:cxn ang="0">
                <a:pos x="0" y="446"/>
              </a:cxn>
              <a:cxn ang="0">
                <a:pos x="52" y="386"/>
              </a:cxn>
              <a:cxn ang="0">
                <a:pos x="170" y="429"/>
              </a:cxn>
              <a:cxn ang="0">
                <a:pos x="242" y="341"/>
              </a:cxn>
              <a:cxn ang="0">
                <a:pos x="182" y="270"/>
              </a:cxn>
              <a:cxn ang="0">
                <a:pos x="90" y="297"/>
              </a:cxn>
              <a:cxn ang="0">
                <a:pos x="41" y="253"/>
              </a:cxn>
              <a:cxn ang="0">
                <a:pos x="45" y="197"/>
              </a:cxn>
              <a:cxn ang="0">
                <a:pos x="64" y="50"/>
              </a:cxn>
              <a:cxn ang="0">
                <a:pos x="128" y="0"/>
              </a:cxn>
              <a:cxn ang="0">
                <a:pos x="311" y="0"/>
              </a:cxn>
              <a:cxn ang="0">
                <a:pos x="368" y="56"/>
              </a:cxn>
              <a:cxn ang="0">
                <a:pos x="311" y="113"/>
              </a:cxn>
              <a:cxn ang="0">
                <a:pos x="167" y="113"/>
              </a:cxn>
              <a:cxn ang="0">
                <a:pos x="158" y="179"/>
              </a:cxn>
            </a:cxnLst>
            <a:rect l="0" t="0" r="r" b="b"/>
            <a:pathLst>
              <a:path w="372" h="546">
                <a:moveTo>
                  <a:pt x="158" y="179"/>
                </a:moveTo>
                <a:cubicBezTo>
                  <a:pt x="175" y="174"/>
                  <a:pt x="197" y="171"/>
                  <a:pt x="215" y="171"/>
                </a:cubicBezTo>
                <a:cubicBezTo>
                  <a:pt x="318" y="171"/>
                  <a:pt x="372" y="253"/>
                  <a:pt x="372" y="349"/>
                </a:cubicBezTo>
                <a:cubicBezTo>
                  <a:pt x="372" y="459"/>
                  <a:pt x="287" y="546"/>
                  <a:pt x="174" y="546"/>
                </a:cubicBezTo>
                <a:cubicBezTo>
                  <a:pt x="96" y="546"/>
                  <a:pt x="0" y="504"/>
                  <a:pt x="0" y="446"/>
                </a:cubicBezTo>
                <a:cubicBezTo>
                  <a:pt x="0" y="410"/>
                  <a:pt x="23" y="386"/>
                  <a:pt x="52" y="386"/>
                </a:cubicBezTo>
                <a:cubicBezTo>
                  <a:pt x="94" y="386"/>
                  <a:pt x="116" y="429"/>
                  <a:pt x="170" y="429"/>
                </a:cubicBezTo>
                <a:cubicBezTo>
                  <a:pt x="213" y="429"/>
                  <a:pt x="242" y="398"/>
                  <a:pt x="242" y="341"/>
                </a:cubicBezTo>
                <a:cubicBezTo>
                  <a:pt x="242" y="305"/>
                  <a:pt x="221" y="270"/>
                  <a:pt x="182" y="270"/>
                </a:cubicBezTo>
                <a:cubicBezTo>
                  <a:pt x="133" y="270"/>
                  <a:pt x="130" y="297"/>
                  <a:pt x="90" y="297"/>
                </a:cubicBezTo>
                <a:cubicBezTo>
                  <a:pt x="61" y="297"/>
                  <a:pt x="41" y="281"/>
                  <a:pt x="41" y="253"/>
                </a:cubicBezTo>
                <a:cubicBezTo>
                  <a:pt x="41" y="237"/>
                  <a:pt x="42" y="223"/>
                  <a:pt x="45" y="197"/>
                </a:cubicBezTo>
                <a:cubicBezTo>
                  <a:pt x="64" y="50"/>
                  <a:pt x="64" y="50"/>
                  <a:pt x="64" y="50"/>
                </a:cubicBezTo>
                <a:cubicBezTo>
                  <a:pt x="70" y="5"/>
                  <a:pt x="97" y="0"/>
                  <a:pt x="128" y="0"/>
                </a:cubicBezTo>
                <a:cubicBezTo>
                  <a:pt x="311" y="0"/>
                  <a:pt x="311" y="0"/>
                  <a:pt x="311" y="0"/>
                </a:cubicBezTo>
                <a:cubicBezTo>
                  <a:pt x="349" y="0"/>
                  <a:pt x="368" y="29"/>
                  <a:pt x="368" y="56"/>
                </a:cubicBezTo>
                <a:cubicBezTo>
                  <a:pt x="368" y="84"/>
                  <a:pt x="349" y="113"/>
                  <a:pt x="311" y="113"/>
                </a:cubicBezTo>
                <a:cubicBezTo>
                  <a:pt x="167" y="113"/>
                  <a:pt x="167" y="113"/>
                  <a:pt x="167" y="113"/>
                </a:cubicBezTo>
                <a:lnTo>
                  <a:pt x="158" y="179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9525">
            <a:noFill/>
            <a:round/>
            <a:headEnd/>
            <a:tailEnd/>
          </a:ln>
          <a:effectLst/>
          <a:scene3d>
            <a:camera prst="perspectiveRelaxed">
              <a:rot lat="0" lon="20399984" rev="0"/>
            </a:camera>
            <a:lightRig rig="balanced" dir="t"/>
          </a:scene3d>
          <a:sp3d extrusionH="679450">
            <a:bevelT w="25400" h="25400"/>
          </a:sp3d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22" name="Rechteck 21"/>
          <p:cNvSpPr/>
          <p:nvPr/>
        </p:nvSpPr>
        <p:spPr bwMode="gray">
          <a:xfrm>
            <a:off x="7059491" y="4356395"/>
            <a:ext cx="3275211" cy="1132150"/>
          </a:xfrm>
          <a:prstGeom prst="rect">
            <a:avLst/>
          </a:prstGeom>
          <a:solidFill>
            <a:srgbClr val="FFFFFF"/>
          </a:solidFill>
          <a:ln w="12700" algn="ctr">
            <a:solidFill>
              <a:srgbClr val="C0C0C0"/>
            </a:solidFill>
            <a:miter lim="800000"/>
            <a:headEnd/>
            <a:tailEnd/>
          </a:ln>
          <a:effectLst>
            <a:outerShdw blurRad="127000" dist="63500" dir="2700000" algn="tl" rotWithShape="0">
              <a:prstClr val="black">
                <a:alpha val="40000"/>
              </a:prstClr>
            </a:outerShdw>
          </a:effectLst>
        </p:spPr>
        <p:txBody>
          <a:bodyPr lIns="648000" tIns="72000" rIns="108000" bIns="72000" anchor="ctr"/>
          <a:lstStyle/>
          <a:p>
            <a:r>
              <a:rPr lang="en-US" dirty="0"/>
              <a:t>Statistics and analysis</a:t>
            </a:r>
          </a:p>
        </p:txBody>
      </p:sp>
      <p:sp>
        <p:nvSpPr>
          <p:cNvPr id="69" name="Freeform 27"/>
          <p:cNvSpPr>
            <a:spLocks noEditPoints="1"/>
          </p:cNvSpPr>
          <p:nvPr/>
        </p:nvSpPr>
        <p:spPr bwMode="gray">
          <a:xfrm>
            <a:off x="6362387" y="4232800"/>
            <a:ext cx="988396" cy="1418924"/>
          </a:xfrm>
          <a:custGeom>
            <a:avLst/>
            <a:gdLst/>
            <a:ahLst/>
            <a:cxnLst>
              <a:cxn ang="0">
                <a:pos x="106" y="127"/>
              </a:cxn>
              <a:cxn ang="0">
                <a:pos x="245" y="0"/>
              </a:cxn>
              <a:cxn ang="0">
                <a:pos x="303" y="59"/>
              </a:cxn>
              <a:cxn ang="0">
                <a:pos x="190" y="210"/>
              </a:cxn>
              <a:cxn ang="0">
                <a:pos x="191" y="212"/>
              </a:cxn>
              <a:cxn ang="0">
                <a:pos x="239" y="206"/>
              </a:cxn>
              <a:cxn ang="0">
                <a:pos x="389" y="373"/>
              </a:cxn>
              <a:cxn ang="0">
                <a:pos x="194" y="558"/>
              </a:cxn>
              <a:cxn ang="0">
                <a:pos x="0" y="376"/>
              </a:cxn>
              <a:cxn ang="0">
                <a:pos x="106" y="127"/>
              </a:cxn>
              <a:cxn ang="0">
                <a:pos x="194" y="441"/>
              </a:cxn>
              <a:cxn ang="0">
                <a:pos x="263" y="373"/>
              </a:cxn>
              <a:cxn ang="0">
                <a:pos x="194" y="305"/>
              </a:cxn>
              <a:cxn ang="0">
                <a:pos x="126" y="373"/>
              </a:cxn>
              <a:cxn ang="0">
                <a:pos x="194" y="441"/>
              </a:cxn>
            </a:cxnLst>
            <a:rect l="0" t="0" r="r" b="b"/>
            <a:pathLst>
              <a:path w="389" h="558">
                <a:moveTo>
                  <a:pt x="106" y="127"/>
                </a:moveTo>
                <a:cubicBezTo>
                  <a:pt x="196" y="15"/>
                  <a:pt x="215" y="0"/>
                  <a:pt x="245" y="0"/>
                </a:cubicBezTo>
                <a:cubicBezTo>
                  <a:pt x="285" y="0"/>
                  <a:pt x="303" y="38"/>
                  <a:pt x="303" y="59"/>
                </a:cubicBezTo>
                <a:cubicBezTo>
                  <a:pt x="303" y="98"/>
                  <a:pt x="245" y="130"/>
                  <a:pt x="190" y="210"/>
                </a:cubicBezTo>
                <a:cubicBezTo>
                  <a:pt x="191" y="212"/>
                  <a:pt x="191" y="212"/>
                  <a:pt x="191" y="212"/>
                </a:cubicBezTo>
                <a:cubicBezTo>
                  <a:pt x="203" y="208"/>
                  <a:pt x="216" y="206"/>
                  <a:pt x="239" y="206"/>
                </a:cubicBezTo>
                <a:cubicBezTo>
                  <a:pt x="327" y="206"/>
                  <a:pt x="389" y="289"/>
                  <a:pt x="389" y="373"/>
                </a:cubicBezTo>
                <a:cubicBezTo>
                  <a:pt x="389" y="477"/>
                  <a:pt x="309" y="558"/>
                  <a:pt x="194" y="558"/>
                </a:cubicBezTo>
                <a:cubicBezTo>
                  <a:pt x="76" y="558"/>
                  <a:pt x="0" y="484"/>
                  <a:pt x="0" y="376"/>
                </a:cubicBezTo>
                <a:cubicBezTo>
                  <a:pt x="0" y="279"/>
                  <a:pt x="53" y="192"/>
                  <a:pt x="106" y="127"/>
                </a:cubicBezTo>
                <a:close/>
                <a:moveTo>
                  <a:pt x="194" y="441"/>
                </a:moveTo>
                <a:cubicBezTo>
                  <a:pt x="232" y="441"/>
                  <a:pt x="263" y="410"/>
                  <a:pt x="263" y="373"/>
                </a:cubicBezTo>
                <a:cubicBezTo>
                  <a:pt x="263" y="336"/>
                  <a:pt x="232" y="305"/>
                  <a:pt x="194" y="305"/>
                </a:cubicBezTo>
                <a:cubicBezTo>
                  <a:pt x="157" y="305"/>
                  <a:pt x="126" y="336"/>
                  <a:pt x="126" y="373"/>
                </a:cubicBezTo>
                <a:cubicBezTo>
                  <a:pt x="126" y="410"/>
                  <a:pt x="157" y="441"/>
                  <a:pt x="194" y="441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9525">
            <a:noFill/>
            <a:round/>
            <a:headEnd/>
            <a:tailEnd/>
          </a:ln>
          <a:effectLst/>
          <a:scene3d>
            <a:camera prst="perspectiveRelaxed">
              <a:rot lat="0" lon="1199990" rev="0"/>
            </a:camera>
            <a:lightRig rig="balanced" dir="t"/>
          </a:scene3d>
          <a:sp3d extrusionH="571500">
            <a:bevelT w="25400" h="25400"/>
          </a:sp3d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n>
                <a:solidFill>
                  <a:sysClr val="windowText" lastClr="000000"/>
                </a:solidFill>
              </a:ln>
            </a:endParaRPr>
          </a:p>
        </p:txBody>
      </p:sp>
      <p:grpSp>
        <p:nvGrpSpPr>
          <p:cNvPr id="92" name="Gruppieren 91"/>
          <p:cNvGrpSpPr/>
          <p:nvPr/>
        </p:nvGrpSpPr>
        <p:grpSpPr>
          <a:xfrm>
            <a:off x="1745297" y="5424576"/>
            <a:ext cx="1726548" cy="401949"/>
            <a:chOff x="5038725" y="5162563"/>
            <a:chExt cx="4105276" cy="1079626"/>
          </a:xfrm>
        </p:grpSpPr>
        <p:sp>
          <p:nvSpPr>
            <p:cNvPr id="93" name="Ellipse 92"/>
            <p:cNvSpPr/>
            <p:nvPr/>
          </p:nvSpPr>
          <p:spPr bwMode="auto">
            <a:xfrm>
              <a:off x="5038725" y="5162563"/>
              <a:ext cx="4105276" cy="1079626"/>
            </a:xfrm>
            <a:prstGeom prst="ellipse">
              <a:avLst/>
            </a:prstGeom>
            <a:gradFill flip="none" rotWithShape="1">
              <a:gsLst>
                <a:gs pos="0">
                  <a:srgbClr val="000000">
                    <a:alpha val="50000"/>
                  </a:srgbClr>
                </a:gs>
                <a:gs pos="100000">
                  <a:srgbClr val="000000">
                    <a:alpha val="0"/>
                  </a:srgbClr>
                </a:gs>
              </a:gsLst>
              <a:path path="shape">
                <a:fillToRect l="50000" t="50000" r="50000" b="50000"/>
              </a:path>
              <a:tileRect/>
            </a:gradFill>
            <a:ln w="12700">
              <a:noFill/>
              <a:round/>
              <a:headEnd/>
              <a:tailEnd/>
            </a:ln>
          </p:spPr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94" name="Ellipse 93"/>
            <p:cNvSpPr/>
            <p:nvPr/>
          </p:nvSpPr>
          <p:spPr bwMode="auto">
            <a:xfrm>
              <a:off x="5753100" y="5531408"/>
              <a:ext cx="2352676" cy="518022"/>
            </a:xfrm>
            <a:prstGeom prst="ellipse">
              <a:avLst/>
            </a:prstGeom>
            <a:gradFill flip="none" rotWithShape="1">
              <a:gsLst>
                <a:gs pos="0">
                  <a:srgbClr val="000000">
                    <a:alpha val="50000"/>
                  </a:srgbClr>
                </a:gs>
                <a:gs pos="100000">
                  <a:srgbClr val="000000">
                    <a:alpha val="0"/>
                  </a:srgbClr>
                </a:gs>
              </a:gsLst>
              <a:path path="shape">
                <a:fillToRect l="50000" t="50000" r="50000" b="50000"/>
              </a:path>
              <a:tileRect/>
            </a:gradFill>
            <a:ln w="12700">
              <a:noFill/>
              <a:round/>
              <a:headEnd/>
              <a:tailEnd/>
            </a:ln>
          </p:spPr>
          <p:txBody>
            <a:bodyPr rtlCol="0" anchor="ctr"/>
            <a:lstStyle/>
            <a:p>
              <a:pPr algn="ctr"/>
              <a:endParaRPr lang="de-DE" dirty="0"/>
            </a:p>
          </p:txBody>
        </p:sp>
      </p:grpSp>
      <p:sp>
        <p:nvSpPr>
          <p:cNvPr id="95" name="Freeform 24"/>
          <p:cNvSpPr>
            <a:spLocks/>
          </p:cNvSpPr>
          <p:nvPr/>
        </p:nvSpPr>
        <p:spPr bwMode="gray">
          <a:xfrm>
            <a:off x="2151757" y="4192507"/>
            <a:ext cx="994297" cy="1472567"/>
          </a:xfrm>
          <a:custGeom>
            <a:avLst/>
            <a:gdLst/>
            <a:ahLst/>
            <a:cxnLst>
              <a:cxn ang="0">
                <a:pos x="56" y="357"/>
              </a:cxn>
              <a:cxn ang="0">
                <a:pos x="190" y="441"/>
              </a:cxn>
              <a:cxn ang="0">
                <a:pos x="251" y="377"/>
              </a:cxn>
              <a:cxn ang="0">
                <a:pos x="175" y="319"/>
              </a:cxn>
              <a:cxn ang="0">
                <a:pos x="123" y="262"/>
              </a:cxn>
              <a:cxn ang="0">
                <a:pos x="187" y="206"/>
              </a:cxn>
              <a:cxn ang="0">
                <a:pos x="233" y="157"/>
              </a:cxn>
              <a:cxn ang="0">
                <a:pos x="187" y="117"/>
              </a:cxn>
              <a:cxn ang="0">
                <a:pos x="67" y="181"/>
              </a:cxn>
              <a:cxn ang="0">
                <a:pos x="17" y="125"/>
              </a:cxn>
              <a:cxn ang="0">
                <a:pos x="185" y="0"/>
              </a:cxn>
              <a:cxn ang="0">
                <a:pos x="350" y="146"/>
              </a:cxn>
              <a:cxn ang="0">
                <a:pos x="290" y="255"/>
              </a:cxn>
              <a:cxn ang="0">
                <a:pos x="377" y="391"/>
              </a:cxn>
              <a:cxn ang="0">
                <a:pos x="189" y="558"/>
              </a:cxn>
              <a:cxn ang="0">
                <a:pos x="0" y="413"/>
              </a:cxn>
              <a:cxn ang="0">
                <a:pos x="56" y="357"/>
              </a:cxn>
            </a:cxnLst>
            <a:rect l="0" t="0" r="r" b="b"/>
            <a:pathLst>
              <a:path w="377" h="558">
                <a:moveTo>
                  <a:pt x="56" y="357"/>
                </a:moveTo>
                <a:cubicBezTo>
                  <a:pt x="122" y="357"/>
                  <a:pt x="106" y="441"/>
                  <a:pt x="190" y="441"/>
                </a:cubicBezTo>
                <a:cubicBezTo>
                  <a:pt x="225" y="441"/>
                  <a:pt x="251" y="412"/>
                  <a:pt x="251" y="377"/>
                </a:cubicBezTo>
                <a:cubicBezTo>
                  <a:pt x="251" y="332"/>
                  <a:pt x="214" y="320"/>
                  <a:pt x="175" y="319"/>
                </a:cubicBezTo>
                <a:cubicBezTo>
                  <a:pt x="150" y="318"/>
                  <a:pt x="123" y="302"/>
                  <a:pt x="123" y="262"/>
                </a:cubicBezTo>
                <a:cubicBezTo>
                  <a:pt x="123" y="229"/>
                  <a:pt x="139" y="218"/>
                  <a:pt x="187" y="206"/>
                </a:cubicBezTo>
                <a:cubicBezTo>
                  <a:pt x="215" y="200"/>
                  <a:pt x="233" y="187"/>
                  <a:pt x="233" y="157"/>
                </a:cubicBezTo>
                <a:cubicBezTo>
                  <a:pt x="233" y="130"/>
                  <a:pt x="211" y="117"/>
                  <a:pt x="187" y="117"/>
                </a:cubicBezTo>
                <a:cubicBezTo>
                  <a:pt x="125" y="117"/>
                  <a:pt x="122" y="181"/>
                  <a:pt x="67" y="181"/>
                </a:cubicBezTo>
                <a:cubicBezTo>
                  <a:pt x="36" y="181"/>
                  <a:pt x="17" y="151"/>
                  <a:pt x="17" y="125"/>
                </a:cubicBezTo>
                <a:cubicBezTo>
                  <a:pt x="17" y="50"/>
                  <a:pt x="114" y="0"/>
                  <a:pt x="185" y="0"/>
                </a:cubicBezTo>
                <a:cubicBezTo>
                  <a:pt x="275" y="0"/>
                  <a:pt x="350" y="54"/>
                  <a:pt x="350" y="146"/>
                </a:cubicBezTo>
                <a:cubicBezTo>
                  <a:pt x="350" y="185"/>
                  <a:pt x="332" y="224"/>
                  <a:pt x="290" y="255"/>
                </a:cubicBezTo>
                <a:cubicBezTo>
                  <a:pt x="347" y="278"/>
                  <a:pt x="377" y="329"/>
                  <a:pt x="377" y="391"/>
                </a:cubicBezTo>
                <a:cubicBezTo>
                  <a:pt x="377" y="488"/>
                  <a:pt x="294" y="558"/>
                  <a:pt x="189" y="558"/>
                </a:cubicBezTo>
                <a:cubicBezTo>
                  <a:pt x="80" y="558"/>
                  <a:pt x="0" y="485"/>
                  <a:pt x="0" y="413"/>
                </a:cubicBezTo>
                <a:cubicBezTo>
                  <a:pt x="0" y="383"/>
                  <a:pt x="30" y="357"/>
                  <a:pt x="56" y="357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9525">
            <a:noFill/>
            <a:round/>
            <a:headEnd/>
            <a:tailEnd/>
          </a:ln>
          <a:effectLst/>
          <a:scene3d>
            <a:camera prst="perspectiveRelaxed">
              <a:rot lat="0" lon="20699986" rev="0"/>
            </a:camera>
            <a:lightRig rig="balanced" dir="t"/>
          </a:scene3d>
          <a:sp3d extrusionH="571500">
            <a:bevelT w="25400" h="25400"/>
          </a:sp3d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96" name="Ellipse 53"/>
          <p:cNvSpPr/>
          <p:nvPr/>
        </p:nvSpPr>
        <p:spPr bwMode="auto">
          <a:xfrm>
            <a:off x="2178885" y="4192507"/>
            <a:ext cx="805005" cy="241849"/>
          </a:xfrm>
          <a:custGeom>
            <a:avLst/>
            <a:gdLst>
              <a:gd name="connsiteX0" fmla="*/ 0 w 824806"/>
              <a:gd name="connsiteY0" fmla="*/ 137346 h 274691"/>
              <a:gd name="connsiteX1" fmla="*/ 412403 w 824806"/>
              <a:gd name="connsiteY1" fmla="*/ 0 h 274691"/>
              <a:gd name="connsiteX2" fmla="*/ 824806 w 824806"/>
              <a:gd name="connsiteY2" fmla="*/ 137346 h 274691"/>
              <a:gd name="connsiteX3" fmla="*/ 412403 w 824806"/>
              <a:gd name="connsiteY3" fmla="*/ 274692 h 274691"/>
              <a:gd name="connsiteX4" fmla="*/ 0 w 824806"/>
              <a:gd name="connsiteY4" fmla="*/ 137346 h 274691"/>
              <a:gd name="connsiteX0" fmla="*/ 0 w 824806"/>
              <a:gd name="connsiteY0" fmla="*/ 62295 h 199641"/>
              <a:gd name="connsiteX1" fmla="*/ 412403 w 824806"/>
              <a:gd name="connsiteY1" fmla="*/ 1149 h 199641"/>
              <a:gd name="connsiteX2" fmla="*/ 824806 w 824806"/>
              <a:gd name="connsiteY2" fmla="*/ 62295 h 199641"/>
              <a:gd name="connsiteX3" fmla="*/ 412403 w 824806"/>
              <a:gd name="connsiteY3" fmla="*/ 199641 h 199641"/>
              <a:gd name="connsiteX4" fmla="*/ 0 w 824806"/>
              <a:gd name="connsiteY4" fmla="*/ 62295 h 199641"/>
              <a:gd name="connsiteX0" fmla="*/ 0 w 781943"/>
              <a:gd name="connsiteY0" fmla="*/ 62856 h 203605"/>
              <a:gd name="connsiteX1" fmla="*/ 412403 w 781943"/>
              <a:gd name="connsiteY1" fmla="*/ 1710 h 203605"/>
              <a:gd name="connsiteX2" fmla="*/ 781943 w 781943"/>
              <a:gd name="connsiteY2" fmla="*/ 124768 h 203605"/>
              <a:gd name="connsiteX3" fmla="*/ 412403 w 781943"/>
              <a:gd name="connsiteY3" fmla="*/ 200202 h 203605"/>
              <a:gd name="connsiteX4" fmla="*/ 0 w 781943"/>
              <a:gd name="connsiteY4" fmla="*/ 62856 h 203605"/>
              <a:gd name="connsiteX0" fmla="*/ 0 w 743843"/>
              <a:gd name="connsiteY0" fmla="*/ 108825 h 199101"/>
              <a:gd name="connsiteX1" fmla="*/ 374303 w 743843"/>
              <a:gd name="connsiteY1" fmla="*/ 54 h 199101"/>
              <a:gd name="connsiteX2" fmla="*/ 743843 w 743843"/>
              <a:gd name="connsiteY2" fmla="*/ 123112 h 199101"/>
              <a:gd name="connsiteX3" fmla="*/ 374303 w 743843"/>
              <a:gd name="connsiteY3" fmla="*/ 198546 h 199101"/>
              <a:gd name="connsiteX4" fmla="*/ 0 w 743843"/>
              <a:gd name="connsiteY4" fmla="*/ 108825 h 199101"/>
              <a:gd name="connsiteX0" fmla="*/ 1 w 743844"/>
              <a:gd name="connsiteY0" fmla="*/ 108825 h 213051"/>
              <a:gd name="connsiteX1" fmla="*/ 374304 w 743844"/>
              <a:gd name="connsiteY1" fmla="*/ 54 h 213051"/>
              <a:gd name="connsiteX2" fmla="*/ 743844 w 743844"/>
              <a:gd name="connsiteY2" fmla="*/ 123112 h 213051"/>
              <a:gd name="connsiteX3" fmla="*/ 379066 w 743844"/>
              <a:gd name="connsiteY3" fmla="*/ 212833 h 213051"/>
              <a:gd name="connsiteX4" fmla="*/ 1 w 743844"/>
              <a:gd name="connsiteY4" fmla="*/ 108825 h 213051"/>
              <a:gd name="connsiteX0" fmla="*/ 8 w 743851"/>
              <a:gd name="connsiteY0" fmla="*/ 79411 h 183637"/>
              <a:gd name="connsiteX1" fmla="*/ 389032 w 743851"/>
              <a:gd name="connsiteY1" fmla="*/ 81 h 183637"/>
              <a:gd name="connsiteX2" fmla="*/ 743851 w 743851"/>
              <a:gd name="connsiteY2" fmla="*/ 93698 h 183637"/>
              <a:gd name="connsiteX3" fmla="*/ 379073 w 743851"/>
              <a:gd name="connsiteY3" fmla="*/ 183419 h 183637"/>
              <a:gd name="connsiteX4" fmla="*/ 8 w 743851"/>
              <a:gd name="connsiteY4" fmla="*/ 79411 h 183637"/>
              <a:gd name="connsiteX0" fmla="*/ 8 w 651848"/>
              <a:gd name="connsiteY0" fmla="*/ 79793 h 186464"/>
              <a:gd name="connsiteX1" fmla="*/ 389032 w 651848"/>
              <a:gd name="connsiteY1" fmla="*/ 463 h 186464"/>
              <a:gd name="connsiteX2" fmla="*/ 651848 w 651848"/>
              <a:gd name="connsiteY2" fmla="*/ 116161 h 186464"/>
              <a:gd name="connsiteX3" fmla="*/ 379073 w 651848"/>
              <a:gd name="connsiteY3" fmla="*/ 183801 h 186464"/>
              <a:gd name="connsiteX4" fmla="*/ 8 w 651848"/>
              <a:gd name="connsiteY4" fmla="*/ 79793 h 186464"/>
              <a:gd name="connsiteX0" fmla="*/ 9 w 612595"/>
              <a:gd name="connsiteY0" fmla="*/ 108784 h 184042"/>
              <a:gd name="connsiteX1" fmla="*/ 349779 w 612595"/>
              <a:gd name="connsiteY1" fmla="*/ 13 h 184042"/>
              <a:gd name="connsiteX2" fmla="*/ 612595 w 612595"/>
              <a:gd name="connsiteY2" fmla="*/ 115711 h 184042"/>
              <a:gd name="connsiteX3" fmla="*/ 339820 w 612595"/>
              <a:gd name="connsiteY3" fmla="*/ 183351 h 184042"/>
              <a:gd name="connsiteX4" fmla="*/ 9 w 612595"/>
              <a:gd name="connsiteY4" fmla="*/ 108784 h 1840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2595" h="184042">
                <a:moveTo>
                  <a:pt x="9" y="108784"/>
                </a:moveTo>
                <a:cubicBezTo>
                  <a:pt x="1669" y="78228"/>
                  <a:pt x="247681" y="-1141"/>
                  <a:pt x="349779" y="13"/>
                </a:cubicBezTo>
                <a:cubicBezTo>
                  <a:pt x="451877" y="1167"/>
                  <a:pt x="612595" y="39857"/>
                  <a:pt x="612595" y="115711"/>
                </a:cubicBezTo>
                <a:cubicBezTo>
                  <a:pt x="612595" y="191565"/>
                  <a:pt x="441918" y="184505"/>
                  <a:pt x="339820" y="183351"/>
                </a:cubicBezTo>
                <a:cubicBezTo>
                  <a:pt x="237722" y="182197"/>
                  <a:pt x="-1651" y="139340"/>
                  <a:pt x="9" y="108784"/>
                </a:cubicBezTo>
                <a:close/>
              </a:path>
            </a:pathLst>
          </a:custGeom>
          <a:solidFill>
            <a:srgbClr val="000000">
              <a:alpha val="18000"/>
            </a:srgbClr>
          </a:solidFill>
          <a:ln w="12700">
            <a:noFill/>
            <a:round/>
            <a:headEnd/>
            <a:tailEnd/>
          </a:ln>
          <a:effectLst>
            <a:softEdge rad="63500"/>
          </a:effectLst>
        </p:spPr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97" name="Freeform 23"/>
          <p:cNvSpPr>
            <a:spLocks/>
          </p:cNvSpPr>
          <p:nvPr/>
        </p:nvSpPr>
        <p:spPr bwMode="gray">
          <a:xfrm>
            <a:off x="1995186" y="2849062"/>
            <a:ext cx="981377" cy="1449904"/>
          </a:xfrm>
          <a:custGeom>
            <a:avLst/>
            <a:gdLst/>
            <a:ahLst/>
            <a:cxnLst>
              <a:cxn ang="0">
                <a:pos x="314" y="434"/>
              </a:cxn>
              <a:cxn ang="0">
                <a:pos x="371" y="490"/>
              </a:cxn>
              <a:cxn ang="0">
                <a:pos x="314" y="546"/>
              </a:cxn>
              <a:cxn ang="0">
                <a:pos x="69" y="546"/>
              </a:cxn>
              <a:cxn ang="0">
                <a:pos x="0" y="493"/>
              </a:cxn>
              <a:cxn ang="0">
                <a:pos x="92" y="366"/>
              </a:cxn>
              <a:cxn ang="0">
                <a:pos x="228" y="167"/>
              </a:cxn>
              <a:cxn ang="0">
                <a:pos x="182" y="117"/>
              </a:cxn>
              <a:cxn ang="0">
                <a:pos x="65" y="230"/>
              </a:cxn>
              <a:cxn ang="0">
                <a:pos x="8" y="172"/>
              </a:cxn>
              <a:cxn ang="0">
                <a:pos x="189" y="0"/>
              </a:cxn>
              <a:cxn ang="0">
                <a:pos x="359" y="162"/>
              </a:cxn>
              <a:cxn ang="0">
                <a:pos x="187" y="434"/>
              </a:cxn>
              <a:cxn ang="0">
                <a:pos x="314" y="434"/>
              </a:cxn>
            </a:cxnLst>
            <a:rect l="0" t="0" r="r" b="b"/>
            <a:pathLst>
              <a:path w="371" h="546">
                <a:moveTo>
                  <a:pt x="314" y="434"/>
                </a:moveTo>
                <a:cubicBezTo>
                  <a:pt x="352" y="434"/>
                  <a:pt x="371" y="462"/>
                  <a:pt x="371" y="490"/>
                </a:cubicBezTo>
                <a:cubicBezTo>
                  <a:pt x="371" y="518"/>
                  <a:pt x="352" y="546"/>
                  <a:pt x="314" y="546"/>
                </a:cubicBezTo>
                <a:cubicBezTo>
                  <a:pt x="69" y="546"/>
                  <a:pt x="69" y="546"/>
                  <a:pt x="69" y="546"/>
                </a:cubicBezTo>
                <a:cubicBezTo>
                  <a:pt x="29" y="546"/>
                  <a:pt x="0" y="524"/>
                  <a:pt x="0" y="493"/>
                </a:cubicBezTo>
                <a:cubicBezTo>
                  <a:pt x="0" y="448"/>
                  <a:pt x="68" y="393"/>
                  <a:pt x="92" y="366"/>
                </a:cubicBezTo>
                <a:cubicBezTo>
                  <a:pt x="123" y="331"/>
                  <a:pt x="228" y="221"/>
                  <a:pt x="228" y="167"/>
                </a:cubicBezTo>
                <a:cubicBezTo>
                  <a:pt x="228" y="131"/>
                  <a:pt x="211" y="117"/>
                  <a:pt x="182" y="117"/>
                </a:cubicBezTo>
                <a:cubicBezTo>
                  <a:pt x="101" y="117"/>
                  <a:pt x="142" y="230"/>
                  <a:pt x="65" y="230"/>
                </a:cubicBezTo>
                <a:cubicBezTo>
                  <a:pt x="26" y="230"/>
                  <a:pt x="8" y="200"/>
                  <a:pt x="8" y="172"/>
                </a:cubicBezTo>
                <a:cubicBezTo>
                  <a:pt x="8" y="80"/>
                  <a:pt x="83" y="0"/>
                  <a:pt x="189" y="0"/>
                </a:cubicBezTo>
                <a:cubicBezTo>
                  <a:pt x="282" y="0"/>
                  <a:pt x="359" y="64"/>
                  <a:pt x="359" y="162"/>
                </a:cubicBezTo>
                <a:cubicBezTo>
                  <a:pt x="359" y="269"/>
                  <a:pt x="251" y="355"/>
                  <a:pt x="187" y="434"/>
                </a:cubicBezTo>
                <a:lnTo>
                  <a:pt x="314" y="434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9525">
            <a:noFill/>
            <a:round/>
            <a:headEnd/>
            <a:tailEnd/>
          </a:ln>
          <a:effectLst/>
          <a:scene3d>
            <a:camera prst="perspectiveRelaxed">
              <a:rot lat="0" lon="1199990" rev="0"/>
            </a:camera>
            <a:lightRig rig="balanced" dir="t"/>
          </a:scene3d>
          <a:sp3d extrusionH="571500">
            <a:bevelT w="25400" h="25400"/>
          </a:sp3d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98" name="Ellipse 53"/>
          <p:cNvSpPr/>
          <p:nvPr/>
        </p:nvSpPr>
        <p:spPr bwMode="auto">
          <a:xfrm>
            <a:off x="2412125" y="2833032"/>
            <a:ext cx="452324" cy="340303"/>
          </a:xfrm>
          <a:custGeom>
            <a:avLst/>
            <a:gdLst>
              <a:gd name="connsiteX0" fmla="*/ 0 w 824806"/>
              <a:gd name="connsiteY0" fmla="*/ 137346 h 274691"/>
              <a:gd name="connsiteX1" fmla="*/ 412403 w 824806"/>
              <a:gd name="connsiteY1" fmla="*/ 0 h 274691"/>
              <a:gd name="connsiteX2" fmla="*/ 824806 w 824806"/>
              <a:gd name="connsiteY2" fmla="*/ 137346 h 274691"/>
              <a:gd name="connsiteX3" fmla="*/ 412403 w 824806"/>
              <a:gd name="connsiteY3" fmla="*/ 274692 h 274691"/>
              <a:gd name="connsiteX4" fmla="*/ 0 w 824806"/>
              <a:gd name="connsiteY4" fmla="*/ 137346 h 274691"/>
              <a:gd name="connsiteX0" fmla="*/ 0 w 824806"/>
              <a:gd name="connsiteY0" fmla="*/ 62295 h 199641"/>
              <a:gd name="connsiteX1" fmla="*/ 412403 w 824806"/>
              <a:gd name="connsiteY1" fmla="*/ 1149 h 199641"/>
              <a:gd name="connsiteX2" fmla="*/ 824806 w 824806"/>
              <a:gd name="connsiteY2" fmla="*/ 62295 h 199641"/>
              <a:gd name="connsiteX3" fmla="*/ 412403 w 824806"/>
              <a:gd name="connsiteY3" fmla="*/ 199641 h 199641"/>
              <a:gd name="connsiteX4" fmla="*/ 0 w 824806"/>
              <a:gd name="connsiteY4" fmla="*/ 62295 h 199641"/>
              <a:gd name="connsiteX0" fmla="*/ 0 w 781943"/>
              <a:gd name="connsiteY0" fmla="*/ 62856 h 203605"/>
              <a:gd name="connsiteX1" fmla="*/ 412403 w 781943"/>
              <a:gd name="connsiteY1" fmla="*/ 1710 h 203605"/>
              <a:gd name="connsiteX2" fmla="*/ 781943 w 781943"/>
              <a:gd name="connsiteY2" fmla="*/ 124768 h 203605"/>
              <a:gd name="connsiteX3" fmla="*/ 412403 w 781943"/>
              <a:gd name="connsiteY3" fmla="*/ 200202 h 203605"/>
              <a:gd name="connsiteX4" fmla="*/ 0 w 781943"/>
              <a:gd name="connsiteY4" fmla="*/ 62856 h 203605"/>
              <a:gd name="connsiteX0" fmla="*/ 0 w 743843"/>
              <a:gd name="connsiteY0" fmla="*/ 108825 h 199101"/>
              <a:gd name="connsiteX1" fmla="*/ 374303 w 743843"/>
              <a:gd name="connsiteY1" fmla="*/ 54 h 199101"/>
              <a:gd name="connsiteX2" fmla="*/ 743843 w 743843"/>
              <a:gd name="connsiteY2" fmla="*/ 123112 h 199101"/>
              <a:gd name="connsiteX3" fmla="*/ 374303 w 743843"/>
              <a:gd name="connsiteY3" fmla="*/ 198546 h 199101"/>
              <a:gd name="connsiteX4" fmla="*/ 0 w 743843"/>
              <a:gd name="connsiteY4" fmla="*/ 108825 h 199101"/>
              <a:gd name="connsiteX0" fmla="*/ 1 w 743844"/>
              <a:gd name="connsiteY0" fmla="*/ 108825 h 213051"/>
              <a:gd name="connsiteX1" fmla="*/ 374304 w 743844"/>
              <a:gd name="connsiteY1" fmla="*/ 54 h 213051"/>
              <a:gd name="connsiteX2" fmla="*/ 743844 w 743844"/>
              <a:gd name="connsiteY2" fmla="*/ 123112 h 213051"/>
              <a:gd name="connsiteX3" fmla="*/ 379066 w 743844"/>
              <a:gd name="connsiteY3" fmla="*/ 212833 h 213051"/>
              <a:gd name="connsiteX4" fmla="*/ 1 w 743844"/>
              <a:gd name="connsiteY4" fmla="*/ 108825 h 213051"/>
              <a:gd name="connsiteX0" fmla="*/ 8 w 743851"/>
              <a:gd name="connsiteY0" fmla="*/ 79411 h 183637"/>
              <a:gd name="connsiteX1" fmla="*/ 389032 w 743851"/>
              <a:gd name="connsiteY1" fmla="*/ 81 h 183637"/>
              <a:gd name="connsiteX2" fmla="*/ 743851 w 743851"/>
              <a:gd name="connsiteY2" fmla="*/ 93698 h 183637"/>
              <a:gd name="connsiteX3" fmla="*/ 379073 w 743851"/>
              <a:gd name="connsiteY3" fmla="*/ 183419 h 183637"/>
              <a:gd name="connsiteX4" fmla="*/ 8 w 743851"/>
              <a:gd name="connsiteY4" fmla="*/ 79411 h 183637"/>
              <a:gd name="connsiteX0" fmla="*/ 8 w 651848"/>
              <a:gd name="connsiteY0" fmla="*/ 79793 h 186464"/>
              <a:gd name="connsiteX1" fmla="*/ 389032 w 651848"/>
              <a:gd name="connsiteY1" fmla="*/ 463 h 186464"/>
              <a:gd name="connsiteX2" fmla="*/ 651848 w 651848"/>
              <a:gd name="connsiteY2" fmla="*/ 116161 h 186464"/>
              <a:gd name="connsiteX3" fmla="*/ 379073 w 651848"/>
              <a:gd name="connsiteY3" fmla="*/ 183801 h 186464"/>
              <a:gd name="connsiteX4" fmla="*/ 8 w 651848"/>
              <a:gd name="connsiteY4" fmla="*/ 79793 h 186464"/>
              <a:gd name="connsiteX0" fmla="*/ 9 w 612595"/>
              <a:gd name="connsiteY0" fmla="*/ 108784 h 184042"/>
              <a:gd name="connsiteX1" fmla="*/ 349779 w 612595"/>
              <a:gd name="connsiteY1" fmla="*/ 13 h 184042"/>
              <a:gd name="connsiteX2" fmla="*/ 612595 w 612595"/>
              <a:gd name="connsiteY2" fmla="*/ 115711 h 184042"/>
              <a:gd name="connsiteX3" fmla="*/ 339820 w 612595"/>
              <a:gd name="connsiteY3" fmla="*/ 183351 h 184042"/>
              <a:gd name="connsiteX4" fmla="*/ 9 w 612595"/>
              <a:gd name="connsiteY4" fmla="*/ 108784 h 184042"/>
              <a:gd name="connsiteX0" fmla="*/ 20646 w 633232"/>
              <a:gd name="connsiteY0" fmla="*/ 113650 h 205450"/>
              <a:gd name="connsiteX1" fmla="*/ 370416 w 633232"/>
              <a:gd name="connsiteY1" fmla="*/ 4879 h 205450"/>
              <a:gd name="connsiteX2" fmla="*/ 633232 w 633232"/>
              <a:gd name="connsiteY2" fmla="*/ 120577 h 205450"/>
              <a:gd name="connsiteX3" fmla="*/ 360457 w 633232"/>
              <a:gd name="connsiteY3" fmla="*/ 188217 h 205450"/>
              <a:gd name="connsiteX4" fmla="*/ 20646 w 633232"/>
              <a:gd name="connsiteY4" fmla="*/ 113650 h 205450"/>
              <a:gd name="connsiteX0" fmla="*/ 3295 w 615881"/>
              <a:gd name="connsiteY0" fmla="*/ 108874 h 186537"/>
              <a:gd name="connsiteX1" fmla="*/ 353065 w 615881"/>
              <a:gd name="connsiteY1" fmla="*/ 103 h 186537"/>
              <a:gd name="connsiteX2" fmla="*/ 615881 w 615881"/>
              <a:gd name="connsiteY2" fmla="*/ 115801 h 186537"/>
              <a:gd name="connsiteX3" fmla="*/ 343106 w 615881"/>
              <a:gd name="connsiteY3" fmla="*/ 183441 h 186537"/>
              <a:gd name="connsiteX4" fmla="*/ 3295 w 615881"/>
              <a:gd name="connsiteY4" fmla="*/ 108874 h 186537"/>
              <a:gd name="connsiteX0" fmla="*/ 3522 w 591947"/>
              <a:gd name="connsiteY0" fmla="*/ 118439 h 190434"/>
              <a:gd name="connsiteX1" fmla="*/ 329131 w 591947"/>
              <a:gd name="connsiteY1" fmla="*/ 4 h 190434"/>
              <a:gd name="connsiteX2" fmla="*/ 591947 w 591947"/>
              <a:gd name="connsiteY2" fmla="*/ 115702 h 190434"/>
              <a:gd name="connsiteX3" fmla="*/ 319172 w 591947"/>
              <a:gd name="connsiteY3" fmla="*/ 183342 h 190434"/>
              <a:gd name="connsiteX4" fmla="*/ 3522 w 591947"/>
              <a:gd name="connsiteY4" fmla="*/ 118439 h 190434"/>
              <a:gd name="connsiteX0" fmla="*/ 54 w 588479"/>
              <a:gd name="connsiteY0" fmla="*/ 118439 h 183440"/>
              <a:gd name="connsiteX1" fmla="*/ 293045 w 588479"/>
              <a:gd name="connsiteY1" fmla="*/ 4 h 183440"/>
              <a:gd name="connsiteX2" fmla="*/ 588479 w 588479"/>
              <a:gd name="connsiteY2" fmla="*/ 115702 h 183440"/>
              <a:gd name="connsiteX3" fmla="*/ 315704 w 588479"/>
              <a:gd name="connsiteY3" fmla="*/ 183342 h 183440"/>
              <a:gd name="connsiteX4" fmla="*/ 54 w 588479"/>
              <a:gd name="connsiteY4" fmla="*/ 118439 h 183440"/>
              <a:gd name="connsiteX0" fmla="*/ 46 w 624713"/>
              <a:gd name="connsiteY0" fmla="*/ 122079 h 183383"/>
              <a:gd name="connsiteX1" fmla="*/ 329279 w 624713"/>
              <a:gd name="connsiteY1" fmla="*/ 20 h 183383"/>
              <a:gd name="connsiteX2" fmla="*/ 624713 w 624713"/>
              <a:gd name="connsiteY2" fmla="*/ 115718 h 183383"/>
              <a:gd name="connsiteX3" fmla="*/ 351938 w 624713"/>
              <a:gd name="connsiteY3" fmla="*/ 183358 h 183383"/>
              <a:gd name="connsiteX4" fmla="*/ 46 w 624713"/>
              <a:gd name="connsiteY4" fmla="*/ 122079 h 183383"/>
              <a:gd name="connsiteX0" fmla="*/ 9 w 624676"/>
              <a:gd name="connsiteY0" fmla="*/ 122079 h 186417"/>
              <a:gd name="connsiteX1" fmla="*/ 329242 w 624676"/>
              <a:gd name="connsiteY1" fmla="*/ 20 h 186417"/>
              <a:gd name="connsiteX2" fmla="*/ 624676 w 624676"/>
              <a:gd name="connsiteY2" fmla="*/ 115718 h 186417"/>
              <a:gd name="connsiteX3" fmla="*/ 351901 w 624676"/>
              <a:gd name="connsiteY3" fmla="*/ 183358 h 186417"/>
              <a:gd name="connsiteX4" fmla="*/ 9 w 624676"/>
              <a:gd name="connsiteY4" fmla="*/ 122079 h 186417"/>
              <a:gd name="connsiteX0" fmla="*/ 206 w 624873"/>
              <a:gd name="connsiteY0" fmla="*/ 132947 h 194254"/>
              <a:gd name="connsiteX1" fmla="*/ 305882 w 624873"/>
              <a:gd name="connsiteY1" fmla="*/ 15 h 194254"/>
              <a:gd name="connsiteX2" fmla="*/ 624873 w 624873"/>
              <a:gd name="connsiteY2" fmla="*/ 126586 h 194254"/>
              <a:gd name="connsiteX3" fmla="*/ 352098 w 624873"/>
              <a:gd name="connsiteY3" fmla="*/ 194226 h 194254"/>
              <a:gd name="connsiteX4" fmla="*/ 206 w 624873"/>
              <a:gd name="connsiteY4" fmla="*/ 132947 h 194254"/>
              <a:gd name="connsiteX0" fmla="*/ 258 w 624925"/>
              <a:gd name="connsiteY0" fmla="*/ 133773 h 195079"/>
              <a:gd name="connsiteX1" fmla="*/ 305934 w 624925"/>
              <a:gd name="connsiteY1" fmla="*/ 841 h 195079"/>
              <a:gd name="connsiteX2" fmla="*/ 624925 w 624925"/>
              <a:gd name="connsiteY2" fmla="*/ 127412 h 195079"/>
              <a:gd name="connsiteX3" fmla="*/ 352150 w 624925"/>
              <a:gd name="connsiteY3" fmla="*/ 195052 h 195079"/>
              <a:gd name="connsiteX4" fmla="*/ 258 w 624925"/>
              <a:gd name="connsiteY4" fmla="*/ 133773 h 195079"/>
              <a:gd name="connsiteX0" fmla="*/ 651 w 625318"/>
              <a:gd name="connsiteY0" fmla="*/ 133859 h 264006"/>
              <a:gd name="connsiteX1" fmla="*/ 306327 w 625318"/>
              <a:gd name="connsiteY1" fmla="*/ 927 h 264006"/>
              <a:gd name="connsiteX2" fmla="*/ 625318 w 625318"/>
              <a:gd name="connsiteY2" fmla="*/ 127498 h 264006"/>
              <a:gd name="connsiteX3" fmla="*/ 381536 w 625318"/>
              <a:gd name="connsiteY3" fmla="*/ 263997 h 264006"/>
              <a:gd name="connsiteX4" fmla="*/ 651 w 625318"/>
              <a:gd name="connsiteY4" fmla="*/ 133859 h 264006"/>
              <a:gd name="connsiteX0" fmla="*/ 2148 w 422049"/>
              <a:gd name="connsiteY0" fmla="*/ 138422 h 263158"/>
              <a:gd name="connsiteX1" fmla="*/ 103058 w 422049"/>
              <a:gd name="connsiteY1" fmla="*/ 54 h 263158"/>
              <a:gd name="connsiteX2" fmla="*/ 422049 w 422049"/>
              <a:gd name="connsiteY2" fmla="*/ 126625 h 263158"/>
              <a:gd name="connsiteX3" fmla="*/ 178267 w 422049"/>
              <a:gd name="connsiteY3" fmla="*/ 263124 h 263158"/>
              <a:gd name="connsiteX4" fmla="*/ 2148 w 422049"/>
              <a:gd name="connsiteY4" fmla="*/ 138422 h 263158"/>
              <a:gd name="connsiteX0" fmla="*/ 1982 w 421883"/>
              <a:gd name="connsiteY0" fmla="*/ 132992 h 257728"/>
              <a:gd name="connsiteX1" fmla="*/ 104983 w 421883"/>
              <a:gd name="connsiteY1" fmla="*/ 60 h 257728"/>
              <a:gd name="connsiteX2" fmla="*/ 421883 w 421883"/>
              <a:gd name="connsiteY2" fmla="*/ 121195 h 257728"/>
              <a:gd name="connsiteX3" fmla="*/ 178101 w 421883"/>
              <a:gd name="connsiteY3" fmla="*/ 257694 h 257728"/>
              <a:gd name="connsiteX4" fmla="*/ 1982 w 421883"/>
              <a:gd name="connsiteY4" fmla="*/ 132992 h 257728"/>
              <a:gd name="connsiteX0" fmla="*/ 1982 w 421883"/>
              <a:gd name="connsiteY0" fmla="*/ 133127 h 257863"/>
              <a:gd name="connsiteX1" fmla="*/ 104983 w 421883"/>
              <a:gd name="connsiteY1" fmla="*/ 195 h 257863"/>
              <a:gd name="connsiteX2" fmla="*/ 421883 w 421883"/>
              <a:gd name="connsiteY2" fmla="*/ 121330 h 257863"/>
              <a:gd name="connsiteX3" fmla="*/ 178101 w 421883"/>
              <a:gd name="connsiteY3" fmla="*/ 257829 h 257863"/>
              <a:gd name="connsiteX4" fmla="*/ 1982 w 421883"/>
              <a:gd name="connsiteY4" fmla="*/ 133127 h 257863"/>
              <a:gd name="connsiteX0" fmla="*/ 2147 w 422048"/>
              <a:gd name="connsiteY0" fmla="*/ 119030 h 243765"/>
              <a:gd name="connsiteX1" fmla="*/ 103057 w 422048"/>
              <a:gd name="connsiteY1" fmla="*/ 595 h 243765"/>
              <a:gd name="connsiteX2" fmla="*/ 422048 w 422048"/>
              <a:gd name="connsiteY2" fmla="*/ 107233 h 243765"/>
              <a:gd name="connsiteX3" fmla="*/ 178266 w 422048"/>
              <a:gd name="connsiteY3" fmla="*/ 243732 h 243765"/>
              <a:gd name="connsiteX4" fmla="*/ 2147 w 422048"/>
              <a:gd name="connsiteY4" fmla="*/ 119030 h 243765"/>
              <a:gd name="connsiteX0" fmla="*/ 2932 w 422833"/>
              <a:gd name="connsiteY0" fmla="*/ 124238 h 248973"/>
              <a:gd name="connsiteX1" fmla="*/ 95478 w 422833"/>
              <a:gd name="connsiteY1" fmla="*/ 367 h 248973"/>
              <a:gd name="connsiteX2" fmla="*/ 422833 w 422833"/>
              <a:gd name="connsiteY2" fmla="*/ 112441 h 248973"/>
              <a:gd name="connsiteX3" fmla="*/ 179051 w 422833"/>
              <a:gd name="connsiteY3" fmla="*/ 248940 h 248973"/>
              <a:gd name="connsiteX4" fmla="*/ 2932 w 422833"/>
              <a:gd name="connsiteY4" fmla="*/ 124238 h 248973"/>
              <a:gd name="connsiteX0" fmla="*/ 2509 w 365949"/>
              <a:gd name="connsiteY0" fmla="*/ 124030 h 248749"/>
              <a:gd name="connsiteX1" fmla="*/ 95055 w 365949"/>
              <a:gd name="connsiteY1" fmla="*/ 159 h 248749"/>
              <a:gd name="connsiteX2" fmla="*/ 365950 w 365949"/>
              <a:gd name="connsiteY2" fmla="*/ 115857 h 248749"/>
              <a:gd name="connsiteX3" fmla="*/ 178628 w 365949"/>
              <a:gd name="connsiteY3" fmla="*/ 248732 h 248749"/>
              <a:gd name="connsiteX4" fmla="*/ 2509 w 365949"/>
              <a:gd name="connsiteY4" fmla="*/ 124030 h 248749"/>
              <a:gd name="connsiteX0" fmla="*/ 2509 w 365950"/>
              <a:gd name="connsiteY0" fmla="*/ 124344 h 249063"/>
              <a:gd name="connsiteX1" fmla="*/ 95055 w 365950"/>
              <a:gd name="connsiteY1" fmla="*/ 473 h 249063"/>
              <a:gd name="connsiteX2" fmla="*/ 365950 w 365950"/>
              <a:gd name="connsiteY2" fmla="*/ 116171 h 249063"/>
              <a:gd name="connsiteX3" fmla="*/ 178628 w 365950"/>
              <a:gd name="connsiteY3" fmla="*/ 249046 h 249063"/>
              <a:gd name="connsiteX4" fmla="*/ 2509 w 365950"/>
              <a:gd name="connsiteY4" fmla="*/ 124344 h 249063"/>
              <a:gd name="connsiteX0" fmla="*/ 0 w 363441"/>
              <a:gd name="connsiteY0" fmla="*/ 124344 h 249062"/>
              <a:gd name="connsiteX1" fmla="*/ 92546 w 363441"/>
              <a:gd name="connsiteY1" fmla="*/ 473 h 249062"/>
              <a:gd name="connsiteX2" fmla="*/ 363441 w 363441"/>
              <a:gd name="connsiteY2" fmla="*/ 116171 h 249062"/>
              <a:gd name="connsiteX3" fmla="*/ 176119 w 363441"/>
              <a:gd name="connsiteY3" fmla="*/ 249046 h 249062"/>
              <a:gd name="connsiteX4" fmla="*/ 0 w 363441"/>
              <a:gd name="connsiteY4" fmla="*/ 124344 h 249062"/>
              <a:gd name="connsiteX0" fmla="*/ 10942 w 374383"/>
              <a:gd name="connsiteY0" fmla="*/ 124344 h 249062"/>
              <a:gd name="connsiteX1" fmla="*/ 19844 w 374383"/>
              <a:gd name="connsiteY1" fmla="*/ 473 h 249062"/>
              <a:gd name="connsiteX2" fmla="*/ 374383 w 374383"/>
              <a:gd name="connsiteY2" fmla="*/ 116171 h 249062"/>
              <a:gd name="connsiteX3" fmla="*/ 187061 w 374383"/>
              <a:gd name="connsiteY3" fmla="*/ 249046 h 249062"/>
              <a:gd name="connsiteX4" fmla="*/ 10942 w 374383"/>
              <a:gd name="connsiteY4" fmla="*/ 124344 h 249062"/>
              <a:gd name="connsiteX0" fmla="*/ 10942 w 391858"/>
              <a:gd name="connsiteY0" fmla="*/ 124344 h 251287"/>
              <a:gd name="connsiteX1" fmla="*/ 19844 w 391858"/>
              <a:gd name="connsiteY1" fmla="*/ 473 h 251287"/>
              <a:gd name="connsiteX2" fmla="*/ 374383 w 391858"/>
              <a:gd name="connsiteY2" fmla="*/ 116171 h 251287"/>
              <a:gd name="connsiteX3" fmla="*/ 322103 w 391858"/>
              <a:gd name="connsiteY3" fmla="*/ 198018 h 251287"/>
              <a:gd name="connsiteX4" fmla="*/ 187061 w 391858"/>
              <a:gd name="connsiteY4" fmla="*/ 249046 h 251287"/>
              <a:gd name="connsiteX5" fmla="*/ 10942 w 391858"/>
              <a:gd name="connsiteY5" fmla="*/ 124344 h 251287"/>
              <a:gd name="connsiteX0" fmla="*/ 10942 w 397211"/>
              <a:gd name="connsiteY0" fmla="*/ 124344 h 258965"/>
              <a:gd name="connsiteX1" fmla="*/ 19844 w 397211"/>
              <a:gd name="connsiteY1" fmla="*/ 473 h 258965"/>
              <a:gd name="connsiteX2" fmla="*/ 374383 w 397211"/>
              <a:gd name="connsiteY2" fmla="*/ 116171 h 258965"/>
              <a:gd name="connsiteX3" fmla="*/ 349288 w 397211"/>
              <a:gd name="connsiteY3" fmla="*/ 236072 h 258965"/>
              <a:gd name="connsiteX4" fmla="*/ 187061 w 397211"/>
              <a:gd name="connsiteY4" fmla="*/ 249046 h 258965"/>
              <a:gd name="connsiteX5" fmla="*/ 10942 w 397211"/>
              <a:gd name="connsiteY5" fmla="*/ 124344 h 2589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97211" h="258965">
                <a:moveTo>
                  <a:pt x="10942" y="124344"/>
                </a:moveTo>
                <a:cubicBezTo>
                  <a:pt x="-16928" y="82915"/>
                  <a:pt x="16877" y="41763"/>
                  <a:pt x="19844" y="473"/>
                </a:cubicBezTo>
                <a:cubicBezTo>
                  <a:pt x="80417" y="-889"/>
                  <a:pt x="372292" y="-6798"/>
                  <a:pt x="374383" y="116171"/>
                </a:cubicBezTo>
                <a:cubicBezTo>
                  <a:pt x="424760" y="149095"/>
                  <a:pt x="380508" y="213926"/>
                  <a:pt x="349288" y="236072"/>
                </a:cubicBezTo>
                <a:cubicBezTo>
                  <a:pt x="318068" y="258218"/>
                  <a:pt x="243452" y="267667"/>
                  <a:pt x="187061" y="249046"/>
                </a:cubicBezTo>
                <a:cubicBezTo>
                  <a:pt x="130670" y="230425"/>
                  <a:pt x="38812" y="165773"/>
                  <a:pt x="10942" y="124344"/>
                </a:cubicBezTo>
                <a:close/>
              </a:path>
            </a:pathLst>
          </a:custGeom>
          <a:solidFill>
            <a:srgbClr val="000000">
              <a:alpha val="18000"/>
            </a:srgbClr>
          </a:solidFill>
          <a:ln w="12700">
            <a:noFill/>
            <a:round/>
            <a:headEnd/>
            <a:tailEnd/>
          </a:ln>
          <a:effectLst>
            <a:softEdge rad="63500"/>
          </a:effectLst>
        </p:spPr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99" name="Freeform 46"/>
          <p:cNvSpPr>
            <a:spLocks/>
          </p:cNvSpPr>
          <p:nvPr/>
        </p:nvSpPr>
        <p:spPr bwMode="gray">
          <a:xfrm>
            <a:off x="2296368" y="1643295"/>
            <a:ext cx="569642" cy="1421872"/>
          </a:xfrm>
          <a:custGeom>
            <a:avLst/>
            <a:gdLst/>
            <a:ahLst/>
            <a:cxnLst>
              <a:cxn ang="0">
                <a:pos x="95" y="113"/>
              </a:cxn>
              <a:cxn ang="0">
                <a:pos x="57" y="113"/>
              </a:cxn>
              <a:cxn ang="0">
                <a:pos x="0" y="56"/>
              </a:cxn>
              <a:cxn ang="0">
                <a:pos x="57" y="0"/>
              </a:cxn>
              <a:cxn ang="0">
                <a:pos x="156" y="0"/>
              </a:cxn>
              <a:cxn ang="0">
                <a:pos x="216" y="61"/>
              </a:cxn>
              <a:cxn ang="0">
                <a:pos x="216" y="474"/>
              </a:cxn>
              <a:cxn ang="0">
                <a:pos x="156" y="539"/>
              </a:cxn>
              <a:cxn ang="0">
                <a:pos x="95" y="474"/>
              </a:cxn>
              <a:cxn ang="0">
                <a:pos x="95" y="113"/>
              </a:cxn>
            </a:cxnLst>
            <a:rect l="0" t="0" r="r" b="b"/>
            <a:pathLst>
              <a:path w="216" h="539">
                <a:moveTo>
                  <a:pt x="95" y="113"/>
                </a:moveTo>
                <a:cubicBezTo>
                  <a:pt x="57" y="113"/>
                  <a:pt x="57" y="113"/>
                  <a:pt x="57" y="113"/>
                </a:cubicBezTo>
                <a:cubicBezTo>
                  <a:pt x="19" y="113"/>
                  <a:pt x="0" y="84"/>
                  <a:pt x="0" y="56"/>
                </a:cubicBezTo>
                <a:cubicBezTo>
                  <a:pt x="0" y="29"/>
                  <a:pt x="19" y="0"/>
                  <a:pt x="57" y="0"/>
                </a:cubicBezTo>
                <a:cubicBezTo>
                  <a:pt x="156" y="0"/>
                  <a:pt x="156" y="0"/>
                  <a:pt x="156" y="0"/>
                </a:cubicBezTo>
                <a:cubicBezTo>
                  <a:pt x="183" y="0"/>
                  <a:pt x="216" y="11"/>
                  <a:pt x="216" y="61"/>
                </a:cubicBezTo>
                <a:cubicBezTo>
                  <a:pt x="216" y="474"/>
                  <a:pt x="216" y="474"/>
                  <a:pt x="216" y="474"/>
                </a:cubicBezTo>
                <a:cubicBezTo>
                  <a:pt x="216" y="517"/>
                  <a:pt x="191" y="539"/>
                  <a:pt x="156" y="539"/>
                </a:cubicBezTo>
                <a:cubicBezTo>
                  <a:pt x="120" y="539"/>
                  <a:pt x="95" y="517"/>
                  <a:pt x="95" y="474"/>
                </a:cubicBezTo>
                <a:lnTo>
                  <a:pt x="95" y="113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  <a:effectLst/>
          <a:scene3d>
            <a:camera prst="perspectiveRelaxed">
              <a:rot lat="0" lon="20699986" rev="0"/>
            </a:camera>
            <a:lightRig rig="balanced" dir="t"/>
          </a:scene3d>
          <a:sp3d extrusionH="571500">
            <a:bevelT w="25400" h="25400"/>
          </a:sp3d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n>
                <a:solidFill>
                  <a:sysClr val="windowText" lastClr="000000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3745462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withEffect">
                                      <p:stCondLst>
                                        <p:cond delay="1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9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9" dur="10" fill="hold"/>
                                            <p:tgtEl>
                                              <p:spTgt spid="92"/>
                                            </p:tgtEl>
                                          </p:cBhvr>
                                          <p:by x="200000" y="2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0" presetID="6" presetClass="emph" presetSubtype="0" fill="hold" nodeType="withEffect">
                                      <p:stCondLst>
                                        <p:cond delay="10"/>
                                      </p:stCondLst>
                                      <p:childTnLst>
                                        <p:animScale>
                                          <p:cBhvr>
                                            <p:cTn id="11" dur="340" fill="hold"/>
                                            <p:tgtEl>
                                              <p:spTgt spid="92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2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" dur="300"/>
                                            <p:tgtEl>
                                              <p:spTgt spid="9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42" presetClass="path" presetSubtype="0" fill="hold" grpId="1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33333E-6 -0.46019 L 3.33333E-6 -0.00093 " pathEditMode="relative" rAng="0" ptsTypes="AA" p14:bounceEnd="40000">
                                          <p:cBhvr>
                                            <p:cTn id="16" dur="500" fill="hold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2296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6" presetClass="emph" presetSubtype="0" decel="100000" autoRev="1" fill="hold" grpId="2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animScale>
                                          <p:cBhvr>
                                            <p:cTn id="18" dur="100" fill="hold"/>
                                            <p:tgtEl>
                                              <p:spTgt spid="95"/>
                                            </p:tgtEl>
                                          </p:cBhvr>
                                          <p:by x="10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9" presetID="10" presetClass="entr" presetSubtype="0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300"/>
                                            <p:tgtEl>
                                              <p:spTgt spid="9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42" presetClass="path" presetSubtype="0" fill="hold" grpId="1" nodeType="withEffect" p14:presetBounceEnd="40000">
                                      <p:stCondLst>
                                        <p:cond delay="200"/>
                                      </p:stCondLst>
                                      <p:childTnLst>
                                        <p:animMotion origin="layout" path="M 3.33333E-6 -0.45926 L 3.33333E-6 1.11022E-16 " pathEditMode="relative" rAng="0" ptsTypes="AA" p14:bounceEnd="40000">
                                          <p:cBhvr>
                                            <p:cTn id="23" dur="5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2296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4" presetID="6" presetClass="emph" presetSubtype="0" decel="100000" autoRev="1" fill="hold" grpId="2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animScale>
                                          <p:cBhvr>
                                            <p:cTn id="25" dur="100" fill="hold"/>
                                            <p:tgtEl>
                                              <p:spTgt spid="97"/>
                                            </p:tgtEl>
                                          </p:cBhvr>
                                          <p:by x="10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6" presetID="6" presetClass="emph" presetSubtype="0" decel="100000" autoRev="1" fill="hold" grpId="3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Scale>
                                          <p:cBhvr>
                                            <p:cTn id="27" dur="100" fill="hold"/>
                                            <p:tgtEl>
                                              <p:spTgt spid="95"/>
                                            </p:tgtEl>
                                          </p:cBhvr>
                                          <p:by x="100000" y="9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8" presetID="10" presetClass="entr" presetSubtype="0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9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10" presetClass="entr" presetSubtype="0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300"/>
                                            <p:tgtEl>
                                              <p:spTgt spid="9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" presetID="42" presetClass="path" presetSubtype="0" fill="hold" grpId="1" nodeType="withEffect" p14:presetBounceEnd="40000">
                                      <p:stCondLst>
                                        <p:cond delay="400"/>
                                      </p:stCondLst>
                                      <p:childTnLst>
                                        <p:animMotion origin="layout" path="M 3.33333E-6 -0.45926 L 3.33333E-6 1.11022E-16 " pathEditMode="relative" rAng="0" ptsTypes="AA" p14:bounceEnd="40000">
                                          <p:cBhvr>
                                            <p:cTn id="35" dur="50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2296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6" presetID="6" presetClass="emph" presetSubtype="0" decel="100000" autoRev="1" fill="hold" grpId="2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animScale>
                                          <p:cBhvr>
                                            <p:cTn id="37" dur="100" fill="hold"/>
                                            <p:tgtEl>
                                              <p:spTgt spid="99"/>
                                            </p:tgtEl>
                                          </p:cBhvr>
                                          <p:by x="10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8" presetID="6" presetClass="emph" presetSubtype="0" decel="100000" autoRev="1" fill="hold" grpId="3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animScale>
                                          <p:cBhvr>
                                            <p:cTn id="39" dur="100" fill="hold"/>
                                            <p:tgtEl>
                                              <p:spTgt spid="97"/>
                                            </p:tgtEl>
                                          </p:cBhvr>
                                          <p:by x="100000" y="9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0" presetID="6" presetClass="emph" presetSubtype="0" decel="100000" autoRev="1" fill="hold" grpId="4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animScale>
                                          <p:cBhvr>
                                            <p:cTn id="41" dur="100" fill="hold"/>
                                            <p:tgtEl>
                                              <p:spTgt spid="95"/>
                                            </p:tgtEl>
                                          </p:cBhvr>
                                          <p:by x="100000" y="9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2" presetID="10" presetClass="entr" presetSubtype="0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9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9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0" fill="hold">
                          <p:stCondLst>
                            <p:cond delay="indefinite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4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5" fill="hold">
                          <p:stCondLst>
                            <p:cond delay="indefinite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9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0" fill="hold">
                          <p:stCondLst>
                            <p:cond delay="indefinite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4" dur="3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5" presetID="42" presetClass="path" presetSubtype="0" fill="hold" grpId="1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33333E-6 -0.46019 L 3.33333E-6 -0.00093 " pathEditMode="relative" rAng="0" ptsTypes="AA" p14:bounceEnd="40000">
                                          <p:cBhvr>
                                            <p:cTn id="66" dur="5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2296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7" presetID="6" presetClass="emph" presetSubtype="0" decel="100000" autoRev="1" fill="hold" grpId="2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animScale>
                                          <p:cBhvr>
                                            <p:cTn id="68" dur="100" fill="hold"/>
                                            <p:tgtEl>
                                              <p:spTgt spid="69"/>
                                            </p:tgtEl>
                                          </p:cBhvr>
                                          <p:by x="10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9" presetID="6" presetClass="emph" presetSubtype="0" decel="100000" autoRev="1" fill="hold" grpId="3" nodeType="withEffect">
                                      <p:stCondLst>
                                        <p:cond delay="350"/>
                                      </p:stCondLst>
                                      <p:childTnLst>
                                        <p:animScale>
                                          <p:cBhvr>
                                            <p:cTn id="70" dur="100" fill="hold"/>
                                            <p:tgtEl>
                                              <p:spTgt spid="69"/>
                                            </p:tgtEl>
                                          </p:cBhvr>
                                          <p:by x="100000" y="9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1" presetID="6" presetClass="emph" presetSubtype="0" decel="100000" autoRev="1" fill="hold" grpId="4" nodeType="withEffect">
                                      <p:stCondLst>
                                        <p:cond delay="350"/>
                                      </p:stCondLst>
                                      <p:childTnLst>
                                        <p:animScale>
                                          <p:cBhvr>
                                            <p:cTn id="72" dur="100" fill="hold"/>
                                            <p:tgtEl>
                                              <p:spTgt spid="69"/>
                                            </p:tgtEl>
                                          </p:cBhvr>
                                          <p:by x="100000" y="9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5" dur="500"/>
                                            <p:tgtEl>
                                              <p:spTgt spid="8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6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77" dur="10" fill="hold"/>
                                            <p:tgtEl>
                                              <p:spTgt spid="89"/>
                                            </p:tgtEl>
                                          </p:cBhvr>
                                          <p:by x="200000" y="2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8" presetID="6" presetClass="emph" presetSubtype="0" fill="hold" nodeType="withEffect">
                                      <p:stCondLst>
                                        <p:cond delay="10"/>
                                      </p:stCondLst>
                                      <p:childTnLst>
                                        <p:animScale>
                                          <p:cBhvr>
                                            <p:cTn id="79" dur="340" fill="hold"/>
                                            <p:tgtEl>
                                              <p:spTgt spid="8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0" presetID="10" presetClass="entr" presetSubtype="0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2" dur="30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3" presetID="42" presetClass="path" presetSubtype="0" fill="hold" grpId="1" nodeType="withEffect" p14:presetBounceEnd="40000">
                                      <p:stCondLst>
                                        <p:cond delay="200"/>
                                      </p:stCondLst>
                                      <p:childTnLst>
                                        <p:animMotion origin="layout" path="M 3.33333E-6 -0.46019 L 3.33333E-6 -0.00093 " pathEditMode="relative" rAng="0" ptsTypes="AA" p14:bounceEnd="40000">
                                          <p:cBhvr>
                                            <p:cTn id="84" dur="5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2296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5" presetID="6" presetClass="emph" presetSubtype="0" decel="100000" autoRev="1" fill="hold" grpId="2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animScale>
                                          <p:cBhvr>
                                            <p:cTn id="86" dur="100" fill="hold"/>
                                            <p:tgtEl>
                                              <p:spTgt spid="68"/>
                                            </p:tgtEl>
                                          </p:cBhvr>
                                          <p:by x="10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7" presetID="6" presetClass="emph" presetSubtype="0" decel="100000" autoRev="1" fill="hold" grpId="3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Scale>
                                          <p:cBhvr>
                                            <p:cTn id="88" dur="100" fill="hold"/>
                                            <p:tgtEl>
                                              <p:spTgt spid="68"/>
                                            </p:tgtEl>
                                          </p:cBhvr>
                                          <p:by x="100000" y="9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9" presetID="6" presetClass="emph" presetSubtype="0" decel="100000" autoRev="1" fill="hold" grpId="4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Scale>
                                          <p:cBhvr>
                                            <p:cTn id="90" dur="100" fill="hold"/>
                                            <p:tgtEl>
                                              <p:spTgt spid="68"/>
                                            </p:tgtEl>
                                          </p:cBhvr>
                                          <p:by x="100000" y="9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91" presetID="10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3" dur="30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4" presetID="42" presetClass="path" presetSubtype="0" fill="hold" grpId="1" nodeType="withEffect" p14:presetBounceEnd="40000">
                                      <p:stCondLst>
                                        <p:cond delay="300"/>
                                      </p:stCondLst>
                                      <p:childTnLst>
                                        <p:animMotion origin="layout" path="M 3.33333E-6 -0.46019 L 3.33333E-6 -0.00093 " pathEditMode="relative" rAng="0" ptsTypes="AA" p14:bounceEnd="40000">
                                          <p:cBhvr>
                                            <p:cTn id="95" dur="5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2296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6" presetID="6" presetClass="emph" presetSubtype="0" decel="100000" autoRev="1" fill="hold" grpId="2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animScale>
                                          <p:cBhvr>
                                            <p:cTn id="97" dur="100" fill="hold"/>
                                            <p:tgtEl>
                                              <p:spTgt spid="64"/>
                                            </p:tgtEl>
                                          </p:cBhvr>
                                          <p:by x="10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98" presetID="6" presetClass="emph" presetSubtype="0" decel="100000" autoRev="1" fill="hold" grpId="3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animScale>
                                          <p:cBhvr>
                                            <p:cTn id="99" dur="100" fill="hold"/>
                                            <p:tgtEl>
                                              <p:spTgt spid="64"/>
                                            </p:tgtEl>
                                          </p:cBhvr>
                                          <p:by x="100000" y="9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00" presetID="6" presetClass="emph" presetSubtype="0" decel="100000" autoRev="1" fill="hold" grpId="4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animScale>
                                          <p:cBhvr>
                                            <p:cTn id="101" dur="100" fill="hold"/>
                                            <p:tgtEl>
                                              <p:spTgt spid="64"/>
                                            </p:tgtEl>
                                          </p:cBhvr>
                                          <p:by x="100000" y="9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2" fill="hold">
                          <p:stCondLst>
                            <p:cond delay="indefinite"/>
                          </p:stCondLst>
                          <p:childTnLst>
                            <p:par>
                              <p:cTn id="10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4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06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7" fill="hold">
                          <p:stCondLst>
                            <p:cond delay="indefinite"/>
                          </p:stCondLst>
                          <p:childTnLst>
                            <p:par>
                              <p:cTn id="10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9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11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2" fill="hold">
                          <p:stCondLst>
                            <p:cond delay="indefinite"/>
                          </p:stCondLst>
                          <p:childTnLst>
                            <p:par>
                              <p:cTn id="1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4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16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5" grpId="0" animBg="1"/>
          <p:bldP spid="11" grpId="0" animBg="1"/>
          <p:bldP spid="12" grpId="0" animBg="1"/>
          <p:bldP spid="23" grpId="0" animBg="1"/>
          <p:bldP spid="64" grpId="0" animBg="1"/>
          <p:bldP spid="64" grpId="1" animBg="1"/>
          <p:bldP spid="64" grpId="2" animBg="1"/>
          <p:bldP spid="64" grpId="3" animBg="1"/>
          <p:bldP spid="64" grpId="4" animBg="1"/>
          <p:bldP spid="21" grpId="0" animBg="1"/>
          <p:bldP spid="68" grpId="0" animBg="1"/>
          <p:bldP spid="68" grpId="1" animBg="1"/>
          <p:bldP spid="68" grpId="2" animBg="1"/>
          <p:bldP spid="68" grpId="3" animBg="1"/>
          <p:bldP spid="68" grpId="4" animBg="1"/>
          <p:bldP spid="22" grpId="0" animBg="1"/>
          <p:bldP spid="69" grpId="0" animBg="1"/>
          <p:bldP spid="69" grpId="1" animBg="1"/>
          <p:bldP spid="69" grpId="2" animBg="1"/>
          <p:bldP spid="69" grpId="3" animBg="1"/>
          <p:bldP spid="69" grpId="4" animBg="1"/>
          <p:bldP spid="95" grpId="0" animBg="1"/>
          <p:bldP spid="95" grpId="1" animBg="1"/>
          <p:bldP spid="95" grpId="2" animBg="1"/>
          <p:bldP spid="95" grpId="3" animBg="1"/>
          <p:bldP spid="95" grpId="4" animBg="1"/>
          <p:bldP spid="96" grpId="0" animBg="1"/>
          <p:bldP spid="97" grpId="0" animBg="1"/>
          <p:bldP spid="97" grpId="1" animBg="1"/>
          <p:bldP spid="97" grpId="2" animBg="1"/>
          <p:bldP spid="97" grpId="3" animBg="1"/>
          <p:bldP spid="98" grpId="0" animBg="1"/>
          <p:bldP spid="99" grpId="0" animBg="1"/>
          <p:bldP spid="99" grpId="1" animBg="1"/>
          <p:bldP spid="99" grpId="2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withEffect">
                                      <p:stCondLst>
                                        <p:cond delay="1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9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9" dur="10" fill="hold"/>
                                            <p:tgtEl>
                                              <p:spTgt spid="92"/>
                                            </p:tgtEl>
                                          </p:cBhvr>
                                          <p:by x="200000" y="2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0" presetID="6" presetClass="emph" presetSubtype="0" fill="hold" nodeType="withEffect">
                                      <p:stCondLst>
                                        <p:cond delay="10"/>
                                      </p:stCondLst>
                                      <p:childTnLst>
                                        <p:animScale>
                                          <p:cBhvr>
                                            <p:cTn id="11" dur="340" fill="hold"/>
                                            <p:tgtEl>
                                              <p:spTgt spid="92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2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" dur="300"/>
                                            <p:tgtEl>
                                              <p:spTgt spid="9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42" presetClass="pat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33333E-6 -0.46019 L 3.33333E-6 -0.00093 " pathEditMode="relative" rAng="0" ptsTypes="AA">
                                          <p:cBhvr>
                                            <p:cTn id="16" dur="500" fill="hold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2296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6" presetClass="emph" presetSubtype="0" decel="100000" autoRev="1" fill="hold" grpId="2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animScale>
                                          <p:cBhvr>
                                            <p:cTn id="18" dur="100" fill="hold"/>
                                            <p:tgtEl>
                                              <p:spTgt spid="95"/>
                                            </p:tgtEl>
                                          </p:cBhvr>
                                          <p:by x="10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9" presetID="10" presetClass="entr" presetSubtype="0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300"/>
                                            <p:tgtEl>
                                              <p:spTgt spid="9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42" presetClass="path" presetSubtype="0" fill="hold" grpId="1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Motion origin="layout" path="M 3.33333E-6 -0.45926 L 3.33333E-6 1.11022E-16 " pathEditMode="relative" rAng="0" ptsTypes="AA">
                                          <p:cBhvr>
                                            <p:cTn id="23" dur="5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2296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4" presetID="6" presetClass="emph" presetSubtype="0" decel="100000" autoRev="1" fill="hold" grpId="2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animScale>
                                          <p:cBhvr>
                                            <p:cTn id="25" dur="100" fill="hold"/>
                                            <p:tgtEl>
                                              <p:spTgt spid="97"/>
                                            </p:tgtEl>
                                          </p:cBhvr>
                                          <p:by x="10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6" presetID="6" presetClass="emph" presetSubtype="0" decel="100000" autoRev="1" fill="hold" grpId="3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Scale>
                                          <p:cBhvr>
                                            <p:cTn id="27" dur="100" fill="hold"/>
                                            <p:tgtEl>
                                              <p:spTgt spid="95"/>
                                            </p:tgtEl>
                                          </p:cBhvr>
                                          <p:by x="100000" y="9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8" presetID="10" presetClass="entr" presetSubtype="0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9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10" presetClass="entr" presetSubtype="0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300"/>
                                            <p:tgtEl>
                                              <p:spTgt spid="9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" presetID="42" presetClass="path" presetSubtype="0" fill="hold" grpId="1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animMotion origin="layout" path="M 3.33333E-6 -0.45926 L 3.33333E-6 1.11022E-16 " pathEditMode="relative" rAng="0" ptsTypes="AA">
                                          <p:cBhvr>
                                            <p:cTn id="35" dur="50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2296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6" presetID="6" presetClass="emph" presetSubtype="0" decel="100000" autoRev="1" fill="hold" grpId="2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animScale>
                                          <p:cBhvr>
                                            <p:cTn id="37" dur="100" fill="hold"/>
                                            <p:tgtEl>
                                              <p:spTgt spid="99"/>
                                            </p:tgtEl>
                                          </p:cBhvr>
                                          <p:by x="10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8" presetID="6" presetClass="emph" presetSubtype="0" decel="100000" autoRev="1" fill="hold" grpId="3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animScale>
                                          <p:cBhvr>
                                            <p:cTn id="39" dur="100" fill="hold"/>
                                            <p:tgtEl>
                                              <p:spTgt spid="97"/>
                                            </p:tgtEl>
                                          </p:cBhvr>
                                          <p:by x="100000" y="9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0" presetID="6" presetClass="emph" presetSubtype="0" decel="100000" autoRev="1" fill="hold" grpId="4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animScale>
                                          <p:cBhvr>
                                            <p:cTn id="41" dur="100" fill="hold"/>
                                            <p:tgtEl>
                                              <p:spTgt spid="95"/>
                                            </p:tgtEl>
                                          </p:cBhvr>
                                          <p:by x="100000" y="9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2" presetID="10" presetClass="entr" presetSubtype="0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9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9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0" fill="hold">
                          <p:stCondLst>
                            <p:cond delay="indefinite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4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5" fill="hold">
                          <p:stCondLst>
                            <p:cond delay="indefinite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9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0" fill="hold">
                          <p:stCondLst>
                            <p:cond delay="indefinite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4" dur="3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5" presetID="42" presetClass="pat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33333E-6 -0.46019 L 3.33333E-6 -0.00093 " pathEditMode="relative" rAng="0" ptsTypes="AA">
                                          <p:cBhvr>
                                            <p:cTn id="66" dur="5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2296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7" presetID="6" presetClass="emph" presetSubtype="0" decel="100000" autoRev="1" fill="hold" grpId="2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animScale>
                                          <p:cBhvr>
                                            <p:cTn id="68" dur="100" fill="hold"/>
                                            <p:tgtEl>
                                              <p:spTgt spid="69"/>
                                            </p:tgtEl>
                                          </p:cBhvr>
                                          <p:by x="10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9" presetID="6" presetClass="emph" presetSubtype="0" decel="100000" autoRev="1" fill="hold" grpId="3" nodeType="withEffect">
                                      <p:stCondLst>
                                        <p:cond delay="350"/>
                                      </p:stCondLst>
                                      <p:childTnLst>
                                        <p:animScale>
                                          <p:cBhvr>
                                            <p:cTn id="70" dur="100" fill="hold"/>
                                            <p:tgtEl>
                                              <p:spTgt spid="69"/>
                                            </p:tgtEl>
                                          </p:cBhvr>
                                          <p:by x="100000" y="9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1" presetID="6" presetClass="emph" presetSubtype="0" decel="100000" autoRev="1" fill="hold" grpId="4" nodeType="withEffect">
                                      <p:stCondLst>
                                        <p:cond delay="350"/>
                                      </p:stCondLst>
                                      <p:childTnLst>
                                        <p:animScale>
                                          <p:cBhvr>
                                            <p:cTn id="72" dur="100" fill="hold"/>
                                            <p:tgtEl>
                                              <p:spTgt spid="69"/>
                                            </p:tgtEl>
                                          </p:cBhvr>
                                          <p:by x="100000" y="9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5" dur="500"/>
                                            <p:tgtEl>
                                              <p:spTgt spid="8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6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77" dur="10" fill="hold"/>
                                            <p:tgtEl>
                                              <p:spTgt spid="89"/>
                                            </p:tgtEl>
                                          </p:cBhvr>
                                          <p:by x="200000" y="2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8" presetID="6" presetClass="emph" presetSubtype="0" fill="hold" nodeType="withEffect">
                                      <p:stCondLst>
                                        <p:cond delay="10"/>
                                      </p:stCondLst>
                                      <p:childTnLst>
                                        <p:animScale>
                                          <p:cBhvr>
                                            <p:cTn id="79" dur="340" fill="hold"/>
                                            <p:tgtEl>
                                              <p:spTgt spid="8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0" presetID="10" presetClass="entr" presetSubtype="0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2" dur="30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3" presetID="42" presetClass="path" presetSubtype="0" fill="hold" grpId="1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Motion origin="layout" path="M 3.33333E-6 -0.46019 L 3.33333E-6 -0.00093 " pathEditMode="relative" rAng="0" ptsTypes="AA">
                                          <p:cBhvr>
                                            <p:cTn id="84" dur="5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2296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5" presetID="6" presetClass="emph" presetSubtype="0" decel="100000" autoRev="1" fill="hold" grpId="2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animScale>
                                          <p:cBhvr>
                                            <p:cTn id="86" dur="100" fill="hold"/>
                                            <p:tgtEl>
                                              <p:spTgt spid="68"/>
                                            </p:tgtEl>
                                          </p:cBhvr>
                                          <p:by x="10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7" presetID="6" presetClass="emph" presetSubtype="0" decel="100000" autoRev="1" fill="hold" grpId="3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Scale>
                                          <p:cBhvr>
                                            <p:cTn id="88" dur="100" fill="hold"/>
                                            <p:tgtEl>
                                              <p:spTgt spid="68"/>
                                            </p:tgtEl>
                                          </p:cBhvr>
                                          <p:by x="100000" y="9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9" presetID="6" presetClass="emph" presetSubtype="0" decel="100000" autoRev="1" fill="hold" grpId="4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Scale>
                                          <p:cBhvr>
                                            <p:cTn id="90" dur="100" fill="hold"/>
                                            <p:tgtEl>
                                              <p:spTgt spid="68"/>
                                            </p:tgtEl>
                                          </p:cBhvr>
                                          <p:by x="100000" y="9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91" presetID="10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3" dur="30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4" presetID="42" presetClass="path" presetSubtype="0" fill="hold" grpId="1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Motion origin="layout" path="M 3.33333E-6 -0.46019 L 3.33333E-6 -0.00093 " pathEditMode="relative" rAng="0" ptsTypes="AA">
                                          <p:cBhvr>
                                            <p:cTn id="95" dur="5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2296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6" presetID="6" presetClass="emph" presetSubtype="0" decel="100000" autoRev="1" fill="hold" grpId="2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animScale>
                                          <p:cBhvr>
                                            <p:cTn id="97" dur="100" fill="hold"/>
                                            <p:tgtEl>
                                              <p:spTgt spid="64"/>
                                            </p:tgtEl>
                                          </p:cBhvr>
                                          <p:by x="10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98" presetID="6" presetClass="emph" presetSubtype="0" decel="100000" autoRev="1" fill="hold" grpId="3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animScale>
                                          <p:cBhvr>
                                            <p:cTn id="99" dur="100" fill="hold"/>
                                            <p:tgtEl>
                                              <p:spTgt spid="64"/>
                                            </p:tgtEl>
                                          </p:cBhvr>
                                          <p:by x="100000" y="9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00" presetID="6" presetClass="emph" presetSubtype="0" decel="100000" autoRev="1" fill="hold" grpId="4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animScale>
                                          <p:cBhvr>
                                            <p:cTn id="101" dur="100" fill="hold"/>
                                            <p:tgtEl>
                                              <p:spTgt spid="64"/>
                                            </p:tgtEl>
                                          </p:cBhvr>
                                          <p:by x="100000" y="9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2" fill="hold">
                          <p:stCondLst>
                            <p:cond delay="indefinite"/>
                          </p:stCondLst>
                          <p:childTnLst>
                            <p:par>
                              <p:cTn id="10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4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06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7" fill="hold">
                          <p:stCondLst>
                            <p:cond delay="indefinite"/>
                          </p:stCondLst>
                          <p:childTnLst>
                            <p:par>
                              <p:cTn id="10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9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11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2" fill="hold">
                          <p:stCondLst>
                            <p:cond delay="indefinite"/>
                          </p:stCondLst>
                          <p:childTnLst>
                            <p:par>
                              <p:cTn id="1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4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16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5" grpId="0" animBg="1"/>
          <p:bldP spid="11" grpId="0" animBg="1"/>
          <p:bldP spid="12" grpId="0" animBg="1"/>
          <p:bldP spid="23" grpId="0" animBg="1"/>
          <p:bldP spid="64" grpId="0" animBg="1"/>
          <p:bldP spid="64" grpId="1" animBg="1"/>
          <p:bldP spid="64" grpId="2" animBg="1"/>
          <p:bldP spid="64" grpId="3" animBg="1"/>
          <p:bldP spid="64" grpId="4" animBg="1"/>
          <p:bldP spid="21" grpId="0" animBg="1"/>
          <p:bldP spid="68" grpId="0" animBg="1"/>
          <p:bldP spid="68" grpId="1" animBg="1"/>
          <p:bldP spid="68" grpId="2" animBg="1"/>
          <p:bldP spid="68" grpId="3" animBg="1"/>
          <p:bldP spid="68" grpId="4" animBg="1"/>
          <p:bldP spid="22" grpId="0" animBg="1"/>
          <p:bldP spid="69" grpId="0" animBg="1"/>
          <p:bldP spid="69" grpId="1" animBg="1"/>
          <p:bldP spid="69" grpId="2" animBg="1"/>
          <p:bldP spid="69" grpId="3" animBg="1"/>
          <p:bldP spid="69" grpId="4" animBg="1"/>
          <p:bldP spid="95" grpId="0" animBg="1"/>
          <p:bldP spid="95" grpId="1" animBg="1"/>
          <p:bldP spid="95" grpId="2" animBg="1"/>
          <p:bldP spid="95" grpId="3" animBg="1"/>
          <p:bldP spid="95" grpId="4" animBg="1"/>
          <p:bldP spid="96" grpId="0" animBg="1"/>
          <p:bldP spid="97" grpId="0" animBg="1"/>
          <p:bldP spid="97" grpId="1" animBg="1"/>
          <p:bldP spid="97" grpId="2" animBg="1"/>
          <p:bldP spid="97" grpId="3" animBg="1"/>
          <p:bldP spid="98" grpId="0" animBg="1"/>
          <p:bldP spid="99" grpId="0" animBg="1"/>
          <p:bldP spid="99" grpId="1" animBg="1"/>
          <p:bldP spid="99" grpId="2" animBg="1"/>
        </p:bldLst>
      </p:timing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2342</TotalTime>
  <Words>964</Words>
  <Application>Microsoft Office PowerPoint</Application>
  <PresentationFormat>Custom</PresentationFormat>
  <Paragraphs>286</Paragraphs>
  <Slides>37</Slides>
  <Notes>7</Notes>
  <HiddenSlides>1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38" baseType="lpstr">
      <vt:lpstr>Office Theme</vt:lpstr>
      <vt:lpstr>PowerPoint Presentation</vt:lpstr>
      <vt:lpstr>PowerPoint Presentation</vt:lpstr>
      <vt:lpstr>PowerPoint Presentation</vt:lpstr>
      <vt:lpstr> Georgia Health System – Quick Facts</vt:lpstr>
      <vt:lpstr>Information Systems In Ministry</vt:lpstr>
      <vt:lpstr>eHealth Modules (HMIS)</vt:lpstr>
      <vt:lpstr>Ratinale for Building the HMIS</vt:lpstr>
      <vt:lpstr>HIMS eHealth Module</vt:lpstr>
      <vt:lpstr>Why HMIS Matters?</vt:lpstr>
      <vt:lpstr>PowerPoint Presentation</vt:lpstr>
      <vt:lpstr>PowerPoint Presentation</vt:lpstr>
      <vt:lpstr>cEMR Project  Objectives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Strategy on 2014-2016 years</vt:lpstr>
      <vt:lpstr>Steps and Goal</vt:lpstr>
      <vt:lpstr>Universal Health Care Program</vt:lpstr>
      <vt:lpstr>Referral services program</vt:lpstr>
      <vt:lpstr>Hepatitis C elimination program</vt:lpstr>
      <vt:lpstr>Thank You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Mikheil Janiashvili</dc:creator>
  <cp:lastModifiedBy>dznelo</cp:lastModifiedBy>
  <cp:revision>69</cp:revision>
  <dcterms:created xsi:type="dcterms:W3CDTF">2013-09-30T13:48:47Z</dcterms:created>
  <dcterms:modified xsi:type="dcterms:W3CDTF">2016-09-19T09:10:31Z</dcterms:modified>
</cp:coreProperties>
</file>