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6" r:id="rId3"/>
    <p:sldId id="288" r:id="rId4"/>
    <p:sldId id="287" r:id="rId5"/>
    <p:sldId id="289" r:id="rId6"/>
    <p:sldId id="290" r:id="rId7"/>
    <p:sldId id="291" r:id="rId8"/>
    <p:sldId id="292" r:id="rId9"/>
    <p:sldId id="293" r:id="rId10"/>
    <p:sldId id="294" r:id="rId11"/>
    <p:sldId id="295" r:id="rId12"/>
    <p:sldId id="296" r:id="rId13"/>
    <p:sldId id="297" r:id="rId14"/>
    <p:sldId id="302" r:id="rId15"/>
    <p:sldId id="298" r:id="rId16"/>
    <p:sldId id="299" r:id="rId17"/>
    <p:sldId id="301" r:id="rId18"/>
    <p:sldId id="303" r:id="rId19"/>
    <p:sldId id="304" r:id="rId20"/>
    <p:sldId id="305" r:id="rId21"/>
    <p:sldId id="306" r:id="rId22"/>
    <p:sldId id="307" r:id="rId23"/>
    <p:sldId id="309" r:id="rId24"/>
    <p:sldId id="310" r:id="rId25"/>
    <p:sldId id="311" r:id="rId26"/>
    <p:sldId id="264" r:id="rId27"/>
    <p:sldId id="278" r:id="rId28"/>
    <p:sldId id="284" r:id="rId29"/>
    <p:sldId id="270" r:id="rId30"/>
    <p:sldId id="285" r:id="rId31"/>
    <p:sldId id="283" r:id="rId32"/>
    <p:sldId id="313" r:id="rId33"/>
    <p:sldId id="314" r:id="rId34"/>
  </p:sldIdLst>
  <p:sldSz cx="12192000" cy="6858000"/>
  <p:notesSz cx="6858000" cy="9144000"/>
  <p:defaultText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4660"/>
  </p:normalViewPr>
  <p:slideViewPr>
    <p:cSldViewPr snapToGrid="0">
      <p:cViewPr varScale="1">
        <p:scale>
          <a:sx n="89" d="100"/>
          <a:sy n="89" d="100"/>
        </p:scale>
        <p:origin x="418" y="77"/>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Macro-Enabled_Worksheet1.xlsm"/><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Macro-Enabled_Worksheet2.xlsm"/><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99580501155295E-2"/>
          <c:y val="7.0120527697195803E-2"/>
          <c:w val="0.76359972631626205"/>
          <c:h val="0.75487221991987896"/>
        </c:manualLayout>
      </c:layout>
      <c:barChart>
        <c:barDir val="col"/>
        <c:grouping val="clustered"/>
        <c:varyColors val="0"/>
        <c:ser>
          <c:idx val="0"/>
          <c:order val="0"/>
          <c:tx>
            <c:strRef>
              <c:f>Sheet1!$B$1</c:f>
              <c:strCache>
                <c:ptCount val="1"/>
                <c:pt idx="0">
                  <c:v>Anti-HCV+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dist="35921" dir="2700000" algn="br">
                <a:srgbClr val="000000"/>
              </a:outerShdw>
            </a:effectLst>
          </c:spPr>
          <c:invertIfNegative val="0"/>
          <c:dLbls>
            <c:dLbl>
              <c:idx val="0"/>
              <c:layout>
                <c:manualLayout>
                  <c:x val="-1.2704830815067E-3"/>
                  <c:y val="-6.2053608715705602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6.9293703151968099E-4"/>
                  <c:y val="-3.4059354123062102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3.0030030030029999E-3"/>
                  <c:y val="-2.6126709190800301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4.4275377739944697E-3"/>
                  <c:y val="-6.8118708246124302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5045045045045001E-3"/>
                  <c:y val="-4.7028076543440503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5015015015015E-3"/>
                  <c:y val="-3.1352051028960298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401">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     18-29</c:v>
                </c:pt>
                <c:pt idx="1">
                  <c:v>     30-39</c:v>
                </c:pt>
                <c:pt idx="2">
                  <c:v>     40-49</c:v>
                </c:pt>
                <c:pt idx="3">
                  <c:v>     50-59</c:v>
                </c:pt>
                <c:pt idx="4">
                  <c:v>     60-69</c:v>
                </c:pt>
                <c:pt idx="5">
                  <c:v>     ≥70</c:v>
                </c:pt>
              </c:strCache>
            </c:strRef>
          </c:cat>
          <c:val>
            <c:numRef>
              <c:f>Sheet1!$B$2:$B$7</c:f>
              <c:numCache>
                <c:formatCode>0.00%</c:formatCode>
                <c:ptCount val="6"/>
                <c:pt idx="0">
                  <c:v>1.0800000000000001E-2</c:v>
                </c:pt>
                <c:pt idx="1">
                  <c:v>2.47E-2</c:v>
                </c:pt>
                <c:pt idx="2">
                  <c:v>3.7100000000000001E-2</c:v>
                </c:pt>
                <c:pt idx="3">
                  <c:v>4.3700000000000003E-2</c:v>
                </c:pt>
                <c:pt idx="4">
                  <c:v>5.0599999999999999E-2</c:v>
                </c:pt>
                <c:pt idx="5">
                  <c:v>5.6099999999999997E-2</c:v>
                </c:pt>
              </c:numCache>
            </c:numRef>
          </c:val>
        </c:ser>
        <c:ser>
          <c:idx val="1"/>
          <c:order val="1"/>
          <c:tx>
            <c:strRef>
              <c:f>Sheet1!$C$1</c:f>
              <c:strCache>
                <c:ptCount val="1"/>
                <c:pt idx="0">
                  <c:v>HCV RNA+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dist="35921" dir="2700000" algn="br">
                <a:srgbClr val="000000"/>
              </a:outerShdw>
            </a:effectLst>
          </c:spPr>
          <c:invertIfNegative val="0"/>
          <c:dLbls>
            <c:dLbl>
              <c:idx val="0"/>
              <c:layout>
                <c:manualLayout>
                  <c:x val="2.1367548651013198E-2"/>
                  <c:y val="3.7416739115139798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5564068005012899E-2"/>
                  <c:y val="8.58272683023769E-3"/>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2.40625665035114E-2"/>
                  <c:y val="2.0901367352640199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14445153815233E-2"/>
                  <c:y val="2.17407136006596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2743491523019099E-2"/>
                  <c:y val="3.4898700371081601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2666524792509E-2"/>
                  <c:y val="1.0450683676320099E-2"/>
                </c:manualLayout>
              </c:layout>
              <c:numFmt formatCode="0.0%" sourceLinked="0"/>
              <c:spPr>
                <a:noFill/>
                <a:ln w="25401">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401">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     18-29</c:v>
                </c:pt>
                <c:pt idx="1">
                  <c:v>     30-39</c:v>
                </c:pt>
                <c:pt idx="2">
                  <c:v>     40-49</c:v>
                </c:pt>
                <c:pt idx="3">
                  <c:v>     50-59</c:v>
                </c:pt>
                <c:pt idx="4">
                  <c:v>     60-69</c:v>
                </c:pt>
                <c:pt idx="5">
                  <c:v>     ≥70</c:v>
                </c:pt>
              </c:strCache>
            </c:strRef>
          </c:cat>
          <c:val>
            <c:numRef>
              <c:f>Sheet1!$C$2:$C$7</c:f>
              <c:numCache>
                <c:formatCode>0.00%</c:formatCode>
                <c:ptCount val="6"/>
                <c:pt idx="0">
                  <c:v>7.3000000000000001E-3</c:v>
                </c:pt>
                <c:pt idx="1">
                  <c:v>1.8599999999999998E-2</c:v>
                </c:pt>
                <c:pt idx="2">
                  <c:v>2.2100000000000002E-2</c:v>
                </c:pt>
                <c:pt idx="3">
                  <c:v>3.3300000000000003E-2</c:v>
                </c:pt>
                <c:pt idx="4">
                  <c:v>1.6799999999999999E-2</c:v>
                </c:pt>
                <c:pt idx="5">
                  <c:v>3.2899999999999999E-2</c:v>
                </c:pt>
              </c:numCache>
            </c:numRef>
          </c:val>
        </c:ser>
        <c:dLbls>
          <c:showLegendKey val="0"/>
          <c:showVal val="0"/>
          <c:showCatName val="0"/>
          <c:showSerName val="0"/>
          <c:showPercent val="0"/>
          <c:showBubbleSize val="0"/>
        </c:dLbls>
        <c:gapWidth val="150"/>
        <c:axId val="432328456"/>
        <c:axId val="432331200"/>
      </c:barChart>
      <c:catAx>
        <c:axId val="432328456"/>
        <c:scaling>
          <c:orientation val="minMax"/>
        </c:scaling>
        <c:delete val="0"/>
        <c:axPos val="b"/>
        <c:numFmt formatCode="General" sourceLinked="0"/>
        <c:majorTickMark val="out"/>
        <c:minorTickMark val="none"/>
        <c:tickLblPos val="nextTo"/>
        <c:spPr>
          <a:noFill/>
          <a:ln w="3175" cap="flat" cmpd="sng" algn="ctr">
            <a:solidFill>
              <a:srgbClr val="80808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32331200"/>
        <c:crosses val="autoZero"/>
        <c:auto val="1"/>
        <c:lblAlgn val="ctr"/>
        <c:lblOffset val="100"/>
        <c:noMultiLvlLbl val="0"/>
      </c:catAx>
      <c:valAx>
        <c:axId val="432331200"/>
        <c:scaling>
          <c:orientation val="minMax"/>
          <c:max val="0.25"/>
        </c:scaling>
        <c:delete val="0"/>
        <c:axPos val="l"/>
        <c:numFmt formatCode="0%" sourceLinked="0"/>
        <c:majorTickMark val="out"/>
        <c:minorTickMark val="none"/>
        <c:tickLblPos val="nextTo"/>
        <c:spPr>
          <a:noFill/>
          <a:ln w="3175" cap="flat" cmpd="sng" algn="ctr">
            <a:solidFill>
              <a:srgbClr val="80808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32328456"/>
        <c:crosses val="autoZero"/>
        <c:crossBetween val="between"/>
      </c:valAx>
      <c:spPr>
        <a:noFill/>
        <a:ln w="25401">
          <a:noFill/>
        </a:ln>
        <a:effectLst/>
      </c:spPr>
    </c:plotArea>
    <c:plotVisOnly val="1"/>
    <c:dispBlanksAs val="gap"/>
    <c:showDLblsOverMax val="0"/>
  </c:chart>
  <c:spPr>
    <a:noFill/>
    <a:ln w="6350" cap="flat" cmpd="sng" algn="ctr">
      <a:noFill/>
      <a:prstDash val="solid"/>
      <a:miter lim="800000"/>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99580501155295E-2"/>
          <c:y val="7.0120527697195803E-2"/>
          <c:w val="0.76359972631626205"/>
          <c:h val="0.75487221991987896"/>
        </c:manualLayout>
      </c:layout>
      <c:barChart>
        <c:barDir val="col"/>
        <c:grouping val="clustered"/>
        <c:varyColors val="0"/>
        <c:ser>
          <c:idx val="0"/>
          <c:order val="0"/>
          <c:tx>
            <c:strRef>
              <c:f>Sheet1!$B$1</c:f>
              <c:strCache>
                <c:ptCount val="1"/>
                <c:pt idx="0">
                  <c:v>Anti-HCV+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dist="35921" dir="2700000" algn="br">
                <a:srgbClr val="000000"/>
              </a:outerShdw>
            </a:effectLst>
          </c:spPr>
          <c:invertIfNegative val="0"/>
          <c:dLbls>
            <c:dLbl>
              <c:idx val="0"/>
              <c:layout>
                <c:manualLayout>
                  <c:x val="-4.2735042735042696E-3"/>
                  <c:y val="-3.07017543859649E-2"/>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2820512820512799E-2"/>
                  <c:y val="-1.3157894736842099E-2"/>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4245014245013699E-3"/>
                  <c:y val="-2.6315789473684199E-2"/>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359">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     18-29</c:v>
                </c:pt>
                <c:pt idx="1">
                  <c:v>     30-39</c:v>
                </c:pt>
                <c:pt idx="2">
                  <c:v>     40-49</c:v>
                </c:pt>
                <c:pt idx="3">
                  <c:v>     50-59</c:v>
                </c:pt>
                <c:pt idx="4">
                  <c:v>     60-69</c:v>
                </c:pt>
                <c:pt idx="5">
                  <c:v>     ≥70</c:v>
                </c:pt>
              </c:strCache>
            </c:strRef>
          </c:cat>
          <c:val>
            <c:numRef>
              <c:f>Sheet1!$B$2:$B$7</c:f>
              <c:numCache>
                <c:formatCode>0.00%</c:formatCode>
                <c:ptCount val="6"/>
                <c:pt idx="0">
                  <c:v>3.5200000000000002E-2</c:v>
                </c:pt>
                <c:pt idx="1">
                  <c:v>0.1525</c:v>
                </c:pt>
                <c:pt idx="2">
                  <c:v>0.22170000000000001</c:v>
                </c:pt>
                <c:pt idx="3">
                  <c:v>9.9299999999999999E-2</c:v>
                </c:pt>
                <c:pt idx="4">
                  <c:v>8.6199999999999999E-2</c:v>
                </c:pt>
                <c:pt idx="5">
                  <c:v>8.5199999999999998E-2</c:v>
                </c:pt>
              </c:numCache>
            </c:numRef>
          </c:val>
        </c:ser>
        <c:ser>
          <c:idx val="1"/>
          <c:order val="1"/>
          <c:tx>
            <c:strRef>
              <c:f>Sheet1!$C$1</c:f>
              <c:strCache>
                <c:ptCount val="1"/>
                <c:pt idx="0">
                  <c:v>HCV RNA+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dist="35921" dir="2700000" algn="br">
                <a:srgbClr val="000000"/>
              </a:outerShdw>
            </a:effectLst>
          </c:spPr>
          <c:invertIfNegative val="0"/>
          <c:dLbls>
            <c:dLbl>
              <c:idx val="0"/>
              <c:layout>
                <c:manualLayout>
                  <c:x val="2.1367521367521399E-2"/>
                  <c:y val="-4.38596491228062E-3"/>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70655270655271E-2"/>
                  <c:y val="-1.7543859649122799E-2"/>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2.70655270655271E-2"/>
                  <c:y val="0"/>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9943019943019901E-2"/>
                  <c:y val="-4.3859649122806998E-3"/>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42450142450142E-2"/>
                  <c:y val="8.7719298245613996E-3"/>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5669515669515698E-2"/>
                  <c:y val="0"/>
                </c:manualLayout>
              </c:layout>
              <c:numFmt formatCode="0.0%" sourceLinked="0"/>
              <c:spPr>
                <a:noFill/>
                <a:ln w="25359">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w="25359">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     18-29</c:v>
                </c:pt>
                <c:pt idx="1">
                  <c:v>     30-39</c:v>
                </c:pt>
                <c:pt idx="2">
                  <c:v>     40-49</c:v>
                </c:pt>
                <c:pt idx="3">
                  <c:v>     50-59</c:v>
                </c:pt>
                <c:pt idx="4">
                  <c:v>     60-69</c:v>
                </c:pt>
                <c:pt idx="5">
                  <c:v>     ≥70</c:v>
                </c:pt>
              </c:strCache>
            </c:strRef>
          </c:cat>
          <c:val>
            <c:numRef>
              <c:f>Sheet1!$C$2:$C$7</c:f>
              <c:numCache>
                <c:formatCode>0.00%</c:formatCode>
                <c:ptCount val="6"/>
                <c:pt idx="0">
                  <c:v>1.9300000000000001E-2</c:v>
                </c:pt>
                <c:pt idx="1">
                  <c:v>0.11890000000000001</c:v>
                </c:pt>
                <c:pt idx="2">
                  <c:v>0.1857</c:v>
                </c:pt>
                <c:pt idx="3">
                  <c:v>7.8600000000000003E-2</c:v>
                </c:pt>
                <c:pt idx="4">
                  <c:v>5.0900000000000001E-2</c:v>
                </c:pt>
                <c:pt idx="5">
                  <c:v>3.9E-2</c:v>
                </c:pt>
              </c:numCache>
            </c:numRef>
          </c:val>
        </c:ser>
        <c:dLbls>
          <c:showLegendKey val="0"/>
          <c:showVal val="0"/>
          <c:showCatName val="0"/>
          <c:showSerName val="0"/>
          <c:showPercent val="0"/>
          <c:showBubbleSize val="0"/>
        </c:dLbls>
        <c:gapWidth val="150"/>
        <c:axId val="432329240"/>
        <c:axId val="432325320"/>
      </c:barChart>
      <c:catAx>
        <c:axId val="432329240"/>
        <c:scaling>
          <c:orientation val="minMax"/>
        </c:scaling>
        <c:delete val="0"/>
        <c:axPos val="b"/>
        <c:numFmt formatCode="General" sourceLinked="0"/>
        <c:majorTickMark val="out"/>
        <c:minorTickMark val="none"/>
        <c:tickLblPos val="nextTo"/>
        <c:spPr>
          <a:noFill/>
          <a:ln w="3170" cap="flat" cmpd="sng" algn="ctr">
            <a:solidFill>
              <a:srgbClr val="80808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32325320"/>
        <c:crosses val="autoZero"/>
        <c:auto val="1"/>
        <c:lblAlgn val="ctr"/>
        <c:lblOffset val="100"/>
        <c:noMultiLvlLbl val="0"/>
      </c:catAx>
      <c:valAx>
        <c:axId val="432325320"/>
        <c:scaling>
          <c:orientation val="minMax"/>
        </c:scaling>
        <c:delete val="0"/>
        <c:axPos val="l"/>
        <c:numFmt formatCode="0%" sourceLinked="0"/>
        <c:majorTickMark val="out"/>
        <c:minorTickMark val="none"/>
        <c:tickLblPos val="nextTo"/>
        <c:spPr>
          <a:noFill/>
          <a:ln w="3170" cap="flat" cmpd="sng" algn="ctr">
            <a:solidFill>
              <a:srgbClr val="808080"/>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432329240"/>
        <c:crosses val="autoZero"/>
        <c:crossBetween val="between"/>
      </c:valAx>
      <c:spPr>
        <a:noFill/>
        <a:ln w="25359">
          <a:noFill/>
        </a:ln>
        <a:effectLst/>
      </c:spPr>
    </c:plotArea>
    <c:plotVisOnly val="1"/>
    <c:dispBlanksAs val="gap"/>
    <c:showDLblsOverMax val="0"/>
  </c:chart>
  <c:spPr>
    <a:noFill/>
    <a:ln w="6350" cap="flat" cmpd="sng" algn="ctr">
      <a:noFill/>
      <a:prstDash val="solid"/>
      <a:miter lim="800000"/>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B1584-E9D5-4E63-995E-7D5762DDF4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ka-GE"/>
        </a:p>
      </dgm:t>
    </dgm:pt>
    <dgm:pt modelId="{B5E98D89-CC0B-4678-91F6-49D18B458D9C}">
      <dgm:prSet phldrT="[Text]" custT="1"/>
      <dgm:spPr/>
      <dgm:t>
        <a:bodyPr/>
        <a:lstStyle/>
        <a:p>
          <a:r>
            <a:rPr lang="ka-GE" sz="1400" dirty="0" smtClean="0"/>
            <a:t>ადვოკატირების, ცნობიერების ამაღლებისა და განათლების ხელშეწყობა და </a:t>
          </a:r>
          <a:r>
            <a:rPr lang="en-US" sz="1400" dirty="0" smtClean="0"/>
            <a:t>HCV</a:t>
          </a:r>
          <a:r>
            <a:rPr lang="ka-GE" sz="1400" dirty="0" smtClean="0"/>
            <a:t>-სთან დაკავშირებით რესურსების მობილიზება</a:t>
          </a:r>
          <a:endParaRPr lang="ka-GE" sz="1400" dirty="0"/>
        </a:p>
      </dgm:t>
    </dgm:pt>
    <dgm:pt modelId="{C8564A05-4026-4032-B561-9B01BF686F9B}" type="parTrans" cxnId="{446A590E-03C2-474B-A94D-74F8F44A86D8}">
      <dgm:prSet/>
      <dgm:spPr/>
      <dgm:t>
        <a:bodyPr/>
        <a:lstStyle/>
        <a:p>
          <a:endParaRPr lang="ka-GE"/>
        </a:p>
      </dgm:t>
    </dgm:pt>
    <dgm:pt modelId="{0CA4CA67-B774-40A4-8AF6-7224F044F156}" type="sibTrans" cxnId="{446A590E-03C2-474B-A94D-74F8F44A86D8}">
      <dgm:prSet/>
      <dgm:spPr/>
      <dgm:t>
        <a:bodyPr/>
        <a:lstStyle/>
        <a:p>
          <a:endParaRPr lang="ka-GE"/>
        </a:p>
      </dgm:t>
    </dgm:pt>
    <dgm:pt modelId="{67208C14-0A51-41B1-B8AE-924CD1EA6CED}">
      <dgm:prSet phldrT="[Text]"/>
      <dgm:spPr/>
      <dgm:t>
        <a:bodyPr/>
        <a:lstStyle/>
        <a:p>
          <a:r>
            <a:rPr lang="en-GB" dirty="0" smtClean="0"/>
            <a:t>HCV </a:t>
          </a:r>
          <a:r>
            <a:rPr lang="ka-GE" dirty="0" smtClean="0"/>
            <a:t>გადაცემის პრევენცია</a:t>
          </a:r>
        </a:p>
      </dgm:t>
    </dgm:pt>
    <dgm:pt modelId="{F254FFBA-4E49-438B-9EC0-C5D68F78B712}" type="parTrans" cxnId="{588ED0FA-7C7E-4BC3-B14B-4675E8E7366F}">
      <dgm:prSet/>
      <dgm:spPr/>
      <dgm:t>
        <a:bodyPr/>
        <a:lstStyle/>
        <a:p>
          <a:endParaRPr lang="ka-GE"/>
        </a:p>
      </dgm:t>
    </dgm:pt>
    <dgm:pt modelId="{8FF53A88-B35A-43FA-AEDA-4E745A30AF3B}" type="sibTrans" cxnId="{588ED0FA-7C7E-4BC3-B14B-4675E8E7366F}">
      <dgm:prSet/>
      <dgm:spPr/>
      <dgm:t>
        <a:bodyPr/>
        <a:lstStyle/>
        <a:p>
          <a:endParaRPr lang="ka-GE"/>
        </a:p>
      </dgm:t>
    </dgm:pt>
    <dgm:pt modelId="{6BC3A7A1-E44E-4A7D-BBBF-D2440C7F6E79}">
      <dgm:prSet phldrT="[Text]"/>
      <dgm:spPr/>
      <dgm:t>
        <a:bodyPr/>
        <a:lstStyle/>
        <a:p>
          <a:r>
            <a:rPr lang="en-US" dirty="0" smtClean="0"/>
            <a:t>HCV </a:t>
          </a:r>
          <a:r>
            <a:rPr lang="ka-GE" dirty="0" smtClean="0"/>
            <a:t>ინფიცირებული პირების გამოვლენა</a:t>
          </a:r>
        </a:p>
      </dgm:t>
    </dgm:pt>
    <dgm:pt modelId="{89BF1086-16CD-43A7-9290-EEE57CDC58B9}" type="parTrans" cxnId="{A135D141-9935-4228-B459-3C714D56034D}">
      <dgm:prSet/>
      <dgm:spPr/>
      <dgm:t>
        <a:bodyPr/>
        <a:lstStyle/>
        <a:p>
          <a:endParaRPr lang="ka-GE"/>
        </a:p>
      </dgm:t>
    </dgm:pt>
    <dgm:pt modelId="{9C4E64E2-E8F2-4225-B4BE-AF7751232820}" type="sibTrans" cxnId="{A135D141-9935-4228-B459-3C714D56034D}">
      <dgm:prSet/>
      <dgm:spPr/>
      <dgm:t>
        <a:bodyPr/>
        <a:lstStyle/>
        <a:p>
          <a:endParaRPr lang="ka-GE"/>
        </a:p>
      </dgm:t>
    </dgm:pt>
    <dgm:pt modelId="{7875AAE6-FB61-4792-A58B-1089DA3FC329}">
      <dgm:prSet/>
      <dgm:spPr/>
      <dgm:t>
        <a:bodyPr/>
        <a:lstStyle/>
        <a:p>
          <a:r>
            <a:rPr lang="en-GB" dirty="0" smtClean="0"/>
            <a:t>HCV </a:t>
          </a:r>
          <a:r>
            <a:rPr lang="ka-GE" dirty="0" smtClean="0"/>
            <a:t>ლაბორატორიული დიაგნოსტიკის მეთოდების გაუმჯობესება</a:t>
          </a:r>
        </a:p>
      </dgm:t>
    </dgm:pt>
    <dgm:pt modelId="{73035D02-0F7F-4269-BAE0-5EB8F38FD141}" type="parTrans" cxnId="{B07B38C8-3321-41B0-8503-38B947CE3B24}">
      <dgm:prSet/>
      <dgm:spPr/>
      <dgm:t>
        <a:bodyPr/>
        <a:lstStyle/>
        <a:p>
          <a:endParaRPr lang="ka-GE"/>
        </a:p>
      </dgm:t>
    </dgm:pt>
    <dgm:pt modelId="{AE99839E-CFBA-48C5-9148-EED4233196A3}" type="sibTrans" cxnId="{B07B38C8-3321-41B0-8503-38B947CE3B24}">
      <dgm:prSet/>
      <dgm:spPr/>
      <dgm:t>
        <a:bodyPr/>
        <a:lstStyle/>
        <a:p>
          <a:endParaRPr lang="ka-GE"/>
        </a:p>
      </dgm:t>
    </dgm:pt>
    <dgm:pt modelId="{8AFF682F-707D-463C-AFC7-0F431B0E6ACF}">
      <dgm:prSet/>
      <dgm:spPr/>
      <dgm:t>
        <a:bodyPr/>
        <a:lstStyle/>
        <a:p>
          <a:r>
            <a:rPr lang="en-GB" dirty="0" smtClean="0"/>
            <a:t>HCV </a:t>
          </a:r>
          <a:r>
            <a:rPr lang="ka-GE" dirty="0" smtClean="0"/>
            <a:t>ეპიდზედამხედველობის გაუმჯობესება</a:t>
          </a:r>
        </a:p>
      </dgm:t>
    </dgm:pt>
    <dgm:pt modelId="{61D32D1B-0959-491A-A0E6-98ADD28FDC9D}" type="parTrans" cxnId="{5CF38E4B-BE92-409F-9A03-7A1B4FC8E96B}">
      <dgm:prSet/>
      <dgm:spPr/>
      <dgm:t>
        <a:bodyPr/>
        <a:lstStyle/>
        <a:p>
          <a:endParaRPr lang="ka-GE"/>
        </a:p>
      </dgm:t>
    </dgm:pt>
    <dgm:pt modelId="{7968E20B-5FB8-4218-8066-CDB63B82C9B8}" type="sibTrans" cxnId="{5CF38E4B-BE92-409F-9A03-7A1B4FC8E96B}">
      <dgm:prSet/>
      <dgm:spPr/>
      <dgm:t>
        <a:bodyPr/>
        <a:lstStyle/>
        <a:p>
          <a:endParaRPr lang="ka-GE"/>
        </a:p>
      </dgm:t>
    </dgm:pt>
    <dgm:pt modelId="{713E7C88-D0AA-46E9-A7BD-D975F86E0C8D}">
      <dgm:prSet/>
      <dgm:spPr/>
      <dgm:t>
        <a:bodyPr/>
        <a:lstStyle/>
        <a:p>
          <a:r>
            <a:rPr lang="en-US" dirty="0" smtClean="0"/>
            <a:t>HCV </a:t>
          </a:r>
          <a:r>
            <a:rPr lang="ka-GE" dirty="0" smtClean="0"/>
            <a:t>მზრუნველობა და მკურნალობა</a:t>
          </a:r>
        </a:p>
      </dgm:t>
    </dgm:pt>
    <dgm:pt modelId="{1358BB85-FA67-4D01-B237-3A21ABA00CFA}" type="parTrans" cxnId="{03CB155A-3BC0-443D-8572-236962695DF3}">
      <dgm:prSet/>
      <dgm:spPr/>
      <dgm:t>
        <a:bodyPr/>
        <a:lstStyle/>
        <a:p>
          <a:endParaRPr lang="ka-GE"/>
        </a:p>
      </dgm:t>
    </dgm:pt>
    <dgm:pt modelId="{735E7573-0B0B-44BA-A5FB-181255134242}" type="sibTrans" cxnId="{03CB155A-3BC0-443D-8572-236962695DF3}">
      <dgm:prSet/>
      <dgm:spPr/>
      <dgm:t>
        <a:bodyPr/>
        <a:lstStyle/>
        <a:p>
          <a:endParaRPr lang="ka-GE"/>
        </a:p>
      </dgm:t>
    </dgm:pt>
    <dgm:pt modelId="{345A4BFA-8B7A-4BF5-9367-CF2ED92426B9}" type="pres">
      <dgm:prSet presAssocID="{3C8B1584-E9D5-4E63-995E-7D5762DDF4CF}" presName="Name0" presStyleCnt="0">
        <dgm:presLayoutVars>
          <dgm:dir/>
          <dgm:animLvl val="lvl"/>
          <dgm:resizeHandles val="exact"/>
        </dgm:presLayoutVars>
      </dgm:prSet>
      <dgm:spPr/>
      <dgm:t>
        <a:bodyPr/>
        <a:lstStyle/>
        <a:p>
          <a:endParaRPr lang="ka-GE"/>
        </a:p>
      </dgm:t>
    </dgm:pt>
    <dgm:pt modelId="{946D0235-C1EC-4B87-9D52-3AFB8D3631F0}" type="pres">
      <dgm:prSet presAssocID="{B5E98D89-CC0B-4678-91F6-49D18B458D9C}" presName="linNode" presStyleCnt="0"/>
      <dgm:spPr/>
    </dgm:pt>
    <dgm:pt modelId="{1B7753D2-64D8-46FA-B67D-38E4E21E6834}" type="pres">
      <dgm:prSet presAssocID="{B5E98D89-CC0B-4678-91F6-49D18B458D9C}" presName="parentText" presStyleLbl="node1" presStyleIdx="0" presStyleCnt="6">
        <dgm:presLayoutVars>
          <dgm:chMax val="1"/>
          <dgm:bulletEnabled val="1"/>
        </dgm:presLayoutVars>
      </dgm:prSet>
      <dgm:spPr/>
      <dgm:t>
        <a:bodyPr/>
        <a:lstStyle/>
        <a:p>
          <a:endParaRPr lang="ka-GE"/>
        </a:p>
      </dgm:t>
    </dgm:pt>
    <dgm:pt modelId="{C1D307B2-34B4-49DD-ACD7-14EB1546384B}" type="pres">
      <dgm:prSet presAssocID="{0CA4CA67-B774-40A4-8AF6-7224F044F156}" presName="sp" presStyleCnt="0"/>
      <dgm:spPr/>
    </dgm:pt>
    <dgm:pt modelId="{1BFD374D-93F9-4A52-9C27-E59E8ACFB39C}" type="pres">
      <dgm:prSet presAssocID="{67208C14-0A51-41B1-B8AE-924CD1EA6CED}" presName="linNode" presStyleCnt="0"/>
      <dgm:spPr/>
    </dgm:pt>
    <dgm:pt modelId="{8892EE52-01F2-4FD9-8DC4-1838F8B4F4EA}" type="pres">
      <dgm:prSet presAssocID="{67208C14-0A51-41B1-B8AE-924CD1EA6CED}" presName="parentText" presStyleLbl="node1" presStyleIdx="1" presStyleCnt="6">
        <dgm:presLayoutVars>
          <dgm:chMax val="1"/>
          <dgm:bulletEnabled val="1"/>
        </dgm:presLayoutVars>
      </dgm:prSet>
      <dgm:spPr/>
      <dgm:t>
        <a:bodyPr/>
        <a:lstStyle/>
        <a:p>
          <a:endParaRPr lang="ka-GE"/>
        </a:p>
      </dgm:t>
    </dgm:pt>
    <dgm:pt modelId="{97123D03-1ED0-4464-9EA7-158BF8DCB5B8}" type="pres">
      <dgm:prSet presAssocID="{8FF53A88-B35A-43FA-AEDA-4E745A30AF3B}" presName="sp" presStyleCnt="0"/>
      <dgm:spPr/>
    </dgm:pt>
    <dgm:pt modelId="{0EF2BEC0-7DB2-4FE1-B6D5-84B5C9BBDF15}" type="pres">
      <dgm:prSet presAssocID="{6BC3A7A1-E44E-4A7D-BBBF-D2440C7F6E79}" presName="linNode" presStyleCnt="0"/>
      <dgm:spPr/>
    </dgm:pt>
    <dgm:pt modelId="{F6DAD194-8CB7-4225-B1A0-033216129C7C}" type="pres">
      <dgm:prSet presAssocID="{6BC3A7A1-E44E-4A7D-BBBF-D2440C7F6E79}" presName="parentText" presStyleLbl="node1" presStyleIdx="2" presStyleCnt="6">
        <dgm:presLayoutVars>
          <dgm:chMax val="1"/>
          <dgm:bulletEnabled val="1"/>
        </dgm:presLayoutVars>
      </dgm:prSet>
      <dgm:spPr/>
      <dgm:t>
        <a:bodyPr/>
        <a:lstStyle/>
        <a:p>
          <a:endParaRPr lang="ka-GE"/>
        </a:p>
      </dgm:t>
    </dgm:pt>
    <dgm:pt modelId="{9314677B-968D-467F-A92F-791501D6ADC3}" type="pres">
      <dgm:prSet presAssocID="{9C4E64E2-E8F2-4225-B4BE-AF7751232820}" presName="sp" presStyleCnt="0"/>
      <dgm:spPr/>
    </dgm:pt>
    <dgm:pt modelId="{A3F98184-5D53-4804-B1C9-084053BD402C}" type="pres">
      <dgm:prSet presAssocID="{7875AAE6-FB61-4792-A58B-1089DA3FC329}" presName="linNode" presStyleCnt="0"/>
      <dgm:spPr/>
    </dgm:pt>
    <dgm:pt modelId="{77D043D0-4B61-4F02-B2F2-D7C7B7189ED2}" type="pres">
      <dgm:prSet presAssocID="{7875AAE6-FB61-4792-A58B-1089DA3FC329}" presName="parentText" presStyleLbl="node1" presStyleIdx="3" presStyleCnt="6">
        <dgm:presLayoutVars>
          <dgm:chMax val="1"/>
          <dgm:bulletEnabled val="1"/>
        </dgm:presLayoutVars>
      </dgm:prSet>
      <dgm:spPr/>
      <dgm:t>
        <a:bodyPr/>
        <a:lstStyle/>
        <a:p>
          <a:endParaRPr lang="ka-GE"/>
        </a:p>
      </dgm:t>
    </dgm:pt>
    <dgm:pt modelId="{01E955FE-E085-4FDF-80F3-AEAC20D39CDA}" type="pres">
      <dgm:prSet presAssocID="{AE99839E-CFBA-48C5-9148-EED4233196A3}" presName="sp" presStyleCnt="0"/>
      <dgm:spPr/>
    </dgm:pt>
    <dgm:pt modelId="{783E77F5-E947-4983-8D2D-BF9F07EC65B8}" type="pres">
      <dgm:prSet presAssocID="{713E7C88-D0AA-46E9-A7BD-D975F86E0C8D}" presName="linNode" presStyleCnt="0"/>
      <dgm:spPr/>
    </dgm:pt>
    <dgm:pt modelId="{A27F57A2-62BC-4BEC-A551-53D71431E83D}" type="pres">
      <dgm:prSet presAssocID="{713E7C88-D0AA-46E9-A7BD-D975F86E0C8D}" presName="parentText" presStyleLbl="node1" presStyleIdx="4" presStyleCnt="6">
        <dgm:presLayoutVars>
          <dgm:chMax val="1"/>
          <dgm:bulletEnabled val="1"/>
        </dgm:presLayoutVars>
      </dgm:prSet>
      <dgm:spPr/>
      <dgm:t>
        <a:bodyPr/>
        <a:lstStyle/>
        <a:p>
          <a:endParaRPr lang="ka-GE"/>
        </a:p>
      </dgm:t>
    </dgm:pt>
    <dgm:pt modelId="{7BBCECEF-C905-4DF9-AA6E-24F42E007FB4}" type="pres">
      <dgm:prSet presAssocID="{735E7573-0B0B-44BA-A5FB-181255134242}" presName="sp" presStyleCnt="0"/>
      <dgm:spPr/>
    </dgm:pt>
    <dgm:pt modelId="{7256C1D1-A037-4E95-BECE-E27CE409CD2F}" type="pres">
      <dgm:prSet presAssocID="{8AFF682F-707D-463C-AFC7-0F431B0E6ACF}" presName="linNode" presStyleCnt="0"/>
      <dgm:spPr/>
    </dgm:pt>
    <dgm:pt modelId="{DAE32236-2964-4F68-A826-66814E08FBE6}" type="pres">
      <dgm:prSet presAssocID="{8AFF682F-707D-463C-AFC7-0F431B0E6ACF}" presName="parentText" presStyleLbl="node1" presStyleIdx="5" presStyleCnt="6">
        <dgm:presLayoutVars>
          <dgm:chMax val="1"/>
          <dgm:bulletEnabled val="1"/>
        </dgm:presLayoutVars>
      </dgm:prSet>
      <dgm:spPr/>
      <dgm:t>
        <a:bodyPr/>
        <a:lstStyle/>
        <a:p>
          <a:endParaRPr lang="ka-GE"/>
        </a:p>
      </dgm:t>
    </dgm:pt>
  </dgm:ptLst>
  <dgm:cxnLst>
    <dgm:cxn modelId="{072F1E11-9B28-4951-AEA2-81389B16105D}" type="presOf" srcId="{3C8B1584-E9D5-4E63-995E-7D5762DDF4CF}" destId="{345A4BFA-8B7A-4BF5-9367-CF2ED92426B9}" srcOrd="0" destOrd="0" presId="urn:microsoft.com/office/officeart/2005/8/layout/vList5"/>
    <dgm:cxn modelId="{7FA4AE42-BC43-444E-A127-B906FC8D05E3}" type="presOf" srcId="{8AFF682F-707D-463C-AFC7-0F431B0E6ACF}" destId="{DAE32236-2964-4F68-A826-66814E08FBE6}" srcOrd="0" destOrd="0" presId="urn:microsoft.com/office/officeart/2005/8/layout/vList5"/>
    <dgm:cxn modelId="{096C4020-CAA5-4621-9732-EE708B2F1C73}" type="presOf" srcId="{B5E98D89-CC0B-4678-91F6-49D18B458D9C}" destId="{1B7753D2-64D8-46FA-B67D-38E4E21E6834}" srcOrd="0" destOrd="0" presId="urn:microsoft.com/office/officeart/2005/8/layout/vList5"/>
    <dgm:cxn modelId="{446A590E-03C2-474B-A94D-74F8F44A86D8}" srcId="{3C8B1584-E9D5-4E63-995E-7D5762DDF4CF}" destId="{B5E98D89-CC0B-4678-91F6-49D18B458D9C}" srcOrd="0" destOrd="0" parTransId="{C8564A05-4026-4032-B561-9B01BF686F9B}" sibTransId="{0CA4CA67-B774-40A4-8AF6-7224F044F156}"/>
    <dgm:cxn modelId="{03CB155A-3BC0-443D-8572-236962695DF3}" srcId="{3C8B1584-E9D5-4E63-995E-7D5762DDF4CF}" destId="{713E7C88-D0AA-46E9-A7BD-D975F86E0C8D}" srcOrd="4" destOrd="0" parTransId="{1358BB85-FA67-4D01-B237-3A21ABA00CFA}" sibTransId="{735E7573-0B0B-44BA-A5FB-181255134242}"/>
    <dgm:cxn modelId="{E85E57D9-73CB-4019-89EA-E75B0C22F9EB}" type="presOf" srcId="{7875AAE6-FB61-4792-A58B-1089DA3FC329}" destId="{77D043D0-4B61-4F02-B2F2-D7C7B7189ED2}" srcOrd="0" destOrd="0" presId="urn:microsoft.com/office/officeart/2005/8/layout/vList5"/>
    <dgm:cxn modelId="{5CF38E4B-BE92-409F-9A03-7A1B4FC8E96B}" srcId="{3C8B1584-E9D5-4E63-995E-7D5762DDF4CF}" destId="{8AFF682F-707D-463C-AFC7-0F431B0E6ACF}" srcOrd="5" destOrd="0" parTransId="{61D32D1B-0959-491A-A0E6-98ADD28FDC9D}" sibTransId="{7968E20B-5FB8-4218-8066-CDB63B82C9B8}"/>
    <dgm:cxn modelId="{B07B38C8-3321-41B0-8503-38B947CE3B24}" srcId="{3C8B1584-E9D5-4E63-995E-7D5762DDF4CF}" destId="{7875AAE6-FB61-4792-A58B-1089DA3FC329}" srcOrd="3" destOrd="0" parTransId="{73035D02-0F7F-4269-BAE0-5EB8F38FD141}" sibTransId="{AE99839E-CFBA-48C5-9148-EED4233196A3}"/>
    <dgm:cxn modelId="{0993FAE8-DF8D-406E-A1FE-617FE983A83C}" type="presOf" srcId="{713E7C88-D0AA-46E9-A7BD-D975F86E0C8D}" destId="{A27F57A2-62BC-4BEC-A551-53D71431E83D}" srcOrd="0" destOrd="0" presId="urn:microsoft.com/office/officeart/2005/8/layout/vList5"/>
    <dgm:cxn modelId="{A135D141-9935-4228-B459-3C714D56034D}" srcId="{3C8B1584-E9D5-4E63-995E-7D5762DDF4CF}" destId="{6BC3A7A1-E44E-4A7D-BBBF-D2440C7F6E79}" srcOrd="2" destOrd="0" parTransId="{89BF1086-16CD-43A7-9290-EEE57CDC58B9}" sibTransId="{9C4E64E2-E8F2-4225-B4BE-AF7751232820}"/>
    <dgm:cxn modelId="{D89ABD94-2A8F-40AB-BFC3-54D04D6772A9}" type="presOf" srcId="{6BC3A7A1-E44E-4A7D-BBBF-D2440C7F6E79}" destId="{F6DAD194-8CB7-4225-B1A0-033216129C7C}" srcOrd="0" destOrd="0" presId="urn:microsoft.com/office/officeart/2005/8/layout/vList5"/>
    <dgm:cxn modelId="{C5D9B29F-FABA-44A9-A3FE-75DC87176751}" type="presOf" srcId="{67208C14-0A51-41B1-B8AE-924CD1EA6CED}" destId="{8892EE52-01F2-4FD9-8DC4-1838F8B4F4EA}" srcOrd="0" destOrd="0" presId="urn:microsoft.com/office/officeart/2005/8/layout/vList5"/>
    <dgm:cxn modelId="{588ED0FA-7C7E-4BC3-B14B-4675E8E7366F}" srcId="{3C8B1584-E9D5-4E63-995E-7D5762DDF4CF}" destId="{67208C14-0A51-41B1-B8AE-924CD1EA6CED}" srcOrd="1" destOrd="0" parTransId="{F254FFBA-4E49-438B-9EC0-C5D68F78B712}" sibTransId="{8FF53A88-B35A-43FA-AEDA-4E745A30AF3B}"/>
    <dgm:cxn modelId="{BA643EF5-47F9-4E28-8F85-2FDDD0DAFDE1}" type="presParOf" srcId="{345A4BFA-8B7A-4BF5-9367-CF2ED92426B9}" destId="{946D0235-C1EC-4B87-9D52-3AFB8D3631F0}" srcOrd="0" destOrd="0" presId="urn:microsoft.com/office/officeart/2005/8/layout/vList5"/>
    <dgm:cxn modelId="{D6098F9F-233B-4E39-8398-541423A871DB}" type="presParOf" srcId="{946D0235-C1EC-4B87-9D52-3AFB8D3631F0}" destId="{1B7753D2-64D8-46FA-B67D-38E4E21E6834}" srcOrd="0" destOrd="0" presId="urn:microsoft.com/office/officeart/2005/8/layout/vList5"/>
    <dgm:cxn modelId="{B4CB4A66-AF1A-4D13-9FB6-FBC70FDEBC7A}" type="presParOf" srcId="{345A4BFA-8B7A-4BF5-9367-CF2ED92426B9}" destId="{C1D307B2-34B4-49DD-ACD7-14EB1546384B}" srcOrd="1" destOrd="0" presId="urn:microsoft.com/office/officeart/2005/8/layout/vList5"/>
    <dgm:cxn modelId="{84460C5E-02EA-4CCF-B635-0D36ADD99048}" type="presParOf" srcId="{345A4BFA-8B7A-4BF5-9367-CF2ED92426B9}" destId="{1BFD374D-93F9-4A52-9C27-E59E8ACFB39C}" srcOrd="2" destOrd="0" presId="urn:microsoft.com/office/officeart/2005/8/layout/vList5"/>
    <dgm:cxn modelId="{74005ED5-0227-40E6-8E55-2443103EC19E}" type="presParOf" srcId="{1BFD374D-93F9-4A52-9C27-E59E8ACFB39C}" destId="{8892EE52-01F2-4FD9-8DC4-1838F8B4F4EA}" srcOrd="0" destOrd="0" presId="urn:microsoft.com/office/officeart/2005/8/layout/vList5"/>
    <dgm:cxn modelId="{0E89CDDF-5CF3-467E-979D-AC4160656DBF}" type="presParOf" srcId="{345A4BFA-8B7A-4BF5-9367-CF2ED92426B9}" destId="{97123D03-1ED0-4464-9EA7-158BF8DCB5B8}" srcOrd="3" destOrd="0" presId="urn:microsoft.com/office/officeart/2005/8/layout/vList5"/>
    <dgm:cxn modelId="{8A1335CF-29E2-4EE0-9127-4D147780817B}" type="presParOf" srcId="{345A4BFA-8B7A-4BF5-9367-CF2ED92426B9}" destId="{0EF2BEC0-7DB2-4FE1-B6D5-84B5C9BBDF15}" srcOrd="4" destOrd="0" presId="urn:microsoft.com/office/officeart/2005/8/layout/vList5"/>
    <dgm:cxn modelId="{FCB804EB-4E5A-4634-B1F9-FE49E2138E29}" type="presParOf" srcId="{0EF2BEC0-7DB2-4FE1-B6D5-84B5C9BBDF15}" destId="{F6DAD194-8CB7-4225-B1A0-033216129C7C}" srcOrd="0" destOrd="0" presId="urn:microsoft.com/office/officeart/2005/8/layout/vList5"/>
    <dgm:cxn modelId="{47B8D706-5C18-4F75-B77D-A08562220558}" type="presParOf" srcId="{345A4BFA-8B7A-4BF5-9367-CF2ED92426B9}" destId="{9314677B-968D-467F-A92F-791501D6ADC3}" srcOrd="5" destOrd="0" presId="urn:microsoft.com/office/officeart/2005/8/layout/vList5"/>
    <dgm:cxn modelId="{599FBC36-8391-41D2-96C2-BFE9A01533CC}" type="presParOf" srcId="{345A4BFA-8B7A-4BF5-9367-CF2ED92426B9}" destId="{A3F98184-5D53-4804-B1C9-084053BD402C}" srcOrd="6" destOrd="0" presId="urn:microsoft.com/office/officeart/2005/8/layout/vList5"/>
    <dgm:cxn modelId="{741C54B1-B67D-419C-8B1F-61E876685DC3}" type="presParOf" srcId="{A3F98184-5D53-4804-B1C9-084053BD402C}" destId="{77D043D0-4B61-4F02-B2F2-D7C7B7189ED2}" srcOrd="0" destOrd="0" presId="urn:microsoft.com/office/officeart/2005/8/layout/vList5"/>
    <dgm:cxn modelId="{994E43D6-A917-4444-82E1-DFF8A7AAD350}" type="presParOf" srcId="{345A4BFA-8B7A-4BF5-9367-CF2ED92426B9}" destId="{01E955FE-E085-4FDF-80F3-AEAC20D39CDA}" srcOrd="7" destOrd="0" presId="urn:microsoft.com/office/officeart/2005/8/layout/vList5"/>
    <dgm:cxn modelId="{F11B9E39-CD6C-4B8D-8CB9-A649066C3C52}" type="presParOf" srcId="{345A4BFA-8B7A-4BF5-9367-CF2ED92426B9}" destId="{783E77F5-E947-4983-8D2D-BF9F07EC65B8}" srcOrd="8" destOrd="0" presId="urn:microsoft.com/office/officeart/2005/8/layout/vList5"/>
    <dgm:cxn modelId="{26BC1B08-8320-40DE-8AF7-009C1090927F}" type="presParOf" srcId="{783E77F5-E947-4983-8D2D-BF9F07EC65B8}" destId="{A27F57A2-62BC-4BEC-A551-53D71431E83D}" srcOrd="0" destOrd="0" presId="urn:microsoft.com/office/officeart/2005/8/layout/vList5"/>
    <dgm:cxn modelId="{7E01E321-BEC0-4172-9AEB-6AA85432B4C6}" type="presParOf" srcId="{345A4BFA-8B7A-4BF5-9367-CF2ED92426B9}" destId="{7BBCECEF-C905-4DF9-AA6E-24F42E007FB4}" srcOrd="9" destOrd="0" presId="urn:microsoft.com/office/officeart/2005/8/layout/vList5"/>
    <dgm:cxn modelId="{F3E8BA90-E8BE-49DB-853B-35F41D66EFCF}" type="presParOf" srcId="{345A4BFA-8B7A-4BF5-9367-CF2ED92426B9}" destId="{7256C1D1-A037-4E95-BECE-E27CE409CD2F}" srcOrd="10" destOrd="0" presId="urn:microsoft.com/office/officeart/2005/8/layout/vList5"/>
    <dgm:cxn modelId="{F973C1CB-B441-4D3A-9CB5-933E1B5EED76}" type="presParOf" srcId="{7256C1D1-A037-4E95-BECE-E27CE409CD2F}" destId="{DAE32236-2964-4F68-A826-66814E08FBE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EDF4E-FAC2-497B-B12D-B8DFD82FF845}" type="datetimeFigureOut">
              <a:rPr lang="ka-GE" smtClean="0"/>
              <a:t>05.10.2020</a:t>
            </a:fld>
            <a:endParaRPr lang="ka-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DC266-7744-4F85-8E9B-FDB724F3A207}" type="slidenum">
              <a:rPr lang="ka-GE" smtClean="0"/>
              <a:t>‹#›</a:t>
            </a:fld>
            <a:endParaRPr lang="ka-GE"/>
          </a:p>
        </p:txBody>
      </p:sp>
    </p:spTree>
    <p:extLst>
      <p:ext uri="{BB962C8B-B14F-4D97-AF65-F5344CB8AC3E}">
        <p14:creationId xmlns:p14="http://schemas.microsoft.com/office/powerpoint/2010/main" val="225158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baseline="0" dirty="0" smtClean="0"/>
              <a:t>slide demonstrates the location of Georgia Public Health System facilities throughout the country. Big red circle indicates NCDC located in capital city of Georgia, Tbilisi. Two Green ones show ZDLs, located one in Kutaisi and one in Batumi. As for Lugar Center, which was mentioned in the previous slide, it is not indicated on the map, since it is a part of NCDC and located in capital city of Georgia. On this map you can also see LSS located in different districts, covering the whole territory of Georgia. Small red circles indicate the Public Health Centers in each districts. </a:t>
            </a:r>
          </a:p>
        </p:txBody>
      </p:sp>
      <p:sp>
        <p:nvSpPr>
          <p:cNvPr id="4" name="Slide Number Placeholder 3"/>
          <p:cNvSpPr>
            <a:spLocks noGrp="1"/>
          </p:cNvSpPr>
          <p:nvPr>
            <p:ph type="sldNum" sz="quarter" idx="10"/>
          </p:nvPr>
        </p:nvSpPr>
        <p:spPr/>
        <p:txBody>
          <a:bodyPr/>
          <a:lstStyle/>
          <a:p>
            <a:fld id="{95FB83CD-665E-4312-84E9-9036B75A06AA}" type="slidenum">
              <a:rPr lang="en-US" smtClean="0"/>
              <a:t>3</a:t>
            </a:fld>
            <a:endParaRPr lang="en-US"/>
          </a:p>
        </p:txBody>
      </p:sp>
    </p:spTree>
    <p:extLst>
      <p:ext uri="{BB962C8B-B14F-4D97-AF65-F5344CB8AC3E}">
        <p14:creationId xmlns:p14="http://schemas.microsoft.com/office/powerpoint/2010/main" val="365416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ka-G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ka-GE"/>
          </a:p>
        </p:txBody>
      </p:sp>
      <p:sp>
        <p:nvSpPr>
          <p:cNvPr id="4" name="Date Placeholder 3"/>
          <p:cNvSpPr>
            <a:spLocks noGrp="1"/>
          </p:cNvSpPr>
          <p:nvPr>
            <p:ph type="dt" sz="half" idx="10"/>
          </p:nvPr>
        </p:nvSpPr>
        <p:spPr/>
        <p:txBody>
          <a:bodyPr/>
          <a:lstStyle/>
          <a:p>
            <a:fld id="{36FA34D3-714D-4B11-AF26-31D956B181C7}" type="datetimeFigureOut">
              <a:rPr lang="ka-GE" smtClean="0"/>
              <a:t>05.10.2020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357770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36FA34D3-714D-4B11-AF26-31D956B181C7}" type="datetimeFigureOut">
              <a:rPr lang="ka-GE" smtClean="0"/>
              <a:t>05.10.2020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426343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ka-G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36FA34D3-714D-4B11-AF26-31D956B181C7}" type="datetimeFigureOut">
              <a:rPr lang="ka-GE" smtClean="0"/>
              <a:t>05.10.2020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317963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10"/>
          </p:nvPr>
        </p:nvSpPr>
        <p:spPr/>
        <p:txBody>
          <a:bodyPr/>
          <a:lstStyle/>
          <a:p>
            <a:fld id="{36FA34D3-714D-4B11-AF26-31D956B181C7}" type="datetimeFigureOut">
              <a:rPr lang="ka-GE" smtClean="0"/>
              <a:t>05.10.2020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169935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ka-G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A34D3-714D-4B11-AF26-31D956B181C7}" type="datetimeFigureOut">
              <a:rPr lang="ka-GE" smtClean="0"/>
              <a:t>05.10.2020</a:t>
            </a:fld>
            <a:endParaRPr lang="ka-GE"/>
          </a:p>
        </p:txBody>
      </p:sp>
      <p:sp>
        <p:nvSpPr>
          <p:cNvPr id="5" name="Footer Placeholder 4"/>
          <p:cNvSpPr>
            <a:spLocks noGrp="1"/>
          </p:cNvSpPr>
          <p:nvPr>
            <p:ph type="ftr" sz="quarter" idx="11"/>
          </p:nvPr>
        </p:nvSpPr>
        <p:spPr/>
        <p:txBody>
          <a:bodyPr/>
          <a:lstStyle/>
          <a:p>
            <a:endParaRPr lang="ka-GE"/>
          </a:p>
        </p:txBody>
      </p:sp>
      <p:sp>
        <p:nvSpPr>
          <p:cNvPr id="6" name="Slide Number Placeholder 5"/>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916219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Date Placeholder 4"/>
          <p:cNvSpPr>
            <a:spLocks noGrp="1"/>
          </p:cNvSpPr>
          <p:nvPr>
            <p:ph type="dt" sz="half" idx="10"/>
          </p:nvPr>
        </p:nvSpPr>
        <p:spPr/>
        <p:txBody>
          <a:bodyPr/>
          <a:lstStyle/>
          <a:p>
            <a:fld id="{36FA34D3-714D-4B11-AF26-31D956B181C7}" type="datetimeFigureOut">
              <a:rPr lang="ka-GE" smtClean="0"/>
              <a:t>05.10.2020</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1613162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ka-G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7" name="Date Placeholder 6"/>
          <p:cNvSpPr>
            <a:spLocks noGrp="1"/>
          </p:cNvSpPr>
          <p:nvPr>
            <p:ph type="dt" sz="half" idx="10"/>
          </p:nvPr>
        </p:nvSpPr>
        <p:spPr/>
        <p:txBody>
          <a:bodyPr/>
          <a:lstStyle/>
          <a:p>
            <a:fld id="{36FA34D3-714D-4B11-AF26-31D956B181C7}" type="datetimeFigureOut">
              <a:rPr lang="ka-GE" smtClean="0"/>
              <a:t>05.10.2020</a:t>
            </a:fld>
            <a:endParaRPr lang="ka-GE"/>
          </a:p>
        </p:txBody>
      </p:sp>
      <p:sp>
        <p:nvSpPr>
          <p:cNvPr id="8" name="Footer Placeholder 7"/>
          <p:cNvSpPr>
            <a:spLocks noGrp="1"/>
          </p:cNvSpPr>
          <p:nvPr>
            <p:ph type="ftr" sz="quarter" idx="11"/>
          </p:nvPr>
        </p:nvSpPr>
        <p:spPr/>
        <p:txBody>
          <a:bodyPr/>
          <a:lstStyle/>
          <a:p>
            <a:endParaRPr lang="ka-GE"/>
          </a:p>
        </p:txBody>
      </p:sp>
      <p:sp>
        <p:nvSpPr>
          <p:cNvPr id="9" name="Slide Number Placeholder 8"/>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162812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ka-GE"/>
          </a:p>
        </p:txBody>
      </p:sp>
      <p:sp>
        <p:nvSpPr>
          <p:cNvPr id="3" name="Date Placeholder 2"/>
          <p:cNvSpPr>
            <a:spLocks noGrp="1"/>
          </p:cNvSpPr>
          <p:nvPr>
            <p:ph type="dt" sz="half" idx="10"/>
          </p:nvPr>
        </p:nvSpPr>
        <p:spPr/>
        <p:txBody>
          <a:bodyPr/>
          <a:lstStyle/>
          <a:p>
            <a:fld id="{36FA34D3-714D-4B11-AF26-31D956B181C7}" type="datetimeFigureOut">
              <a:rPr lang="ka-GE" smtClean="0"/>
              <a:t>05.10.2020</a:t>
            </a:fld>
            <a:endParaRPr lang="ka-GE"/>
          </a:p>
        </p:txBody>
      </p:sp>
      <p:sp>
        <p:nvSpPr>
          <p:cNvPr id="4" name="Footer Placeholder 3"/>
          <p:cNvSpPr>
            <a:spLocks noGrp="1"/>
          </p:cNvSpPr>
          <p:nvPr>
            <p:ph type="ftr" sz="quarter" idx="11"/>
          </p:nvPr>
        </p:nvSpPr>
        <p:spPr/>
        <p:txBody>
          <a:bodyPr/>
          <a:lstStyle/>
          <a:p>
            <a:endParaRPr lang="ka-GE"/>
          </a:p>
        </p:txBody>
      </p:sp>
      <p:sp>
        <p:nvSpPr>
          <p:cNvPr id="5" name="Slide Number Placeholder 4"/>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427532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A34D3-714D-4B11-AF26-31D956B181C7}" type="datetimeFigureOut">
              <a:rPr lang="ka-GE" smtClean="0"/>
              <a:t>05.10.2020</a:t>
            </a:fld>
            <a:endParaRPr lang="ka-GE"/>
          </a:p>
        </p:txBody>
      </p:sp>
      <p:sp>
        <p:nvSpPr>
          <p:cNvPr id="3" name="Footer Placeholder 2"/>
          <p:cNvSpPr>
            <a:spLocks noGrp="1"/>
          </p:cNvSpPr>
          <p:nvPr>
            <p:ph type="ftr" sz="quarter" idx="11"/>
          </p:nvPr>
        </p:nvSpPr>
        <p:spPr/>
        <p:txBody>
          <a:bodyPr/>
          <a:lstStyle/>
          <a:p>
            <a:endParaRPr lang="ka-GE"/>
          </a:p>
        </p:txBody>
      </p:sp>
      <p:sp>
        <p:nvSpPr>
          <p:cNvPr id="4" name="Slide Number Placeholder 3"/>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3026687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ka-G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A34D3-714D-4B11-AF26-31D956B181C7}" type="datetimeFigureOut">
              <a:rPr lang="ka-GE" smtClean="0"/>
              <a:t>05.10.2020</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195217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ka-G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a-G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A34D3-714D-4B11-AF26-31D956B181C7}" type="datetimeFigureOut">
              <a:rPr lang="ka-GE" smtClean="0"/>
              <a:t>05.10.2020</a:t>
            </a:fld>
            <a:endParaRPr lang="ka-GE"/>
          </a:p>
        </p:txBody>
      </p:sp>
      <p:sp>
        <p:nvSpPr>
          <p:cNvPr id="6" name="Footer Placeholder 5"/>
          <p:cNvSpPr>
            <a:spLocks noGrp="1"/>
          </p:cNvSpPr>
          <p:nvPr>
            <p:ph type="ftr" sz="quarter" idx="11"/>
          </p:nvPr>
        </p:nvSpPr>
        <p:spPr/>
        <p:txBody>
          <a:bodyPr/>
          <a:lstStyle/>
          <a:p>
            <a:endParaRPr lang="ka-GE"/>
          </a:p>
        </p:txBody>
      </p:sp>
      <p:sp>
        <p:nvSpPr>
          <p:cNvPr id="7" name="Slide Number Placeholder 6"/>
          <p:cNvSpPr>
            <a:spLocks noGrp="1"/>
          </p:cNvSpPr>
          <p:nvPr>
            <p:ph type="sldNum" sz="quarter" idx="12"/>
          </p:nvPr>
        </p:nvSpPr>
        <p:spPr/>
        <p:txBody>
          <a:bodyPr/>
          <a:lstStyle/>
          <a:p>
            <a:fld id="{D2EEA7F0-FAE5-4306-B58D-4014CE967A78}" type="slidenum">
              <a:rPr lang="ka-GE" smtClean="0"/>
              <a:t>‹#›</a:t>
            </a:fld>
            <a:endParaRPr lang="ka-GE"/>
          </a:p>
        </p:txBody>
      </p:sp>
    </p:spTree>
    <p:extLst>
      <p:ext uri="{BB962C8B-B14F-4D97-AF65-F5344CB8AC3E}">
        <p14:creationId xmlns:p14="http://schemas.microsoft.com/office/powerpoint/2010/main" val="345441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ka-G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A34D3-714D-4B11-AF26-31D956B181C7}" type="datetimeFigureOut">
              <a:rPr lang="ka-GE" smtClean="0"/>
              <a:t>05.10.2020</a:t>
            </a:fld>
            <a:endParaRPr lang="ka-G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a-G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EA7F0-FAE5-4306-B58D-4014CE967A78}" type="slidenum">
              <a:rPr lang="ka-GE" smtClean="0"/>
              <a:t>‹#›</a:t>
            </a:fld>
            <a:endParaRPr lang="ka-GE"/>
          </a:p>
        </p:txBody>
      </p:sp>
    </p:spTree>
    <p:extLst>
      <p:ext uri="{BB962C8B-B14F-4D97-AF65-F5344CB8AC3E}">
        <p14:creationId xmlns:p14="http://schemas.microsoft.com/office/powerpoint/2010/main" val="2778107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a-G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8666" y="1021534"/>
            <a:ext cx="9144000" cy="1612509"/>
          </a:xfrm>
        </p:spPr>
        <p:txBody>
          <a:bodyPr>
            <a:noAutofit/>
          </a:bodyPr>
          <a:lstStyle/>
          <a:p>
            <a:r>
              <a:rPr lang="ka-GE" sz="4800" dirty="0" smtClean="0">
                <a:solidFill>
                  <a:schemeClr val="accent1">
                    <a:lumMod val="75000"/>
                  </a:schemeClr>
                </a:solidFill>
              </a:rPr>
              <a:t>საზოგადოებრივი ჯანდაცვის სახელმწიფო პროგრამები</a:t>
            </a:r>
            <a:endParaRPr lang="ka-GE" sz="3600" dirty="0">
              <a:solidFill>
                <a:schemeClr val="accent1">
                  <a:lumMod val="75000"/>
                </a:schemeClr>
              </a:solidFill>
            </a:endParaRPr>
          </a:p>
        </p:txBody>
      </p:sp>
      <p:sp>
        <p:nvSpPr>
          <p:cNvPr id="3" name="Subtitle 2"/>
          <p:cNvSpPr>
            <a:spLocks noGrp="1"/>
          </p:cNvSpPr>
          <p:nvPr>
            <p:ph type="subTitle" idx="1"/>
          </p:nvPr>
        </p:nvSpPr>
        <p:spPr>
          <a:xfrm>
            <a:off x="1524000" y="5094921"/>
            <a:ext cx="9144000" cy="1066264"/>
          </a:xfrm>
        </p:spPr>
        <p:txBody>
          <a:bodyPr>
            <a:normAutofit/>
          </a:bodyPr>
          <a:lstStyle/>
          <a:p>
            <a:r>
              <a:rPr lang="ka-GE" sz="1600" dirty="0" smtClean="0"/>
              <a:t>დაავადებათა კონტროლისა და საზოგადოებრივი ჯანმრთელობის ეროვნული ცენტრი</a:t>
            </a:r>
          </a:p>
          <a:p>
            <a:r>
              <a:rPr lang="ka-GE" sz="1600" dirty="0" smtClean="0"/>
              <a:t>საზოგადოებრივი ჯანდაცვის სახელმწიფო პროგრამების და რეგიონული მართვის დეპარტამენტი</a:t>
            </a:r>
            <a:endParaRPr lang="en-US" sz="1600" dirty="0" smtClean="0"/>
          </a:p>
        </p:txBody>
      </p:sp>
      <p:grpSp>
        <p:nvGrpSpPr>
          <p:cNvPr id="5" name="Group 4"/>
          <p:cNvGrpSpPr/>
          <p:nvPr/>
        </p:nvGrpSpPr>
        <p:grpSpPr>
          <a:xfrm>
            <a:off x="0" y="6316133"/>
            <a:ext cx="12192000" cy="541867"/>
            <a:chOff x="0" y="6316133"/>
            <a:chExt cx="12192000" cy="541867"/>
          </a:xfrm>
        </p:grpSpPr>
        <p:sp>
          <p:nvSpPr>
            <p:cNvPr id="6" name="Rectangle 5"/>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8" name="TextBox 7"/>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cxnSp>
        <p:nvCxnSpPr>
          <p:cNvPr id="14" name="Straight Connector 13"/>
          <p:cNvCxnSpPr/>
          <p:nvPr/>
        </p:nvCxnSpPr>
        <p:spPr>
          <a:xfrm>
            <a:off x="1442209" y="4978400"/>
            <a:ext cx="9476915"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5236335" y="4383255"/>
            <a:ext cx="2754280" cy="369332"/>
          </a:xfrm>
          <a:prstGeom prst="rect">
            <a:avLst/>
          </a:prstGeom>
        </p:spPr>
        <p:txBody>
          <a:bodyPr wrap="none">
            <a:spAutoFit/>
          </a:bodyPr>
          <a:lstStyle/>
          <a:p>
            <a:r>
              <a:rPr lang="ka-GE" dirty="0" smtClean="0">
                <a:ln w="0"/>
                <a:solidFill>
                  <a:srgbClr val="00B0F0"/>
                </a:solidFill>
                <a:effectLst>
                  <a:outerShdw blurRad="38100" dist="25400" dir="5400000" algn="ctr" rotWithShape="0">
                    <a:srgbClr val="6E747A">
                      <a:alpha val="43000"/>
                    </a:srgbClr>
                  </a:outerShdw>
                </a:effectLst>
              </a:rPr>
              <a:t>6 0ქტომბერი, 2020 წელი</a:t>
            </a:r>
            <a:endParaRPr lang="en-US" dirty="0">
              <a:ln w="0"/>
              <a:solidFill>
                <a:srgbClr val="00B0F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68944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smtClean="0">
                <a:ln w="0"/>
                <a:solidFill>
                  <a:schemeClr val="accent5">
                    <a:lumMod val="75000"/>
                  </a:schemeClr>
                </a:solidFill>
                <a:latin typeface="+mn-lt"/>
              </a:rPr>
              <a:t>კიბოს სკრინინგი </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905257"/>
            <a:ext cx="11653117" cy="5273158"/>
          </a:xfrm>
        </p:spPr>
        <p:txBody>
          <a:bodyPr>
            <a:noAutofit/>
          </a:bodyPr>
          <a:lstStyle/>
          <a:p>
            <a:pPr>
              <a:lnSpc>
                <a:spcPct val="150000"/>
              </a:lnSpc>
              <a:buFont typeface="Wingdings" panose="05000000000000000000" pitchFamily="2" charset="2"/>
              <a:buChar char="q"/>
            </a:pPr>
            <a:r>
              <a:rPr lang="ka-GE" sz="2400" dirty="0" smtClean="0">
                <a:solidFill>
                  <a:srgbClr val="002060"/>
                </a:solidFill>
              </a:rPr>
              <a:t>კიბოს სკრინინგი;</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1-დან </a:t>
            </a:r>
            <a:r>
              <a:rPr lang="ka-GE" sz="2400" dirty="0">
                <a:solidFill>
                  <a:srgbClr val="002060"/>
                </a:solidFill>
              </a:rPr>
              <a:t>6 წლამდე ასაკის ბავშვთა  მსუბუქი და საშუალო ხარისხის მენტალური განვითარების დარღვევების პრევენცია; </a:t>
            </a:r>
          </a:p>
          <a:p>
            <a:pPr>
              <a:lnSpc>
                <a:spcPct val="150000"/>
              </a:lnSpc>
              <a:buFont typeface="Wingdings" panose="05000000000000000000" pitchFamily="2" charset="2"/>
              <a:buChar char="q"/>
            </a:pPr>
            <a:r>
              <a:rPr lang="ka-GE" sz="2400" dirty="0" smtClean="0">
                <a:solidFill>
                  <a:srgbClr val="002060"/>
                </a:solidFill>
              </a:rPr>
              <a:t>ეპილეფსიის </a:t>
            </a:r>
            <a:r>
              <a:rPr lang="ka-GE" sz="2400" dirty="0">
                <a:solidFill>
                  <a:srgbClr val="002060"/>
                </a:solidFill>
              </a:rPr>
              <a:t>დიაგნოსტიკა და ზედამხედველობა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დღენაკლულთა </a:t>
            </a:r>
            <a:r>
              <a:rPr lang="ka-GE" sz="2400" dirty="0">
                <a:solidFill>
                  <a:srgbClr val="002060"/>
                </a:solidFill>
              </a:rPr>
              <a:t>რეტინოპათიის სკრინინგი</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საინფორმაციო </a:t>
            </a:r>
            <a:r>
              <a:rPr lang="ka-GE" sz="2400" dirty="0">
                <a:solidFill>
                  <a:srgbClr val="002060"/>
                </a:solidFill>
              </a:rPr>
              <a:t>რეგისტრებისა და ელექტრონული მოდულების განვითარება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პრევენციული </a:t>
            </a:r>
            <a:r>
              <a:rPr lang="ka-GE" sz="2400" dirty="0">
                <a:solidFill>
                  <a:srgbClr val="002060"/>
                </a:solidFill>
              </a:rPr>
              <a:t>ღონიძიებების პოპულარიზაცია და საინფორმაციო მხარდაჭერა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ბავშვთა </a:t>
            </a:r>
            <a:r>
              <a:rPr lang="ka-GE" sz="2400" dirty="0">
                <a:solidFill>
                  <a:srgbClr val="002060"/>
                </a:solidFill>
              </a:rPr>
              <a:t>სისხლში ტყვიის შემცველობის ბიომონიტორინგი.</a:t>
            </a:r>
          </a:p>
        </p:txBody>
      </p:sp>
    </p:spTree>
    <p:extLst>
      <p:ext uri="{BB962C8B-B14F-4D97-AF65-F5344CB8AC3E}">
        <p14:creationId xmlns:p14="http://schemas.microsoft.com/office/powerpoint/2010/main" val="1303712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smtClean="0">
                <a:ln w="0"/>
                <a:solidFill>
                  <a:schemeClr val="accent5">
                    <a:lumMod val="75000"/>
                  </a:schemeClr>
                </a:solidFill>
                <a:latin typeface="+mn-lt"/>
              </a:rPr>
              <a:t>სკრინინგით მოცვის მაჩვენებლების დინამიკა</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13" name="Rectangle 4"/>
          <p:cNvSpPr>
            <a:spLocks noChangeArrowheads="1"/>
          </p:cNvSpPr>
          <p:nvPr/>
        </p:nvSpPr>
        <p:spPr bwMode="auto">
          <a:xfrm>
            <a:off x="1389888" y="16837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p:cNvGraphicFramePr>
          <p:nvPr>
            <p:extLst>
              <p:ext uri="{D42A27DB-BD31-4B8C-83A1-F6EECF244321}">
                <p14:modId xmlns:p14="http://schemas.microsoft.com/office/powerpoint/2010/main" val="3793270401"/>
              </p:ext>
            </p:extLst>
          </p:nvPr>
        </p:nvGraphicFramePr>
        <p:xfrm>
          <a:off x="402336" y="1032404"/>
          <a:ext cx="11430000" cy="4984347"/>
        </p:xfrm>
        <a:graphic>
          <a:graphicData uri="http://schemas.openxmlformats.org/presentationml/2006/ole">
            <mc:AlternateContent xmlns:mc="http://schemas.openxmlformats.org/markup-compatibility/2006">
              <mc:Choice xmlns:v="urn:schemas-microsoft-com:vml" Requires="v">
                <p:oleObj spid="_x0000_s1034" name="Chart" r:id="rId5" imgW="6413548" imgH="3401863" progId="Excel.Chart.8">
                  <p:embed/>
                </p:oleObj>
              </mc:Choice>
              <mc:Fallback>
                <p:oleObj name="Chart" r:id="rId5" imgW="6413548" imgH="3401863" progId="Excel.Chart.8">
                  <p:embed/>
                  <p:pic>
                    <p:nvPicPr>
                      <p:cNvPr id="0" name="Char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032404"/>
                        <a:ext cx="11430000" cy="4984347"/>
                      </a:xfrm>
                      <a:prstGeom prst="rect">
                        <a:avLst/>
                      </a:prstGeom>
                      <a:noFill/>
                    </p:spPr>
                  </p:pic>
                </p:oleObj>
              </mc:Fallback>
            </mc:AlternateContent>
          </a:graphicData>
        </a:graphic>
      </p:graphicFrame>
    </p:spTree>
    <p:extLst>
      <p:ext uri="{BB962C8B-B14F-4D97-AF65-F5344CB8AC3E}">
        <p14:creationId xmlns:p14="http://schemas.microsoft.com/office/powerpoint/2010/main" val="4042711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smtClean="0">
                <a:ln w="0"/>
                <a:solidFill>
                  <a:schemeClr val="accent5">
                    <a:lumMod val="75000"/>
                  </a:schemeClr>
                </a:solidFill>
                <a:latin typeface="+mn-lt"/>
              </a:rPr>
              <a:t>რეგიონების მოსახლეობის ხვედრითი წილი სკრინინგის საერთო რაოდენობაში - 2020 წლის 6 თვე</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13" name="Rectangle 4"/>
          <p:cNvSpPr>
            <a:spLocks noChangeArrowheads="1"/>
          </p:cNvSpPr>
          <p:nvPr/>
        </p:nvSpPr>
        <p:spPr bwMode="auto">
          <a:xfrm>
            <a:off x="1389888" y="16837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3"/>
          <a:stretch>
            <a:fillRect/>
          </a:stretch>
        </p:blipFill>
        <p:spPr>
          <a:xfrm>
            <a:off x="521208" y="1032405"/>
            <a:ext cx="11375136" cy="5057499"/>
          </a:xfrm>
          <a:prstGeom prst="rect">
            <a:avLst/>
          </a:prstGeom>
        </p:spPr>
      </p:pic>
    </p:spTree>
    <p:extLst>
      <p:ext uri="{BB962C8B-B14F-4D97-AF65-F5344CB8AC3E}">
        <p14:creationId xmlns:p14="http://schemas.microsoft.com/office/powerpoint/2010/main" val="1652974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1-დან 6 წლამდე ასაკის ბავშვთა მსუბუქი და საშუალო ხარისხის მენტალური განვითარების დარღვევების პრევენცია</a:t>
            </a: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905257"/>
            <a:ext cx="11653117" cy="5273158"/>
          </a:xfrm>
        </p:spPr>
        <p:txBody>
          <a:bodyPr>
            <a:noAutofit/>
          </a:bodyPr>
          <a:lstStyle/>
          <a:p>
            <a:pPr>
              <a:lnSpc>
                <a:spcPct val="150000"/>
              </a:lnSpc>
              <a:buFont typeface="Wingdings" panose="05000000000000000000" pitchFamily="2" charset="2"/>
              <a:buChar char="q"/>
            </a:pPr>
            <a:r>
              <a:rPr lang="ka-GE" sz="2000" dirty="0" smtClean="0">
                <a:solidFill>
                  <a:srgbClr val="002060"/>
                </a:solidFill>
              </a:rPr>
              <a:t>ბენეფიციართა </a:t>
            </a:r>
            <a:r>
              <a:rPr lang="ka-GE" sz="2000" dirty="0">
                <a:solidFill>
                  <a:srgbClr val="002060"/>
                </a:solidFill>
              </a:rPr>
              <a:t>იდენტიფიკაცია/სკრინინგი, რაც მოიცავს ნევროლოგის მიერ მონაცემთა ანალიზსა და შეფასებას,  გაღრმავებული დიაგნოსტიკის აუცილებლობის განსაზღვრას; </a:t>
            </a:r>
          </a:p>
          <a:p>
            <a:pPr>
              <a:lnSpc>
                <a:spcPct val="150000"/>
              </a:lnSpc>
              <a:buFont typeface="Wingdings" panose="05000000000000000000" pitchFamily="2" charset="2"/>
              <a:buChar char="q"/>
            </a:pPr>
            <a:r>
              <a:rPr lang="ka-GE" sz="2000" dirty="0" smtClean="0">
                <a:solidFill>
                  <a:srgbClr val="002060"/>
                </a:solidFill>
              </a:rPr>
              <a:t>ნევროლოგის </a:t>
            </a:r>
            <a:r>
              <a:rPr lang="ka-GE" sz="2000" dirty="0">
                <a:solidFill>
                  <a:srgbClr val="002060"/>
                </a:solidFill>
              </a:rPr>
              <a:t>კონსულტაცია, ბენეფიციარის მსხვილი და ნატიფი მოტორიკის, ექსპრესიული და რეცეპტული მეტყველების, კომუნიკაციის, შემეცნებითი უნარების, თვითმომსახურების სფეროების შეფასება, ბავშვის სუსტი და ძლიერი მხარეების გამოვლენა, ბავშვის ფსიქიკური განვითარების ასაკობრივ ნორმასთან შესაბამისობის დადგენა</a:t>
            </a:r>
            <a:r>
              <a:rPr lang="ka-GE" sz="2000" dirty="0" smtClean="0">
                <a:solidFill>
                  <a:srgbClr val="002060"/>
                </a:solidFill>
              </a:rPr>
              <a:t>;</a:t>
            </a:r>
            <a:endParaRPr lang="ka-GE" sz="2000" dirty="0">
              <a:solidFill>
                <a:srgbClr val="002060"/>
              </a:solidFill>
            </a:endParaRPr>
          </a:p>
          <a:p>
            <a:pPr>
              <a:lnSpc>
                <a:spcPct val="150000"/>
              </a:lnSpc>
              <a:buFont typeface="Wingdings" panose="05000000000000000000" pitchFamily="2" charset="2"/>
              <a:buChar char="q"/>
            </a:pPr>
            <a:r>
              <a:rPr lang="ka-GE" sz="2000" dirty="0" smtClean="0">
                <a:solidFill>
                  <a:srgbClr val="002060"/>
                </a:solidFill>
              </a:rPr>
              <a:t>ბენეფიციართა </a:t>
            </a:r>
            <a:r>
              <a:rPr lang="ka-GE" sz="2000" dirty="0">
                <a:solidFill>
                  <a:srgbClr val="002060"/>
                </a:solidFill>
              </a:rPr>
              <a:t>ნეიროფსიქოლოგიური კვლევები, რისკ-ჯგუფებში ეეგ-კვლევისა და    ეპილეფტოლოგიური კონსულტაციის წარმოების აუცილებლობის განსაზღვრა;-</a:t>
            </a:r>
          </a:p>
          <a:p>
            <a:pPr>
              <a:lnSpc>
                <a:spcPct val="150000"/>
              </a:lnSpc>
              <a:buFont typeface="Wingdings" panose="05000000000000000000" pitchFamily="2" charset="2"/>
              <a:buChar char="q"/>
            </a:pPr>
            <a:r>
              <a:rPr lang="ka-GE" sz="2000" dirty="0" smtClean="0">
                <a:solidFill>
                  <a:srgbClr val="002060"/>
                </a:solidFill>
              </a:rPr>
              <a:t>ელექტროფიზიოლოგიური </a:t>
            </a:r>
            <a:r>
              <a:rPr lang="ka-GE" sz="2000" dirty="0">
                <a:solidFill>
                  <a:srgbClr val="002060"/>
                </a:solidFill>
              </a:rPr>
              <a:t>კვლევების წარმოება და მათი ანალიზი.</a:t>
            </a:r>
          </a:p>
        </p:txBody>
      </p:sp>
    </p:spTree>
    <p:extLst>
      <p:ext uri="{BB962C8B-B14F-4D97-AF65-F5344CB8AC3E}">
        <p14:creationId xmlns:p14="http://schemas.microsoft.com/office/powerpoint/2010/main" val="2956691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1-დან 6 წლამდე ასაკის ბავშვთა მსუბუქი და საშუალო ხარისხის მენტალური განვითარების დარღვევების </a:t>
            </a:r>
            <a:r>
              <a:rPr lang="ka-GE" sz="2800" b="1" dirty="0" smtClean="0">
                <a:ln w="0"/>
                <a:solidFill>
                  <a:schemeClr val="accent5">
                    <a:lumMod val="75000"/>
                  </a:schemeClr>
                </a:solidFill>
                <a:latin typeface="+mn-lt"/>
              </a:rPr>
              <a:t>პრევენცია, რეგიონების ჩართულოა 2020 წლის 6 თვე</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11" name="Rectangle 2"/>
          <p:cNvSpPr>
            <a:spLocks noChangeArrowheads="1"/>
          </p:cNvSpPr>
          <p:nvPr/>
        </p:nvSpPr>
        <p:spPr bwMode="auto">
          <a:xfrm>
            <a:off x="-1001662" y="1724744"/>
            <a:ext cx="2590005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p:cNvGraphicFramePr>
          <p:nvPr>
            <p:extLst>
              <p:ext uri="{D42A27DB-BD31-4B8C-83A1-F6EECF244321}">
                <p14:modId xmlns:p14="http://schemas.microsoft.com/office/powerpoint/2010/main" val="3287164220"/>
              </p:ext>
            </p:extLst>
          </p:nvPr>
        </p:nvGraphicFramePr>
        <p:xfrm>
          <a:off x="754145" y="1261872"/>
          <a:ext cx="11209868" cy="4925010"/>
        </p:xfrm>
        <a:graphic>
          <a:graphicData uri="http://schemas.openxmlformats.org/presentationml/2006/ole">
            <mc:AlternateContent xmlns:mc="http://schemas.openxmlformats.org/markup-compatibility/2006">
              <mc:Choice xmlns:v="urn:schemas-microsoft-com:vml" Requires="v">
                <p:oleObj spid="_x0000_s5127" name="Chart" r:id="rId5" imgW="5273497" imgH="3773751" progId="Excel.Chart.8">
                  <p:embed/>
                </p:oleObj>
              </mc:Choice>
              <mc:Fallback>
                <p:oleObj name="Chart" r:id="rId5" imgW="5273497" imgH="3773751" progId="Excel.Chart.8">
                  <p:embed/>
                  <p:pic>
                    <p:nvPicPr>
                      <p:cNvPr id="0" name="Chart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145" y="1261872"/>
                        <a:ext cx="11209868" cy="4925010"/>
                      </a:xfrm>
                      <a:prstGeom prst="rect">
                        <a:avLst/>
                      </a:prstGeom>
                      <a:noFill/>
                    </p:spPr>
                  </p:pic>
                </p:oleObj>
              </mc:Fallback>
            </mc:AlternateContent>
          </a:graphicData>
        </a:graphic>
      </p:graphicFrame>
    </p:spTree>
    <p:extLst>
      <p:ext uri="{BB962C8B-B14F-4D97-AF65-F5344CB8AC3E}">
        <p14:creationId xmlns:p14="http://schemas.microsoft.com/office/powerpoint/2010/main" val="2476341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ეპილეფსიის დიაგნოსტიკა და ზედამხედველობა</a:t>
            </a: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905257"/>
            <a:ext cx="11653117" cy="5273158"/>
          </a:xfrm>
        </p:spPr>
        <p:txBody>
          <a:bodyPr>
            <a:noAutofit/>
          </a:bodyPr>
          <a:lstStyle/>
          <a:p>
            <a:pPr>
              <a:lnSpc>
                <a:spcPct val="150000"/>
              </a:lnSpc>
              <a:buFont typeface="Wingdings" panose="05000000000000000000" pitchFamily="2" charset="2"/>
              <a:buChar char="q"/>
            </a:pPr>
            <a:r>
              <a:rPr lang="ka-GE" sz="2400" dirty="0">
                <a:solidFill>
                  <a:srgbClr val="002060"/>
                </a:solidFill>
              </a:rPr>
              <a:t>	პაციენტის  რეგისტრაცია, მონაცემთა დამუშავება და ეპილეფსიის რეგისტრის ბაზაში განთავსება; პირველადი სკრინიგი -  ნევროლოგის კონსულტაცია;</a:t>
            </a:r>
          </a:p>
          <a:p>
            <a:pPr>
              <a:lnSpc>
                <a:spcPct val="150000"/>
              </a:lnSpc>
              <a:buFont typeface="Wingdings" panose="05000000000000000000" pitchFamily="2" charset="2"/>
              <a:buChar char="q"/>
            </a:pPr>
            <a:r>
              <a:rPr lang="ka-GE" sz="2400" dirty="0">
                <a:solidFill>
                  <a:srgbClr val="002060"/>
                </a:solidFill>
              </a:rPr>
              <a:t>	პირველადი  ეპილეფტოლოგიური სკრინინგი;</a:t>
            </a:r>
          </a:p>
          <a:p>
            <a:pPr>
              <a:lnSpc>
                <a:spcPct val="150000"/>
              </a:lnSpc>
              <a:buFont typeface="Wingdings" panose="05000000000000000000" pitchFamily="2" charset="2"/>
              <a:buChar char="q"/>
            </a:pPr>
            <a:r>
              <a:rPr lang="ka-GE" sz="2400" dirty="0">
                <a:solidFill>
                  <a:srgbClr val="002060"/>
                </a:solidFill>
              </a:rPr>
              <a:t>	საჭიროების შემთხვევაში ეეგ-კვლევა;</a:t>
            </a:r>
          </a:p>
          <a:p>
            <a:pPr>
              <a:lnSpc>
                <a:spcPct val="150000"/>
              </a:lnSpc>
              <a:buFont typeface="Wingdings" panose="05000000000000000000" pitchFamily="2" charset="2"/>
              <a:buChar char="q"/>
            </a:pPr>
            <a:r>
              <a:rPr lang="ka-GE" sz="2400" dirty="0">
                <a:solidFill>
                  <a:srgbClr val="002060"/>
                </a:solidFill>
              </a:rPr>
              <a:t>	საჭიროების შემთხვევაში ნეიროფსიქოლოგიური ტესტირება;</a:t>
            </a:r>
          </a:p>
          <a:p>
            <a:pPr>
              <a:lnSpc>
                <a:spcPct val="150000"/>
              </a:lnSpc>
              <a:buFont typeface="Wingdings" panose="05000000000000000000" pitchFamily="2" charset="2"/>
              <a:buChar char="q"/>
            </a:pPr>
            <a:r>
              <a:rPr lang="ka-GE" sz="2400" dirty="0" smtClean="0">
                <a:solidFill>
                  <a:srgbClr val="002060"/>
                </a:solidFill>
              </a:rPr>
              <a:t>	ეპილეფტოლოგიური </a:t>
            </a:r>
            <a:r>
              <a:rPr lang="ka-GE" sz="2400" dirty="0">
                <a:solidFill>
                  <a:srgbClr val="002060"/>
                </a:solidFill>
              </a:rPr>
              <a:t>დასკვნითი დიაგნოსტიკა;</a:t>
            </a:r>
          </a:p>
        </p:txBody>
      </p:sp>
    </p:spTree>
    <p:extLst>
      <p:ext uri="{BB962C8B-B14F-4D97-AF65-F5344CB8AC3E}">
        <p14:creationId xmlns:p14="http://schemas.microsoft.com/office/powerpoint/2010/main" val="283793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ეპილეფსიის დიაგნოსტიკა და ზედამხედველობა</a:t>
            </a: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pic>
        <p:nvPicPr>
          <p:cNvPr id="2050" name="Chart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032405"/>
            <a:ext cx="11146535" cy="493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893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ეპილეფსიის დიაგნოსტიკა და </a:t>
            </a:r>
            <a:r>
              <a:rPr lang="ka-GE" sz="2800" b="1" dirty="0" smtClean="0">
                <a:ln w="0"/>
                <a:solidFill>
                  <a:schemeClr val="accent5">
                    <a:lumMod val="75000"/>
                  </a:schemeClr>
                </a:solidFill>
                <a:latin typeface="+mn-lt"/>
              </a:rPr>
              <a:t>ზედამხედველობა</a:t>
            </a:r>
            <a:r>
              <a:rPr lang="en-US" sz="2800" b="1" dirty="0" smtClean="0">
                <a:ln w="0"/>
                <a:solidFill>
                  <a:schemeClr val="accent5">
                    <a:lumMod val="75000"/>
                  </a:schemeClr>
                </a:solidFill>
                <a:latin typeface="+mn-lt"/>
              </a:rPr>
              <a:t>, </a:t>
            </a:r>
            <a:r>
              <a:rPr lang="ka-GE" sz="2800" b="1" dirty="0" smtClean="0">
                <a:ln w="0"/>
                <a:solidFill>
                  <a:schemeClr val="accent5">
                    <a:lumMod val="75000"/>
                  </a:schemeClr>
                </a:solidFill>
                <a:latin typeface="+mn-lt"/>
              </a:rPr>
              <a:t>რეგიონების მოსახლეობის ჩართულობა 2020 წლის 6 თვე</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Rectangle 2"/>
          <p:cNvSpPr>
            <a:spLocks noChangeArrowheads="1"/>
          </p:cNvSpPr>
          <p:nvPr/>
        </p:nvSpPr>
        <p:spPr bwMode="auto">
          <a:xfrm>
            <a:off x="-2162066" y="1032404"/>
            <a:ext cx="23927768" cy="4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p:cNvGraphicFramePr>
          <p:nvPr>
            <p:extLst>
              <p:ext uri="{D42A27DB-BD31-4B8C-83A1-F6EECF244321}">
                <p14:modId xmlns:p14="http://schemas.microsoft.com/office/powerpoint/2010/main" val="212586649"/>
              </p:ext>
            </p:extLst>
          </p:nvPr>
        </p:nvGraphicFramePr>
        <p:xfrm>
          <a:off x="377073" y="1032404"/>
          <a:ext cx="11378152" cy="4991323"/>
        </p:xfrm>
        <a:graphic>
          <a:graphicData uri="http://schemas.openxmlformats.org/presentationml/2006/ole">
            <mc:AlternateContent xmlns:mc="http://schemas.openxmlformats.org/markup-compatibility/2006">
              <mc:Choice xmlns:v="urn:schemas-microsoft-com:vml" Requires="v">
                <p:oleObj spid="_x0000_s3080" name="Chart" r:id="rId5" imgW="5797798" imgH="3682303" progId="Excel.Chart.8">
                  <p:embed/>
                </p:oleObj>
              </mc:Choice>
              <mc:Fallback>
                <p:oleObj name="Chart" r:id="rId5" imgW="5797798" imgH="3682303" progId="Excel.Chart.8">
                  <p:embed/>
                  <p:pic>
                    <p:nvPicPr>
                      <p:cNvPr id="0" name="Chart 1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73" y="1032404"/>
                        <a:ext cx="11378152" cy="4991323"/>
                      </a:xfrm>
                      <a:prstGeom prst="rect">
                        <a:avLst/>
                      </a:prstGeom>
                      <a:noFill/>
                    </p:spPr>
                  </p:pic>
                </p:oleObj>
              </mc:Fallback>
            </mc:AlternateContent>
          </a:graphicData>
        </a:graphic>
      </p:graphicFrame>
    </p:spTree>
    <p:extLst>
      <p:ext uri="{BB962C8B-B14F-4D97-AF65-F5344CB8AC3E}">
        <p14:creationId xmlns:p14="http://schemas.microsoft.com/office/powerpoint/2010/main" val="2497380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685801"/>
            <a:ext cx="11946466" cy="740663"/>
          </a:xfrm>
        </p:spPr>
        <p:txBody>
          <a:bodyPr>
            <a:noAutofit/>
          </a:bodyPr>
          <a:lstStyle/>
          <a:p>
            <a:pPr algn="ctr"/>
            <a:r>
              <a:rPr lang="ka-GE" sz="2800" b="1" dirty="0" smtClean="0">
                <a:ln w="0"/>
                <a:solidFill>
                  <a:schemeClr val="accent5">
                    <a:lumMod val="75000"/>
                  </a:schemeClr>
                </a:solidFill>
                <a:latin typeface="+mn-lt"/>
              </a:rPr>
              <a:t>დღენაკლულთა </a:t>
            </a:r>
            <a:r>
              <a:rPr lang="ka-GE" sz="2800" b="1" dirty="0">
                <a:ln w="0"/>
                <a:solidFill>
                  <a:schemeClr val="accent5">
                    <a:lumMod val="75000"/>
                  </a:schemeClr>
                </a:solidFill>
                <a:latin typeface="+mn-lt"/>
              </a:rPr>
              <a:t>რეტინოპათიის სკრინინგი</a:t>
            </a: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1938527"/>
            <a:ext cx="11653117" cy="3319273"/>
          </a:xfrm>
        </p:spPr>
        <p:txBody>
          <a:bodyPr>
            <a:noAutofit/>
          </a:bodyPr>
          <a:lstStyle/>
          <a:p>
            <a:pPr>
              <a:lnSpc>
                <a:spcPct val="150000"/>
              </a:lnSpc>
              <a:buFont typeface="Wingdings" panose="05000000000000000000" pitchFamily="2" charset="2"/>
              <a:buChar char="q"/>
            </a:pPr>
            <a:r>
              <a:rPr lang="ka-GE" sz="2400" dirty="0" smtClean="0">
                <a:solidFill>
                  <a:srgbClr val="002060"/>
                </a:solidFill>
              </a:rPr>
              <a:t>პირველადი </a:t>
            </a:r>
            <a:r>
              <a:rPr lang="ka-GE" sz="2400" dirty="0">
                <a:solidFill>
                  <a:srgbClr val="002060"/>
                </a:solidFill>
              </a:rPr>
              <a:t>სკრინინგი, რომელიც მოიცავს:</a:t>
            </a:r>
          </a:p>
          <a:p>
            <a:pPr>
              <a:lnSpc>
                <a:spcPct val="150000"/>
              </a:lnSpc>
              <a:buFont typeface="Wingdings" panose="05000000000000000000" pitchFamily="2" charset="2"/>
              <a:buChar char="q"/>
            </a:pPr>
            <a:r>
              <a:rPr lang="ka-GE" sz="2400" dirty="0" smtClean="0">
                <a:solidFill>
                  <a:srgbClr val="002060"/>
                </a:solidFill>
              </a:rPr>
              <a:t>ექიმის კონსულტაცია;</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ბინოკულარულ </a:t>
            </a:r>
            <a:r>
              <a:rPr lang="ka-GE" sz="2400" dirty="0">
                <a:solidFill>
                  <a:srgbClr val="002060"/>
                </a:solidFill>
              </a:rPr>
              <a:t>ოფთალმოსკოპიას</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a:solidFill>
                  <a:srgbClr val="002060"/>
                </a:solidFill>
              </a:rPr>
              <a:t>საჭიროების შემთხვევაში </a:t>
            </a:r>
            <a:r>
              <a:rPr lang="ka-GE" sz="2400" dirty="0" smtClean="0">
                <a:solidFill>
                  <a:srgbClr val="002060"/>
                </a:solidFill>
              </a:rPr>
              <a:t>ტარდება, განმეორებითი </a:t>
            </a:r>
            <a:r>
              <a:rPr lang="ka-GE" sz="2400" dirty="0">
                <a:solidFill>
                  <a:srgbClr val="002060"/>
                </a:solidFill>
              </a:rPr>
              <a:t>(მრავალჯერადი) სკრინინგი, </a:t>
            </a:r>
          </a:p>
        </p:txBody>
      </p:sp>
    </p:spTree>
    <p:extLst>
      <p:ext uri="{BB962C8B-B14F-4D97-AF65-F5344CB8AC3E}">
        <p14:creationId xmlns:p14="http://schemas.microsoft.com/office/powerpoint/2010/main" val="27061560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02" y="195607"/>
            <a:ext cx="11946466" cy="740663"/>
          </a:xfrm>
        </p:spPr>
        <p:txBody>
          <a:bodyPr>
            <a:noAutofit/>
          </a:bodyPr>
          <a:lstStyle/>
          <a:p>
            <a:pPr algn="ctr"/>
            <a:r>
              <a:rPr lang="ka-GE" sz="2800" b="1" dirty="0" smtClean="0">
                <a:ln w="0"/>
                <a:solidFill>
                  <a:schemeClr val="accent5">
                    <a:lumMod val="75000"/>
                  </a:schemeClr>
                </a:solidFill>
                <a:latin typeface="+mn-lt"/>
              </a:rPr>
              <a:t>დღენაკლულთა </a:t>
            </a:r>
            <a:r>
              <a:rPr lang="ka-GE" sz="2800" b="1" dirty="0">
                <a:ln w="0"/>
                <a:solidFill>
                  <a:schemeClr val="accent5">
                    <a:lumMod val="75000"/>
                  </a:schemeClr>
                </a:solidFill>
                <a:latin typeface="+mn-lt"/>
              </a:rPr>
              <a:t>რეტინოპათიის </a:t>
            </a:r>
            <a:r>
              <a:rPr lang="ka-GE" sz="2800" b="1" dirty="0" smtClean="0">
                <a:ln w="0"/>
                <a:solidFill>
                  <a:schemeClr val="accent5">
                    <a:lumMod val="75000"/>
                  </a:schemeClr>
                </a:solidFill>
                <a:latin typeface="+mn-lt"/>
              </a:rPr>
              <a:t>სკრინინგი, რეგიონების ჩართულობა</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11" name="Rectangle 2"/>
          <p:cNvSpPr>
            <a:spLocks noChangeArrowheads="1"/>
          </p:cNvSpPr>
          <p:nvPr/>
        </p:nvSpPr>
        <p:spPr bwMode="auto">
          <a:xfrm>
            <a:off x="-703219" y="1737359"/>
            <a:ext cx="2576937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p:cNvGraphicFramePr>
          <p:nvPr>
            <p:extLst>
              <p:ext uri="{D42A27DB-BD31-4B8C-83A1-F6EECF244321}">
                <p14:modId xmlns:p14="http://schemas.microsoft.com/office/powerpoint/2010/main" val="803603843"/>
              </p:ext>
            </p:extLst>
          </p:nvPr>
        </p:nvGraphicFramePr>
        <p:xfrm>
          <a:off x="405353" y="1063419"/>
          <a:ext cx="11558659" cy="5145773"/>
        </p:xfrm>
        <a:graphic>
          <a:graphicData uri="http://schemas.openxmlformats.org/presentationml/2006/ole">
            <mc:AlternateContent xmlns:mc="http://schemas.openxmlformats.org/markup-compatibility/2006">
              <mc:Choice xmlns:v="urn:schemas-microsoft-com:vml" Requires="v">
                <p:oleObj spid="_x0000_s7175" name="Chart" r:id="rId5" imgW="5276681" imgH="3219519" progId="Excel.Chart.8">
                  <p:embed/>
                </p:oleObj>
              </mc:Choice>
              <mc:Fallback>
                <p:oleObj name="Chart" r:id="rId5" imgW="5276681" imgH="3219519" progId="Excel.Chart.8">
                  <p:embed/>
                  <p:pic>
                    <p:nvPicPr>
                      <p:cNvPr id="0" name="Object 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353" y="1063419"/>
                        <a:ext cx="11558659" cy="5145773"/>
                      </a:xfrm>
                      <a:prstGeom prst="rect">
                        <a:avLst/>
                      </a:prstGeom>
                      <a:noFill/>
                    </p:spPr>
                  </p:pic>
                </p:oleObj>
              </mc:Fallback>
            </mc:AlternateContent>
          </a:graphicData>
        </a:graphic>
      </p:graphicFrame>
    </p:spTree>
    <p:extLst>
      <p:ext uri="{BB962C8B-B14F-4D97-AF65-F5344CB8AC3E}">
        <p14:creationId xmlns:p14="http://schemas.microsoft.com/office/powerpoint/2010/main" val="2518413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8815"/>
          </a:xfrm>
        </p:spPr>
        <p:txBody>
          <a:bodyPr>
            <a:noAutofit/>
          </a:bodyPr>
          <a:lstStyle/>
          <a:p>
            <a:pPr algn="ctr"/>
            <a:r>
              <a:rPr lang="ka-GE" sz="3200" dirty="0">
                <a:ln w="0"/>
                <a:solidFill>
                  <a:schemeClr val="accent5">
                    <a:lumMod val="75000"/>
                  </a:schemeClr>
                </a:solidFill>
                <a:latin typeface="+mn-lt"/>
              </a:rPr>
              <a:t>საზოგადოებრივი ჯანდაცვის სისტემა საქართველოში</a:t>
            </a: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838200" y="1421089"/>
            <a:ext cx="10515600" cy="4755874"/>
          </a:xfrm>
        </p:spPr>
        <p:txBody>
          <a:bodyPr>
            <a:normAutofit lnSpcReduction="10000"/>
          </a:bodyPr>
          <a:lstStyle/>
          <a:p>
            <a:pPr>
              <a:buFont typeface="Wingdings" panose="05000000000000000000" pitchFamily="2" charset="2"/>
              <a:buChar char="Ø"/>
            </a:pPr>
            <a:r>
              <a:rPr lang="ka-GE" dirty="0">
                <a:solidFill>
                  <a:srgbClr val="002060"/>
                </a:solidFill>
              </a:rPr>
              <a:t>სსიპ ლ.საყვარელიძის სახელობის დაავადებათა კონტროლისა და საზოგადოებრივი ჯანმრთელობის ეროვნული ცენტრი (</a:t>
            </a:r>
            <a:r>
              <a:rPr lang="en-US" dirty="0">
                <a:solidFill>
                  <a:srgbClr val="002060"/>
                </a:solidFill>
              </a:rPr>
              <a:t>NCDC</a:t>
            </a:r>
            <a:r>
              <a:rPr lang="en-US" dirty="0" smtClean="0">
                <a:solidFill>
                  <a:srgbClr val="002060"/>
                </a:solidFill>
              </a:rPr>
              <a:t>)</a:t>
            </a:r>
            <a:endParaRPr lang="ka-GE" dirty="0" smtClean="0">
              <a:solidFill>
                <a:srgbClr val="002060"/>
              </a:solidFill>
            </a:endParaRPr>
          </a:p>
          <a:p>
            <a:pPr marL="0" indent="0">
              <a:buNone/>
            </a:pPr>
            <a:endParaRPr lang="en-US" dirty="0">
              <a:solidFill>
                <a:srgbClr val="002060"/>
              </a:solidFill>
            </a:endParaRPr>
          </a:p>
          <a:p>
            <a:pPr>
              <a:buFont typeface="Wingdings" panose="05000000000000000000" pitchFamily="2" charset="2"/>
              <a:buChar char="q"/>
            </a:pPr>
            <a:r>
              <a:rPr lang="ka-GE" dirty="0">
                <a:solidFill>
                  <a:srgbClr val="002060"/>
                </a:solidFill>
              </a:rPr>
              <a:t>რიჩარდ ლუგარის სახელობის საზოგადოებრივი ჯანმრთელობის ცენტრი (რეფერენს ლაბორატორია)- 1</a:t>
            </a:r>
          </a:p>
          <a:p>
            <a:pPr>
              <a:buFont typeface="Wingdings" panose="05000000000000000000" pitchFamily="2" charset="2"/>
              <a:buChar char="q"/>
            </a:pPr>
            <a:r>
              <a:rPr lang="ka-GE" dirty="0">
                <a:solidFill>
                  <a:srgbClr val="002060"/>
                </a:solidFill>
              </a:rPr>
              <a:t>ზონალური დიაგნოსტიკური ლაბორატორია (</a:t>
            </a:r>
            <a:r>
              <a:rPr lang="en-US" dirty="0">
                <a:solidFill>
                  <a:srgbClr val="002060"/>
                </a:solidFill>
              </a:rPr>
              <a:t>ZDL) – 3</a:t>
            </a:r>
          </a:p>
          <a:p>
            <a:pPr>
              <a:buFont typeface="Wingdings" panose="05000000000000000000" pitchFamily="2" charset="2"/>
              <a:buChar char="q"/>
            </a:pPr>
            <a:r>
              <a:rPr lang="ka-GE" dirty="0">
                <a:solidFill>
                  <a:srgbClr val="002060"/>
                </a:solidFill>
              </a:rPr>
              <a:t>ლაბორატორიული უზრუნველყოფის სადგური (</a:t>
            </a:r>
            <a:r>
              <a:rPr lang="en-US" dirty="0">
                <a:solidFill>
                  <a:srgbClr val="002060"/>
                </a:solidFill>
              </a:rPr>
              <a:t>LSS) </a:t>
            </a:r>
            <a:r>
              <a:rPr lang="en-US" dirty="0" smtClean="0">
                <a:solidFill>
                  <a:srgbClr val="002060"/>
                </a:solidFill>
              </a:rPr>
              <a:t>– 7</a:t>
            </a:r>
            <a:endParaRPr lang="ka-GE" dirty="0" smtClean="0">
              <a:solidFill>
                <a:srgbClr val="002060"/>
              </a:solidFill>
            </a:endParaRPr>
          </a:p>
          <a:p>
            <a:pPr marL="0" indent="0">
              <a:buNone/>
            </a:pPr>
            <a:endParaRPr lang="en-US" dirty="0">
              <a:solidFill>
                <a:srgbClr val="002060"/>
              </a:solidFill>
            </a:endParaRPr>
          </a:p>
          <a:p>
            <a:pPr>
              <a:buFont typeface="Wingdings" panose="05000000000000000000" pitchFamily="2" charset="2"/>
              <a:buChar char="Ø"/>
            </a:pPr>
            <a:r>
              <a:rPr lang="ka-GE" dirty="0">
                <a:solidFill>
                  <a:srgbClr val="002060"/>
                </a:solidFill>
              </a:rPr>
              <a:t>საზოგადოებრივი ჯანდაცვის მუნიციპალური ცენტრები (</a:t>
            </a:r>
            <a:r>
              <a:rPr lang="en-US" dirty="0">
                <a:solidFill>
                  <a:srgbClr val="002060"/>
                </a:solidFill>
              </a:rPr>
              <a:t>RPHC) - </a:t>
            </a:r>
            <a:r>
              <a:rPr lang="en-US" dirty="0" smtClean="0">
                <a:solidFill>
                  <a:srgbClr val="002060"/>
                </a:solidFill>
              </a:rPr>
              <a:t>63</a:t>
            </a:r>
            <a:endParaRPr lang="en-US" dirty="0">
              <a:solidFill>
                <a:srgbClr val="002060"/>
              </a:solidFill>
            </a:endParaRPr>
          </a:p>
        </p:txBody>
      </p:sp>
    </p:spTree>
    <p:extLst>
      <p:ext uri="{BB962C8B-B14F-4D97-AF65-F5344CB8AC3E}">
        <p14:creationId xmlns:p14="http://schemas.microsoft.com/office/powerpoint/2010/main" val="3301149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685801"/>
            <a:ext cx="11946466" cy="740663"/>
          </a:xfrm>
        </p:spPr>
        <p:txBody>
          <a:bodyPr>
            <a:noAutofit/>
          </a:bodyPr>
          <a:lstStyle/>
          <a:p>
            <a:pPr algn="ctr"/>
            <a:r>
              <a:rPr lang="ka-GE" sz="2800" b="1" dirty="0" smtClean="0">
                <a:ln w="0"/>
                <a:solidFill>
                  <a:schemeClr val="accent5">
                    <a:lumMod val="75000"/>
                  </a:schemeClr>
                </a:solidFill>
                <a:latin typeface="+mn-lt"/>
              </a:rPr>
              <a:t>სისხლში </a:t>
            </a:r>
            <a:r>
              <a:rPr lang="ka-GE" sz="2800" b="1" dirty="0">
                <a:ln w="0"/>
                <a:solidFill>
                  <a:schemeClr val="accent5">
                    <a:lumMod val="75000"/>
                  </a:schemeClr>
                </a:solidFill>
                <a:latin typeface="+mn-lt"/>
              </a:rPr>
              <a:t>ტყვიის შემცველობის ბიომონიტორინგი</a:t>
            </a: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1522836"/>
            <a:ext cx="11653117" cy="4027571"/>
          </a:xfrm>
        </p:spPr>
        <p:txBody>
          <a:bodyPr>
            <a:noAutofit/>
          </a:bodyPr>
          <a:lstStyle/>
          <a:p>
            <a:pPr marL="0" indent="0">
              <a:lnSpc>
                <a:spcPct val="150000"/>
              </a:lnSpc>
              <a:buNone/>
            </a:pPr>
            <a:r>
              <a:rPr lang="ka-GE" sz="2400" dirty="0">
                <a:solidFill>
                  <a:srgbClr val="002060"/>
                </a:solidFill>
              </a:rPr>
              <a:t>სამედიცინო ჩვენებიდან გამომდინარე, ოჯახის ექიმისა და/ან პედიატრის რეფერალის საფუძველზე, 7 წლამდე ასაკის ბავშვების გამოკვლევა სისხლში ტყვიის შემცველობაზე. აღნიშნული კვლევის შედეგად ბავშვის სისხლში ტყვიის 5 მკგ/დლ-ის ან მეტი შემცველობის შემთხვევაში მათი უზრუნველყოფა შესაბამისი სამედიცინო სერვისებითა და მედიკამენტებით, ასევე მათი ოჯახის წევრების (18 წლამდე ასაკის ბავშვები და ორსულები) გამოკვლევა და საჭიროების შემთხვევაში შესაბამისი სამედიცინო სერვისებით მოცვა</a:t>
            </a:r>
          </a:p>
        </p:txBody>
      </p:sp>
    </p:spTree>
    <p:extLst>
      <p:ext uri="{BB962C8B-B14F-4D97-AF65-F5344CB8AC3E}">
        <p14:creationId xmlns:p14="http://schemas.microsoft.com/office/powerpoint/2010/main" val="1941560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a:ln w="0"/>
                <a:solidFill>
                  <a:schemeClr val="accent5">
                    <a:lumMod val="75000"/>
                  </a:schemeClr>
                </a:solidFill>
              </a:rPr>
              <a:t>სისხლში ტყვიის შემცველობის ბიომონიტორინგი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640080"/>
            <a:ext cx="11653117" cy="5376671"/>
          </a:xfrm>
        </p:spPr>
        <p:txBody>
          <a:bodyPr>
            <a:noAutofit/>
          </a:bodyPr>
          <a:lstStyle/>
          <a:p>
            <a:pPr>
              <a:lnSpc>
                <a:spcPct val="150000"/>
              </a:lnSpc>
              <a:buFont typeface="Wingdings" panose="05000000000000000000" pitchFamily="2" charset="2"/>
              <a:buChar char="q"/>
            </a:pPr>
            <a:r>
              <a:rPr lang="ka-GE" sz="1400" dirty="0">
                <a:solidFill>
                  <a:srgbClr val="002060"/>
                </a:solidFill>
              </a:rPr>
              <a:t>•	სისხლში ტყვიის შემცველობის დონის განსაზღვრა გრაფიტული აბსორბციის ატომური სპექტრომეტრული ან/და პლაზმური მასპექტრომეტრული მეთოდით;</a:t>
            </a:r>
          </a:p>
          <a:p>
            <a:pPr>
              <a:lnSpc>
                <a:spcPct val="150000"/>
              </a:lnSpc>
              <a:buFont typeface="Wingdings" panose="05000000000000000000" pitchFamily="2" charset="2"/>
              <a:buChar char="q"/>
            </a:pPr>
            <a:r>
              <a:rPr lang="ka-GE" sz="1400" dirty="0">
                <a:solidFill>
                  <a:srgbClr val="002060"/>
                </a:solidFill>
              </a:rPr>
              <a:t>•	ექიმი პედიატრის კონსულტაციას: </a:t>
            </a:r>
          </a:p>
          <a:p>
            <a:pPr>
              <a:lnSpc>
                <a:spcPct val="150000"/>
              </a:lnSpc>
              <a:buFont typeface="Wingdings" panose="05000000000000000000" pitchFamily="2" charset="2"/>
              <a:buChar char="q"/>
            </a:pPr>
            <a:r>
              <a:rPr lang="ka-GE" sz="1400" dirty="0">
                <a:solidFill>
                  <a:srgbClr val="002060"/>
                </a:solidFill>
              </a:rPr>
              <a:t>-	ბავშვის ფიზიკური და ფსიქიკური განვითარების შეფასება, წინასწარ შედგენილი, სპეციალური კითხვარის მეშვეობით;</a:t>
            </a:r>
          </a:p>
          <a:p>
            <a:pPr>
              <a:lnSpc>
                <a:spcPct val="150000"/>
              </a:lnSpc>
              <a:buFont typeface="Wingdings" panose="05000000000000000000" pitchFamily="2" charset="2"/>
              <a:buChar char="q"/>
            </a:pPr>
            <a:r>
              <a:rPr lang="ka-GE" sz="1400" dirty="0">
                <a:solidFill>
                  <a:srgbClr val="002060"/>
                </a:solidFill>
              </a:rPr>
              <a:t>-	 ბავშვის კვებითი სტატუსის განსაზღვრა − კვების რაციონში ვიტამინების, კალციუმისა და რკინის შემცველობის შესახებ ინფორმაციის მიღება;</a:t>
            </a:r>
          </a:p>
          <a:p>
            <a:pPr>
              <a:lnSpc>
                <a:spcPct val="150000"/>
              </a:lnSpc>
              <a:buFont typeface="Wingdings" panose="05000000000000000000" pitchFamily="2" charset="2"/>
              <a:buChar char="q"/>
            </a:pPr>
            <a:r>
              <a:rPr lang="ka-GE" sz="1400" dirty="0">
                <a:solidFill>
                  <a:srgbClr val="002060"/>
                </a:solidFill>
              </a:rPr>
              <a:t>-	 ბავშვის მშობლებისათვის (კანონიერი წარმომადგენლებისათვის) საერთაშორისო რეკომენდაციების გაცნობა, ტყვიით ექსპოზიციის შესაძლო წყაროების შესახებ;</a:t>
            </a:r>
          </a:p>
          <a:p>
            <a:pPr>
              <a:lnSpc>
                <a:spcPct val="150000"/>
              </a:lnSpc>
              <a:buFont typeface="Wingdings" panose="05000000000000000000" pitchFamily="2" charset="2"/>
              <a:buChar char="q"/>
            </a:pPr>
            <a:r>
              <a:rPr lang="ka-GE" sz="1400" dirty="0">
                <a:solidFill>
                  <a:srgbClr val="002060"/>
                </a:solidFill>
              </a:rPr>
              <a:t>•	დამატებითი დიაგნოსტიკა ტყვიაზე მკურნალობის სხვადასხვა ეტაპზე მონიტორინგის მიზნით, წინასწარ განსაზღვრული პერიოდულობით;</a:t>
            </a:r>
          </a:p>
          <a:p>
            <a:pPr>
              <a:lnSpc>
                <a:spcPct val="150000"/>
              </a:lnSpc>
              <a:buFont typeface="Wingdings" panose="05000000000000000000" pitchFamily="2" charset="2"/>
              <a:buChar char="q"/>
            </a:pPr>
            <a:r>
              <a:rPr lang="ka-GE" sz="1400" dirty="0">
                <a:solidFill>
                  <a:srgbClr val="002060"/>
                </a:solidFill>
              </a:rPr>
              <a:t>•	სხვა დიაგნოსტიკური კვლევების (სისხლის საერთო ანალიზი, ფერიტინი, რენტგენოლოგიური გამოკვლევა და ა.შ.) ჩატარება;</a:t>
            </a:r>
          </a:p>
          <a:p>
            <a:pPr>
              <a:lnSpc>
                <a:spcPct val="150000"/>
              </a:lnSpc>
              <a:buFont typeface="Wingdings" panose="05000000000000000000" pitchFamily="2" charset="2"/>
              <a:buChar char="q"/>
            </a:pPr>
            <a:r>
              <a:rPr lang="ka-GE" sz="1400" dirty="0">
                <a:solidFill>
                  <a:srgbClr val="002060"/>
                </a:solidFill>
              </a:rPr>
              <a:t>•	იმ მოსარგებლეებისთვის, რომელთა სისხლში ტყვიის კონცენტრაცია შეადგენს ან მეტია 5 მკგ/დლ-ზე, მედიკამენტებით (რკინის პრეპარატებით, კალციუმითა და მულტივიტამინებით) უზრუნველყოფას, ექიმის დანიშნულების შესაბამისად;</a:t>
            </a:r>
          </a:p>
        </p:txBody>
      </p:sp>
    </p:spTree>
    <p:extLst>
      <p:ext uri="{BB962C8B-B14F-4D97-AF65-F5344CB8AC3E}">
        <p14:creationId xmlns:p14="http://schemas.microsoft.com/office/powerpoint/2010/main" val="3740708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a:ln w="0"/>
                <a:solidFill>
                  <a:schemeClr val="accent5">
                    <a:lumMod val="75000"/>
                  </a:schemeClr>
                </a:solidFill>
              </a:rPr>
              <a:t>სისხლში ტყვიის შემცველობის </a:t>
            </a:r>
            <a:r>
              <a:rPr lang="ka-GE" sz="2800" b="1" dirty="0" smtClean="0">
                <a:ln w="0"/>
                <a:solidFill>
                  <a:schemeClr val="accent5">
                    <a:lumMod val="75000"/>
                  </a:schemeClr>
                </a:solidFill>
              </a:rPr>
              <a:t>ბიომონიტორინგი, რეგიონების ჩართულობა 2020</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pic>
        <p:nvPicPr>
          <p:cNvPr id="10" name="Picture 9"/>
          <p:cNvPicPr>
            <a:picLocks noChangeAspect="1"/>
          </p:cNvPicPr>
          <p:nvPr/>
        </p:nvPicPr>
        <p:blipFill>
          <a:blip r:embed="rId3"/>
          <a:stretch>
            <a:fillRect/>
          </a:stretch>
        </p:blipFill>
        <p:spPr>
          <a:xfrm>
            <a:off x="576072" y="867812"/>
            <a:ext cx="11387941" cy="5212948"/>
          </a:xfrm>
          <a:prstGeom prst="rect">
            <a:avLst/>
          </a:prstGeom>
        </p:spPr>
      </p:pic>
    </p:spTree>
    <p:extLst>
      <p:ext uri="{BB962C8B-B14F-4D97-AF65-F5344CB8AC3E}">
        <p14:creationId xmlns:p14="http://schemas.microsoft.com/office/powerpoint/2010/main" val="1992061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smtClean="0">
                <a:ln w="0"/>
                <a:solidFill>
                  <a:schemeClr val="accent5">
                    <a:lumMod val="75000"/>
                  </a:schemeClr>
                </a:solidFill>
              </a:rPr>
              <a:t>იმუნიზაცია</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pic>
        <p:nvPicPr>
          <p:cNvPr id="10" name="Picture 9"/>
          <p:cNvPicPr>
            <a:picLocks noChangeAspect="1"/>
          </p:cNvPicPr>
          <p:nvPr/>
        </p:nvPicPr>
        <p:blipFill>
          <a:blip r:embed="rId3"/>
          <a:stretch>
            <a:fillRect/>
          </a:stretch>
        </p:blipFill>
        <p:spPr>
          <a:xfrm>
            <a:off x="245534" y="576072"/>
            <a:ext cx="11486218" cy="5633120"/>
          </a:xfrm>
          <a:prstGeom prst="rect">
            <a:avLst/>
          </a:prstGeom>
        </p:spPr>
      </p:pic>
    </p:spTree>
    <p:extLst>
      <p:ext uri="{BB962C8B-B14F-4D97-AF65-F5344CB8AC3E}">
        <p14:creationId xmlns:p14="http://schemas.microsoft.com/office/powerpoint/2010/main" val="2836310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smtClean="0">
                <a:ln w="0"/>
                <a:solidFill>
                  <a:schemeClr val="accent5">
                    <a:lumMod val="75000"/>
                  </a:schemeClr>
                </a:solidFill>
              </a:rPr>
              <a:t>აცრებით მოცვის მაჩვენებლები 2020 6 თვე</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640080"/>
            <a:ext cx="11653117" cy="5684521"/>
          </a:xfrm>
        </p:spPr>
        <p:txBody>
          <a:bodyPr>
            <a:noAutofit/>
          </a:bodyPr>
          <a:lstStyle/>
          <a:p>
            <a:pPr>
              <a:lnSpc>
                <a:spcPct val="150000"/>
              </a:lnSpc>
              <a:buFont typeface="Wingdings" panose="05000000000000000000" pitchFamily="2" charset="2"/>
              <a:buChar char="q"/>
            </a:pPr>
            <a:r>
              <a:rPr lang="ka-GE" sz="1200" dirty="0">
                <a:solidFill>
                  <a:srgbClr val="002060"/>
                </a:solidFill>
              </a:rPr>
              <a:t>•	ბცჟ (ტუბერკულოზის საწინაღმდეგო ვაქცინა) – 36,0 %;</a:t>
            </a:r>
          </a:p>
          <a:p>
            <a:pPr>
              <a:lnSpc>
                <a:spcPct val="150000"/>
              </a:lnSpc>
              <a:buFont typeface="Wingdings" panose="05000000000000000000" pitchFamily="2" charset="2"/>
              <a:buChar char="q"/>
            </a:pPr>
            <a:r>
              <a:rPr lang="ka-GE" sz="1200" dirty="0">
                <a:solidFill>
                  <a:srgbClr val="002060"/>
                </a:solidFill>
              </a:rPr>
              <a:t>•	ჰეპატიტი </a:t>
            </a:r>
            <a:r>
              <a:rPr lang="en-US" sz="1200" dirty="0">
                <a:solidFill>
                  <a:srgbClr val="002060"/>
                </a:solidFill>
              </a:rPr>
              <a:t>B0 – 36,4 %;</a:t>
            </a:r>
          </a:p>
          <a:p>
            <a:pPr>
              <a:lnSpc>
                <a:spcPct val="150000"/>
              </a:lnSpc>
              <a:buFont typeface="Wingdings" panose="05000000000000000000" pitchFamily="2" charset="2"/>
              <a:buChar char="q"/>
            </a:pPr>
            <a:r>
              <a:rPr lang="en-US" sz="1200" dirty="0">
                <a:solidFill>
                  <a:srgbClr val="002060"/>
                </a:solidFill>
              </a:rPr>
              <a:t>•	</a:t>
            </a:r>
            <a:r>
              <a:rPr lang="ka-GE" sz="1200" dirty="0">
                <a:solidFill>
                  <a:srgbClr val="002060"/>
                </a:solidFill>
              </a:rPr>
              <a:t>დყტ+ჰეპ</a:t>
            </a:r>
            <a:r>
              <a:rPr lang="en-US" sz="1200" dirty="0">
                <a:solidFill>
                  <a:srgbClr val="002060"/>
                </a:solidFill>
              </a:rPr>
              <a:t>B+</a:t>
            </a:r>
            <a:r>
              <a:rPr lang="ka-GE" sz="1200" dirty="0">
                <a:solidFill>
                  <a:srgbClr val="002060"/>
                </a:solidFill>
              </a:rPr>
              <a:t>ჰიბ+იპვ 3 (ერთ წლამდე ბავშვებში) – 34,4%;</a:t>
            </a:r>
          </a:p>
          <a:p>
            <a:pPr>
              <a:lnSpc>
                <a:spcPct val="150000"/>
              </a:lnSpc>
              <a:buFont typeface="Wingdings" panose="05000000000000000000" pitchFamily="2" charset="2"/>
              <a:buChar char="q"/>
            </a:pPr>
            <a:r>
              <a:rPr lang="ka-GE" sz="1200" dirty="0">
                <a:solidFill>
                  <a:srgbClr val="002060"/>
                </a:solidFill>
              </a:rPr>
              <a:t>•	დყტ (18 თვის ბავშვებში) – 28,3 %;</a:t>
            </a:r>
          </a:p>
          <a:p>
            <a:pPr>
              <a:lnSpc>
                <a:spcPct val="150000"/>
              </a:lnSpc>
              <a:buFont typeface="Wingdings" panose="05000000000000000000" pitchFamily="2" charset="2"/>
              <a:buChar char="q"/>
            </a:pPr>
            <a:r>
              <a:rPr lang="ka-GE" sz="1200" dirty="0">
                <a:solidFill>
                  <a:srgbClr val="002060"/>
                </a:solidFill>
              </a:rPr>
              <a:t>•	პოლიო რ-1 (18თვის ბავშვებში) – 29,0 %;</a:t>
            </a:r>
          </a:p>
          <a:p>
            <a:pPr>
              <a:lnSpc>
                <a:spcPct val="150000"/>
              </a:lnSpc>
              <a:buFont typeface="Wingdings" panose="05000000000000000000" pitchFamily="2" charset="2"/>
              <a:buChar char="q"/>
            </a:pPr>
            <a:r>
              <a:rPr lang="ka-GE" sz="1200" dirty="0">
                <a:solidFill>
                  <a:srgbClr val="002060"/>
                </a:solidFill>
              </a:rPr>
              <a:t>•	პოლიო რ-2 (5 წლის ბავშვებში) – 25,7 %;</a:t>
            </a:r>
          </a:p>
          <a:p>
            <a:pPr>
              <a:lnSpc>
                <a:spcPct val="150000"/>
              </a:lnSpc>
              <a:buFont typeface="Wingdings" panose="05000000000000000000" pitchFamily="2" charset="2"/>
              <a:buChar char="q"/>
            </a:pPr>
            <a:r>
              <a:rPr lang="ka-GE" sz="1200" dirty="0">
                <a:solidFill>
                  <a:srgbClr val="002060"/>
                </a:solidFill>
              </a:rPr>
              <a:t>•	წითელა-წითურა-ყბაყურას საწინააღმდეგო ვაქცინაცია   1 – 35,2 %;</a:t>
            </a:r>
          </a:p>
          <a:p>
            <a:pPr>
              <a:lnSpc>
                <a:spcPct val="150000"/>
              </a:lnSpc>
              <a:buFont typeface="Wingdings" panose="05000000000000000000" pitchFamily="2" charset="2"/>
              <a:buChar char="q"/>
            </a:pPr>
            <a:r>
              <a:rPr lang="ka-GE" sz="1200" dirty="0">
                <a:solidFill>
                  <a:srgbClr val="002060"/>
                </a:solidFill>
              </a:rPr>
              <a:t>•	წითელა-წითურა-ყბაყურას საწინააღმდეგო ვაქცინაცია   2  – 27,2 %;</a:t>
            </a:r>
          </a:p>
          <a:p>
            <a:pPr>
              <a:lnSpc>
                <a:spcPct val="150000"/>
              </a:lnSpc>
              <a:buFont typeface="Wingdings" panose="05000000000000000000" pitchFamily="2" charset="2"/>
              <a:buChar char="q"/>
            </a:pPr>
            <a:r>
              <a:rPr lang="ka-GE" sz="1200" dirty="0">
                <a:solidFill>
                  <a:srgbClr val="002060"/>
                </a:solidFill>
              </a:rPr>
              <a:t>•	დტ –  25,3%;</a:t>
            </a:r>
          </a:p>
          <a:p>
            <a:pPr>
              <a:lnSpc>
                <a:spcPct val="150000"/>
              </a:lnSpc>
              <a:buFont typeface="Wingdings" panose="05000000000000000000" pitchFamily="2" charset="2"/>
              <a:buChar char="q"/>
            </a:pPr>
            <a:r>
              <a:rPr lang="ka-GE" sz="1200" dirty="0">
                <a:solidFill>
                  <a:srgbClr val="002060"/>
                </a:solidFill>
              </a:rPr>
              <a:t>•	ტდ –  17,1 %;</a:t>
            </a:r>
          </a:p>
          <a:p>
            <a:pPr>
              <a:lnSpc>
                <a:spcPct val="150000"/>
              </a:lnSpc>
              <a:buFont typeface="Wingdings" panose="05000000000000000000" pitchFamily="2" charset="2"/>
              <a:buChar char="q"/>
            </a:pPr>
            <a:r>
              <a:rPr lang="ka-GE" sz="1200" dirty="0">
                <a:solidFill>
                  <a:srgbClr val="002060"/>
                </a:solidFill>
              </a:rPr>
              <a:t>•	როტა 2– 29,2 %;</a:t>
            </a:r>
          </a:p>
          <a:p>
            <a:pPr>
              <a:lnSpc>
                <a:spcPct val="150000"/>
              </a:lnSpc>
              <a:buFont typeface="Wingdings" panose="05000000000000000000" pitchFamily="2" charset="2"/>
              <a:buChar char="q"/>
            </a:pPr>
            <a:r>
              <a:rPr lang="ka-GE" sz="1200" dirty="0">
                <a:solidFill>
                  <a:srgbClr val="002060"/>
                </a:solidFill>
              </a:rPr>
              <a:t>•	პკვ 3  - 32,6 %;</a:t>
            </a:r>
          </a:p>
          <a:p>
            <a:pPr>
              <a:lnSpc>
                <a:spcPct val="150000"/>
              </a:lnSpc>
              <a:buFont typeface="Wingdings" panose="05000000000000000000" pitchFamily="2" charset="2"/>
              <a:buChar char="q"/>
            </a:pPr>
            <a:r>
              <a:rPr lang="ka-GE" sz="1200" dirty="0">
                <a:solidFill>
                  <a:srgbClr val="002060"/>
                </a:solidFill>
              </a:rPr>
              <a:t>•	აპვ1 – 12,3 %;</a:t>
            </a:r>
          </a:p>
          <a:p>
            <a:pPr>
              <a:lnSpc>
                <a:spcPct val="150000"/>
              </a:lnSpc>
              <a:buFont typeface="Wingdings" panose="05000000000000000000" pitchFamily="2" charset="2"/>
              <a:buChar char="q"/>
            </a:pPr>
            <a:r>
              <a:rPr lang="ka-GE" sz="1200" dirty="0">
                <a:solidFill>
                  <a:srgbClr val="002060"/>
                </a:solidFill>
              </a:rPr>
              <a:t>•	აპვ2-  11 %</a:t>
            </a:r>
          </a:p>
          <a:p>
            <a:pPr>
              <a:lnSpc>
                <a:spcPct val="150000"/>
              </a:lnSpc>
              <a:buFont typeface="Wingdings" panose="05000000000000000000" pitchFamily="2" charset="2"/>
              <a:buChar char="q"/>
            </a:pPr>
            <a:endParaRPr lang="ka-GE" sz="1200" dirty="0">
              <a:solidFill>
                <a:srgbClr val="002060"/>
              </a:solidFill>
            </a:endParaRPr>
          </a:p>
        </p:txBody>
      </p:sp>
    </p:spTree>
    <p:extLst>
      <p:ext uri="{BB962C8B-B14F-4D97-AF65-F5344CB8AC3E}">
        <p14:creationId xmlns:p14="http://schemas.microsoft.com/office/powerpoint/2010/main" val="1389856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smtClean="0">
                <a:ln w="0"/>
                <a:solidFill>
                  <a:schemeClr val="accent5">
                    <a:lumMod val="75000"/>
                  </a:schemeClr>
                </a:solidFill>
              </a:rPr>
              <a:t>უსაფრთხო სისხლი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640080"/>
            <a:ext cx="11653117" cy="5684521"/>
          </a:xfrm>
        </p:spPr>
        <p:txBody>
          <a:bodyPr>
            <a:noAutofit/>
          </a:bodyPr>
          <a:lstStyle/>
          <a:p>
            <a:pPr lvl="0">
              <a:buFont typeface="Wingdings" panose="05000000000000000000" pitchFamily="2" charset="2"/>
              <a:buChar char="q"/>
            </a:pPr>
            <a:r>
              <a:rPr lang="ka-GE" sz="1600" dirty="0">
                <a:solidFill>
                  <a:srgbClr val="002060"/>
                </a:solidFill>
              </a:rPr>
              <a:t>დონორული სისხლის კვლევას В და С ჰეპატიტზე, აივ-ინფექცია/შიდსსა და სიფილისზე</a:t>
            </a:r>
            <a:r>
              <a:rPr lang="ka-GE" sz="1600" dirty="0" smtClean="0">
                <a:solidFill>
                  <a:srgbClr val="002060"/>
                </a:solidFill>
              </a:rPr>
              <a:t>;</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ხარისხის გარე კონტროლისა და მონიტორინგის უზრუნველყოფას პროგრამაში მონაწილე სისხლის ბანკებში და ასევე ყველა დანარჩენ სისხლის ბანკში, რომელიც ფლობს საწარმოო ტრანფუზიოლოგიის საქმიანობის ლიცენზიას, არ არის პროგრამით განსაზღვრული სერვისების მიმწოდებელი და წერილობით დაუდასტურებს განმახორციელებელს ამ კომპონენტში მონაწილეობის სურვილს; </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სისხლის უანგარო, რეგულარული დონორობის მხარდაჭერისა და მოზიდვის ეროვნული კამპანიის განხორციელებას, მ.შ. "უანგარო დონორთა მსოფლიო დღესთან" დაკავშირებული ღონისძიებების მხარდაჭერას; </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სისხლის დონორებში C ჰეპატიტზე სკრინინგით საეჭვო-დადებითი შემთხვევების კონფირმაციული კვლევას HCV Cor-Ag მეთოდით, ხოლო უარყოფითი შედეგის შემთხვევაში, ნიმუშების კვლევას -  HCV რნმ პჯრ მეთოდით, მ.შ. იმ სისხლის ბანკებში, რომლებიც ფლობენ საწარმოო ტრანსფუზიოლოგიის საქმიანობის ლიცენზიას, არ წარმოადგენენ პროგრამით განსაზღვრული სერვისების მიმწოდებლებს, მაგრამ წერილობით დაუდასტურებენ განმახორციელებელს ამ კომპონენტში მონაწილეობის სურვილს; </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სისხლის დონორთა ერთიანი ელექტრონული ბაზის ადმინისტრირებას; </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ცენტრის მიერ დონორთა სისხლის ცენტრალიზებულად კვლევას NAT (ნუკლეინის მჟავას ტესტირების) მეთოდოლოგიაზე დაყრდნობით, იმ სისხლის ბანკებში, რომლებიც ფლობენ საწარმოო ტრანსფუზიოლოგიის საქმიანობის ლიცენზიას და წერილობით დაუდასტურებენ განმახორციელებელს ამ კომპონენტში მონაწილეობის სურვილს</a:t>
            </a:r>
            <a:r>
              <a:rPr lang="ka-GE" sz="1600" dirty="0" smtClean="0">
                <a:solidFill>
                  <a:srgbClr val="002060"/>
                </a:solidFill>
              </a:rPr>
              <a:t>;</a:t>
            </a:r>
            <a:endParaRPr lang="en-US" sz="1600" dirty="0">
              <a:solidFill>
                <a:srgbClr val="002060"/>
              </a:solidFill>
            </a:endParaRPr>
          </a:p>
          <a:p>
            <a:pPr lvl="0">
              <a:buFont typeface="Wingdings" panose="05000000000000000000" pitchFamily="2" charset="2"/>
              <a:buChar char="q"/>
            </a:pPr>
            <a:r>
              <a:rPr lang="ka-GE" sz="1600" dirty="0">
                <a:solidFill>
                  <a:srgbClr val="002060"/>
                </a:solidFill>
              </a:rPr>
              <a:t>დონორთა სისხლის ალიქვოტების მომზადებას და ტრანსპორტირებას ცენტრში.</a:t>
            </a:r>
            <a:endParaRPr lang="en-US" sz="1600" dirty="0">
              <a:solidFill>
                <a:srgbClr val="002060"/>
              </a:solidFill>
            </a:endParaRPr>
          </a:p>
          <a:p>
            <a:pPr>
              <a:lnSpc>
                <a:spcPct val="150000"/>
              </a:lnSpc>
              <a:buFont typeface="Wingdings" panose="05000000000000000000" pitchFamily="2" charset="2"/>
              <a:buChar char="q"/>
            </a:pPr>
            <a:endParaRPr lang="ka-GE" sz="1200" dirty="0">
              <a:solidFill>
                <a:srgbClr val="002060"/>
              </a:solidFill>
            </a:endParaRPr>
          </a:p>
        </p:txBody>
      </p:sp>
    </p:spTree>
    <p:extLst>
      <p:ext uri="{BB962C8B-B14F-4D97-AF65-F5344CB8AC3E}">
        <p14:creationId xmlns:p14="http://schemas.microsoft.com/office/powerpoint/2010/main" val="313587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917"/>
            <a:ext cx="10515600" cy="1044616"/>
          </a:xfrm>
        </p:spPr>
        <p:txBody>
          <a:bodyPr>
            <a:normAutofit/>
          </a:bodyPr>
          <a:lstStyle/>
          <a:p>
            <a:pPr algn="ctr"/>
            <a:r>
              <a:rPr lang="en-US" sz="4000" dirty="0" smtClean="0">
                <a:ln w="0"/>
                <a:solidFill>
                  <a:schemeClr val="accent5">
                    <a:lumMod val="75000"/>
                  </a:schemeClr>
                </a:solidFill>
                <a:effectLst>
                  <a:outerShdw blurRad="38100" dist="25400" dir="5400000" algn="ctr" rotWithShape="0">
                    <a:srgbClr val="6E747A">
                      <a:alpha val="43000"/>
                    </a:srgbClr>
                  </a:outerShdw>
                </a:effectLst>
                <a:latin typeface="+mn-lt"/>
              </a:rPr>
              <a:t>C</a:t>
            </a:r>
            <a:r>
              <a:rPr lang="ka-GE" sz="4000" dirty="0" smtClean="0">
                <a:ln w="0"/>
                <a:solidFill>
                  <a:schemeClr val="accent5">
                    <a:lumMod val="75000"/>
                  </a:schemeClr>
                </a:solidFill>
                <a:effectLst>
                  <a:outerShdw blurRad="38100" dist="25400" dir="5400000" algn="ctr" rotWithShape="0">
                    <a:srgbClr val="6E747A">
                      <a:alpha val="43000"/>
                    </a:srgbClr>
                  </a:outerShdw>
                </a:effectLst>
                <a:latin typeface="+mn-lt"/>
              </a:rPr>
              <a:t> ჰეპატიტის გავრცელება საქართველოში</a:t>
            </a:r>
            <a:endParaRPr lang="ka-GE" sz="4000" dirty="0">
              <a:solidFill>
                <a:schemeClr val="accent5">
                  <a:lumMod val="75000"/>
                </a:schemeClr>
              </a:solidFill>
              <a:latin typeface="+mn-lt"/>
            </a:endParaRPr>
          </a:p>
        </p:txBody>
      </p:sp>
      <p:graphicFrame>
        <p:nvGraphicFramePr>
          <p:cNvPr id="5" name="Table 4">
            <a:extLst>
              <a:ext uri="{FF2B5EF4-FFF2-40B4-BE49-F238E27FC236}">
                <a16:creationId xmlns="" xmlns:a16="http://schemas.microsoft.com/office/drawing/2014/main" id="{8B780046-7073-412D-A713-0CB1E406EDBD}"/>
              </a:ext>
            </a:extLst>
          </p:cNvPr>
          <p:cNvGraphicFramePr>
            <a:graphicFrameLocks noGrp="1"/>
          </p:cNvGraphicFramePr>
          <p:nvPr>
            <p:extLst>
              <p:ext uri="{D42A27DB-BD31-4B8C-83A1-F6EECF244321}">
                <p14:modId xmlns:p14="http://schemas.microsoft.com/office/powerpoint/2010/main" val="931089515"/>
              </p:ext>
            </p:extLst>
          </p:nvPr>
        </p:nvGraphicFramePr>
        <p:xfrm>
          <a:off x="614866" y="1209703"/>
          <a:ext cx="3974775" cy="1533109"/>
        </p:xfrm>
        <a:graphic>
          <a:graphicData uri="http://schemas.openxmlformats.org/drawingml/2006/table">
            <a:tbl>
              <a:tblPr/>
              <a:tblGrid>
                <a:gridCol w="1341642">
                  <a:extLst>
                    <a:ext uri="{9D8B030D-6E8A-4147-A177-3AD203B41FA5}">
                      <a16:colId xmlns="" xmlns:a16="http://schemas.microsoft.com/office/drawing/2014/main" val="20000"/>
                    </a:ext>
                  </a:extLst>
                </a:gridCol>
                <a:gridCol w="541866">
                  <a:extLst>
                    <a:ext uri="{9D8B030D-6E8A-4147-A177-3AD203B41FA5}">
                      <a16:colId xmlns="" xmlns:a16="http://schemas.microsoft.com/office/drawing/2014/main" val="20001"/>
                    </a:ext>
                  </a:extLst>
                </a:gridCol>
                <a:gridCol w="618067">
                  <a:extLst>
                    <a:ext uri="{9D8B030D-6E8A-4147-A177-3AD203B41FA5}">
                      <a16:colId xmlns="" xmlns:a16="http://schemas.microsoft.com/office/drawing/2014/main" val="20002"/>
                    </a:ext>
                  </a:extLst>
                </a:gridCol>
                <a:gridCol w="1473200">
                  <a:extLst>
                    <a:ext uri="{9D8B030D-6E8A-4147-A177-3AD203B41FA5}">
                      <a16:colId xmlns="" xmlns:a16="http://schemas.microsoft.com/office/drawing/2014/main" val="20003"/>
                    </a:ext>
                  </a:extLst>
                </a:gridCol>
              </a:tblGrid>
              <a:tr h="6741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a-GE" sz="1200" b="1" i="0" u="none" strike="noStrike" cap="none" normalizeH="0" baseline="0" dirty="0" smtClean="0">
                          <a:ln>
                            <a:noFill/>
                          </a:ln>
                          <a:solidFill>
                            <a:srgbClr val="FFFFFF"/>
                          </a:solidFill>
                          <a:effectLst/>
                          <a:latin typeface="Calibri" pitchFamily="34" charset="0"/>
                          <a:ea typeface="MS PGothic" pitchFamily="34" charset="-128"/>
                        </a:rPr>
                        <a:t>მახასიათებელი</a:t>
                      </a:r>
                      <a:endParaRPr kumimoji="0" lang="en-US" sz="1200" b="1" i="0" u="none" strike="noStrike" cap="none" normalizeH="0" baseline="0" dirty="0">
                        <a:ln>
                          <a:noFill/>
                        </a:ln>
                        <a:solidFill>
                          <a:srgbClr val="FFFFFF"/>
                        </a:solidFill>
                        <a:effectLst/>
                        <a:latin typeface="Calibri" pitchFamily="34" charset="0"/>
                        <a:ea typeface="MS PGothic" pitchFamily="34" charset="-128"/>
                      </a:endParaRP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n</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FFFFFF"/>
                          </a:solidFill>
                          <a:effectLst/>
                          <a:latin typeface="Calibri" pitchFamily="34" charset="0"/>
                          <a:ea typeface="MS PGothic" pitchFamily="34" charset="-128"/>
                        </a:rPr>
                        <a:t>%</a:t>
                      </a:r>
                    </a:p>
                  </a:txBody>
                  <a:tcPr marT="45716" marB="4571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Calibri" pitchFamily="34" charset="0"/>
                          <a:ea typeface="MS PGothic" pitchFamily="34" charset="-128"/>
                        </a:rPr>
                        <a:t>≥</a:t>
                      </a:r>
                      <a:r>
                        <a:rPr kumimoji="0" lang="en-US" sz="1200" b="1" i="0" u="none" strike="noStrike" cap="none" normalizeH="0" baseline="0" dirty="0">
                          <a:ln>
                            <a:noFill/>
                          </a:ln>
                          <a:solidFill>
                            <a:srgbClr val="FFFFFF"/>
                          </a:solidFill>
                          <a:effectLst/>
                          <a:latin typeface="Calibri" pitchFamily="34" charset="0"/>
                          <a:ea typeface="MS PGothic" pitchFamily="34" charset="-128"/>
                        </a:rPr>
                        <a:t>18 </a:t>
                      </a:r>
                      <a:r>
                        <a:rPr kumimoji="0" lang="ka-GE" sz="1200" b="1" i="0" u="none" strike="noStrike" cap="none" normalizeH="0" baseline="0" dirty="0" smtClean="0">
                          <a:ln>
                            <a:noFill/>
                          </a:ln>
                          <a:solidFill>
                            <a:srgbClr val="FFFFFF"/>
                          </a:solidFill>
                          <a:effectLst/>
                          <a:latin typeface="Calibri" pitchFamily="34" charset="0"/>
                          <a:ea typeface="MS PGothic" pitchFamily="34" charset="-128"/>
                        </a:rPr>
                        <a:t>წლის პირების შეფასებითი რიცხვი</a:t>
                      </a:r>
                      <a:endParaRPr kumimoji="0" lang="en-US" sz="1200" b="1" i="0" u="none" strike="noStrike" cap="none" normalizeH="0" baseline="0" dirty="0">
                        <a:ln>
                          <a:noFill/>
                        </a:ln>
                        <a:solidFill>
                          <a:srgbClr val="FFFFFF"/>
                        </a:solidFill>
                        <a:effectLst/>
                        <a:latin typeface="Calibri" pitchFamily="34" charset="0"/>
                        <a:ea typeface="MS PGothic" pitchFamily="34" charset="-128"/>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294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Anti-HCV+</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433</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7.7%</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215,000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1"/>
                  </a:ext>
                </a:extLst>
              </a:tr>
              <a:tr h="4294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HCV </a:t>
                      </a:r>
                      <a:r>
                        <a:rPr kumimoji="0" lang="ka-GE" sz="1200" b="1" i="0" u="none" strike="noStrike" cap="none" normalizeH="0" baseline="0" dirty="0" smtClean="0">
                          <a:ln>
                            <a:noFill/>
                          </a:ln>
                          <a:solidFill>
                            <a:schemeClr val="bg2">
                              <a:lumMod val="25000"/>
                            </a:schemeClr>
                          </a:solidFill>
                          <a:effectLst/>
                          <a:latin typeface="Calibri" pitchFamily="34" charset="0"/>
                          <a:ea typeface="MS PGothic" pitchFamily="34" charset="-128"/>
                        </a:rPr>
                        <a:t>რნმ</a:t>
                      </a:r>
                      <a:r>
                        <a:rPr kumimoji="0" lang="en-US" sz="1200" b="1" i="0" u="none" strike="noStrike" cap="none" normalizeH="0" baseline="0" dirty="0" smtClean="0">
                          <a:ln>
                            <a:noFill/>
                          </a:ln>
                          <a:solidFill>
                            <a:schemeClr val="bg2">
                              <a:lumMod val="25000"/>
                            </a:schemeClr>
                          </a:solidFill>
                          <a:effectLst/>
                          <a:latin typeface="Calibri" pitchFamily="34" charset="0"/>
                          <a:ea typeface="MS PGothic" pitchFamily="34" charset="-128"/>
                        </a:rPr>
                        <a:t>+</a:t>
                      </a:r>
                      <a:endPar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311</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5.4%</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2">
                              <a:lumMod val="25000"/>
                            </a:schemeClr>
                          </a:solidFill>
                          <a:effectLst/>
                          <a:latin typeface="Calibri" pitchFamily="34" charset="0"/>
                          <a:ea typeface="MS PGothic" pitchFamily="34" charset="-128"/>
                        </a:rPr>
                        <a:t>150,000</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 xmlns:a16="http://schemas.microsoft.com/office/drawing/2014/main" val="10002"/>
                  </a:ext>
                </a:extLst>
              </a:tr>
            </a:tbl>
          </a:graphicData>
        </a:graphic>
      </p:graphicFrame>
      <p:grpSp>
        <p:nvGrpSpPr>
          <p:cNvPr id="7" name="Group 6"/>
          <p:cNvGrpSpPr/>
          <p:nvPr/>
        </p:nvGrpSpPr>
        <p:grpSpPr>
          <a:xfrm>
            <a:off x="0" y="6316133"/>
            <a:ext cx="12192000" cy="541867"/>
            <a:chOff x="0" y="6316133"/>
            <a:chExt cx="12192000" cy="541867"/>
          </a:xfrm>
        </p:grpSpPr>
        <p:sp>
          <p:nvSpPr>
            <p:cNvPr id="8" name="Rectangle 7"/>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11" name="TextBox 10"/>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grpSp>
        <p:nvGrpSpPr>
          <p:cNvPr id="6" name="Group 5"/>
          <p:cNvGrpSpPr/>
          <p:nvPr/>
        </p:nvGrpSpPr>
        <p:grpSpPr>
          <a:xfrm>
            <a:off x="245534" y="2942695"/>
            <a:ext cx="4966338" cy="3112076"/>
            <a:chOff x="6516160" y="2182555"/>
            <a:chExt cx="5672666" cy="3554686"/>
          </a:xfrm>
        </p:grpSpPr>
        <p:graphicFrame>
          <p:nvGraphicFramePr>
            <p:cNvPr id="12" name="Content Placeholder 10"/>
            <p:cNvGraphicFramePr>
              <a:graphicFrameLocks/>
            </p:cNvGraphicFramePr>
            <p:nvPr>
              <p:extLst>
                <p:ext uri="{D42A27DB-BD31-4B8C-83A1-F6EECF244321}">
                  <p14:modId xmlns:p14="http://schemas.microsoft.com/office/powerpoint/2010/main" val="2006836612"/>
                </p:ext>
              </p:extLst>
            </p:nvPr>
          </p:nvGraphicFramePr>
          <p:xfrm>
            <a:off x="6885492" y="2650299"/>
            <a:ext cx="5261096" cy="15117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516160" y="2447182"/>
              <a:ext cx="421860" cy="2683302"/>
            </a:xfrm>
            <a:prstGeom prst="rect">
              <a:avLst/>
            </a:prstGeom>
            <a:noFill/>
          </p:spPr>
          <p:txBody>
            <a:bodyPr vert="vert270" wrap="square">
              <a:spAutoFit/>
            </a:bodyPr>
            <a:lstStyle/>
            <a:p>
              <a:pPr algn="ctr" eaLnBrk="1" hangingPunct="1">
                <a:defRPr/>
              </a:pPr>
              <a:r>
                <a:rPr lang="en-US" sz="1200" b="1" dirty="0">
                  <a:solidFill>
                    <a:schemeClr val="bg2">
                      <a:lumMod val="25000"/>
                    </a:schemeClr>
                  </a:solidFill>
                  <a:ea typeface="+mn-ea"/>
                  <a:cs typeface="Arial" charset="0"/>
                </a:rPr>
                <a:t>HCV </a:t>
              </a:r>
              <a:r>
                <a:rPr lang="ka-GE" sz="1200" b="1" dirty="0" smtClean="0">
                  <a:solidFill>
                    <a:schemeClr val="bg2">
                      <a:lumMod val="25000"/>
                    </a:schemeClr>
                  </a:solidFill>
                  <a:cs typeface="Arial" charset="0"/>
                </a:rPr>
                <a:t>გავრცელება</a:t>
              </a:r>
              <a:endParaRPr lang="en-US" sz="1200" b="1" dirty="0">
                <a:solidFill>
                  <a:schemeClr val="bg2">
                    <a:lumMod val="25000"/>
                  </a:schemeClr>
                </a:solidFill>
                <a:ea typeface="+mn-ea"/>
                <a:cs typeface="Arial" charset="0"/>
              </a:endParaRPr>
            </a:p>
          </p:txBody>
        </p:sp>
        <p:grpSp>
          <p:nvGrpSpPr>
            <p:cNvPr id="14" name="Group 13"/>
            <p:cNvGrpSpPr/>
            <p:nvPr/>
          </p:nvGrpSpPr>
          <p:grpSpPr>
            <a:xfrm>
              <a:off x="6927730" y="4031851"/>
              <a:ext cx="5261096" cy="1705390"/>
              <a:chOff x="4119971" y="4014371"/>
              <a:chExt cx="5261096" cy="1705390"/>
            </a:xfrm>
          </p:grpSpPr>
          <p:graphicFrame>
            <p:nvGraphicFramePr>
              <p:cNvPr id="15" name="Object 3"/>
              <p:cNvGraphicFramePr>
                <a:graphicFrameLocks/>
              </p:cNvGraphicFramePr>
              <p:nvPr>
                <p:extLst>
                  <p:ext uri="{D42A27DB-BD31-4B8C-83A1-F6EECF244321}">
                    <p14:modId xmlns:p14="http://schemas.microsoft.com/office/powerpoint/2010/main" val="3112833085"/>
                  </p:ext>
                </p:extLst>
              </p:nvPr>
            </p:nvGraphicFramePr>
            <p:xfrm>
              <a:off x="4119971" y="4189049"/>
              <a:ext cx="5261096" cy="1511774"/>
            </p:xfrm>
            <a:graphic>
              <a:graphicData uri="http://schemas.openxmlformats.org/drawingml/2006/chart">
                <c:chart xmlns:c="http://schemas.openxmlformats.org/drawingml/2006/chart" xmlns:r="http://schemas.openxmlformats.org/officeDocument/2006/relationships" r:id="rId4"/>
              </a:graphicData>
            </a:graphic>
          </p:graphicFrame>
          <p:sp>
            <p:nvSpPr>
              <p:cNvPr id="16" name="Oval 15"/>
              <p:cNvSpPr/>
              <p:nvPr/>
            </p:nvSpPr>
            <p:spPr>
              <a:xfrm>
                <a:off x="5221485" y="4014371"/>
                <a:ext cx="1441932" cy="1705390"/>
              </a:xfrm>
              <a:prstGeom prst="ellipse">
                <a:avLst/>
              </a:prstGeom>
              <a:noFill/>
              <a:ln w="28575" cmpd="sng">
                <a:solidFill>
                  <a:srgbClr val="800000"/>
                </a:solidFill>
              </a:ln>
              <a:effectLst>
                <a:glow rad="63500">
                  <a:schemeClr val="accent2">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n w="76200" cmpd="sng">
                    <a:solidFill>
                      <a:schemeClr val="tx1"/>
                    </a:solidFill>
                  </a:ln>
                  <a:solidFill>
                    <a:srgbClr val="800000"/>
                  </a:solidFill>
                </a:endParaRPr>
              </a:p>
            </p:txBody>
          </p:sp>
        </p:grpSp>
        <p:sp>
          <p:nvSpPr>
            <p:cNvPr id="3" name="Rectangle 2"/>
            <p:cNvSpPr/>
            <p:nvPr/>
          </p:nvSpPr>
          <p:spPr>
            <a:xfrm>
              <a:off x="6683873" y="2182555"/>
              <a:ext cx="5105158" cy="386704"/>
            </a:xfrm>
            <a:prstGeom prst="rect">
              <a:avLst/>
            </a:prstGeom>
          </p:spPr>
          <p:txBody>
            <a:bodyPr wrap="none">
              <a:spAutoFit/>
            </a:bodyPr>
            <a:lstStyle/>
            <a:p>
              <a:r>
                <a:rPr lang="en-US" sz="1600" b="1" dirty="0">
                  <a:ln w="0"/>
                  <a:solidFill>
                    <a:schemeClr val="accent5">
                      <a:lumMod val="75000"/>
                    </a:schemeClr>
                  </a:solidFill>
                  <a:ea typeface="+mj-ea"/>
                  <a:cs typeface="+mj-cs"/>
                </a:rPr>
                <a:t>HCV </a:t>
              </a:r>
              <a:r>
                <a:rPr lang="ka-GE" sz="1600" b="1" dirty="0">
                  <a:ln w="0"/>
                  <a:solidFill>
                    <a:schemeClr val="accent5">
                      <a:lumMod val="75000"/>
                    </a:schemeClr>
                  </a:solidFill>
                  <a:ea typeface="+mj-ea"/>
                  <a:cs typeface="+mj-cs"/>
                </a:rPr>
                <a:t>გავრცელება ასაკისა და სქესის მიხედვით</a:t>
              </a:r>
            </a:p>
          </p:txBody>
        </p:sp>
      </p:grpSp>
      <p:sp>
        <p:nvSpPr>
          <p:cNvPr id="18" name="TextBox 17"/>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sp>
        <p:nvSpPr>
          <p:cNvPr id="17" name="TextBox 16"/>
          <p:cNvSpPr txBox="1"/>
          <p:nvPr/>
        </p:nvSpPr>
        <p:spPr>
          <a:xfrm>
            <a:off x="3615267" y="3373334"/>
            <a:ext cx="685800" cy="276999"/>
          </a:xfrm>
          <a:prstGeom prst="rect">
            <a:avLst/>
          </a:prstGeom>
          <a:noFill/>
        </p:spPr>
        <p:txBody>
          <a:bodyPr wrap="square" rtlCol="0">
            <a:spAutoFit/>
          </a:bodyPr>
          <a:lstStyle/>
          <a:p>
            <a:pPr algn="ctr"/>
            <a:r>
              <a:rPr lang="ka-GE" sz="1200" b="1" dirty="0" smtClean="0"/>
              <a:t>ქალი</a:t>
            </a:r>
            <a:endParaRPr lang="ka-GE" sz="1200" b="1" dirty="0"/>
          </a:p>
        </p:txBody>
      </p:sp>
      <p:sp>
        <p:nvSpPr>
          <p:cNvPr id="19" name="TextBox 18"/>
          <p:cNvSpPr txBox="1"/>
          <p:nvPr/>
        </p:nvSpPr>
        <p:spPr>
          <a:xfrm>
            <a:off x="3657599" y="4642058"/>
            <a:ext cx="685800" cy="276999"/>
          </a:xfrm>
          <a:prstGeom prst="rect">
            <a:avLst/>
          </a:prstGeom>
          <a:noFill/>
        </p:spPr>
        <p:txBody>
          <a:bodyPr wrap="square" rtlCol="0">
            <a:spAutoFit/>
          </a:bodyPr>
          <a:lstStyle/>
          <a:p>
            <a:pPr algn="ctr"/>
            <a:r>
              <a:rPr lang="ka-GE" sz="1200" b="1" dirty="0" smtClean="0"/>
              <a:t>კაცი</a:t>
            </a:r>
            <a:endParaRPr lang="ka-GE" sz="1200" b="1" dirty="0"/>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2647" y="2277794"/>
            <a:ext cx="6155774" cy="3034290"/>
          </a:xfrm>
          <a:prstGeom prst="rect">
            <a:avLst/>
          </a:prstGeom>
          <a:ln>
            <a:solidFill>
              <a:schemeClr val="bg2">
                <a:lumMod val="75000"/>
              </a:schemeClr>
            </a:solidFill>
          </a:ln>
        </p:spPr>
      </p:pic>
      <p:sp>
        <p:nvSpPr>
          <p:cNvPr id="21" name="Title 1"/>
          <p:cNvSpPr txBox="1">
            <a:spLocks/>
          </p:cNvSpPr>
          <p:nvPr/>
        </p:nvSpPr>
        <p:spPr>
          <a:xfrm>
            <a:off x="5422647" y="1693333"/>
            <a:ext cx="6155774" cy="5844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1600" b="1" dirty="0" smtClean="0">
                <a:ln w="0"/>
                <a:solidFill>
                  <a:schemeClr val="accent5">
                    <a:lumMod val="75000"/>
                  </a:schemeClr>
                </a:solidFill>
                <a:latin typeface="+mn-lt"/>
              </a:rPr>
              <a:t>რნმ</a:t>
            </a:r>
            <a:r>
              <a:rPr lang="en-US" sz="1600" b="1" dirty="0" smtClean="0">
                <a:ln w="0"/>
                <a:solidFill>
                  <a:schemeClr val="accent5">
                    <a:lumMod val="75000"/>
                  </a:schemeClr>
                </a:solidFill>
                <a:latin typeface="+mn-lt"/>
              </a:rPr>
              <a:t>+ </a:t>
            </a:r>
            <a:r>
              <a:rPr lang="ka-GE" sz="1600" b="1" dirty="0" smtClean="0">
                <a:ln w="0"/>
                <a:solidFill>
                  <a:schemeClr val="accent5">
                    <a:lumMod val="75000"/>
                  </a:schemeClr>
                </a:solidFill>
                <a:latin typeface="+mn-lt"/>
              </a:rPr>
              <a:t>შემთხვევების გავრცელება და შეფასებითი რაოდენობა რეგიონებისა და ქალაქების მიხედვით</a:t>
            </a:r>
            <a:endParaRPr lang="ka-GE" sz="1600" b="1" dirty="0">
              <a:ln w="0"/>
              <a:solidFill>
                <a:schemeClr val="accent5">
                  <a:lumMod val="75000"/>
                </a:schemeClr>
              </a:solidFill>
              <a:latin typeface="+mn-lt"/>
            </a:endParaRPr>
          </a:p>
        </p:txBody>
      </p:sp>
    </p:spTree>
    <p:extLst>
      <p:ext uri="{BB962C8B-B14F-4D97-AF65-F5344CB8AC3E}">
        <p14:creationId xmlns:p14="http://schemas.microsoft.com/office/powerpoint/2010/main" val="197105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6325"/>
          </a:xfrm>
        </p:spPr>
        <p:txBody>
          <a:bodyPr>
            <a:noAutofit/>
          </a:bodyPr>
          <a:lstStyle/>
          <a:p>
            <a:pPr algn="ctr"/>
            <a:r>
              <a:rPr lang="ka-GE" sz="2900" dirty="0">
                <a:solidFill>
                  <a:schemeClr val="accent5">
                    <a:lumMod val="75000"/>
                  </a:schemeClr>
                </a:solidFill>
                <a:latin typeface="+mn-lt"/>
              </a:rPr>
              <a:t>საქართველოში </a:t>
            </a:r>
            <a:r>
              <a:rPr lang="en-US" sz="2900" dirty="0">
                <a:solidFill>
                  <a:schemeClr val="accent5">
                    <a:lumMod val="75000"/>
                  </a:schemeClr>
                </a:solidFill>
                <a:latin typeface="+mn-lt"/>
              </a:rPr>
              <a:t>C</a:t>
            </a:r>
            <a:r>
              <a:rPr lang="ka-GE" sz="2900" dirty="0">
                <a:solidFill>
                  <a:schemeClr val="accent5">
                    <a:lumMod val="75000"/>
                  </a:schemeClr>
                </a:solidFill>
                <a:latin typeface="+mn-lt"/>
              </a:rPr>
              <a:t> </a:t>
            </a:r>
            <a:r>
              <a:rPr lang="ka-GE" sz="2900" dirty="0" smtClean="0">
                <a:solidFill>
                  <a:schemeClr val="accent5">
                    <a:lumMod val="75000"/>
                  </a:schemeClr>
                </a:solidFill>
                <a:latin typeface="+mn-lt"/>
              </a:rPr>
              <a:t>ჰეპატიტის ელიმინაციის სტრატეგია</a:t>
            </a:r>
            <a:endParaRPr lang="en-US" sz="2900" dirty="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sp>
          <p:nvSpPr>
            <p:cNvPr id="5" name="Rectangle 4"/>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8" name="TextBox 7"/>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20" name="TextBox 19"/>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aphicFrame>
        <p:nvGraphicFramePr>
          <p:cNvPr id="16" name="Content Placeholder 2"/>
          <p:cNvGraphicFramePr>
            <a:graphicFrameLocks noGrp="1"/>
          </p:cNvGraphicFramePr>
          <p:nvPr>
            <p:ph idx="1"/>
            <p:extLst>
              <p:ext uri="{D42A27DB-BD31-4B8C-83A1-F6EECF244321}">
                <p14:modId xmlns:p14="http://schemas.microsoft.com/office/powerpoint/2010/main" val="2956424978"/>
              </p:ext>
            </p:extLst>
          </p:nvPr>
        </p:nvGraphicFramePr>
        <p:xfrm>
          <a:off x="-2973251" y="1719031"/>
          <a:ext cx="10515600" cy="4525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Rectangle 21"/>
          <p:cNvSpPr/>
          <p:nvPr/>
        </p:nvSpPr>
        <p:spPr>
          <a:xfrm>
            <a:off x="429909" y="1271212"/>
            <a:ext cx="3813866" cy="384721"/>
          </a:xfrm>
          <a:prstGeom prst="rect">
            <a:avLst/>
          </a:prstGeom>
        </p:spPr>
        <p:txBody>
          <a:bodyPr wrap="none">
            <a:spAutoFit/>
          </a:bodyPr>
          <a:lstStyle/>
          <a:p>
            <a:pPr algn="ctr"/>
            <a:r>
              <a:rPr lang="ka-GE" sz="1900" dirty="0" smtClean="0">
                <a:solidFill>
                  <a:schemeClr val="tx2">
                    <a:lumMod val="75000"/>
                  </a:schemeClr>
                </a:solidFill>
              </a:rPr>
              <a:t>სტრატეგიული მიმართულებები</a:t>
            </a:r>
            <a:endParaRPr lang="ka-GE" sz="1900" b="1" dirty="0" smtClean="0">
              <a:ln w="6600">
                <a:solidFill>
                  <a:schemeClr val="accent2"/>
                </a:solidFill>
                <a:prstDash val="solid"/>
              </a:ln>
              <a:solidFill>
                <a:schemeClr val="tx2">
                  <a:lumMod val="75000"/>
                </a:schemeClr>
              </a:solidFill>
              <a:effectLst>
                <a:outerShdw dist="38100" dir="2700000" algn="tl" rotWithShape="0">
                  <a:schemeClr val="accent2"/>
                </a:outerShdw>
              </a:effectLst>
            </a:endParaRPr>
          </a:p>
        </p:txBody>
      </p:sp>
      <p:grpSp>
        <p:nvGrpSpPr>
          <p:cNvPr id="7" name="Group 6"/>
          <p:cNvGrpSpPr/>
          <p:nvPr/>
        </p:nvGrpSpPr>
        <p:grpSpPr>
          <a:xfrm>
            <a:off x="3900932" y="1359489"/>
            <a:ext cx="6010094" cy="2990877"/>
            <a:chOff x="5657349" y="1301139"/>
            <a:chExt cx="4971510" cy="2990877"/>
          </a:xfrm>
        </p:grpSpPr>
        <p:sp>
          <p:nvSpPr>
            <p:cNvPr id="23" name="Title 1"/>
            <p:cNvSpPr txBox="1">
              <a:spLocks/>
            </p:cNvSpPr>
            <p:nvPr/>
          </p:nvSpPr>
          <p:spPr>
            <a:xfrm>
              <a:off x="6773926" y="1301139"/>
              <a:ext cx="2738356" cy="354794"/>
            </a:xfrm>
            <a:prstGeom prst="rect">
              <a:avLst/>
            </a:prstGeom>
            <a:noFill/>
            <a:ln>
              <a:noFill/>
              <a:miter lim="800000"/>
              <a:headEnd/>
              <a:tailEnd/>
            </a:ln>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altLang="en-US" sz="2400" b="1" dirty="0" smtClean="0">
                  <a:solidFill>
                    <a:schemeClr val="accent1">
                      <a:lumMod val="50000"/>
                    </a:schemeClr>
                  </a:solidFill>
                  <a:latin typeface="+mn-lt"/>
                </a:rPr>
                <a:t>სამიზნეები</a:t>
              </a:r>
              <a:endParaRPr lang="en-US" altLang="en-US" sz="2400" b="1" dirty="0">
                <a:solidFill>
                  <a:schemeClr val="accent1">
                    <a:lumMod val="50000"/>
                  </a:schemeClr>
                </a:solidFill>
                <a:latin typeface="+mn-lt"/>
              </a:endParaRPr>
            </a:p>
          </p:txBody>
        </p:sp>
        <p:sp>
          <p:nvSpPr>
            <p:cNvPr id="24" name="Content Placeholder 2"/>
            <p:cNvSpPr txBox="1">
              <a:spLocks/>
            </p:cNvSpPr>
            <p:nvPr/>
          </p:nvSpPr>
          <p:spPr>
            <a:xfrm>
              <a:off x="5691541" y="1684229"/>
              <a:ext cx="4903126" cy="399004"/>
            </a:xfrm>
            <a:prstGeom prst="rect">
              <a:avLst/>
            </a:prstGeom>
            <a:ln>
              <a:noFill/>
            </a:ln>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b="1" dirty="0">
                  <a:solidFill>
                    <a:srgbClr val="C00000"/>
                  </a:solidFill>
                </a:rPr>
                <a:t>90-95-95</a:t>
              </a:r>
              <a:endParaRPr lang="en-US" altLang="en-US" sz="3600" b="1" dirty="0">
                <a:solidFill>
                  <a:srgbClr val="C00000"/>
                </a:solidFill>
              </a:endParaRPr>
            </a:p>
          </p:txBody>
        </p:sp>
        <p:sp>
          <p:nvSpPr>
            <p:cNvPr id="25" name="Content Placeholder 2"/>
            <p:cNvSpPr txBox="1">
              <a:spLocks/>
            </p:cNvSpPr>
            <p:nvPr/>
          </p:nvSpPr>
          <p:spPr bwMode="auto">
            <a:xfrm>
              <a:off x="5657349" y="2076025"/>
              <a:ext cx="4971510" cy="2215991"/>
            </a:xfrm>
            <a:prstGeom prst="rect">
              <a:avLst/>
            </a:prstGeom>
            <a:noFill/>
            <a:ln>
              <a:noFill/>
            </a:ln>
            <a:extLst/>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gn="ctr">
                <a:spcBef>
                  <a:spcPts val="600"/>
                </a:spcBef>
                <a:spcAft>
                  <a:spcPts val="600"/>
                </a:spcAft>
                <a:buNone/>
                <a:defRPr/>
              </a:pPr>
              <a:r>
                <a:rPr lang="en-US" sz="1800" b="1" dirty="0" smtClean="0">
                  <a:solidFill>
                    <a:schemeClr val="accent1">
                      <a:lumMod val="50000"/>
                    </a:schemeClr>
                  </a:solidFill>
                </a:rPr>
                <a:t>2020</a:t>
              </a:r>
              <a:r>
                <a:rPr lang="ka-GE" sz="1800" b="1" dirty="0" smtClean="0">
                  <a:solidFill>
                    <a:schemeClr val="accent1">
                      <a:lumMod val="50000"/>
                    </a:schemeClr>
                  </a:solidFill>
                </a:rPr>
                <a:t> წლისთვის</a:t>
              </a:r>
              <a:endParaRPr lang="en-US" sz="1800" b="1" dirty="0">
                <a:solidFill>
                  <a:schemeClr val="accent1">
                    <a:lumMod val="50000"/>
                  </a:schemeClr>
                </a:solidFill>
              </a:endParaRPr>
            </a:p>
            <a:p>
              <a:pPr marL="556022" algn="ctr">
                <a:spcBef>
                  <a:spcPts val="600"/>
                </a:spcBef>
                <a:spcAft>
                  <a:spcPts val="600"/>
                </a:spcAft>
                <a:buClr>
                  <a:schemeClr val="accent5">
                    <a:lumMod val="25000"/>
                  </a:schemeClr>
                </a:buClr>
                <a:buSzPct val="135000"/>
                <a:buFont typeface="Wingdings" panose="05000000000000000000" pitchFamily="2" charset="2"/>
                <a:buChar char="ü"/>
                <a:defRPr/>
              </a:pPr>
              <a:r>
                <a:rPr lang="en-US" sz="1800" b="1" dirty="0">
                  <a:solidFill>
                    <a:srgbClr val="FF0000"/>
                  </a:solidFill>
                </a:rPr>
                <a:t>90</a:t>
              </a:r>
              <a:r>
                <a:rPr lang="en-US" sz="1800" b="1" dirty="0" smtClean="0">
                  <a:solidFill>
                    <a:srgbClr val="FF0000"/>
                  </a:solidFill>
                </a:rPr>
                <a:t>%</a:t>
              </a:r>
              <a:r>
                <a:rPr lang="ka-GE" sz="1800" b="1" dirty="0" smtClean="0">
                  <a:solidFill>
                    <a:srgbClr val="002060"/>
                  </a:solidFill>
                </a:rPr>
                <a:t>-</a:t>
              </a:r>
              <a:r>
                <a:rPr lang="ka-GE" sz="1800" b="1" dirty="0" smtClean="0"/>
                <a:t>ის დიაგნოსტირება</a:t>
              </a:r>
              <a:endParaRPr lang="en-US" sz="1800" b="1" dirty="0"/>
            </a:p>
            <a:p>
              <a:pPr marL="556022" algn="ctr">
                <a:spcBef>
                  <a:spcPts val="600"/>
                </a:spcBef>
                <a:spcAft>
                  <a:spcPts val="600"/>
                </a:spcAft>
                <a:buClr>
                  <a:schemeClr val="accent5">
                    <a:lumMod val="25000"/>
                  </a:schemeClr>
                </a:buClr>
                <a:buSzPct val="135000"/>
                <a:buFont typeface="Wingdings" panose="05000000000000000000" pitchFamily="2" charset="2"/>
                <a:buChar char="ü"/>
                <a:defRPr/>
              </a:pPr>
              <a:r>
                <a:rPr lang="ka-GE" sz="1800" b="1" dirty="0" smtClean="0"/>
                <a:t>დიაგნოსტირებულთა </a:t>
              </a:r>
              <a:r>
                <a:rPr lang="en-US" sz="1800" b="1" dirty="0" smtClean="0">
                  <a:solidFill>
                    <a:srgbClr val="FF0000"/>
                  </a:solidFill>
                </a:rPr>
                <a:t>95%</a:t>
              </a:r>
              <a:r>
                <a:rPr lang="ka-GE" sz="1800" b="1" dirty="0" smtClean="0"/>
                <a:t>-ის მკურნალობა</a:t>
              </a:r>
              <a:endParaRPr lang="en-US" sz="1800" b="1" dirty="0"/>
            </a:p>
            <a:p>
              <a:pPr marL="556022" algn="ctr">
                <a:spcBef>
                  <a:spcPts val="600"/>
                </a:spcBef>
                <a:spcAft>
                  <a:spcPts val="600"/>
                </a:spcAft>
                <a:buClr>
                  <a:schemeClr val="accent5">
                    <a:lumMod val="25000"/>
                  </a:schemeClr>
                </a:buClr>
                <a:buSzPct val="135000"/>
                <a:buFont typeface="Wingdings" panose="05000000000000000000" pitchFamily="2" charset="2"/>
                <a:buChar char="ü"/>
                <a:defRPr/>
              </a:pPr>
              <a:r>
                <a:rPr lang="ka-GE" sz="1800" b="1" dirty="0" smtClean="0"/>
                <a:t>მკურნალობაზე მყოფთა </a:t>
              </a:r>
              <a:r>
                <a:rPr lang="en-US" sz="1800" b="1" dirty="0" smtClean="0">
                  <a:solidFill>
                    <a:srgbClr val="FF0000"/>
                  </a:solidFill>
                </a:rPr>
                <a:t>95%</a:t>
              </a:r>
              <a:r>
                <a:rPr lang="ka-GE" sz="1800" b="1" dirty="0" smtClean="0"/>
                <a:t>-ის განკურნება</a:t>
              </a:r>
              <a:endParaRPr lang="en-US" sz="1800" b="1" dirty="0"/>
            </a:p>
          </p:txBody>
        </p:sp>
      </p:grpSp>
      <p:pic>
        <p:nvPicPr>
          <p:cNvPr id="27" name="Picture 26"/>
          <p:cNvPicPr/>
          <p:nvPr/>
        </p:nvPicPr>
        <p:blipFill>
          <a:blip r:embed="rId8" cstate="print">
            <a:extLst>
              <a:ext uri="{28A0092B-C50C-407E-A947-70E740481C1C}">
                <a14:useLocalDpi xmlns:a14="http://schemas.microsoft.com/office/drawing/2010/main" val="0"/>
              </a:ext>
            </a:extLst>
          </a:blip>
          <a:stretch>
            <a:fillRect/>
          </a:stretch>
        </p:blipFill>
        <p:spPr>
          <a:xfrm>
            <a:off x="9911026" y="1297198"/>
            <a:ext cx="1638118" cy="2268204"/>
          </a:xfrm>
          <a:prstGeom prst="rect">
            <a:avLst/>
          </a:prstGeom>
          <a:ln w="6350">
            <a:solidFill>
              <a:schemeClr val="bg2">
                <a:lumMod val="75000"/>
              </a:schemeClr>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1336" b="1841"/>
          <a:stretch/>
        </p:blipFill>
        <p:spPr>
          <a:xfrm rot="21169131">
            <a:off x="7350999" y="4099152"/>
            <a:ext cx="1422384" cy="2001122"/>
          </a:xfrm>
          <a:prstGeom prst="rect">
            <a:avLst/>
          </a:prstGeom>
          <a:ln w="6350">
            <a:solidFill>
              <a:schemeClr val="bg2">
                <a:lumMod val="75000"/>
              </a:schemeClr>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406418">
            <a:off x="8787988" y="4121301"/>
            <a:ext cx="1433250" cy="2024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8543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8815"/>
          </a:xfrm>
        </p:spPr>
        <p:txBody>
          <a:bodyPr>
            <a:noAutofit/>
          </a:bodyPr>
          <a:lstStyle/>
          <a:p>
            <a:pPr algn="ctr"/>
            <a:r>
              <a:rPr lang="en-US" sz="3200" dirty="0">
                <a:ln w="0"/>
                <a:solidFill>
                  <a:schemeClr val="accent5">
                    <a:lumMod val="75000"/>
                  </a:schemeClr>
                </a:solidFill>
                <a:latin typeface="+mn-lt"/>
              </a:rPr>
              <a:t>C</a:t>
            </a:r>
            <a:r>
              <a:rPr lang="ka-GE" sz="3200" dirty="0">
                <a:ln w="0"/>
                <a:solidFill>
                  <a:schemeClr val="accent5">
                    <a:lumMod val="75000"/>
                  </a:schemeClr>
                </a:solidFill>
                <a:latin typeface="+mn-lt"/>
              </a:rPr>
              <a:t> ჰეპატიტის სკრინინგი და გამოვლენილი შემთხვევები რეგიონების მიხედვით</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0619" y="1421090"/>
            <a:ext cx="7950762" cy="4842038"/>
          </a:xfrm>
        </p:spPr>
      </p:pic>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Tree>
    <p:extLst>
      <p:ext uri="{BB962C8B-B14F-4D97-AF65-F5344CB8AC3E}">
        <p14:creationId xmlns:p14="http://schemas.microsoft.com/office/powerpoint/2010/main" val="1896733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433"/>
            <a:ext cx="10515600" cy="896407"/>
          </a:xfrm>
        </p:spPr>
        <p:txBody>
          <a:bodyPr>
            <a:noAutofit/>
          </a:bodyPr>
          <a:lstStyle/>
          <a:p>
            <a:pPr algn="ctr"/>
            <a:r>
              <a:rPr lang="en-US" sz="3200" dirty="0" smtClean="0">
                <a:ln w="0"/>
                <a:solidFill>
                  <a:schemeClr val="accent5">
                    <a:lumMod val="75000"/>
                  </a:schemeClr>
                </a:solidFill>
                <a:latin typeface="+mn-lt"/>
              </a:rPr>
              <a:t>C</a:t>
            </a:r>
            <a:r>
              <a:rPr lang="ka-GE" sz="3200" dirty="0" smtClean="0">
                <a:ln w="0"/>
                <a:solidFill>
                  <a:schemeClr val="accent5">
                    <a:lumMod val="75000"/>
                  </a:schemeClr>
                </a:solidFill>
                <a:latin typeface="+mn-lt"/>
              </a:rPr>
              <a:t> ჰეპატიტის მკურნალობის კასკადი</a:t>
            </a:r>
            <a:endParaRPr lang="ka-GE" sz="3200" dirty="0">
              <a:ln w="0"/>
              <a:solidFill>
                <a:schemeClr val="accent2"/>
              </a:solidFill>
              <a:latin typeface="+mn-lt"/>
            </a:endParaRPr>
          </a:p>
        </p:txBody>
      </p:sp>
      <p:grpSp>
        <p:nvGrpSpPr>
          <p:cNvPr id="6" name="Group 5"/>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11" name="TextBox 10"/>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14" name="TextBox 13"/>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pic>
        <p:nvPicPr>
          <p:cNvPr id="3" name="Picture 2"/>
          <p:cNvPicPr>
            <a:picLocks noChangeAspect="1"/>
          </p:cNvPicPr>
          <p:nvPr/>
        </p:nvPicPr>
        <p:blipFill>
          <a:blip r:embed="rId3"/>
          <a:stretch>
            <a:fillRect/>
          </a:stretch>
        </p:blipFill>
        <p:spPr>
          <a:xfrm>
            <a:off x="521208" y="1005840"/>
            <a:ext cx="11740896" cy="5211819"/>
          </a:xfrm>
          <a:prstGeom prst="rect">
            <a:avLst/>
          </a:prstGeom>
        </p:spPr>
      </p:pic>
    </p:spTree>
    <p:extLst>
      <p:ext uri="{BB962C8B-B14F-4D97-AF65-F5344CB8AC3E}">
        <p14:creationId xmlns:p14="http://schemas.microsoft.com/office/powerpoint/2010/main" val="3626865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534" y="0"/>
            <a:ext cx="11718479" cy="608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09800" y="3200400"/>
            <a:ext cx="1059906" cy="369332"/>
          </a:xfrm>
          <a:prstGeom prst="rect">
            <a:avLst/>
          </a:prstGeom>
          <a:noFill/>
        </p:spPr>
        <p:txBody>
          <a:bodyPr wrap="none" rtlCol="0">
            <a:spAutoFit/>
          </a:bodyPr>
          <a:lstStyle/>
          <a:p>
            <a:r>
              <a:rPr lang="en-US" dirty="0">
                <a:solidFill>
                  <a:schemeClr val="bg1"/>
                </a:solidFill>
              </a:rPr>
              <a:t>Black Sea</a:t>
            </a:r>
          </a:p>
        </p:txBody>
      </p:sp>
      <p:sp>
        <p:nvSpPr>
          <p:cNvPr id="4" name="Rectangle 3"/>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sp>
        <p:nvSpPr>
          <p:cNvPr id="7" name="TextBox 6"/>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510398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2047"/>
          </a:xfrm>
        </p:spPr>
        <p:txBody>
          <a:bodyPr>
            <a:noAutofit/>
          </a:bodyPr>
          <a:lstStyle/>
          <a:p>
            <a:pPr algn="ctr"/>
            <a:r>
              <a:rPr lang="en-US" sz="3200" dirty="0">
                <a:ln w="0"/>
                <a:solidFill>
                  <a:schemeClr val="accent5">
                    <a:lumMod val="75000"/>
                  </a:schemeClr>
                </a:solidFill>
                <a:latin typeface="+mn-lt"/>
              </a:rPr>
              <a:t>C</a:t>
            </a:r>
            <a:r>
              <a:rPr lang="ka-GE" sz="3200" dirty="0">
                <a:ln w="0"/>
                <a:solidFill>
                  <a:schemeClr val="accent5">
                    <a:lumMod val="75000"/>
                  </a:schemeClr>
                </a:solidFill>
                <a:latin typeface="+mn-lt"/>
              </a:rPr>
              <a:t> ჰეპატიტის სკრინინგი პირველადი ჯანდაცვის ქსელში</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067" y="1459159"/>
            <a:ext cx="8669866" cy="4846404"/>
          </a:xfrm>
        </p:spPr>
      </p:pic>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Tree>
    <p:extLst>
      <p:ext uri="{BB962C8B-B14F-4D97-AF65-F5344CB8AC3E}">
        <p14:creationId xmlns:p14="http://schemas.microsoft.com/office/powerpoint/2010/main" val="3219428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9517"/>
          </a:xfrm>
        </p:spPr>
        <p:txBody>
          <a:bodyPr>
            <a:normAutofit/>
          </a:bodyPr>
          <a:lstStyle/>
          <a:p>
            <a:pPr algn="ctr"/>
            <a:r>
              <a:rPr lang="ka-GE" sz="3200" dirty="0">
                <a:ln w="0"/>
                <a:solidFill>
                  <a:schemeClr val="accent5">
                    <a:lumMod val="75000"/>
                  </a:schemeClr>
                </a:solidFill>
                <a:latin typeface="+mn-lt"/>
              </a:rPr>
              <a:t>მეთვალყურეობიდან დაკარგული </a:t>
            </a:r>
            <a:r>
              <a:rPr lang="en-US" sz="3200" dirty="0">
                <a:ln w="0"/>
                <a:solidFill>
                  <a:schemeClr val="accent5">
                    <a:lumMod val="75000"/>
                  </a:schemeClr>
                </a:solidFill>
                <a:latin typeface="+mn-lt"/>
              </a:rPr>
              <a:t>Anti-HCV+ </a:t>
            </a:r>
            <a:r>
              <a:rPr lang="ka-GE" sz="3200" dirty="0">
                <a:ln w="0"/>
                <a:solidFill>
                  <a:schemeClr val="accent5">
                    <a:lumMod val="75000"/>
                  </a:schemeClr>
                </a:solidFill>
                <a:latin typeface="+mn-lt"/>
              </a:rPr>
              <a:t>პირები</a:t>
            </a:r>
          </a:p>
        </p:txBody>
      </p:sp>
      <p:pic>
        <p:nvPicPr>
          <p:cNvPr id="18" name="Content Placeholder 1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5880" y="1315969"/>
            <a:ext cx="7960240" cy="4938836"/>
          </a:xfrm>
          <a:ln>
            <a:solidFill>
              <a:schemeClr val="bg2">
                <a:lumMod val="50000"/>
              </a:schemeClr>
            </a:solidFill>
          </a:ln>
        </p:spPr>
      </p:pic>
      <p:grpSp>
        <p:nvGrpSpPr>
          <p:cNvPr id="12" name="Group 11"/>
          <p:cNvGrpSpPr/>
          <p:nvPr/>
        </p:nvGrpSpPr>
        <p:grpSpPr>
          <a:xfrm>
            <a:off x="0" y="6316133"/>
            <a:ext cx="12192000" cy="541867"/>
            <a:chOff x="0" y="6316133"/>
            <a:chExt cx="12192000" cy="541867"/>
          </a:xfrm>
        </p:grpSpPr>
        <p:grpSp>
          <p:nvGrpSpPr>
            <p:cNvPr id="13" name="Group 12"/>
            <p:cNvGrpSpPr/>
            <p:nvPr/>
          </p:nvGrpSpPr>
          <p:grpSpPr>
            <a:xfrm>
              <a:off x="0" y="6316133"/>
              <a:ext cx="12192000" cy="541867"/>
              <a:chOff x="0" y="6316133"/>
              <a:chExt cx="12192000" cy="541867"/>
            </a:xfrm>
          </p:grpSpPr>
          <p:sp>
            <p:nvSpPr>
              <p:cNvPr id="15" name="Rectangle 14"/>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17" name="TextBox 16"/>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14" name="TextBox 13"/>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Tree>
    <p:extLst>
      <p:ext uri="{BB962C8B-B14F-4D97-AF65-F5344CB8AC3E}">
        <p14:creationId xmlns:p14="http://schemas.microsoft.com/office/powerpoint/2010/main" val="2896286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0"/>
            <a:ext cx="11946466" cy="740663"/>
          </a:xfrm>
        </p:spPr>
        <p:txBody>
          <a:bodyPr>
            <a:noAutofit/>
          </a:bodyPr>
          <a:lstStyle/>
          <a:p>
            <a:pPr algn="ctr"/>
            <a:r>
              <a:rPr lang="ka-GE" sz="2800" b="1" dirty="0" smtClean="0">
                <a:ln w="0"/>
                <a:solidFill>
                  <a:schemeClr val="accent5">
                    <a:lumMod val="75000"/>
                  </a:schemeClr>
                </a:solidFill>
              </a:rPr>
              <a:t>ჯანმრთელობის ხელშეწყობა</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pic>
        <p:nvPicPr>
          <p:cNvPr id="10" name="Picture 9"/>
          <p:cNvPicPr>
            <a:picLocks noChangeAspect="1"/>
          </p:cNvPicPr>
          <p:nvPr/>
        </p:nvPicPr>
        <p:blipFill>
          <a:blip r:embed="rId3"/>
          <a:stretch>
            <a:fillRect/>
          </a:stretch>
        </p:blipFill>
        <p:spPr>
          <a:xfrm>
            <a:off x="630936" y="726651"/>
            <a:ext cx="10671048" cy="5171229"/>
          </a:xfrm>
          <a:prstGeom prst="rect">
            <a:avLst/>
          </a:prstGeom>
        </p:spPr>
      </p:pic>
    </p:spTree>
    <p:extLst>
      <p:ext uri="{BB962C8B-B14F-4D97-AF65-F5344CB8AC3E}">
        <p14:creationId xmlns:p14="http://schemas.microsoft.com/office/powerpoint/2010/main" val="1984304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7" y="2313432"/>
            <a:ext cx="11946466" cy="740663"/>
          </a:xfrm>
        </p:spPr>
        <p:txBody>
          <a:bodyPr>
            <a:noAutofit/>
          </a:bodyPr>
          <a:lstStyle/>
          <a:p>
            <a:pPr algn="ctr"/>
            <a:r>
              <a:rPr lang="ka-GE" sz="2800" b="1" dirty="0" smtClean="0">
                <a:ln w="0"/>
                <a:solidFill>
                  <a:schemeClr val="accent5">
                    <a:lumMod val="75000"/>
                  </a:schemeClr>
                </a:solidFill>
              </a:rPr>
              <a:t>გამდლობთ ყურადღებისთვის!</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Tree>
    <p:extLst>
      <p:ext uri="{BB962C8B-B14F-4D97-AF65-F5344CB8AC3E}">
        <p14:creationId xmlns:p14="http://schemas.microsoft.com/office/powerpoint/2010/main" val="2577382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1129348"/>
          </a:xfrm>
        </p:spPr>
        <p:txBody>
          <a:bodyPr>
            <a:noAutofit/>
          </a:bodyPr>
          <a:lstStyle/>
          <a:p>
            <a:pPr algn="ctr"/>
            <a:r>
              <a:rPr lang="ka-GE" sz="2800" b="1" dirty="0">
                <a:ln w="0"/>
                <a:solidFill>
                  <a:schemeClr val="accent5">
                    <a:lumMod val="75000"/>
                  </a:schemeClr>
                </a:solidFill>
                <a:latin typeface="+mn-lt"/>
              </a:rPr>
              <a:t>დაავადებათა კონტროლისა და </a:t>
            </a:r>
            <a:r>
              <a:rPr lang="ka-GE" sz="2800" b="1" dirty="0" smtClean="0">
                <a:ln w="0"/>
                <a:solidFill>
                  <a:schemeClr val="accent5">
                    <a:lumMod val="75000"/>
                  </a:schemeClr>
                </a:solidFill>
                <a:latin typeface="+mn-lt"/>
              </a:rPr>
              <a:t>საზოგადოებრივი ჯანმრთელობის </a:t>
            </a:r>
            <a:r>
              <a:rPr lang="ka-GE" sz="2800" b="1" dirty="0">
                <a:ln w="0"/>
                <a:solidFill>
                  <a:schemeClr val="accent5">
                    <a:lumMod val="75000"/>
                  </a:schemeClr>
                </a:solidFill>
                <a:latin typeface="+mn-lt"/>
              </a:rPr>
              <a:t>ეროვნული ცენტრი - ძირითადი მიმართულებები</a:t>
            </a: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838200" y="1719073"/>
            <a:ext cx="10515600" cy="4457890"/>
          </a:xfrm>
        </p:spPr>
        <p:txBody>
          <a:bodyPr>
            <a:normAutofit/>
          </a:bodyPr>
          <a:lstStyle/>
          <a:p>
            <a:pPr>
              <a:buFont typeface="Wingdings" panose="05000000000000000000" pitchFamily="2" charset="2"/>
              <a:buChar char="Ø"/>
            </a:pPr>
            <a:r>
              <a:rPr lang="ka-GE" dirty="0">
                <a:solidFill>
                  <a:srgbClr val="002060"/>
                </a:solidFill>
              </a:rPr>
              <a:t>გადამდები დაავადებები.  </a:t>
            </a:r>
          </a:p>
          <a:p>
            <a:pPr>
              <a:buFont typeface="Wingdings" panose="05000000000000000000" pitchFamily="2" charset="2"/>
              <a:buChar char="Ø"/>
            </a:pPr>
            <a:r>
              <a:rPr lang="ka-GE" dirty="0">
                <a:solidFill>
                  <a:srgbClr val="002060"/>
                </a:solidFill>
              </a:rPr>
              <a:t>არაგადამდები დაავადებები;</a:t>
            </a:r>
          </a:p>
          <a:p>
            <a:pPr>
              <a:buFont typeface="Wingdings" panose="05000000000000000000" pitchFamily="2" charset="2"/>
              <a:buChar char="Ø"/>
            </a:pPr>
            <a:r>
              <a:rPr lang="ka-GE" dirty="0">
                <a:solidFill>
                  <a:srgbClr val="002060"/>
                </a:solidFill>
              </a:rPr>
              <a:t>გარემო და ჯანმრთელობა;</a:t>
            </a:r>
          </a:p>
          <a:p>
            <a:pPr>
              <a:buFont typeface="Wingdings" panose="05000000000000000000" pitchFamily="2" charset="2"/>
              <a:buChar char="Ø"/>
            </a:pPr>
            <a:r>
              <a:rPr lang="ka-GE" dirty="0">
                <a:solidFill>
                  <a:srgbClr val="002060"/>
                </a:solidFill>
              </a:rPr>
              <a:t>საზოგადოებრივი ჯანმრთელობის საგანგებო მდგომარეობები;</a:t>
            </a:r>
          </a:p>
          <a:p>
            <a:pPr>
              <a:buFont typeface="Wingdings" panose="05000000000000000000" pitchFamily="2" charset="2"/>
              <a:buChar char="Ø"/>
            </a:pPr>
            <a:r>
              <a:rPr lang="ka-GE" dirty="0">
                <a:solidFill>
                  <a:srgbClr val="002060"/>
                </a:solidFill>
              </a:rPr>
              <a:t>სამეცნიერო საქმიანობა;</a:t>
            </a:r>
          </a:p>
          <a:p>
            <a:pPr>
              <a:buFont typeface="Wingdings" panose="05000000000000000000" pitchFamily="2" charset="2"/>
              <a:buChar char="Ø"/>
            </a:pPr>
            <a:r>
              <a:rPr lang="ka-GE" dirty="0">
                <a:solidFill>
                  <a:srgbClr val="002060"/>
                </a:solidFill>
              </a:rPr>
              <a:t>ჯანდაცვის ინფორმაციული სისტემები;</a:t>
            </a:r>
          </a:p>
          <a:p>
            <a:pPr>
              <a:buFont typeface="Wingdings" panose="05000000000000000000" pitchFamily="2" charset="2"/>
              <a:buChar char="Ø"/>
            </a:pPr>
            <a:r>
              <a:rPr lang="ka-GE" dirty="0">
                <a:solidFill>
                  <a:srgbClr val="002060"/>
                </a:solidFill>
              </a:rPr>
              <a:t>საზოგადოებრივი ჯანდაცვის სისტემის </a:t>
            </a:r>
            <a:r>
              <a:rPr lang="ka-GE" dirty="0" smtClean="0">
                <a:solidFill>
                  <a:srgbClr val="002060"/>
                </a:solidFill>
              </a:rPr>
              <a:t>მართვა</a:t>
            </a:r>
            <a:endParaRPr lang="ka-GE" dirty="0">
              <a:solidFill>
                <a:srgbClr val="002060"/>
              </a:solidFill>
            </a:endParaRPr>
          </a:p>
        </p:txBody>
      </p:sp>
    </p:spTree>
    <p:extLst>
      <p:ext uri="{BB962C8B-B14F-4D97-AF65-F5344CB8AC3E}">
        <p14:creationId xmlns:p14="http://schemas.microsoft.com/office/powerpoint/2010/main" val="3359582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1129348"/>
          </a:xfrm>
        </p:spPr>
        <p:txBody>
          <a:bodyPr>
            <a:noAutofit/>
          </a:bodyPr>
          <a:lstStyle/>
          <a:p>
            <a:pPr algn="ctr"/>
            <a:r>
              <a:rPr lang="ka-GE" sz="2800" b="1" dirty="0">
                <a:ln w="0"/>
                <a:solidFill>
                  <a:schemeClr val="accent5">
                    <a:lumMod val="75000"/>
                  </a:schemeClr>
                </a:solidFill>
                <a:latin typeface="+mn-lt"/>
              </a:rPr>
              <a:t>დაავადებათა კონტროლისა და საზოგადოებრივი ჯანმრთელობის ეროვნული ცენტრი </a:t>
            </a:r>
            <a:r>
              <a:rPr lang="ka-GE" sz="2800" b="1" dirty="0" smtClean="0">
                <a:ln w="0"/>
                <a:solidFill>
                  <a:schemeClr val="accent5">
                    <a:lumMod val="75000"/>
                  </a:schemeClr>
                </a:solidFill>
                <a:latin typeface="+mn-lt"/>
              </a:rPr>
              <a:t>- სტრატეგიული </a:t>
            </a:r>
            <a:r>
              <a:rPr lang="ka-GE" sz="2800" b="1" dirty="0">
                <a:ln w="0"/>
                <a:solidFill>
                  <a:schemeClr val="accent5">
                    <a:lumMod val="75000"/>
                  </a:schemeClr>
                </a:solidFill>
                <a:latin typeface="+mn-lt"/>
              </a:rPr>
              <a:t>პრიორიტეტები</a:t>
            </a: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1302409"/>
            <a:ext cx="11653117" cy="4876005"/>
          </a:xfrm>
        </p:spPr>
        <p:txBody>
          <a:bodyPr>
            <a:noAutofit/>
          </a:bodyPr>
          <a:lstStyle/>
          <a:p>
            <a:pPr>
              <a:buFont typeface="Wingdings" panose="05000000000000000000" pitchFamily="2" charset="2"/>
              <a:buChar char="Ø"/>
            </a:pPr>
            <a:r>
              <a:rPr lang="ka-GE" sz="2400" dirty="0">
                <a:solidFill>
                  <a:srgbClr val="002060"/>
                </a:solidFill>
              </a:rPr>
              <a:t>გადამდები და არაგადამდები დაავადებებით განპირობებული ავადობის, შეზღუდული შესაძლებლობების და სიკვდილიანობის (მათ შორის ნაადრევი სიკვდილობის) შემცირება.  </a:t>
            </a:r>
          </a:p>
          <a:p>
            <a:pPr>
              <a:buFont typeface="Wingdings" panose="05000000000000000000" pitchFamily="2" charset="2"/>
              <a:buChar char="Ø"/>
            </a:pPr>
            <a:r>
              <a:rPr lang="ka-GE" sz="2400" dirty="0">
                <a:solidFill>
                  <a:srgbClr val="002060"/>
                </a:solidFill>
              </a:rPr>
              <a:t>კლიმატის ცვლილებისა და გარემო ფაქტორების ზემოქმედებით განპირობებული ავადობის, შეზღუდული შესაძლებლობებისა და სიკვდილიანობის პრევენცია;</a:t>
            </a:r>
          </a:p>
          <a:p>
            <a:pPr>
              <a:buFont typeface="Wingdings" panose="05000000000000000000" pitchFamily="2" charset="2"/>
              <a:buChar char="Ø"/>
            </a:pPr>
            <a:r>
              <a:rPr lang="ka-GE" sz="2400" dirty="0">
                <a:solidFill>
                  <a:srgbClr val="002060"/>
                </a:solidFill>
              </a:rPr>
              <a:t>საზოგადოებრივი ჯანმრთელობის რისკებზე მზადყოფნის შესაძლებლობების გაძლიერება სწრაფი და ეფექტური რეაგირებისათვის;</a:t>
            </a:r>
          </a:p>
          <a:p>
            <a:pPr>
              <a:buFont typeface="Wingdings" panose="05000000000000000000" pitchFamily="2" charset="2"/>
              <a:buChar char="Ø"/>
            </a:pPr>
            <a:r>
              <a:rPr lang="ka-GE" sz="2400" dirty="0">
                <a:solidFill>
                  <a:srgbClr val="002060"/>
                </a:solidFill>
              </a:rPr>
              <a:t>ელექტრონული ინფორმაციული სისტემების განვითარება;</a:t>
            </a:r>
          </a:p>
          <a:p>
            <a:pPr>
              <a:buFont typeface="Wingdings" panose="05000000000000000000" pitchFamily="2" charset="2"/>
              <a:buChar char="Ø"/>
            </a:pPr>
            <a:r>
              <a:rPr lang="ka-GE" sz="2400" dirty="0">
                <a:solidFill>
                  <a:srgbClr val="002060"/>
                </a:solidFill>
              </a:rPr>
              <a:t>გამოყენებითი და ფუნდამენტური ბიოსამედიცინო და ბიოტექნოლოგიური სამეცნიერო კვლევების პოტენციალის განვითარება;</a:t>
            </a:r>
          </a:p>
          <a:p>
            <a:pPr>
              <a:buFont typeface="Wingdings" panose="05000000000000000000" pitchFamily="2" charset="2"/>
              <a:buChar char="Ø"/>
            </a:pPr>
            <a:r>
              <a:rPr lang="ka-GE" sz="2400" dirty="0">
                <a:solidFill>
                  <a:srgbClr val="002060"/>
                </a:solidFill>
              </a:rPr>
              <a:t>საზოგადოებრივი ჯანდაცვის სისტემის მართვის განვითარების ხელშეწყობა;</a:t>
            </a:r>
          </a:p>
        </p:txBody>
      </p:sp>
    </p:spTree>
    <p:extLst>
      <p:ext uri="{BB962C8B-B14F-4D97-AF65-F5344CB8AC3E}">
        <p14:creationId xmlns:p14="http://schemas.microsoft.com/office/powerpoint/2010/main" val="1282267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1129348"/>
          </a:xfrm>
        </p:spPr>
        <p:txBody>
          <a:bodyPr>
            <a:noAutofit/>
          </a:bodyPr>
          <a:lstStyle/>
          <a:p>
            <a:pPr algn="ctr"/>
            <a:r>
              <a:rPr lang="ka-GE" sz="2800" b="1" dirty="0">
                <a:ln w="0"/>
                <a:solidFill>
                  <a:schemeClr val="accent5">
                    <a:lumMod val="75000"/>
                  </a:schemeClr>
                </a:solidFill>
                <a:latin typeface="+mn-lt"/>
              </a:rPr>
              <a:t>საზოგადოებრივი ჯანმრთელობის </a:t>
            </a:r>
            <a:r>
              <a:rPr lang="ka-GE" sz="2800" b="1" dirty="0" smtClean="0">
                <a:ln w="0"/>
                <a:solidFill>
                  <a:schemeClr val="accent5">
                    <a:lumMod val="75000"/>
                  </a:schemeClr>
                </a:solidFill>
                <a:latin typeface="+mn-lt"/>
              </a:rPr>
              <a:t>სახელმწიფო პროგრამების ძირითადი მიზნები და მიმართულებები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1302409"/>
            <a:ext cx="11653117" cy="4876005"/>
          </a:xfrm>
        </p:spPr>
        <p:txBody>
          <a:bodyPr>
            <a:noAutofit/>
          </a:bodyPr>
          <a:lstStyle/>
          <a:p>
            <a:pPr>
              <a:buFont typeface="Wingdings" panose="05000000000000000000" pitchFamily="2" charset="2"/>
              <a:buChar char="Ø"/>
            </a:pPr>
            <a:r>
              <a:rPr lang="ka-GE" sz="2400" dirty="0" smtClean="0">
                <a:solidFill>
                  <a:srgbClr val="002060"/>
                </a:solidFill>
              </a:rPr>
              <a:t>ჯანსაღი </a:t>
            </a:r>
            <a:r>
              <a:rPr lang="ka-GE" sz="2400" dirty="0">
                <a:solidFill>
                  <a:srgbClr val="002060"/>
                </a:solidFill>
              </a:rPr>
              <a:t>ცხოვრების წესის </a:t>
            </a:r>
            <a:r>
              <a:rPr lang="ka-GE" sz="2400" dirty="0" smtClean="0">
                <a:solidFill>
                  <a:srgbClr val="002060"/>
                </a:solidFill>
              </a:rPr>
              <a:t>დამკვიდრება;</a:t>
            </a:r>
          </a:p>
          <a:p>
            <a:pPr>
              <a:buFont typeface="Wingdings" panose="05000000000000000000" pitchFamily="2" charset="2"/>
              <a:buChar char="Ø"/>
            </a:pPr>
            <a:r>
              <a:rPr lang="ka-GE" sz="2400" dirty="0" smtClean="0">
                <a:solidFill>
                  <a:srgbClr val="002060"/>
                </a:solidFill>
              </a:rPr>
              <a:t>გადამდებ </a:t>
            </a:r>
            <a:r>
              <a:rPr lang="ka-GE" sz="2400" dirty="0">
                <a:solidFill>
                  <a:srgbClr val="002060"/>
                </a:solidFill>
              </a:rPr>
              <a:t>და არაგადამდებ დაავადებათა </a:t>
            </a:r>
            <a:r>
              <a:rPr lang="ka-GE" sz="2400" dirty="0" smtClean="0">
                <a:solidFill>
                  <a:srgbClr val="002060"/>
                </a:solidFill>
              </a:rPr>
              <a:t>პრევენცია;</a:t>
            </a:r>
          </a:p>
          <a:p>
            <a:pPr>
              <a:buFont typeface="Wingdings" panose="05000000000000000000" pitchFamily="2" charset="2"/>
              <a:buChar char="Ø"/>
            </a:pPr>
            <a:r>
              <a:rPr lang="ka-GE" sz="2400" dirty="0" smtClean="0">
                <a:solidFill>
                  <a:srgbClr val="002060"/>
                </a:solidFill>
              </a:rPr>
              <a:t>დონორული </a:t>
            </a:r>
            <a:r>
              <a:rPr lang="ka-GE" sz="2400" dirty="0">
                <a:solidFill>
                  <a:srgbClr val="002060"/>
                </a:solidFill>
              </a:rPr>
              <a:t>სისხლისგან დამზადებული სისხლის პროდუქტების უსაფრთხოების </a:t>
            </a:r>
            <a:r>
              <a:rPr lang="ka-GE" sz="2400" dirty="0" smtClean="0">
                <a:solidFill>
                  <a:srgbClr val="002060"/>
                </a:solidFill>
              </a:rPr>
              <a:t>უზრუნველყოფა;</a:t>
            </a:r>
          </a:p>
          <a:p>
            <a:pPr>
              <a:buFont typeface="Wingdings" panose="05000000000000000000" pitchFamily="2" charset="2"/>
              <a:buChar char="Ø"/>
            </a:pPr>
            <a:r>
              <a:rPr lang="ka-GE" sz="2400" dirty="0" smtClean="0">
                <a:solidFill>
                  <a:srgbClr val="002060"/>
                </a:solidFill>
              </a:rPr>
              <a:t>დედათა </a:t>
            </a:r>
            <a:r>
              <a:rPr lang="ka-GE" sz="2400" dirty="0">
                <a:solidFill>
                  <a:srgbClr val="002060"/>
                </a:solidFill>
              </a:rPr>
              <a:t>და ბავშვთა </a:t>
            </a:r>
            <a:r>
              <a:rPr lang="ka-GE" sz="2400" dirty="0" smtClean="0">
                <a:solidFill>
                  <a:srgbClr val="002060"/>
                </a:solidFill>
              </a:rPr>
              <a:t>ჯანმრთელობის უზრუნველყოფა;</a:t>
            </a:r>
          </a:p>
          <a:p>
            <a:pPr>
              <a:buFont typeface="Wingdings" panose="05000000000000000000" pitchFamily="2" charset="2"/>
              <a:buChar char="Ø"/>
            </a:pPr>
            <a:r>
              <a:rPr lang="ka-GE" sz="2400" dirty="0" smtClean="0">
                <a:solidFill>
                  <a:srgbClr val="002060"/>
                </a:solidFill>
              </a:rPr>
              <a:t>მოსახლეობის დაცვა ვაქცინაციით მართვადი ინფექციებისაგან;</a:t>
            </a:r>
          </a:p>
          <a:p>
            <a:pPr>
              <a:buFont typeface="Wingdings" panose="05000000000000000000" pitchFamily="2" charset="2"/>
              <a:buChar char="Ø"/>
            </a:pPr>
            <a:r>
              <a:rPr lang="ka-GE" sz="2400" dirty="0" smtClean="0">
                <a:solidFill>
                  <a:srgbClr val="002060"/>
                </a:solidFill>
              </a:rPr>
              <a:t>დაავადებათა </a:t>
            </a:r>
            <a:r>
              <a:rPr lang="ka-GE" sz="2400" dirty="0">
                <a:solidFill>
                  <a:srgbClr val="002060"/>
                </a:solidFill>
              </a:rPr>
              <a:t>ადრეული </a:t>
            </a:r>
            <a:r>
              <a:rPr lang="ka-GE" sz="2400" dirty="0" smtClean="0">
                <a:solidFill>
                  <a:srgbClr val="002060"/>
                </a:solidFill>
              </a:rPr>
              <a:t>გამოვლენა;</a:t>
            </a:r>
          </a:p>
          <a:p>
            <a:pPr>
              <a:buFont typeface="Wingdings" panose="05000000000000000000" pitchFamily="2" charset="2"/>
              <a:buChar char="Ø"/>
            </a:pPr>
            <a:r>
              <a:rPr lang="ka-GE" sz="2400" dirty="0" smtClean="0">
                <a:solidFill>
                  <a:srgbClr val="002060"/>
                </a:solidFill>
              </a:rPr>
              <a:t>ტუბერკულოზის, მალარიის, </a:t>
            </a:r>
            <a:r>
              <a:rPr lang="ka-GE" sz="2400" dirty="0">
                <a:solidFill>
                  <a:srgbClr val="002060"/>
                </a:solidFill>
              </a:rPr>
              <a:t>ვირუსული </a:t>
            </a:r>
            <a:r>
              <a:rPr lang="ka-GE" sz="2400" dirty="0" smtClean="0">
                <a:solidFill>
                  <a:srgbClr val="002060"/>
                </a:solidFill>
              </a:rPr>
              <a:t>ჰეპატიტების, </a:t>
            </a:r>
            <a:r>
              <a:rPr lang="ka-GE" sz="2400" dirty="0">
                <a:solidFill>
                  <a:srgbClr val="002060"/>
                </a:solidFill>
              </a:rPr>
              <a:t>აივ </a:t>
            </a:r>
            <a:r>
              <a:rPr lang="ka-GE" sz="2400" dirty="0" smtClean="0">
                <a:solidFill>
                  <a:srgbClr val="002060"/>
                </a:solidFill>
              </a:rPr>
              <a:t>ინფექცია/შიდსის, </a:t>
            </a:r>
            <a:r>
              <a:rPr lang="ka-GE" sz="2400" dirty="0">
                <a:solidFill>
                  <a:srgbClr val="002060"/>
                </a:solidFill>
              </a:rPr>
              <a:t>სქესობრივი გზით გადამდები ინფექციების გავრცელების </a:t>
            </a:r>
            <a:r>
              <a:rPr lang="ka-GE" sz="2400" dirty="0" smtClean="0">
                <a:solidFill>
                  <a:srgbClr val="002060"/>
                </a:solidFill>
              </a:rPr>
              <a:t>კონტროლი;</a:t>
            </a:r>
          </a:p>
          <a:p>
            <a:pPr>
              <a:buFont typeface="Wingdings" panose="05000000000000000000" pitchFamily="2" charset="2"/>
              <a:buChar char="Ø"/>
            </a:pPr>
            <a:r>
              <a:rPr lang="ka-GE" sz="2400" dirty="0" smtClean="0">
                <a:solidFill>
                  <a:srgbClr val="002060"/>
                </a:solidFill>
              </a:rPr>
              <a:t>პროფესიული დაავადებების პრევენცია.</a:t>
            </a:r>
          </a:p>
        </p:txBody>
      </p:sp>
    </p:spTree>
    <p:extLst>
      <p:ext uri="{BB962C8B-B14F-4D97-AF65-F5344CB8AC3E}">
        <p14:creationId xmlns:p14="http://schemas.microsoft.com/office/powerpoint/2010/main" val="4051154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საზოგადოებრივი ჯანმრთელობის </a:t>
            </a:r>
            <a:r>
              <a:rPr lang="ka-GE" sz="2800" b="1" dirty="0" smtClean="0">
                <a:ln w="0"/>
                <a:solidFill>
                  <a:schemeClr val="accent5">
                    <a:lumMod val="75000"/>
                  </a:schemeClr>
                </a:solidFill>
                <a:latin typeface="+mn-lt"/>
              </a:rPr>
              <a:t>სახელმწიფო პროგრამები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905257"/>
            <a:ext cx="11653117" cy="5273158"/>
          </a:xfrm>
        </p:spPr>
        <p:txBody>
          <a:bodyPr>
            <a:noAutofit/>
          </a:bodyPr>
          <a:lstStyle/>
          <a:p>
            <a:r>
              <a:rPr lang="ka-GE" sz="2400" dirty="0">
                <a:solidFill>
                  <a:srgbClr val="002060"/>
                </a:solidFill>
              </a:rPr>
              <a:t>დაავადებათა ადრეული გამოვლენა და სკრინინგი</a:t>
            </a:r>
            <a:endParaRPr lang="ru-RU" sz="2400" dirty="0">
              <a:solidFill>
                <a:srgbClr val="002060"/>
              </a:solidFill>
            </a:endParaRPr>
          </a:p>
          <a:p>
            <a:r>
              <a:rPr lang="ka-GE" sz="2400" dirty="0">
                <a:solidFill>
                  <a:srgbClr val="002060"/>
                </a:solidFill>
              </a:rPr>
              <a:t>იმუნიზაცია</a:t>
            </a:r>
            <a:endParaRPr lang="ru-RU" sz="2400" dirty="0">
              <a:solidFill>
                <a:srgbClr val="002060"/>
              </a:solidFill>
            </a:endParaRPr>
          </a:p>
          <a:p>
            <a:r>
              <a:rPr lang="ka-GE" sz="2400" dirty="0">
                <a:solidFill>
                  <a:srgbClr val="002060"/>
                </a:solidFill>
              </a:rPr>
              <a:t>ეპიდზედამხედველობა</a:t>
            </a:r>
            <a:endParaRPr lang="ru-RU" sz="2400" dirty="0">
              <a:solidFill>
                <a:srgbClr val="002060"/>
              </a:solidFill>
            </a:endParaRPr>
          </a:p>
          <a:p>
            <a:r>
              <a:rPr lang="ka-GE" sz="2400" dirty="0">
                <a:solidFill>
                  <a:srgbClr val="002060"/>
                </a:solidFill>
              </a:rPr>
              <a:t>უსაფრთხო სისხლი</a:t>
            </a:r>
            <a:endParaRPr lang="ru-RU" sz="2400" dirty="0">
              <a:solidFill>
                <a:srgbClr val="002060"/>
              </a:solidFill>
            </a:endParaRPr>
          </a:p>
          <a:p>
            <a:r>
              <a:rPr lang="ka-GE" sz="2400" dirty="0">
                <a:solidFill>
                  <a:srgbClr val="002060"/>
                </a:solidFill>
              </a:rPr>
              <a:t>საზოგადოებრივი ჯანდაცვის, გარემოსა და პროფესიულ დაავადებათა ჯანმრთელობის სფეროში არსებული ვალდებულებების ხელშეწყობა</a:t>
            </a:r>
          </a:p>
          <a:p>
            <a:r>
              <a:rPr lang="ka-GE" sz="2400" dirty="0">
                <a:solidFill>
                  <a:srgbClr val="002060"/>
                </a:solidFill>
              </a:rPr>
              <a:t>დედათა და ბავშვთა ჯანმრთელობა</a:t>
            </a:r>
            <a:endParaRPr lang="ru-RU" sz="2400" dirty="0">
              <a:solidFill>
                <a:srgbClr val="002060"/>
              </a:solidFill>
            </a:endParaRPr>
          </a:p>
          <a:p>
            <a:r>
              <a:rPr lang="ka-GE" sz="2400" dirty="0">
                <a:solidFill>
                  <a:srgbClr val="002060"/>
                </a:solidFill>
              </a:rPr>
              <a:t>ტუბერკულოზის მართვა</a:t>
            </a:r>
            <a:endParaRPr lang="ru-RU" sz="2400" dirty="0">
              <a:solidFill>
                <a:srgbClr val="002060"/>
              </a:solidFill>
            </a:endParaRPr>
          </a:p>
          <a:p>
            <a:r>
              <a:rPr lang="ru-RU" sz="2400" dirty="0">
                <a:solidFill>
                  <a:srgbClr val="002060"/>
                </a:solidFill>
              </a:rPr>
              <a:t>ა</a:t>
            </a:r>
            <a:r>
              <a:rPr lang="ka-GE" sz="2400" dirty="0">
                <a:solidFill>
                  <a:srgbClr val="002060"/>
                </a:solidFill>
              </a:rPr>
              <a:t>ივ-ინფექცია/შიდსის მართვა</a:t>
            </a:r>
            <a:endParaRPr lang="en-US" sz="2400" dirty="0">
              <a:solidFill>
                <a:srgbClr val="002060"/>
              </a:solidFill>
            </a:endParaRPr>
          </a:p>
          <a:p>
            <a:r>
              <a:rPr lang="en-US" sz="2400" dirty="0">
                <a:solidFill>
                  <a:srgbClr val="002060"/>
                </a:solidFill>
              </a:rPr>
              <a:t>C </a:t>
            </a:r>
            <a:r>
              <a:rPr lang="ka-GE" sz="2400" dirty="0">
                <a:solidFill>
                  <a:srgbClr val="002060"/>
                </a:solidFill>
              </a:rPr>
              <a:t>ჰეპატიტის მართვა</a:t>
            </a:r>
            <a:endParaRPr lang="en-US" sz="2400" dirty="0">
              <a:solidFill>
                <a:srgbClr val="002060"/>
              </a:solidFill>
            </a:endParaRPr>
          </a:p>
          <a:p>
            <a:r>
              <a:rPr lang="en-US" sz="2400" dirty="0">
                <a:solidFill>
                  <a:srgbClr val="002060"/>
                </a:solidFill>
              </a:rPr>
              <a:t>ჯ</a:t>
            </a:r>
            <a:r>
              <a:rPr lang="ka-GE" sz="2400" dirty="0">
                <a:solidFill>
                  <a:srgbClr val="002060"/>
                </a:solidFill>
              </a:rPr>
              <a:t>ანმრთელობის ხელშეწყობა</a:t>
            </a:r>
          </a:p>
          <a:p>
            <a:r>
              <a:rPr lang="ka-GE" sz="2400" dirty="0">
                <a:solidFill>
                  <a:srgbClr val="002060"/>
                </a:solidFill>
              </a:rPr>
              <a:t>ახალი კორონავირუსული დაავადების </a:t>
            </a:r>
            <a:r>
              <a:rPr lang="en-US" sz="2400" dirty="0">
                <a:solidFill>
                  <a:srgbClr val="002060"/>
                </a:solidFill>
              </a:rPr>
              <a:t>COVID 19-</a:t>
            </a:r>
            <a:r>
              <a:rPr lang="ka-GE" sz="2400" dirty="0">
                <a:solidFill>
                  <a:srgbClr val="002060"/>
                </a:solidFill>
              </a:rPr>
              <a:t>ის მართვა</a:t>
            </a:r>
            <a:endParaRPr lang="ka-GE" sz="2400" dirty="0" smtClean="0">
              <a:solidFill>
                <a:srgbClr val="002060"/>
              </a:solidFill>
            </a:endParaRPr>
          </a:p>
        </p:txBody>
      </p:sp>
    </p:spTree>
    <p:extLst>
      <p:ext uri="{BB962C8B-B14F-4D97-AF65-F5344CB8AC3E}">
        <p14:creationId xmlns:p14="http://schemas.microsoft.com/office/powerpoint/2010/main" val="1633663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a:ln w="0"/>
                <a:solidFill>
                  <a:schemeClr val="accent5">
                    <a:lumMod val="75000"/>
                  </a:schemeClr>
                </a:solidFill>
                <a:latin typeface="+mn-lt"/>
              </a:rPr>
              <a:t>საზოგადოებრივი ჯანმრთელობის </a:t>
            </a:r>
            <a:r>
              <a:rPr lang="ka-GE" sz="2800" b="1" dirty="0" smtClean="0">
                <a:ln w="0"/>
                <a:solidFill>
                  <a:schemeClr val="accent5">
                    <a:lumMod val="75000"/>
                  </a:schemeClr>
                </a:solidFill>
                <a:latin typeface="+mn-lt"/>
              </a:rPr>
              <a:t>სახელმწიფო პროგრამები</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graphicFrame>
        <p:nvGraphicFramePr>
          <p:cNvPr id="14" name="Content Placeholder 13"/>
          <p:cNvGraphicFramePr>
            <a:graphicFrameLocks noGrp="1"/>
          </p:cNvGraphicFramePr>
          <p:nvPr>
            <p:ph idx="1"/>
            <p:extLst>
              <p:ext uri="{D42A27DB-BD31-4B8C-83A1-F6EECF244321}">
                <p14:modId xmlns:p14="http://schemas.microsoft.com/office/powerpoint/2010/main" val="1349375136"/>
              </p:ext>
            </p:extLst>
          </p:nvPr>
        </p:nvGraphicFramePr>
        <p:xfrm>
          <a:off x="320038" y="904875"/>
          <a:ext cx="11643974" cy="5067300"/>
        </p:xfrm>
        <a:graphic>
          <a:graphicData uri="http://schemas.openxmlformats.org/drawingml/2006/table">
            <a:tbl>
              <a:tblPr firstRow="1" bandRow="1">
                <a:tableStyleId>{5C22544A-7EE6-4342-B048-85BDC9FD1C3A}</a:tableStyleId>
              </a:tblPr>
              <a:tblGrid>
                <a:gridCol w="7269482"/>
                <a:gridCol w="4374492"/>
              </a:tblGrid>
              <a:tr h="370840">
                <a:tc>
                  <a:txBody>
                    <a:bodyPr/>
                    <a:lstStyle/>
                    <a:p>
                      <a:pPr algn="l" fontAlgn="ctr"/>
                      <a:r>
                        <a:rPr lang="ka-GE" sz="1600" b="1" i="0" u="none" strike="noStrike" dirty="0">
                          <a:solidFill>
                            <a:srgbClr val="002060"/>
                          </a:solidFill>
                          <a:effectLst/>
                          <a:latin typeface="Calibri" panose="020F0502020204030204" pitchFamily="34" charset="0"/>
                        </a:rPr>
                        <a:t>სახელმწიფო პროგრამა</a:t>
                      </a:r>
                    </a:p>
                  </a:txBody>
                  <a:tcPr marL="190500" marR="6350" marT="6350" marB="0" anchor="ctr"/>
                </a:tc>
                <a:tc>
                  <a:txBody>
                    <a:bodyPr/>
                    <a:lstStyle/>
                    <a:p>
                      <a:pPr algn="r" fontAlgn="ctr"/>
                      <a:r>
                        <a:rPr lang="ka-GE" sz="1600" b="1" i="0" u="none" strike="noStrike" dirty="0">
                          <a:solidFill>
                            <a:srgbClr val="002060"/>
                          </a:solidFill>
                          <a:effectLst/>
                          <a:latin typeface="Calibri" panose="020F0502020204030204" pitchFamily="34" charset="0"/>
                        </a:rPr>
                        <a:t>2020 წლის ბიუჯეტი </a:t>
                      </a:r>
                    </a:p>
                  </a:txBody>
                  <a:tcPr marL="19050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დაავადებათა ადრეული გამოვლენა და სკრინინგი</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3,210,000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იმუნიზაცია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22,771,000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ეპიდზედამხედველობის პროგრამა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2,116,000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უსაფრთხო სისხლი</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3,890,000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საზოგადოებრივი ჯანდაცვის, გარემოსა და პროფესიულ დაავადებათა ჯანმრთელობის სფეროში არსებული ვალდებულებების ხელშეწყობა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260,000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ტუბერკულოზის მართვა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4,487,800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აივ-ინფექცია/შიდსი </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4,787,000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დედათა და ბავშვთა ჯანმრთელობა </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297,000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ჯანმრთელობის ხელშეწყობა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1,240,000 </a:t>
                      </a:r>
                    </a:p>
                  </a:txBody>
                  <a:tcPr marL="6350" marR="6350" marT="6350" marB="0" anchor="ctr"/>
                </a:tc>
              </a:tr>
              <a:tr h="370840">
                <a:tc>
                  <a:txBody>
                    <a:bodyPr/>
                    <a:lstStyle/>
                    <a:p>
                      <a:pPr algn="l" fontAlgn="ctr"/>
                      <a:r>
                        <a:rPr lang="en-US" sz="1600" b="1" i="0" u="none" strike="noStrike">
                          <a:solidFill>
                            <a:srgbClr val="002060"/>
                          </a:solidFill>
                          <a:effectLst/>
                          <a:latin typeface="Calibri" panose="020F0502020204030204" pitchFamily="34" charset="0"/>
                        </a:rPr>
                        <a:t>C </a:t>
                      </a:r>
                      <a:r>
                        <a:rPr lang="ka-GE" sz="1600" b="1" i="0" u="none" strike="noStrike">
                          <a:solidFill>
                            <a:srgbClr val="002060"/>
                          </a:solidFill>
                          <a:effectLst/>
                          <a:latin typeface="Calibri" panose="020F0502020204030204" pitchFamily="34" charset="0"/>
                        </a:rPr>
                        <a:t>ჰეპატიტის მართვა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1,350,000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ახალი კრონავირუსით (</a:t>
                      </a:r>
                      <a:r>
                        <a:rPr lang="en-US" sz="1600" b="1" i="0" u="none" strike="noStrike">
                          <a:solidFill>
                            <a:srgbClr val="002060"/>
                          </a:solidFill>
                          <a:effectLst/>
                          <a:latin typeface="Calibri" panose="020F0502020204030204" pitchFamily="34" charset="0"/>
                        </a:rPr>
                        <a:t>SARS -CoV-2) </a:t>
                      </a:r>
                      <a:r>
                        <a:rPr lang="ka-GE" sz="1600" b="1" i="0" u="none" strike="noStrike">
                          <a:solidFill>
                            <a:srgbClr val="002060"/>
                          </a:solidFill>
                          <a:effectLst/>
                          <a:latin typeface="Calibri" panose="020F0502020204030204" pitchFamily="34" charset="0"/>
                        </a:rPr>
                        <a:t>გამოწვეული ინფექციის (</a:t>
                      </a:r>
                      <a:r>
                        <a:rPr lang="en-US" sz="1600" b="1" i="0" u="none" strike="noStrike">
                          <a:solidFill>
                            <a:srgbClr val="002060"/>
                          </a:solidFill>
                          <a:effectLst/>
                          <a:latin typeface="Calibri" panose="020F0502020204030204" pitchFamily="34" charset="0"/>
                        </a:rPr>
                        <a:t>COVID-19) </a:t>
                      </a:r>
                      <a:r>
                        <a:rPr lang="ka-GE" sz="1600" b="1" i="0" u="none" strike="noStrike">
                          <a:solidFill>
                            <a:srgbClr val="002060"/>
                          </a:solidFill>
                          <a:effectLst/>
                          <a:latin typeface="Calibri" panose="020F0502020204030204" pitchFamily="34" charset="0"/>
                        </a:rPr>
                        <a:t>მართვის ხელშეწყობა</a:t>
                      </a:r>
                    </a:p>
                  </a:txBody>
                  <a:tcPr marL="190500" marR="6350" marT="6350" marB="0" anchor="ctr"/>
                </a:tc>
                <a:tc>
                  <a:txBody>
                    <a:bodyPr/>
                    <a:lstStyle/>
                    <a:p>
                      <a:pPr algn="ctr" fontAlgn="ctr"/>
                      <a:r>
                        <a:rPr lang="en-US" sz="1600" b="1" i="0" u="none" strike="noStrike">
                          <a:solidFill>
                            <a:srgbClr val="002060"/>
                          </a:solidFill>
                          <a:effectLst/>
                          <a:latin typeface="Calibri" panose="020F0502020204030204" pitchFamily="34" charset="0"/>
                        </a:rPr>
                        <a:t>                                                                     22,050,000 </a:t>
                      </a:r>
                    </a:p>
                  </a:txBody>
                  <a:tcPr marL="6350" marR="6350" marT="6350" marB="0" anchor="ctr"/>
                </a:tc>
              </a:tr>
              <a:tr h="370840">
                <a:tc>
                  <a:txBody>
                    <a:bodyPr/>
                    <a:lstStyle/>
                    <a:p>
                      <a:pPr algn="l" fontAlgn="ctr"/>
                      <a:r>
                        <a:rPr lang="ka-GE" sz="1600" b="1" i="0" u="none" strike="noStrike">
                          <a:solidFill>
                            <a:srgbClr val="002060"/>
                          </a:solidFill>
                          <a:effectLst/>
                          <a:latin typeface="Calibri" panose="020F0502020204030204" pitchFamily="34" charset="0"/>
                        </a:rPr>
                        <a:t>ჯამი</a:t>
                      </a:r>
                    </a:p>
                  </a:txBody>
                  <a:tcPr marL="190500" marR="6350" marT="6350" marB="0" anchor="ctr"/>
                </a:tc>
                <a:tc>
                  <a:txBody>
                    <a:bodyPr/>
                    <a:lstStyle/>
                    <a:p>
                      <a:pPr algn="l" fontAlgn="b"/>
                      <a:r>
                        <a:rPr lang="en-US" sz="1600" b="0" i="0" u="none" strike="noStrike" dirty="0">
                          <a:solidFill>
                            <a:srgbClr val="002060"/>
                          </a:solidFill>
                          <a:effectLst/>
                          <a:latin typeface="Calibri" panose="020F0502020204030204" pitchFamily="34" charset="0"/>
                        </a:rPr>
                        <a:t>                                                                     66,458,800 </a:t>
                      </a:r>
                    </a:p>
                  </a:txBody>
                  <a:tcPr marL="6350" marR="6350" marT="6350" marB="0" anchor="b"/>
                </a:tc>
              </a:tr>
            </a:tbl>
          </a:graphicData>
        </a:graphic>
      </p:graphicFrame>
    </p:spTree>
    <p:extLst>
      <p:ext uri="{BB962C8B-B14F-4D97-AF65-F5344CB8AC3E}">
        <p14:creationId xmlns:p14="http://schemas.microsoft.com/office/powerpoint/2010/main" val="1164053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64593"/>
            <a:ext cx="11946466" cy="740663"/>
          </a:xfrm>
        </p:spPr>
        <p:txBody>
          <a:bodyPr>
            <a:noAutofit/>
          </a:bodyPr>
          <a:lstStyle/>
          <a:p>
            <a:pPr algn="ctr"/>
            <a:r>
              <a:rPr lang="ka-GE" sz="2800" b="1" dirty="0" smtClean="0">
                <a:ln w="0"/>
                <a:solidFill>
                  <a:schemeClr val="accent5">
                    <a:lumMod val="75000"/>
                  </a:schemeClr>
                </a:solidFill>
                <a:latin typeface="+mn-lt"/>
              </a:rPr>
              <a:t>დაავადებათა ადრეული გამოვლენა და სკრინინგი </a:t>
            </a:r>
            <a:endParaRPr lang="ka-GE" sz="2800" b="1" dirty="0">
              <a:ln w="0"/>
              <a:solidFill>
                <a:schemeClr val="accent5">
                  <a:lumMod val="75000"/>
                </a:schemeClr>
              </a:solidFill>
              <a:latin typeface="+mn-lt"/>
            </a:endParaRPr>
          </a:p>
        </p:txBody>
      </p:sp>
      <p:grpSp>
        <p:nvGrpSpPr>
          <p:cNvPr id="4" name="Group 3"/>
          <p:cNvGrpSpPr/>
          <p:nvPr/>
        </p:nvGrpSpPr>
        <p:grpSpPr>
          <a:xfrm>
            <a:off x="0" y="6316133"/>
            <a:ext cx="12192000" cy="541867"/>
            <a:chOff x="0" y="6316133"/>
            <a:chExt cx="12192000" cy="541867"/>
          </a:xfrm>
        </p:grpSpPr>
        <p:grpSp>
          <p:nvGrpSpPr>
            <p:cNvPr id="5" name="Group 4"/>
            <p:cNvGrpSpPr/>
            <p:nvPr/>
          </p:nvGrpSpPr>
          <p:grpSpPr>
            <a:xfrm>
              <a:off x="0" y="6316133"/>
              <a:ext cx="12192000" cy="541867"/>
              <a:chOff x="0" y="6316133"/>
              <a:chExt cx="12192000" cy="541867"/>
            </a:xfrm>
          </p:grpSpPr>
          <p:sp>
            <p:nvSpPr>
              <p:cNvPr id="7" name="Rectangle 6"/>
              <p:cNvSpPr/>
              <p:nvPr/>
            </p:nvSpPr>
            <p:spPr>
              <a:xfrm>
                <a:off x="0" y="6316133"/>
                <a:ext cx="12192000" cy="541867"/>
              </a:xfrm>
              <a:prstGeom prst="rect">
                <a:avLst/>
              </a:prstGeom>
              <a:effectLst>
                <a:outerShdw blurRad="50800" dist="38100" dir="16200000"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a-GE"/>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534" y="6324601"/>
                <a:ext cx="644692" cy="514364"/>
              </a:xfrm>
              <a:prstGeom prst="rect">
                <a:avLst/>
              </a:prstGeom>
            </p:spPr>
          </p:pic>
          <p:sp>
            <p:nvSpPr>
              <p:cNvPr id="9" name="TextBox 8"/>
              <p:cNvSpPr txBox="1"/>
              <p:nvPr/>
            </p:nvSpPr>
            <p:spPr>
              <a:xfrm>
                <a:off x="10335656" y="6412505"/>
                <a:ext cx="1628357" cy="338554"/>
              </a:xfrm>
              <a:prstGeom prst="rect">
                <a:avLst/>
              </a:prstGeom>
              <a:noFill/>
            </p:spPr>
            <p:txBody>
              <a:bodyPr wrap="square" rtlCol="0">
                <a:spAutoFit/>
              </a:bodyPr>
              <a:lstStyle/>
              <a:p>
                <a:r>
                  <a:rPr lang="en-US" sz="1600" b="1" spc="50" dirty="0" smtClean="0">
                    <a:ln w="0"/>
                    <a:solidFill>
                      <a:schemeClr val="bg1">
                        <a:lumMod val="95000"/>
                      </a:schemeClr>
                    </a:solidFill>
                    <a:effectLst>
                      <a:innerShdw blurRad="63500" dist="50800" dir="13500000">
                        <a:srgbClr val="000000">
                          <a:alpha val="50000"/>
                        </a:srgbClr>
                      </a:innerShdw>
                    </a:effectLst>
                  </a:rPr>
                  <a:t>www.NCDC.ge</a:t>
                </a:r>
                <a:endParaRPr lang="ka-GE" sz="1600" b="1" spc="50" dirty="0">
                  <a:ln w="0"/>
                  <a:solidFill>
                    <a:schemeClr val="bg1">
                      <a:lumMod val="95000"/>
                    </a:schemeClr>
                  </a:solidFill>
                  <a:effectLst>
                    <a:innerShdw blurRad="63500" dist="50800" dir="13500000">
                      <a:srgbClr val="000000">
                        <a:alpha val="50000"/>
                      </a:srgbClr>
                    </a:innerShdw>
                  </a:effectLst>
                </a:endParaRPr>
              </a:p>
            </p:txBody>
          </p:sp>
        </p:grpSp>
        <p:sp>
          <p:nvSpPr>
            <p:cNvPr id="6" name="TextBox 5"/>
            <p:cNvSpPr txBox="1"/>
            <p:nvPr/>
          </p:nvSpPr>
          <p:spPr>
            <a:xfrm>
              <a:off x="993085" y="6443282"/>
              <a:ext cx="7823656" cy="276999"/>
            </a:xfrm>
            <a:prstGeom prst="rect">
              <a:avLst/>
            </a:prstGeom>
            <a:noFill/>
          </p:spPr>
          <p:txBody>
            <a:bodyPr wrap="square" rtlCol="0">
              <a:spAutoFit/>
            </a:bodyPr>
            <a:lstStyle/>
            <a:p>
              <a:r>
                <a:rPr lang="ka-GE" sz="1200" b="1" spc="50" dirty="0" smtClean="0">
                  <a:ln w="0"/>
                  <a:solidFill>
                    <a:schemeClr val="bg1">
                      <a:lumMod val="95000"/>
                    </a:schemeClr>
                  </a:solidFill>
                </a:rPr>
                <a:t>დაავადებათა კონტროლისა და საზოგადოებრივი ჯანმრთელობის ეროვნული ცენტრი</a:t>
              </a:r>
              <a:endParaRPr lang="ka-GE" sz="1200" b="1" spc="50" dirty="0">
                <a:ln w="0"/>
                <a:solidFill>
                  <a:schemeClr val="bg1">
                    <a:lumMod val="95000"/>
                  </a:schemeClr>
                </a:solidFill>
              </a:endParaRPr>
            </a:p>
          </p:txBody>
        </p:sp>
      </p:grpSp>
      <p:sp>
        <p:nvSpPr>
          <p:cNvPr id="3" name="Content Placeholder 2"/>
          <p:cNvSpPr>
            <a:spLocks noGrp="1"/>
          </p:cNvSpPr>
          <p:nvPr>
            <p:ph idx="1"/>
          </p:nvPr>
        </p:nvSpPr>
        <p:spPr>
          <a:xfrm>
            <a:off x="310895" y="905257"/>
            <a:ext cx="11653117" cy="5273158"/>
          </a:xfrm>
        </p:spPr>
        <p:txBody>
          <a:bodyPr>
            <a:noAutofit/>
          </a:bodyPr>
          <a:lstStyle/>
          <a:p>
            <a:pPr>
              <a:lnSpc>
                <a:spcPct val="150000"/>
              </a:lnSpc>
              <a:buFont typeface="Wingdings" panose="05000000000000000000" pitchFamily="2" charset="2"/>
              <a:buChar char="q"/>
            </a:pPr>
            <a:r>
              <a:rPr lang="ka-GE" sz="2400" dirty="0" smtClean="0">
                <a:solidFill>
                  <a:srgbClr val="002060"/>
                </a:solidFill>
              </a:rPr>
              <a:t>კიბოს სკრინინგი;</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1-დან </a:t>
            </a:r>
            <a:r>
              <a:rPr lang="ka-GE" sz="2400" dirty="0">
                <a:solidFill>
                  <a:srgbClr val="002060"/>
                </a:solidFill>
              </a:rPr>
              <a:t>6 წლამდე ასაკის ბავშვთა  მსუბუქი და საშუალო ხარისხის მენტალური განვითარების დარღვევების პრევენცია; </a:t>
            </a:r>
          </a:p>
          <a:p>
            <a:pPr>
              <a:lnSpc>
                <a:spcPct val="150000"/>
              </a:lnSpc>
              <a:buFont typeface="Wingdings" panose="05000000000000000000" pitchFamily="2" charset="2"/>
              <a:buChar char="q"/>
            </a:pPr>
            <a:r>
              <a:rPr lang="ka-GE" sz="2400" dirty="0" smtClean="0">
                <a:solidFill>
                  <a:srgbClr val="002060"/>
                </a:solidFill>
              </a:rPr>
              <a:t>ეპილეფსიის </a:t>
            </a:r>
            <a:r>
              <a:rPr lang="ka-GE" sz="2400" dirty="0">
                <a:solidFill>
                  <a:srgbClr val="002060"/>
                </a:solidFill>
              </a:rPr>
              <a:t>დიაგნოსტიკა და ზედამხედველობა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დღენაკლულთა </a:t>
            </a:r>
            <a:r>
              <a:rPr lang="ka-GE" sz="2400" dirty="0">
                <a:solidFill>
                  <a:srgbClr val="002060"/>
                </a:solidFill>
              </a:rPr>
              <a:t>რეტინოპათიის სკრინინგი</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საინფორმაციო </a:t>
            </a:r>
            <a:r>
              <a:rPr lang="ka-GE" sz="2400" dirty="0">
                <a:solidFill>
                  <a:srgbClr val="002060"/>
                </a:solidFill>
              </a:rPr>
              <a:t>რეგისტრებისა და ელექტრონული მოდულების განვითარება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პრევენციული </a:t>
            </a:r>
            <a:r>
              <a:rPr lang="ka-GE" sz="2400" dirty="0">
                <a:solidFill>
                  <a:srgbClr val="002060"/>
                </a:solidFill>
              </a:rPr>
              <a:t>ღონიძიებების პოპულარიზაცია და საინფორმაციო მხარდაჭერა</a:t>
            </a:r>
            <a:r>
              <a:rPr lang="ka-GE" sz="2400" dirty="0" smtClean="0">
                <a:solidFill>
                  <a:srgbClr val="002060"/>
                </a:solidFill>
              </a:rPr>
              <a:t>;</a:t>
            </a:r>
            <a:endParaRPr lang="ka-GE" sz="2400" dirty="0">
              <a:solidFill>
                <a:srgbClr val="002060"/>
              </a:solidFill>
            </a:endParaRPr>
          </a:p>
          <a:p>
            <a:pPr>
              <a:lnSpc>
                <a:spcPct val="150000"/>
              </a:lnSpc>
              <a:buFont typeface="Wingdings" panose="05000000000000000000" pitchFamily="2" charset="2"/>
              <a:buChar char="q"/>
            </a:pPr>
            <a:r>
              <a:rPr lang="ka-GE" sz="2400" dirty="0" smtClean="0">
                <a:solidFill>
                  <a:srgbClr val="002060"/>
                </a:solidFill>
              </a:rPr>
              <a:t>ბავშვთა </a:t>
            </a:r>
            <a:r>
              <a:rPr lang="ka-GE" sz="2400" dirty="0">
                <a:solidFill>
                  <a:srgbClr val="002060"/>
                </a:solidFill>
              </a:rPr>
              <a:t>სისხლში ტყვიის შემცველობის ბიომონიტორინგი.</a:t>
            </a:r>
          </a:p>
        </p:txBody>
      </p:sp>
    </p:spTree>
    <p:extLst>
      <p:ext uri="{BB962C8B-B14F-4D97-AF65-F5344CB8AC3E}">
        <p14:creationId xmlns:p14="http://schemas.microsoft.com/office/powerpoint/2010/main" val="4233415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2423</TotalTime>
  <Words>1356</Words>
  <Application>Microsoft Office PowerPoint</Application>
  <PresentationFormat>Widescreen</PresentationFormat>
  <Paragraphs>256</Paragraphs>
  <Slides>33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MS PGothic</vt:lpstr>
      <vt:lpstr>Arial</vt:lpstr>
      <vt:lpstr>Calibri</vt:lpstr>
      <vt:lpstr>Calibri Light</vt:lpstr>
      <vt:lpstr>Sylfaen</vt:lpstr>
      <vt:lpstr>Wingdings</vt:lpstr>
      <vt:lpstr>Office Theme</vt:lpstr>
      <vt:lpstr>Chart</vt:lpstr>
      <vt:lpstr>საზოგადოებრივი ჯანდაცვის სახელმწიფო პროგრამები</vt:lpstr>
      <vt:lpstr>საზოგადოებრივი ჯანდაცვის სისტემა საქართველოში</vt:lpstr>
      <vt:lpstr>PowerPoint Presentation</vt:lpstr>
      <vt:lpstr>დაავადებათა კონტროლისა და საზოგადოებრივი ჯანმრთელობის ეროვნული ცენტრი - ძირითადი მიმართულებები</vt:lpstr>
      <vt:lpstr>დაავადებათა კონტროლისა და საზოგადოებრივი ჯანმრთელობის ეროვნული ცენტრი - სტრატეგიული პრიორიტეტები</vt:lpstr>
      <vt:lpstr>საზოგადოებრივი ჯანმრთელობის სახელმწიფო პროგრამების ძირითადი მიზნები და მიმართულებები</vt:lpstr>
      <vt:lpstr>საზოგადოებრივი ჯანმრთელობის სახელმწიფო პროგრამები</vt:lpstr>
      <vt:lpstr>საზოგადოებრივი ჯანმრთელობის სახელმწიფო პროგრამები</vt:lpstr>
      <vt:lpstr>დაავადებათა ადრეული გამოვლენა და სკრინინგი </vt:lpstr>
      <vt:lpstr>კიბოს სკრინინგი </vt:lpstr>
      <vt:lpstr>სკრინინგით მოცვის მაჩვენებლების დინამიკა</vt:lpstr>
      <vt:lpstr>რეგიონების მოსახლეობის ხვედრითი წილი სკრინინგის საერთო რაოდენობაში - 2020 წლის 6 თვე</vt:lpstr>
      <vt:lpstr>1-დან 6 წლამდე ასაკის ბავშვთა მსუბუქი და საშუალო ხარისხის მენტალური განვითარების დარღვევების პრევენცია</vt:lpstr>
      <vt:lpstr>1-დან 6 წლამდე ასაკის ბავშვთა მსუბუქი და საშუალო ხარისხის მენტალური განვითარების დარღვევების პრევენცია, რეგიონების ჩართულოა 2020 წლის 6 თვე</vt:lpstr>
      <vt:lpstr>ეპილეფსიის დიაგნოსტიკა და ზედამხედველობა</vt:lpstr>
      <vt:lpstr>ეპილეფსიის დიაგნოსტიკა და ზედამხედველობა</vt:lpstr>
      <vt:lpstr>ეპილეფსიის დიაგნოსტიკა და ზედამხედველობა, რეგიონების მოსახლეობის ჩართულობა 2020 წლის 6 თვე</vt:lpstr>
      <vt:lpstr>დღენაკლულთა რეტინოპათიის სკრინინგი</vt:lpstr>
      <vt:lpstr>დღენაკლულთა რეტინოპათიის სკრინინგი, რეგიონების ჩართულობა</vt:lpstr>
      <vt:lpstr>სისხლში ტყვიის შემცველობის ბიომონიტორინგი</vt:lpstr>
      <vt:lpstr>სისხლში ტყვიის შემცველობის ბიომონიტორინგი</vt:lpstr>
      <vt:lpstr>სისხლში ტყვიის შემცველობის ბიომონიტორინგი, რეგიონების ჩართულობა 2020</vt:lpstr>
      <vt:lpstr>იმუნიზაცია</vt:lpstr>
      <vt:lpstr>აცრებით მოცვის მაჩვენებლები 2020 6 თვე</vt:lpstr>
      <vt:lpstr>უსაფრთხო სისხლი</vt:lpstr>
      <vt:lpstr>C ჰეპატიტის გავრცელება საქართველოში</vt:lpstr>
      <vt:lpstr>საქართველოში C ჰეპატიტის ელიმინაციის სტრატეგია</vt:lpstr>
      <vt:lpstr>C ჰეპატიტის სკრინინგი და გამოვლენილი შემთხვევები რეგიონების მიხედვით</vt:lpstr>
      <vt:lpstr>C ჰეპატიტის მკურნალობის კასკადი</vt:lpstr>
      <vt:lpstr>C ჰეპატიტის სკრინინგი პირველადი ჯანდაცვის ქსელში</vt:lpstr>
      <vt:lpstr>მეთვალყურეობიდან დაკარგული Anti-HCV+ პირები</vt:lpstr>
      <vt:lpstr>ჯანმრთელობის ხელშეწყობა</vt:lpstr>
      <vt:lpstr>გამდლობთ ყურადღებისთვის!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HCV as a challenge to global health and health system response</dc:title>
  <dc:creator>Ana Aslanikashvili</dc:creator>
  <cp:lastModifiedBy>nia</cp:lastModifiedBy>
  <cp:revision>161</cp:revision>
  <dcterms:created xsi:type="dcterms:W3CDTF">2018-06-01T11:21:53Z</dcterms:created>
  <dcterms:modified xsi:type="dcterms:W3CDTF">2020-10-05T04:36:34Z</dcterms:modified>
</cp:coreProperties>
</file>