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63" r:id="rId6"/>
    <p:sldId id="258" r:id="rId7"/>
    <p:sldId id="259" r:id="rId8"/>
    <p:sldId id="273" r:id="rId9"/>
    <p:sldId id="264" r:id="rId10"/>
    <p:sldId id="265" r:id="rId11"/>
    <p:sldId id="272" r:id="rId12"/>
    <p:sldId id="275" r:id="rId13"/>
    <p:sldId id="266" r:id="rId14"/>
    <p:sldId id="274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სახელმწიფოს მიერ ანაზღაურებული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ქიმიოთერაპია და ჰორმონოთერაპია</c:v>
                </c:pt>
                <c:pt idx="1">
                  <c:v>მედიკამენტები</c:v>
                </c:pt>
                <c:pt idx="2">
                  <c:v>გეგმიური ქირურგიული მომსახურება</c:v>
                </c:pt>
                <c:pt idx="3">
                  <c:v>გადაუდებელი სტაციონარული მომსახურება</c:v>
                </c:pt>
                <c:pt idx="4">
                  <c:v>რეფერალური პროგრამით დაფარული სერვისები</c:v>
                </c:pt>
                <c:pt idx="5">
                  <c:v>სულ</c:v>
                </c:pt>
              </c:strCache>
            </c:strRef>
          </c:cat>
          <c:val>
            <c:numRef>
              <c:f>Sheet1!$B$2:$B$7</c:f>
              <c:numCache>
                <c:formatCode>[$GEL]\ #,##0</c:formatCode>
                <c:ptCount val="6"/>
                <c:pt idx="0">
                  <c:v>13763161</c:v>
                </c:pt>
                <c:pt idx="1">
                  <c:v>21915661</c:v>
                </c:pt>
                <c:pt idx="2">
                  <c:v>27917601</c:v>
                </c:pt>
                <c:pt idx="3">
                  <c:v>433712</c:v>
                </c:pt>
                <c:pt idx="4">
                  <c:v>7192744</c:v>
                </c:pt>
                <c:pt idx="5">
                  <c:v>71222880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47-4C86-BE07-E3D342046C0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პაციენტის მიერ გადახდილი თანხა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ქიმიოთერაპია და ჰორმონოთერაპია</c:v>
                </c:pt>
                <c:pt idx="1">
                  <c:v>მედიკამენტები</c:v>
                </c:pt>
                <c:pt idx="2">
                  <c:v>გეგმიური ქირურგიული მომსახურება</c:v>
                </c:pt>
                <c:pt idx="3">
                  <c:v>გადაუდებელი სტაციონარული მომსახურება</c:v>
                </c:pt>
                <c:pt idx="4">
                  <c:v>რეფერალური პროგრამით დაფარული სერვისები</c:v>
                </c:pt>
                <c:pt idx="5">
                  <c:v>სულ</c:v>
                </c:pt>
              </c:strCache>
            </c:strRef>
          </c:cat>
          <c:val>
            <c:numRef>
              <c:f>Sheet1!$C$2:$C$7</c:f>
              <c:numCache>
                <c:formatCode>[$GEL]\ #,##0</c:formatCode>
                <c:ptCount val="6"/>
                <c:pt idx="0">
                  <c:v>5707941</c:v>
                </c:pt>
                <c:pt idx="1">
                  <c:v>5283885</c:v>
                </c:pt>
                <c:pt idx="2">
                  <c:v>16621714</c:v>
                </c:pt>
                <c:pt idx="3">
                  <c:v>414747</c:v>
                </c:pt>
                <c:pt idx="4">
                  <c:v>36849202</c:v>
                </c:pt>
                <c:pt idx="5">
                  <c:v>64877489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47-4C86-BE07-E3D342046C0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ჯამურად მოთხოვნილი თანხა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ქიმიოთერაპია და ჰორმონოთერაპია</c:v>
                </c:pt>
                <c:pt idx="1">
                  <c:v>მედიკამენტები</c:v>
                </c:pt>
                <c:pt idx="2">
                  <c:v>გეგმიური ქირურგიული მომსახურება</c:v>
                </c:pt>
                <c:pt idx="3">
                  <c:v>გადაუდებელი სტაციონარული მომსახურება</c:v>
                </c:pt>
                <c:pt idx="4">
                  <c:v>რეფერალური პროგრამით დაფარული სერვისები</c:v>
                </c:pt>
                <c:pt idx="5">
                  <c:v>სულ</c:v>
                </c:pt>
              </c:strCache>
            </c:strRef>
          </c:cat>
          <c:val>
            <c:numRef>
              <c:f>Sheet1!$D$2:$D$7</c:f>
              <c:numCache>
                <c:formatCode>[$GEL]\ #,##0</c:formatCode>
                <c:ptCount val="6"/>
                <c:pt idx="0">
                  <c:v>19471102</c:v>
                </c:pt>
                <c:pt idx="1">
                  <c:v>27199545</c:v>
                </c:pt>
                <c:pt idx="2">
                  <c:v>44539315</c:v>
                </c:pt>
                <c:pt idx="3">
                  <c:v>848459</c:v>
                </c:pt>
                <c:pt idx="4">
                  <c:v>44041946</c:v>
                </c:pt>
                <c:pt idx="5">
                  <c:v>136100369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47-4C86-BE07-E3D342046C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57259504"/>
        <c:axId val="457261800"/>
      </c:barChart>
      <c:catAx>
        <c:axId val="457259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261800"/>
        <c:crosses val="autoZero"/>
        <c:auto val="1"/>
        <c:lblAlgn val="ctr"/>
        <c:lblOffset val="100"/>
        <c:noMultiLvlLbl val="0"/>
      </c:catAx>
      <c:valAx>
        <c:axId val="4572618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259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კარდიოქირურგია სახელმწიფო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ylfaen" panose="010A05020503060303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გადაუდებელი სტაციონარული მომსახურება</c:v>
                </c:pt>
                <c:pt idx="1">
                  <c:v>კარდიოქირურგია/ინტერვენციული კარდიოლოგია</c:v>
                </c:pt>
              </c:strCache>
            </c:strRef>
          </c:cat>
          <c:val>
            <c:numRef>
              <c:f>Sheet1!$B$2:$B$3</c:f>
              <c:numCache>
                <c:formatCode>#,##0.00\ [$₾-437]</c:formatCode>
                <c:ptCount val="2"/>
                <c:pt idx="0">
                  <c:v>37726937</c:v>
                </c:pt>
                <c:pt idx="1">
                  <c:v>27484741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04-48BD-BCB6-34EC364E2DA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კარდიოქირურგია პაციენტი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ylfaen" panose="010A05020503060303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გადაუდებელი სტაციონარული მომსახურება</c:v>
                </c:pt>
                <c:pt idx="1">
                  <c:v>კარდიოქირურგია/ინტერვენციული კარდიოლოგია</c:v>
                </c:pt>
              </c:strCache>
            </c:strRef>
          </c:cat>
          <c:val>
            <c:numRef>
              <c:f>Sheet1!$C$2:$C$3</c:f>
              <c:numCache>
                <c:formatCode>#,##0.00\ [$₾-437]</c:formatCode>
                <c:ptCount val="2"/>
                <c:pt idx="0">
                  <c:v>6514595</c:v>
                </c:pt>
                <c:pt idx="1">
                  <c:v>49150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04-48BD-BCB6-34EC364E2DA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სულ კარდიოქირგია 2019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ylfaen" panose="010A05020503060303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3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Sheet1!$A$2:$A$3</c:f>
              <c:strCache>
                <c:ptCount val="2"/>
                <c:pt idx="0">
                  <c:v>გადაუდებელი სტაციონარული მომსახურება</c:v>
                </c:pt>
                <c:pt idx="1">
                  <c:v>კარდიოქირურგია/ინტერვენციული კარდიოლოგია</c:v>
                </c:pt>
              </c:strCache>
            </c:strRef>
          </c:cat>
          <c:val>
            <c:numRef>
              <c:f>Sheet1!$D$2:$D$3</c:f>
              <c:numCache>
                <c:formatCode>#,##0.00\ [$₾-437]</c:formatCode>
                <c:ptCount val="2"/>
                <c:pt idx="0">
                  <c:v>44241532</c:v>
                </c:pt>
                <c:pt idx="1">
                  <c:v>27533891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70-46DA-AA49-0EE06CB1A1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67391568"/>
        <c:axId val="467389272"/>
      </c:barChart>
      <c:catAx>
        <c:axId val="467391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  <a:ea typeface="+mn-ea"/>
                <a:cs typeface="+mn-cs"/>
              </a:defRPr>
            </a:pPr>
            <a:endParaRPr lang="en-US"/>
          </a:p>
        </c:txPr>
        <c:crossAx val="467389272"/>
        <c:crosses val="autoZero"/>
        <c:auto val="1"/>
        <c:lblAlgn val="ctr"/>
        <c:lblOffset val="100"/>
        <c:noMultiLvlLbl val="0"/>
      </c:catAx>
      <c:valAx>
        <c:axId val="467389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[$₾-437]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  <a:ea typeface="+mn-ea"/>
                <a:cs typeface="+mn-cs"/>
              </a:defRPr>
            </a:pPr>
            <a:endParaRPr lang="en-US"/>
          </a:p>
        </c:txPr>
        <c:crossAx val="467391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ylfaen" panose="010A05020503060303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Sylfaen" panose="010A0502050306030303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79476B-46DB-4B78-ADAB-61930EBCE96D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FA2841-4BAD-4D40-89D9-72C371E20C67}">
      <dgm:prSet phldrT="[Text]" custT="1"/>
      <dgm:spPr/>
      <dgm:t>
        <a:bodyPr/>
        <a:lstStyle/>
        <a:p>
          <a:r>
            <a:rPr lang="ka-GE" sz="2000" dirty="0" smtClean="0"/>
            <a:t>2020 წლის 1 სექტემბრიდან</a:t>
          </a:r>
          <a:endParaRPr lang="en-US" sz="2000" dirty="0"/>
        </a:p>
      </dgm:t>
    </dgm:pt>
    <dgm:pt modelId="{318D3BCE-1216-4B31-8CE7-EB3C2870D51A}" type="parTrans" cxnId="{3420738C-69E1-42CE-AC6E-D6DA320258C9}">
      <dgm:prSet/>
      <dgm:spPr/>
      <dgm:t>
        <a:bodyPr/>
        <a:lstStyle/>
        <a:p>
          <a:endParaRPr lang="en-US" sz="2000"/>
        </a:p>
      </dgm:t>
    </dgm:pt>
    <dgm:pt modelId="{CD6FD6CA-5946-42B2-888B-51E4B93AA84D}" type="sibTrans" cxnId="{3420738C-69E1-42CE-AC6E-D6DA320258C9}">
      <dgm:prSet/>
      <dgm:spPr/>
      <dgm:t>
        <a:bodyPr/>
        <a:lstStyle/>
        <a:p>
          <a:endParaRPr lang="en-US" sz="2000"/>
        </a:p>
      </dgm:t>
    </dgm:pt>
    <dgm:pt modelId="{CCC9E57A-03C0-49E1-BAB8-908EC25F5266}">
      <dgm:prSet phldrT="[Text]" custT="1"/>
      <dgm:spPr/>
      <dgm:t>
        <a:bodyPr/>
        <a:lstStyle/>
        <a:p>
          <a:r>
            <a:rPr lang="ka-GE" sz="2000" dirty="0" smtClean="0"/>
            <a:t>თანაგადახდის მოხსნა ქიმიო, ჰორმონოთერაპიისთვის</a:t>
          </a:r>
        </a:p>
        <a:p>
          <a:endParaRPr lang="ka-GE" sz="2000" dirty="0" smtClean="0"/>
        </a:p>
        <a:p>
          <a:r>
            <a:rPr lang="ka-GE" sz="2000" b="1" u="sng" dirty="0" smtClean="0"/>
            <a:t>წინაპირობა: </a:t>
          </a:r>
        </a:p>
        <a:p>
          <a:r>
            <a:rPr lang="ka-GE" sz="2000" dirty="0" smtClean="0"/>
            <a:t>- მედიკამენტების ნუსხის შესაბამისობა ჯანმოს ესენციური მედიკამენტების ნუსხასთან </a:t>
          </a:r>
          <a:r>
            <a:rPr lang="en-US" sz="2000" dirty="0" smtClean="0"/>
            <a:t>https://apps.who.int/iris/bitstream/handle/10665/325771/WHO-MVP-EMP-IAU-2019.06-eng.pdf?ua=1</a:t>
          </a:r>
          <a:endParaRPr lang="en-US" sz="2000" dirty="0"/>
        </a:p>
      </dgm:t>
    </dgm:pt>
    <dgm:pt modelId="{C0AEA5BD-2B6D-4B1F-8C24-E62CD65673AC}" type="parTrans" cxnId="{85EEA54F-68A6-4B93-8396-2B322557242B}">
      <dgm:prSet/>
      <dgm:spPr/>
      <dgm:t>
        <a:bodyPr/>
        <a:lstStyle/>
        <a:p>
          <a:endParaRPr lang="en-US" sz="2000"/>
        </a:p>
      </dgm:t>
    </dgm:pt>
    <dgm:pt modelId="{1B44F1E7-6D72-438C-988A-2F41018FAF41}" type="sibTrans" cxnId="{85EEA54F-68A6-4B93-8396-2B322557242B}">
      <dgm:prSet/>
      <dgm:spPr/>
      <dgm:t>
        <a:bodyPr/>
        <a:lstStyle/>
        <a:p>
          <a:endParaRPr lang="en-US" sz="2000"/>
        </a:p>
      </dgm:t>
    </dgm:pt>
    <dgm:pt modelId="{8613D3CF-E93D-450D-BFA5-536C66F924D1}">
      <dgm:prSet phldrT="[Text]" custT="1"/>
      <dgm:spPr/>
      <dgm:t>
        <a:bodyPr/>
        <a:lstStyle/>
        <a:p>
          <a:r>
            <a:rPr lang="ka-GE" sz="2000" dirty="0" smtClean="0"/>
            <a:t>2020 წლის 1 ნოემბერიდან</a:t>
          </a:r>
          <a:endParaRPr lang="en-US" sz="2000" dirty="0"/>
        </a:p>
      </dgm:t>
    </dgm:pt>
    <dgm:pt modelId="{B46AE467-8621-4F39-9009-C0191DD67753}" type="parTrans" cxnId="{517B14FB-208F-44DC-B782-2BF52540CB1C}">
      <dgm:prSet/>
      <dgm:spPr/>
      <dgm:t>
        <a:bodyPr/>
        <a:lstStyle/>
        <a:p>
          <a:endParaRPr lang="en-US" sz="2000"/>
        </a:p>
      </dgm:t>
    </dgm:pt>
    <dgm:pt modelId="{C8BABEF5-C82F-4718-8C5B-E30ECF5337DF}" type="sibTrans" cxnId="{517B14FB-208F-44DC-B782-2BF52540CB1C}">
      <dgm:prSet/>
      <dgm:spPr/>
      <dgm:t>
        <a:bodyPr/>
        <a:lstStyle/>
        <a:p>
          <a:endParaRPr lang="en-US" sz="2000"/>
        </a:p>
      </dgm:t>
    </dgm:pt>
    <dgm:pt modelId="{B4B1994E-7F6D-4062-9FB5-9BDD44AA673B}">
      <dgm:prSet phldrT="[Text]" custT="1"/>
      <dgm:spPr/>
      <dgm:t>
        <a:bodyPr/>
        <a:lstStyle/>
        <a:p>
          <a:r>
            <a:rPr lang="ka-GE" sz="2000" dirty="0" smtClean="0"/>
            <a:t>გეგმიური და გადაუდებელი ონკოქირურგია </a:t>
          </a:r>
        </a:p>
        <a:p>
          <a:endParaRPr lang="ka-GE" sz="2000" dirty="0" smtClean="0"/>
        </a:p>
        <a:p>
          <a:r>
            <a:rPr lang="ka-GE" sz="2000" b="1" u="sng" dirty="0" smtClean="0"/>
            <a:t>წინაპირობა: </a:t>
          </a:r>
        </a:p>
        <a:p>
          <a:r>
            <a:rPr lang="ka-GE" sz="2000" dirty="0" smtClean="0"/>
            <a:t>- მომსახურების სტანდარტების მომზადება</a:t>
          </a:r>
        </a:p>
        <a:p>
          <a:r>
            <a:rPr lang="ka-GE" sz="2000" dirty="0" smtClean="0"/>
            <a:t>-</a:t>
          </a:r>
          <a:r>
            <a:rPr lang="ka-GE" sz="2000" smtClean="0"/>
            <a:t>ტარიფების </a:t>
          </a:r>
          <a:r>
            <a:rPr lang="ka-GE" sz="2000" smtClean="0"/>
            <a:t>დადგენა</a:t>
          </a:r>
          <a:endParaRPr lang="en-US" sz="2000" dirty="0"/>
        </a:p>
      </dgm:t>
    </dgm:pt>
    <dgm:pt modelId="{DE142D72-DB49-487F-9DE2-1817FAACDFD7}" type="parTrans" cxnId="{B21E1672-285B-400D-80DA-6FDFC38A3C5D}">
      <dgm:prSet/>
      <dgm:spPr/>
      <dgm:t>
        <a:bodyPr/>
        <a:lstStyle/>
        <a:p>
          <a:endParaRPr lang="en-US" sz="2000"/>
        </a:p>
      </dgm:t>
    </dgm:pt>
    <dgm:pt modelId="{39D52BD7-BBDD-405C-9A0B-4FA8F95072B7}" type="sibTrans" cxnId="{B21E1672-285B-400D-80DA-6FDFC38A3C5D}">
      <dgm:prSet/>
      <dgm:spPr/>
      <dgm:t>
        <a:bodyPr/>
        <a:lstStyle/>
        <a:p>
          <a:endParaRPr lang="en-US" sz="2000"/>
        </a:p>
      </dgm:t>
    </dgm:pt>
    <dgm:pt modelId="{3B8BC84E-81C3-40C9-9363-041197D34948}" type="pres">
      <dgm:prSet presAssocID="{1979476B-46DB-4B78-ADAB-61930EBCE96D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DB96E80-1594-48B1-AC73-9987B5CAA862}" type="pres">
      <dgm:prSet presAssocID="{7DFA2841-4BAD-4D40-89D9-72C371E20C67}" presName="composite" presStyleCnt="0"/>
      <dgm:spPr/>
    </dgm:pt>
    <dgm:pt modelId="{9443C5FC-92ED-4061-B31E-187767A8DFF6}" type="pres">
      <dgm:prSet presAssocID="{7DFA2841-4BAD-4D40-89D9-72C371E20C67}" presName="BackAccent" presStyleLbl="bgShp" presStyleIdx="0" presStyleCnt="2"/>
      <dgm:spPr/>
    </dgm:pt>
    <dgm:pt modelId="{2F4F8271-DB8C-45CD-92D2-09CC3D41F773}" type="pres">
      <dgm:prSet presAssocID="{7DFA2841-4BAD-4D40-89D9-72C371E20C67}" presName="Accent" presStyleLbl="alignNode1" presStyleIdx="0" presStyleCnt="2"/>
      <dgm:spPr/>
    </dgm:pt>
    <dgm:pt modelId="{D873FDEA-A5AF-436E-8FD2-3A56B55B1F8F}" type="pres">
      <dgm:prSet presAssocID="{7DFA2841-4BAD-4D40-89D9-72C371E20C67}" presName="Child" presStyleLbl="revTx" presStyleIdx="0" presStyleCnt="4" custScaleX="1838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37AB6F-D727-4C46-A061-86E9A38C4FE3}" type="pres">
      <dgm:prSet presAssocID="{7DFA2841-4BAD-4D40-89D9-72C371E20C67}" presName="Parent" presStyleLbl="revTx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FDAF49-C10D-438E-A347-C69AAB38EB4A}" type="pres">
      <dgm:prSet presAssocID="{CD6FD6CA-5946-42B2-888B-51E4B93AA84D}" presName="sibTrans" presStyleCnt="0"/>
      <dgm:spPr/>
    </dgm:pt>
    <dgm:pt modelId="{858BF1CF-6F9B-4FEB-BEFC-EAAFB08927F2}" type="pres">
      <dgm:prSet presAssocID="{8613D3CF-E93D-450D-BFA5-536C66F924D1}" presName="composite" presStyleCnt="0"/>
      <dgm:spPr/>
    </dgm:pt>
    <dgm:pt modelId="{A44A89F8-C536-4C02-A3BF-5E74C2F0BA3C}" type="pres">
      <dgm:prSet presAssocID="{8613D3CF-E93D-450D-BFA5-536C66F924D1}" presName="BackAccent" presStyleLbl="bgShp" presStyleIdx="1" presStyleCnt="2"/>
      <dgm:spPr/>
    </dgm:pt>
    <dgm:pt modelId="{41868833-4BD6-4C01-A9AF-648A74D1F83F}" type="pres">
      <dgm:prSet presAssocID="{8613D3CF-E93D-450D-BFA5-536C66F924D1}" presName="Accent" presStyleLbl="alignNode1" presStyleIdx="1" presStyleCnt="2"/>
      <dgm:spPr/>
    </dgm:pt>
    <dgm:pt modelId="{7BD9648D-4D9B-4A3B-B8EA-ECEC158974F5}" type="pres">
      <dgm:prSet presAssocID="{8613D3CF-E93D-450D-BFA5-536C66F924D1}" presName="Child" presStyleLbl="revTx" presStyleIdx="2" presStyleCnt="4" custScaleX="1561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698359-7323-4021-8FF8-B3C68B612750}" type="pres">
      <dgm:prSet presAssocID="{8613D3CF-E93D-450D-BFA5-536C66F924D1}" presName="Parent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20738C-69E1-42CE-AC6E-D6DA320258C9}" srcId="{1979476B-46DB-4B78-ADAB-61930EBCE96D}" destId="{7DFA2841-4BAD-4D40-89D9-72C371E20C67}" srcOrd="0" destOrd="0" parTransId="{318D3BCE-1216-4B31-8CE7-EB3C2870D51A}" sibTransId="{CD6FD6CA-5946-42B2-888B-51E4B93AA84D}"/>
    <dgm:cxn modelId="{517B14FB-208F-44DC-B782-2BF52540CB1C}" srcId="{1979476B-46DB-4B78-ADAB-61930EBCE96D}" destId="{8613D3CF-E93D-450D-BFA5-536C66F924D1}" srcOrd="1" destOrd="0" parTransId="{B46AE467-8621-4F39-9009-C0191DD67753}" sibTransId="{C8BABEF5-C82F-4718-8C5B-E30ECF5337DF}"/>
    <dgm:cxn modelId="{B21E1672-285B-400D-80DA-6FDFC38A3C5D}" srcId="{8613D3CF-E93D-450D-BFA5-536C66F924D1}" destId="{B4B1994E-7F6D-4062-9FB5-9BDD44AA673B}" srcOrd="0" destOrd="0" parTransId="{DE142D72-DB49-487F-9DE2-1817FAACDFD7}" sibTransId="{39D52BD7-BBDD-405C-9A0B-4FA8F95072B7}"/>
    <dgm:cxn modelId="{2E49E11E-1862-491B-89B1-0A3AA9FF0ABA}" type="presOf" srcId="{7DFA2841-4BAD-4D40-89D9-72C371E20C67}" destId="{6437AB6F-D727-4C46-A061-86E9A38C4FE3}" srcOrd="0" destOrd="0" presId="urn:microsoft.com/office/officeart/2008/layout/IncreasingCircleProcess"/>
    <dgm:cxn modelId="{85EEA54F-68A6-4B93-8396-2B322557242B}" srcId="{7DFA2841-4BAD-4D40-89D9-72C371E20C67}" destId="{CCC9E57A-03C0-49E1-BAB8-908EC25F5266}" srcOrd="0" destOrd="0" parTransId="{C0AEA5BD-2B6D-4B1F-8C24-E62CD65673AC}" sibTransId="{1B44F1E7-6D72-438C-988A-2F41018FAF41}"/>
    <dgm:cxn modelId="{E6566CBE-D2DD-4339-A6BF-50996A2917F9}" type="presOf" srcId="{8613D3CF-E93D-450D-BFA5-536C66F924D1}" destId="{5E698359-7323-4021-8FF8-B3C68B612750}" srcOrd="0" destOrd="0" presId="urn:microsoft.com/office/officeart/2008/layout/IncreasingCircleProcess"/>
    <dgm:cxn modelId="{453DDA80-1B12-406A-A32E-60F67092AFA0}" type="presOf" srcId="{1979476B-46DB-4B78-ADAB-61930EBCE96D}" destId="{3B8BC84E-81C3-40C9-9363-041197D34948}" srcOrd="0" destOrd="0" presId="urn:microsoft.com/office/officeart/2008/layout/IncreasingCircleProcess"/>
    <dgm:cxn modelId="{B6D46879-E6C6-4047-8488-981568E740B4}" type="presOf" srcId="{CCC9E57A-03C0-49E1-BAB8-908EC25F5266}" destId="{D873FDEA-A5AF-436E-8FD2-3A56B55B1F8F}" srcOrd="0" destOrd="0" presId="urn:microsoft.com/office/officeart/2008/layout/IncreasingCircleProcess"/>
    <dgm:cxn modelId="{782D69D1-F52F-44A5-A0F7-D1F84F64658C}" type="presOf" srcId="{B4B1994E-7F6D-4062-9FB5-9BDD44AA673B}" destId="{7BD9648D-4D9B-4A3B-B8EA-ECEC158974F5}" srcOrd="0" destOrd="0" presId="urn:microsoft.com/office/officeart/2008/layout/IncreasingCircleProcess"/>
    <dgm:cxn modelId="{9278352D-2D90-435D-B59F-D4421B937C79}" type="presParOf" srcId="{3B8BC84E-81C3-40C9-9363-041197D34948}" destId="{6DB96E80-1594-48B1-AC73-9987B5CAA862}" srcOrd="0" destOrd="0" presId="urn:microsoft.com/office/officeart/2008/layout/IncreasingCircleProcess"/>
    <dgm:cxn modelId="{6E6D47E3-8302-4729-82D2-F8265D2ECCAE}" type="presParOf" srcId="{6DB96E80-1594-48B1-AC73-9987B5CAA862}" destId="{9443C5FC-92ED-4061-B31E-187767A8DFF6}" srcOrd="0" destOrd="0" presId="urn:microsoft.com/office/officeart/2008/layout/IncreasingCircleProcess"/>
    <dgm:cxn modelId="{7E5190AE-3B27-462D-A54B-3765514C8ABC}" type="presParOf" srcId="{6DB96E80-1594-48B1-AC73-9987B5CAA862}" destId="{2F4F8271-DB8C-45CD-92D2-09CC3D41F773}" srcOrd="1" destOrd="0" presId="urn:microsoft.com/office/officeart/2008/layout/IncreasingCircleProcess"/>
    <dgm:cxn modelId="{4F84904F-B855-440F-8BC7-F6EF6233146E}" type="presParOf" srcId="{6DB96E80-1594-48B1-AC73-9987B5CAA862}" destId="{D873FDEA-A5AF-436E-8FD2-3A56B55B1F8F}" srcOrd="2" destOrd="0" presId="urn:microsoft.com/office/officeart/2008/layout/IncreasingCircleProcess"/>
    <dgm:cxn modelId="{82835FE4-11A8-4C63-B3CC-232D4D0C8263}" type="presParOf" srcId="{6DB96E80-1594-48B1-AC73-9987B5CAA862}" destId="{6437AB6F-D727-4C46-A061-86E9A38C4FE3}" srcOrd="3" destOrd="0" presId="urn:microsoft.com/office/officeart/2008/layout/IncreasingCircleProcess"/>
    <dgm:cxn modelId="{F51E95FD-9889-43B3-B95E-20C0C2172BE3}" type="presParOf" srcId="{3B8BC84E-81C3-40C9-9363-041197D34948}" destId="{7EFDAF49-C10D-438E-A347-C69AAB38EB4A}" srcOrd="1" destOrd="0" presId="urn:microsoft.com/office/officeart/2008/layout/IncreasingCircleProcess"/>
    <dgm:cxn modelId="{D87E5012-3765-4B24-94AF-F5400D34BD2B}" type="presParOf" srcId="{3B8BC84E-81C3-40C9-9363-041197D34948}" destId="{858BF1CF-6F9B-4FEB-BEFC-EAAFB08927F2}" srcOrd="2" destOrd="0" presId="urn:microsoft.com/office/officeart/2008/layout/IncreasingCircleProcess"/>
    <dgm:cxn modelId="{D8D0F75F-437D-49E3-9A72-8F9A076FFA33}" type="presParOf" srcId="{858BF1CF-6F9B-4FEB-BEFC-EAAFB08927F2}" destId="{A44A89F8-C536-4C02-A3BF-5E74C2F0BA3C}" srcOrd="0" destOrd="0" presId="urn:microsoft.com/office/officeart/2008/layout/IncreasingCircleProcess"/>
    <dgm:cxn modelId="{36C57910-C14D-4F9C-95CF-8A2C7982C81E}" type="presParOf" srcId="{858BF1CF-6F9B-4FEB-BEFC-EAAFB08927F2}" destId="{41868833-4BD6-4C01-A9AF-648A74D1F83F}" srcOrd="1" destOrd="0" presId="urn:microsoft.com/office/officeart/2008/layout/IncreasingCircleProcess"/>
    <dgm:cxn modelId="{195C74DA-3DA1-4A6C-85CB-11C627A12A21}" type="presParOf" srcId="{858BF1CF-6F9B-4FEB-BEFC-EAAFB08927F2}" destId="{7BD9648D-4D9B-4A3B-B8EA-ECEC158974F5}" srcOrd="2" destOrd="0" presId="urn:microsoft.com/office/officeart/2008/layout/IncreasingCircleProcess"/>
    <dgm:cxn modelId="{34565528-ABA5-43BD-AB01-691315BAD863}" type="presParOf" srcId="{858BF1CF-6F9B-4FEB-BEFC-EAAFB08927F2}" destId="{5E698359-7323-4021-8FF8-B3C68B612750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43C5FC-92ED-4061-B31E-187767A8DFF6}">
      <dsp:nvSpPr>
        <dsp:cNvPr id="0" name=""/>
        <dsp:cNvSpPr/>
      </dsp:nvSpPr>
      <dsp:spPr>
        <a:xfrm>
          <a:off x="842127" y="0"/>
          <a:ext cx="834641" cy="83464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4F8271-DB8C-45CD-92D2-09CC3D41F773}">
      <dsp:nvSpPr>
        <dsp:cNvPr id="0" name=""/>
        <dsp:cNvSpPr/>
      </dsp:nvSpPr>
      <dsp:spPr>
        <a:xfrm>
          <a:off x="925591" y="83464"/>
          <a:ext cx="667712" cy="667712"/>
        </a:xfrm>
        <a:prstGeom prst="chord">
          <a:avLst>
            <a:gd name="adj1" fmla="val 0"/>
            <a:gd name="adj2" fmla="val 10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73FDEA-A5AF-436E-8FD2-3A56B55B1F8F}">
      <dsp:nvSpPr>
        <dsp:cNvPr id="0" name=""/>
        <dsp:cNvSpPr/>
      </dsp:nvSpPr>
      <dsp:spPr>
        <a:xfrm>
          <a:off x="814881" y="834641"/>
          <a:ext cx="4540686" cy="3512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თანაგადახდის მოხსნა ქიმიო, ჰორმონოთერაპიისთვის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u="sng" kern="1200" dirty="0" smtClean="0"/>
            <a:t>წინაპირობა: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- მედიკამენტების ნუსხის შესაბამისობა ჯანმოს ესენციური მედიკამენტების ნუსხასთან </a:t>
          </a:r>
          <a:r>
            <a:rPr lang="en-US" sz="2000" kern="1200" dirty="0" smtClean="0"/>
            <a:t>https://apps.who.int/iris/bitstream/handle/10665/325771/WHO-MVP-EMP-IAU-2019.06-eng.pdf?ua=1</a:t>
          </a:r>
          <a:endParaRPr lang="en-US" sz="2000" kern="1200" dirty="0"/>
        </a:p>
      </dsp:txBody>
      <dsp:txXfrm>
        <a:off x="814881" y="834641"/>
        <a:ext cx="4540686" cy="3512447"/>
      </dsp:txXfrm>
    </dsp:sp>
    <dsp:sp modelId="{6437AB6F-D727-4C46-A061-86E9A38C4FE3}">
      <dsp:nvSpPr>
        <dsp:cNvPr id="0" name=""/>
        <dsp:cNvSpPr/>
      </dsp:nvSpPr>
      <dsp:spPr>
        <a:xfrm>
          <a:off x="1850651" y="0"/>
          <a:ext cx="2469146" cy="834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2020 წლის 1 სექტემბრიდან</a:t>
          </a:r>
          <a:endParaRPr lang="en-US" sz="2000" kern="1200" dirty="0"/>
        </a:p>
      </dsp:txBody>
      <dsp:txXfrm>
        <a:off x="1850651" y="0"/>
        <a:ext cx="2469146" cy="834641"/>
      </dsp:txXfrm>
    </dsp:sp>
    <dsp:sp modelId="{A44A89F8-C536-4C02-A3BF-5E74C2F0BA3C}">
      <dsp:nvSpPr>
        <dsp:cNvPr id="0" name=""/>
        <dsp:cNvSpPr/>
      </dsp:nvSpPr>
      <dsp:spPr>
        <a:xfrm>
          <a:off x="5529451" y="0"/>
          <a:ext cx="834641" cy="83464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868833-4BD6-4C01-A9AF-648A74D1F83F}">
      <dsp:nvSpPr>
        <dsp:cNvPr id="0" name=""/>
        <dsp:cNvSpPr/>
      </dsp:nvSpPr>
      <dsp:spPr>
        <a:xfrm>
          <a:off x="5612915" y="83464"/>
          <a:ext cx="667712" cy="667712"/>
        </a:xfrm>
        <a:prstGeom prst="chord">
          <a:avLst>
            <a:gd name="adj1" fmla="val 162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9648D-4D9B-4A3B-B8EA-ECEC158974F5}">
      <dsp:nvSpPr>
        <dsp:cNvPr id="0" name=""/>
        <dsp:cNvSpPr/>
      </dsp:nvSpPr>
      <dsp:spPr>
        <a:xfrm>
          <a:off x="5844380" y="834641"/>
          <a:ext cx="3856337" cy="3512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გეგმიური და გადაუდებელი ონკოქირურგია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u="sng" kern="1200" dirty="0" smtClean="0"/>
            <a:t>წინაპირობა: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- მომსახურების სტანდარტების მომზადება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-</a:t>
          </a:r>
          <a:r>
            <a:rPr lang="ka-GE" sz="2000" kern="1200" smtClean="0"/>
            <a:t>ტარიფების </a:t>
          </a:r>
          <a:r>
            <a:rPr lang="ka-GE" sz="2000" kern="1200" smtClean="0"/>
            <a:t>დადგენა</a:t>
          </a:r>
          <a:endParaRPr lang="en-US" sz="2000" kern="1200" dirty="0"/>
        </a:p>
      </dsp:txBody>
      <dsp:txXfrm>
        <a:off x="5844380" y="834641"/>
        <a:ext cx="3856337" cy="3512447"/>
      </dsp:txXfrm>
    </dsp:sp>
    <dsp:sp modelId="{5E698359-7323-4021-8FF8-B3C68B612750}">
      <dsp:nvSpPr>
        <dsp:cNvPr id="0" name=""/>
        <dsp:cNvSpPr/>
      </dsp:nvSpPr>
      <dsp:spPr>
        <a:xfrm>
          <a:off x="6537976" y="0"/>
          <a:ext cx="2469146" cy="834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2020 წლის 1 ნოემბერიდან</a:t>
          </a:r>
          <a:endParaRPr lang="en-US" sz="2000" kern="1200" dirty="0"/>
        </a:p>
      </dsp:txBody>
      <dsp:txXfrm>
        <a:off x="6537976" y="0"/>
        <a:ext cx="2469146" cy="8346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54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945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6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36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64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678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27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90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94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282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0F7E6-A44A-423C-A971-41A2D5FC316F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48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საყოველთაო ჯანდაცვის პროგრამა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ცვლილებების პაკეტი </a:t>
            </a:r>
          </a:p>
          <a:p>
            <a:r>
              <a:rPr lang="ka-GE" dirty="0" smtClean="0"/>
              <a:t>ივლისი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616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5A1E8F-7E7D-46DE-90AD-2A497CAD0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ka-GE" sz="2800" dirty="0"/>
              <a:t>ონკოლოგიაში </a:t>
            </a:r>
            <a:br>
              <a:rPr lang="ka-GE" sz="2800" dirty="0"/>
            </a:br>
            <a:r>
              <a:rPr lang="ka-GE" sz="2800" dirty="0" smtClean="0"/>
              <a:t>არსებული დაფინანსება კომპონენტების მიხედვით</a:t>
            </a:r>
            <a:br>
              <a:rPr lang="ka-GE" sz="2800" dirty="0" smtClean="0"/>
            </a:br>
            <a:r>
              <a:rPr lang="ka-GE" sz="2800" dirty="0" smtClean="0"/>
              <a:t>(2019 წლის პროგრამის ფარგლებში)</a:t>
            </a:r>
            <a:endParaRPr lang="ru-RU" sz="28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530893376"/>
              </p:ext>
            </p:extLst>
          </p:nvPr>
        </p:nvGraphicFramePr>
        <p:xfrm>
          <a:off x="1072243" y="1182688"/>
          <a:ext cx="10047514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9153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3600" dirty="0" smtClean="0"/>
              <a:t>ონკოლოგიის მკურნალობის პროგრამებში პაციენტის თანაგადახდის მოხსნა: პროგნოზული ბიუჯეტი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04571"/>
            <a:ext cx="10515600" cy="4072392"/>
          </a:xfrm>
        </p:spPr>
        <p:txBody>
          <a:bodyPr>
            <a:normAutofit fontScale="92500" lnSpcReduction="10000"/>
          </a:bodyPr>
          <a:lstStyle/>
          <a:p>
            <a:r>
              <a:rPr lang="ka-GE" sz="3200" dirty="0" smtClean="0"/>
              <a:t>მოხმარების 10%-იანი მატების პირობებში 2021 წლისთვის ონკოლოგიური პროგრამის პროგნოზული ბიუჯეტი შეადგენს </a:t>
            </a:r>
          </a:p>
          <a:p>
            <a:pPr lvl="1"/>
            <a:r>
              <a:rPr lang="en-US" sz="3200" b="1" dirty="0" smtClean="0"/>
              <a:t>156,515,424</a:t>
            </a:r>
            <a:r>
              <a:rPr lang="en-US" sz="3200" dirty="0" smtClean="0"/>
              <a:t> </a:t>
            </a:r>
            <a:r>
              <a:rPr lang="ka-GE" sz="3200" dirty="0" smtClean="0"/>
              <a:t>ლარს </a:t>
            </a:r>
          </a:p>
          <a:p>
            <a:r>
              <a:rPr lang="ka-GE" sz="3200" dirty="0" smtClean="0"/>
              <a:t>პროგრამისთვის პაციენტის თანაგადახდის წილის დასაფარად საჭიროა 2021 წლისთვის</a:t>
            </a:r>
          </a:p>
          <a:p>
            <a:pPr lvl="1"/>
            <a:r>
              <a:rPr lang="en-US" sz="3200" b="1" dirty="0" smtClean="0"/>
              <a:t>81,334,405</a:t>
            </a:r>
            <a:r>
              <a:rPr lang="en-US" sz="3200" dirty="0" smtClean="0"/>
              <a:t> </a:t>
            </a:r>
            <a:r>
              <a:rPr lang="ka-GE" sz="3200" dirty="0" smtClean="0"/>
              <a:t>ლარის მობილიზება </a:t>
            </a:r>
          </a:p>
          <a:p>
            <a:r>
              <a:rPr lang="ka-GE" sz="3600" dirty="0" smtClean="0"/>
              <a:t>მოსარგებლეთა პროგნოზული რაოდენობა დაახლოვებით 40000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46547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ონკოლოგიის პროგრამაში ცვლილებების განხორციელების სქემა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681442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3859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95013E-C556-4F0E-8C79-4157A4F3C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dirty="0"/>
              <a:t>კარდიოქირურგიაში დღეის მდგომარეობით არსებული დაფინანსება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92EBAA0-7A97-49EF-8D18-D386CFDFE7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482946"/>
              </p:ext>
            </p:extLst>
          </p:nvPr>
        </p:nvGraphicFramePr>
        <p:xfrm>
          <a:off x="595086" y="2003358"/>
          <a:ext cx="11190515" cy="33825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8706">
                  <a:extLst>
                    <a:ext uri="{9D8B030D-6E8A-4147-A177-3AD203B41FA5}">
                      <a16:colId xmlns:a16="http://schemas.microsoft.com/office/drawing/2014/main" val="4036559038"/>
                    </a:ext>
                  </a:extLst>
                </a:gridCol>
                <a:gridCol w="1320400">
                  <a:extLst>
                    <a:ext uri="{9D8B030D-6E8A-4147-A177-3AD203B41FA5}">
                      <a16:colId xmlns:a16="http://schemas.microsoft.com/office/drawing/2014/main" val="429569124"/>
                    </a:ext>
                  </a:extLst>
                </a:gridCol>
                <a:gridCol w="1274868">
                  <a:extLst>
                    <a:ext uri="{9D8B030D-6E8A-4147-A177-3AD203B41FA5}">
                      <a16:colId xmlns:a16="http://schemas.microsoft.com/office/drawing/2014/main" val="598199352"/>
                    </a:ext>
                  </a:extLst>
                </a:gridCol>
                <a:gridCol w="1315341">
                  <a:extLst>
                    <a:ext uri="{9D8B030D-6E8A-4147-A177-3AD203B41FA5}">
                      <a16:colId xmlns:a16="http://schemas.microsoft.com/office/drawing/2014/main" val="3696784081"/>
                    </a:ext>
                  </a:extLst>
                </a:gridCol>
                <a:gridCol w="1320400">
                  <a:extLst>
                    <a:ext uri="{9D8B030D-6E8A-4147-A177-3AD203B41FA5}">
                      <a16:colId xmlns:a16="http://schemas.microsoft.com/office/drawing/2014/main" val="974244007"/>
                    </a:ext>
                  </a:extLst>
                </a:gridCol>
                <a:gridCol w="1320400">
                  <a:extLst>
                    <a:ext uri="{9D8B030D-6E8A-4147-A177-3AD203B41FA5}">
                      <a16:colId xmlns:a16="http://schemas.microsoft.com/office/drawing/2014/main" val="3328120884"/>
                    </a:ext>
                  </a:extLst>
                </a:gridCol>
                <a:gridCol w="1320400">
                  <a:extLst>
                    <a:ext uri="{9D8B030D-6E8A-4147-A177-3AD203B41FA5}">
                      <a16:colId xmlns:a16="http://schemas.microsoft.com/office/drawing/2014/main" val="2939183215"/>
                    </a:ext>
                  </a:extLst>
                </a:gridCol>
              </a:tblGrid>
              <a:tr h="97940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2000" u="none" strike="noStrike" dirty="0">
                          <a:effectLst/>
                          <a:latin typeface="+mj-lt"/>
                        </a:rPr>
                        <a:t>კარდიოქირურგიის კომპონენტი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9611" marR="89611" marT="44806" marB="44806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a-GE" sz="1800" u="none" strike="noStrike" dirty="0">
                          <a:effectLst/>
                          <a:latin typeface="+mj-lt"/>
                        </a:rPr>
                        <a:t>სახელმწიფოს მიერ ანაზღაურებული</a:t>
                      </a:r>
                      <a:endParaRPr lang="ka-GE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9611" marR="89611" marT="44806" marB="44806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a-GE" sz="1800" u="none" strike="noStrike" dirty="0">
                          <a:effectLst/>
                          <a:latin typeface="+mj-lt"/>
                        </a:rPr>
                        <a:t>პაციენტის მიერ </a:t>
                      </a:r>
                      <a:r>
                        <a:rPr lang="ka-GE" sz="1800" u="none" strike="noStrike" dirty="0" smtClean="0">
                          <a:effectLst/>
                          <a:latin typeface="+mj-lt"/>
                        </a:rPr>
                        <a:t>გადახდილი </a:t>
                      </a:r>
                      <a:r>
                        <a:rPr lang="ka-GE" sz="1800" u="none" strike="noStrike" dirty="0">
                          <a:effectLst/>
                          <a:latin typeface="+mj-lt"/>
                        </a:rPr>
                        <a:t>თანხა</a:t>
                      </a:r>
                      <a:endParaRPr lang="ka-GE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9611" marR="89611" marT="44806" marB="44806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091361"/>
                  </a:ext>
                </a:extLst>
              </a:tr>
              <a:tr h="9794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u="none" strike="noStrike">
                          <a:effectLst/>
                          <a:latin typeface="+mj-lt"/>
                        </a:rPr>
                        <a:t>ჯიბიდან გადახდა  30%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u="none" strike="noStrike">
                          <a:effectLst/>
                          <a:latin typeface="+mj-lt"/>
                        </a:rPr>
                        <a:t>ჯიბიდან გადახდა 10%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u="none" strike="noStrike">
                          <a:effectLst/>
                          <a:latin typeface="+mj-lt"/>
                        </a:rPr>
                        <a:t>ჯიბიდან გადახდა 0%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u="none" strike="noStrike">
                          <a:effectLst/>
                          <a:latin typeface="+mj-lt"/>
                        </a:rPr>
                        <a:t>ჯიბიდან გადახდა  30%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u="none" strike="noStrike">
                          <a:effectLst/>
                          <a:latin typeface="+mj-lt"/>
                        </a:rPr>
                        <a:t>ჯიბიდან გადახდა 10%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u="none" strike="noStrike">
                          <a:effectLst/>
                          <a:latin typeface="+mj-lt"/>
                        </a:rPr>
                        <a:t>ჯიბიდან გადახდა 0%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77899537"/>
                  </a:ext>
                </a:extLst>
              </a:tr>
              <a:tr h="5045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u="none" strike="noStrike">
                          <a:effectLst/>
                          <a:latin typeface="+mj-lt"/>
                        </a:rPr>
                        <a:t>გადაუდებელი სტაციონარული მომსახურება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9 542 422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21 824 865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6 359 650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4 089 610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2 424 985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33559495"/>
                  </a:ext>
                </a:extLst>
              </a:tr>
              <a:tr h="5045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800" u="none" strike="noStrike" dirty="0">
                          <a:effectLst/>
                          <a:latin typeface="+mj-lt"/>
                        </a:rPr>
                        <a:t>კარდიოქირურგია/ინტერვენციული კარდიოლოგია</a:t>
                      </a:r>
                      <a:endParaRPr lang="ka-GE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52 500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239 850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27 192 391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22 500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26 650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72509562"/>
                  </a:ext>
                </a:extLst>
              </a:tr>
              <a:tr h="326468">
                <a:tc>
                  <a:txBody>
                    <a:bodyPr/>
                    <a:lstStyle/>
                    <a:p>
                      <a:pPr algn="r" fontAlgn="b"/>
                      <a:r>
                        <a:rPr lang="ka-GE" sz="2000" b="1" u="none" strike="noStrike" dirty="0" smtClean="0">
                          <a:effectLst/>
                          <a:latin typeface="+mj-lt"/>
                        </a:rPr>
                        <a:t>სულ (ლარი):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  <a:latin typeface="+mj-lt"/>
                        </a:rPr>
                        <a:t>9 594 922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  <a:latin typeface="+mj-lt"/>
                        </a:rPr>
                        <a:t>22 064 715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>
                          <a:effectLst/>
                          <a:latin typeface="+mj-lt"/>
                        </a:rPr>
                        <a:t>33 552 041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  <a:latin typeface="+mj-lt"/>
                        </a:rPr>
                        <a:t>4 112 110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  <a:latin typeface="+mj-lt"/>
                        </a:rPr>
                        <a:t>2 451 635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  <a:latin typeface="+mj-lt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88757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6055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95013E-C556-4F0E-8C79-4157A4F3C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dirty="0" smtClean="0"/>
              <a:t>კარდიოქირურგიის პროგრამაში 2019 წელს სახელმწიფო დაფინანსება და პაციენტის თანაგადახდა </a:t>
            </a:r>
            <a:endParaRPr lang="ru-RU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650637722"/>
              </p:ext>
            </p:extLst>
          </p:nvPr>
        </p:nvGraphicFramePr>
        <p:xfrm>
          <a:off x="736600" y="1789906"/>
          <a:ext cx="10101943" cy="5068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54934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7BB8B3-4A3B-4327-AC18-96642787F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საყოველთაო ხელმისაწვდომობის პროგრამის ფარგლებში 2021 წლისთვის ბიუჯეტის ზრდის საჭიროება (ლარში)</a:t>
            </a:r>
            <a:endParaRPr lang="ru-RU" sz="36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44D61CD-F1CA-4712-9948-B1A7EAEB45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74286"/>
              </p:ext>
            </p:extLst>
          </p:nvPr>
        </p:nvGraphicFramePr>
        <p:xfrm>
          <a:off x="841952" y="1690688"/>
          <a:ext cx="10511848" cy="45529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78182">
                  <a:extLst>
                    <a:ext uri="{9D8B030D-6E8A-4147-A177-3AD203B41FA5}">
                      <a16:colId xmlns:a16="http://schemas.microsoft.com/office/drawing/2014/main" val="1524576352"/>
                    </a:ext>
                  </a:extLst>
                </a:gridCol>
                <a:gridCol w="3433666">
                  <a:extLst>
                    <a:ext uri="{9D8B030D-6E8A-4147-A177-3AD203B41FA5}">
                      <a16:colId xmlns:a16="http://schemas.microsoft.com/office/drawing/2014/main" val="1625632836"/>
                    </a:ext>
                  </a:extLst>
                </a:gridCol>
              </a:tblGrid>
              <a:tr h="112667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>
                          <a:effectLst/>
                        </a:rPr>
                        <a:t>დაფინანსების ზრდა ცვლილების შემდგომ ონკოლოგია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Sylfaen" panose="010A0502050306030303" pitchFamily="18" charset="0"/>
                        </a:rPr>
                        <a:t>81 334 405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28213771"/>
                  </a:ext>
                </a:extLst>
              </a:tr>
              <a:tr h="112667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>
                          <a:effectLst/>
                        </a:rPr>
                        <a:t>დაფინანსების ზრდა ცვლილების შემდგომ კარდიოქირურგია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Sylfaen" panose="010A0502050306030303" pitchFamily="18" charset="0"/>
                        </a:rPr>
                        <a:t>6 563 745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17991887"/>
                  </a:ext>
                </a:extLst>
              </a:tr>
              <a:tr h="563335">
                <a:tc>
                  <a:txBody>
                    <a:bodyPr/>
                    <a:lstStyle/>
                    <a:p>
                      <a:pPr algn="r" fontAlgn="b"/>
                      <a:r>
                        <a:rPr lang="ka-GE" sz="2000" b="1" u="none" strike="noStrike" dirty="0">
                          <a:effectLst/>
                        </a:rPr>
                        <a:t>სულ დაფინანსების ზრდა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Sylfaen" panose="010A0502050306030303" pitchFamily="18" charset="0"/>
                        </a:rPr>
                        <a:t>87 898 150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96763643"/>
                  </a:ext>
                </a:extLst>
              </a:tr>
              <a:tr h="563335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>
                          <a:effectLst/>
                        </a:rPr>
                        <a:t>2020 წლის ბიუჯეტი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Sylfaen" panose="010A0502050306030303" pitchFamily="18" charset="0"/>
                        </a:rPr>
                        <a:t>757 136 000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89796096"/>
                  </a:ext>
                </a:extLst>
              </a:tr>
              <a:tr h="563335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>
                          <a:effectLst/>
                        </a:rPr>
                        <a:t>2021 წლის ბიუჯეტი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Sylfaen" panose="010A0502050306030303" pitchFamily="18" charset="0"/>
                        </a:rPr>
                        <a:t>847 136 000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71766718"/>
                  </a:ext>
                </a:extLst>
              </a:tr>
              <a:tr h="563335">
                <a:tc>
                  <a:txBody>
                    <a:bodyPr/>
                    <a:lstStyle/>
                    <a:p>
                      <a:pPr algn="r" fontAlgn="b"/>
                      <a:r>
                        <a:rPr lang="ka-GE" sz="20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2021 წ დამატებით პროგნოზული</a:t>
                      </a:r>
                      <a:r>
                        <a:rPr lang="ka-GE" sz="2000" b="1" u="none" strike="noStrik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თანხა (მოთხოვნის 10% მატების გათვალისწინებით)</a:t>
                      </a:r>
                      <a:r>
                        <a:rPr lang="ka-GE" sz="2000" b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endParaRPr lang="ka-GE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Sylfaen" panose="010A0502050306030303" pitchFamily="18" charset="0"/>
                        </a:rPr>
                        <a:t>90 000 000</a:t>
                      </a:r>
                      <a:endParaRPr lang="ru-RU" sz="20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94183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6029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ცვლილებების არსი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3200" dirty="0" smtClean="0"/>
              <a:t>საყოველთაო ჯანდაცვის პროგრამის ფარგლებში ბაზისურ სერვისებზე ხელმისაწვდომობის გაუმჯობესება : კიბოს </a:t>
            </a:r>
            <a:r>
              <a:rPr lang="ka-GE" sz="3200" dirty="0" smtClean="0"/>
              <a:t>მკურნალობა</a:t>
            </a:r>
            <a:r>
              <a:rPr lang="ka-GE" sz="3200" dirty="0" smtClean="0"/>
              <a:t>სა და კარდიოქირურგიულ სერვისებზე</a:t>
            </a:r>
            <a:r>
              <a:rPr lang="ka-GE" sz="3200" dirty="0" smtClean="0"/>
              <a:t> </a:t>
            </a:r>
            <a:r>
              <a:rPr lang="ka-GE" sz="3200" dirty="0" smtClean="0"/>
              <a:t>ფინანსური ბარიერის აღმოფხვრა </a:t>
            </a:r>
          </a:p>
          <a:p>
            <a:r>
              <a:rPr lang="ka-GE" sz="3200" dirty="0" smtClean="0"/>
              <a:t>პროგრამის ეფექტურობის გაუმჯობესება დიდი ქალაქებში სერვისების სტრატეგიული შესყიდვის </a:t>
            </a:r>
            <a:r>
              <a:rPr lang="ka-GE" sz="3200" dirty="0" smtClean="0"/>
              <a:t>მექანიზმის </a:t>
            </a:r>
            <a:r>
              <a:rPr lang="ka-GE" sz="3200" dirty="0" smtClean="0"/>
              <a:t>ამოქმედების გზით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99850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365"/>
            <a:ext cx="10515600" cy="1325563"/>
          </a:xfrm>
        </p:spPr>
        <p:txBody>
          <a:bodyPr/>
          <a:lstStyle/>
          <a:p>
            <a:r>
              <a:rPr lang="ka-GE" dirty="0" smtClean="0"/>
              <a:t>საფუძვლები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31282"/>
            <a:ext cx="10515600" cy="4351338"/>
          </a:xfrm>
        </p:spPr>
        <p:txBody>
          <a:bodyPr>
            <a:noAutofit/>
          </a:bodyPr>
          <a:lstStyle/>
          <a:p>
            <a:r>
              <a:rPr lang="ka-GE" sz="2400" dirty="0" smtClean="0"/>
              <a:t>ჯანმრთელობის მსოფლიო ორგანიზაციის ტექნიკური დახმარება </a:t>
            </a:r>
          </a:p>
          <a:p>
            <a:pPr lvl="1"/>
            <a:r>
              <a:rPr lang="ka-GE" dirty="0" smtClean="0"/>
              <a:t>სტრატეგიული შესყიდვების სტრატეგიის მომზადებისთვის (2019 წელი)</a:t>
            </a:r>
          </a:p>
          <a:p>
            <a:pPr lvl="1"/>
            <a:r>
              <a:rPr lang="ka-GE" dirty="0" smtClean="0"/>
              <a:t>საქართველოში ონკოლოგიურ სერვისებზე ხელმისაწვდომობის ანალიზი და რეკომენდაციები (2019 წელი) </a:t>
            </a:r>
          </a:p>
          <a:p>
            <a:r>
              <a:rPr lang="ka-GE" sz="2400" dirty="0" smtClean="0"/>
              <a:t>ევროკავშირის ტექნიკური დახმარება ორგანოებისა და ქსოვილების ტრანსპლანტაციის კანონმდებლობის შემუშავებისთვის </a:t>
            </a:r>
          </a:p>
          <a:p>
            <a:r>
              <a:rPr lang="ka-GE" sz="2400" dirty="0" smtClean="0"/>
              <a:t>გაიდლაინები და დაავადებათა მართვის პროტოკოლები/სტანდარტები</a:t>
            </a:r>
          </a:p>
          <a:p>
            <a:r>
              <a:rPr lang="ka-GE" sz="2400" dirty="0" smtClean="0"/>
              <a:t>სახალხო დამცველის ანგარიშში (2018, 2019) წარმოდგენილი რეკომენდაციები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96220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dirty="0" smtClean="0"/>
              <a:t>ჯანდაცვის სერვისის სტრატეგიული შესყიდვა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90688"/>
            <a:ext cx="10715171" cy="4898798"/>
          </a:xfrm>
        </p:spPr>
        <p:txBody>
          <a:bodyPr>
            <a:normAutofit fontScale="92500" lnSpcReduction="10000"/>
          </a:bodyPr>
          <a:lstStyle/>
          <a:p>
            <a:r>
              <a:rPr lang="ka-GE" sz="2600" b="1" dirty="0"/>
              <a:t>შესასყიდი სერვისის მოცულობის განსაზღვრა</a:t>
            </a:r>
          </a:p>
          <a:p>
            <a:r>
              <a:rPr lang="ka-GE" sz="2000" dirty="0" smtClean="0"/>
              <a:t>სამინისტრო მიმდინარე წლის 1 სექტემბრამდე ადგენს თბილისში, ბათუმსა და ქუთაისში მომდევნო კალენდარული წლის განმავლობაში შესასყიდი ჰოსპიტალური სერვისების უზრუნველყოფისთვის საწოლფონდის მოცულობას, ფსიქიატრიული, ტუბერკულოზის და პერინატალური/ნეონატალური სერვისების გარდა </a:t>
            </a:r>
          </a:p>
          <a:p>
            <a:r>
              <a:rPr lang="ka-GE" sz="2000" b="1" dirty="0" smtClean="0"/>
              <a:t>მეთოდოლოგია: </a:t>
            </a:r>
          </a:p>
          <a:p>
            <a:r>
              <a:rPr lang="ka-GE" sz="2000" dirty="0" smtClean="0"/>
              <a:t>2017-2018-2019 წლის საწოლფონდის მოხმარებაზე დაყრდნობით, 70% იანი უტილიზაციის პირობებში საჭირო საჭიროა საწოლების შემდეგი რაოდენობა. 30% სარეზერვო მოცულობა გათვალისწინებულია დამატებით კოვიდ 19-ის მიზნებისთვის. </a:t>
            </a:r>
          </a:p>
          <a:p>
            <a:pPr lvl="1"/>
            <a:r>
              <a:rPr lang="ka-GE" sz="2000" dirty="0" smtClean="0"/>
              <a:t>თბილისში 5700 საწოლი (არსებულის 70%)</a:t>
            </a:r>
          </a:p>
          <a:p>
            <a:pPr lvl="1"/>
            <a:r>
              <a:rPr lang="ka-GE" sz="2000" dirty="0" smtClean="0"/>
              <a:t>ბათუმში  700 (არსებულის 70%)</a:t>
            </a:r>
          </a:p>
          <a:p>
            <a:pPr lvl="1"/>
            <a:r>
              <a:rPr lang="ka-GE" sz="2000" dirty="0" smtClean="0"/>
              <a:t>ქუთაისში 1100 (არსებულის 70%)</a:t>
            </a:r>
          </a:p>
          <a:p>
            <a:r>
              <a:rPr lang="ka-GE" sz="2000" dirty="0" smtClean="0"/>
              <a:t>მაღალ ტექნოლოგიური სერვისების მ.შ. კარდიო ქირურგია, ნეიროქირურგია, ტრანსპლანტაცია შესყიდვა მოხდება, როგორც მრავალპროფილური, ასევე მონოპროფილური კლინიკებისგან დადგენილებით განსაზღვრული პირობების/კრიტერიუმების შესაბამისად. </a:t>
            </a:r>
          </a:p>
          <a:p>
            <a:r>
              <a:rPr lang="ka-GE" sz="2000" b="1" u="sng" dirty="0" smtClean="0">
                <a:solidFill>
                  <a:srgbClr val="FF0000"/>
                </a:solidFill>
              </a:rPr>
              <a:t>ცვლილება ძალაში შევა გარდამავალი პერიოდის შემდეგ (4-დან 6 თვემდე)</a:t>
            </a:r>
          </a:p>
        </p:txBody>
      </p:sp>
    </p:spTree>
    <p:extLst>
      <p:ext uri="{BB962C8B-B14F-4D97-AF65-F5344CB8AC3E}">
        <p14:creationId xmlns:p14="http://schemas.microsoft.com/office/powerpoint/2010/main" val="2668385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dirty="0" smtClean="0"/>
              <a:t>ჯანდაცვის სერვისის სტრატეგიული შესყიდვა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1863"/>
            <a:ext cx="10515600" cy="4545874"/>
          </a:xfrm>
        </p:spPr>
        <p:txBody>
          <a:bodyPr>
            <a:normAutofit/>
          </a:bodyPr>
          <a:lstStyle/>
          <a:p>
            <a:r>
              <a:rPr lang="ka-GE" sz="2000" dirty="0" smtClean="0"/>
              <a:t>მაღალ ტექნოლოგიური სერვისების მ.შ. კარდიო ქირურგია, ნეიროქირურგია, ტრანსპლანტაცია შესყიდვა მოხდება, როგორც მრავალპროფილური, ასევე მონოპროფილური კლინიკებისგან დადგენილებით განსაზღვრული პირობების/კრიტერიუმების შესაბამისად. </a:t>
            </a:r>
          </a:p>
          <a:p>
            <a:pPr lvl="1"/>
            <a:r>
              <a:rPr lang="ka-GE" sz="1800" dirty="0"/>
              <a:t>კარდიოქირურგიული მომსახურების მიმწოდებელი ყველა სტაციონარული დაწესებულება ვალდებულია, 2020 წლის 1 ივლისამდე თავისი საქმიანობა შესაბამისობაში მოიყვანოს </a:t>
            </a:r>
            <a:r>
              <a:rPr lang="ka-GE" sz="1800" dirty="0" smtClean="0"/>
              <a:t>განსაზღვრულ </a:t>
            </a:r>
            <a:r>
              <a:rPr lang="ka-GE" sz="1800" dirty="0"/>
              <a:t>პირობებთან და 2020 წლის 31 დეკემბრამდე მოიპოვოს ნებართვის დანართი – „კარდიოქირურგიული მომსახურება</a:t>
            </a:r>
            <a:r>
              <a:rPr lang="ka-GE" sz="1800" dirty="0" smtClean="0"/>
              <a:t>.“</a:t>
            </a:r>
            <a:r>
              <a:rPr lang="ka-GE" sz="1800" dirty="0"/>
              <a:t>(მთავრობის დადგენილება №149 </a:t>
            </a:r>
            <a:r>
              <a:rPr lang="ka-GE" sz="1800" dirty="0" smtClean="0"/>
              <a:t>2020 </a:t>
            </a:r>
            <a:r>
              <a:rPr lang="ka-GE" sz="1800" dirty="0"/>
              <a:t>წლის 6 მარტი) </a:t>
            </a:r>
            <a:endParaRPr lang="ka-GE" sz="1800" dirty="0" smtClean="0"/>
          </a:p>
          <a:p>
            <a:pPr lvl="1"/>
            <a:r>
              <a:rPr lang="ka-GE" sz="1800" dirty="0" smtClean="0"/>
              <a:t>ნეიროქირურგიის და ინსულტის მართვის სერვისის მიმწოდებელი სტაციონარული დაწესებულებებისთვის საქმიანობის პირობები მომზადდება 2020 წლის 1 ნოემბრამდე და ამოქმედდება ეტაპობრივად 2021 წლის 1 იანვრიდან </a:t>
            </a:r>
          </a:p>
          <a:p>
            <a:pPr lvl="1"/>
            <a:r>
              <a:rPr lang="ka-GE" sz="1800" dirty="0" smtClean="0"/>
              <a:t>ტრანსპლანტაციის სერვისის მიმწოდებელი დაწესებულებებისთვის საქმიანობის პირობები მომზადდება 2021 წლის 31 მარტამდე და ამოქმედდება ძალაში შესვლიდან 6 თვის ვადაში. </a:t>
            </a:r>
          </a:p>
        </p:txBody>
      </p:sp>
    </p:spTree>
    <p:extLst>
      <p:ext uri="{BB962C8B-B14F-4D97-AF65-F5344CB8AC3E}">
        <p14:creationId xmlns:p14="http://schemas.microsoft.com/office/powerpoint/2010/main" val="2139477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168" y="16360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a-GE" dirty="0" smtClean="0"/>
              <a:t>სტრატეგიული შესყიდვის კრიტერიუმები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136" y="1593669"/>
            <a:ext cx="10909663" cy="5264331"/>
          </a:xfrm>
        </p:spPr>
        <p:txBody>
          <a:bodyPr>
            <a:noAutofit/>
          </a:bodyPr>
          <a:lstStyle/>
          <a:p>
            <a:r>
              <a:rPr lang="ka-GE" sz="2400" dirty="0" smtClean="0">
                <a:latin typeface="+mj-lt"/>
              </a:rPr>
              <a:t>საყოველთაო ჯანდაცვის პროგრამაში მონაწილეობისას თბილისში, </a:t>
            </a:r>
            <a:r>
              <a:rPr lang="ka-GE" sz="2400" dirty="0">
                <a:latin typeface="+mj-lt"/>
              </a:rPr>
              <a:t>ბათუმსა და ქუთაისში უპირატესობა </a:t>
            </a:r>
            <a:r>
              <a:rPr lang="ka-GE" sz="2400" dirty="0" smtClean="0">
                <a:latin typeface="+mj-lt"/>
              </a:rPr>
              <a:t>მიენიჭებათ სამედიცინო დაწესებულებებს, რომელიც არიან</a:t>
            </a:r>
          </a:p>
          <a:p>
            <a:pPr marL="0" indent="0">
              <a:buNone/>
            </a:pPr>
            <a:endParaRPr lang="ka-GE" sz="2400" dirty="0" smtClean="0">
              <a:latin typeface="+mj-lt"/>
            </a:endParaRPr>
          </a:p>
          <a:p>
            <a:pPr marL="342900" indent="-342900">
              <a:buAutoNum type="arabicParenBoth"/>
            </a:pPr>
            <a:r>
              <a:rPr lang="ka-GE" sz="2400" dirty="0" smtClean="0">
                <a:latin typeface="+mj-lt"/>
              </a:rPr>
              <a:t>მრავალპროფილური სერვისების მიმწოდებლები </a:t>
            </a:r>
            <a:r>
              <a:rPr lang="ka-GE" sz="2400" dirty="0">
                <a:latin typeface="+mj-lt"/>
              </a:rPr>
              <a:t>(თერაპია, </a:t>
            </a:r>
            <a:r>
              <a:rPr lang="ka-GE" sz="2400" dirty="0" smtClean="0">
                <a:latin typeface="+mj-lt"/>
              </a:rPr>
              <a:t>მრავალპროფილური ქირურგია, რეანიმაცია, მეანობა-გინეკოლოგია, პედიატრია, ინფექციური პათოლოგიები, სასურველია ფსიქიატრია). პროგრამაში ჩართვისას უპირატესობა მიენიჭება მაღალი საწოლფონდის მქონე კლინიკებს. </a:t>
            </a:r>
          </a:p>
          <a:p>
            <a:pPr marL="342900" indent="-342900">
              <a:buAutoNum type="arabicParenBoth"/>
            </a:pPr>
            <a:r>
              <a:rPr lang="ka-GE" sz="2400" dirty="0" smtClean="0">
                <a:latin typeface="+mj-lt"/>
              </a:rPr>
              <a:t> სამინისტრო დაადგენს მოთხოვნებს ადამიანურ რესურსზე : მაგ.1 თერაპიულ საწოლზე 0.75 ექიმი და 1.4 ექთანი, 1 ქირურგიულ საწოლზე 0.54 ექიმი და 1.53 ექთანი</a:t>
            </a:r>
            <a:r>
              <a:rPr lang="ka-GE" sz="2400" dirty="0">
                <a:latin typeface="+mj-lt"/>
              </a:rPr>
              <a:t> </a:t>
            </a:r>
            <a:r>
              <a:rPr lang="ka-GE" sz="2400" dirty="0" smtClean="0">
                <a:latin typeface="+mj-lt"/>
              </a:rPr>
              <a:t>(</a:t>
            </a:r>
            <a:r>
              <a:rPr lang="ka-GE" sz="2400" b="1" i="1" dirty="0" smtClean="0">
                <a:latin typeface="+mj-lt"/>
              </a:rPr>
              <a:t>მიმდინარეობს დამუშავება</a:t>
            </a:r>
            <a:r>
              <a:rPr lang="ka-GE" sz="2400" dirty="0" smtClean="0"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89932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3600" dirty="0" smtClean="0"/>
              <a:t>საყოველთაო ჯანდაცვის პროგრამაში მონაწილეობის სხვა პირობები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19" y="1789610"/>
            <a:ext cx="10737669" cy="4611189"/>
          </a:xfrm>
        </p:spPr>
        <p:txBody>
          <a:bodyPr>
            <a:noAutofit/>
          </a:bodyPr>
          <a:lstStyle/>
          <a:p>
            <a:r>
              <a:rPr lang="ka-GE" sz="2200" dirty="0" smtClean="0"/>
              <a:t>საყოველთაო ჯანდაცვის პროგრამაში მონაწილე ნებისმიერი დაწესებულება ვალდებულია მონაწილეობა მიიღოს საზოგადოებრივი ჯანმრთელობის პროგრამებში სამინისტროს მოთხოვნის შესაბამისად</a:t>
            </a:r>
          </a:p>
          <a:p>
            <a:pPr marL="0" indent="0">
              <a:buNone/>
            </a:pPr>
            <a:endParaRPr lang="ka-GE" sz="2200" dirty="0" smtClean="0"/>
          </a:p>
          <a:p>
            <a:r>
              <a:rPr lang="ka-GE" sz="2200" dirty="0" smtClean="0"/>
              <a:t>იმ </a:t>
            </a:r>
            <a:r>
              <a:rPr lang="ka-GE" sz="2200" dirty="0"/>
              <a:t>შემთხვევაში, თუ მიმწოდებელმა პროგრამით </a:t>
            </a:r>
            <a:r>
              <a:rPr lang="ka-GE" sz="2200" dirty="0" smtClean="0"/>
              <a:t>გათვალისწინებულ მომსახურებაზე </a:t>
            </a:r>
            <a:r>
              <a:rPr lang="ka-GE" sz="2200" dirty="0"/>
              <a:t>უარი განუცხადა პროგრამის მოსარგებლეს, ან მომსახურება გაუწიადაგვიანებით (მისგან დამოუკიდებელი მიზეზების გარდა), ან არასრულად, </a:t>
            </a:r>
            <a:r>
              <a:rPr lang="ka-GE" sz="2200" dirty="0" smtClean="0"/>
              <a:t>ან არაჯეროვნად</a:t>
            </a:r>
            <a:r>
              <a:rPr lang="ka-GE" sz="2200" dirty="0"/>
              <a:t>, მიმწოდებელი იხდის ჯარიმას გასაწევი/გაწეული მომსახურებისთვისგანმახორციელებლის მიერ პროგრამით ასანაზღაურებელი/ ანაზღაურებული თანხის ღირებულების სამმაგი ოდენობის სახით</a:t>
            </a:r>
            <a:r>
              <a:rPr lang="ka-GE" sz="2200" dirty="0" smtClean="0"/>
              <a:t>. </a:t>
            </a:r>
            <a:r>
              <a:rPr lang="ka-GE" sz="2200" i="1" dirty="0" smtClean="0">
                <a:solidFill>
                  <a:srgbClr val="C00000"/>
                </a:solidFill>
              </a:rPr>
              <a:t>განმეორებით შემთხვევაში დაწესებულება დაკარგავს პროგრამის მიმწოდებლის სტატუსს 3 თვის განმავლობაში.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69637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საყოველთაო ჯანდაცვის პროგრამის ფარგლებში პრიორიტეტულ სერვისებზე ფინანსური ხელმისაწვდომობის გაუმჯობესება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5080000"/>
            <a:ext cx="10515600" cy="1009650"/>
          </a:xfrm>
        </p:spPr>
        <p:txBody>
          <a:bodyPr>
            <a:normAutofit/>
          </a:bodyPr>
          <a:lstStyle/>
          <a:p>
            <a:r>
              <a:rPr lang="ka-GE" sz="3600" dirty="0" smtClean="0"/>
              <a:t>ონკოლოგია და კარდიოქირურგია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66854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კიბოს მკურნალობის პროგრამის გაფართოვების აუცილებლობა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dirty="0" smtClean="0"/>
              <a:t>საქართველოს კიბოს სტრატეგიის მთავარი ამოცანა სათანადო მკურნალობის გზით კიბოთი დაავადებული პირების გადარჩენის მაჩვენებლის გაუმჯობესებაა</a:t>
            </a:r>
          </a:p>
          <a:p>
            <a:r>
              <a:rPr lang="ka-GE" dirty="0" smtClean="0"/>
              <a:t>ამისთვის აუცილებელია მკურნალობაზე ფინანსური ხელმისაწვდომობის გაუმჯობესება</a:t>
            </a:r>
          </a:p>
          <a:p>
            <a:r>
              <a:rPr lang="ka-GE" dirty="0" smtClean="0"/>
              <a:t>კიბო არაგადამდები დაავადებებით გამოწვეული სიკვდილობებს შორის მეორე ადგილზეა</a:t>
            </a:r>
          </a:p>
          <a:p>
            <a:r>
              <a:rPr lang="ka-GE" dirty="0" smtClean="0"/>
              <a:t>კიბოს გადარჩენის მაჩვენებლის გაუმჯობესებისთვის, ეროვნული სტრატეგიის თანახმად,  კიბოსთან დაკავშირებული ქირურგიული ჩარევების მოცვა 100%მდე უნდა გაიზარდოს, 80%-ით უნდა იქნას მოცული კიბოს საწინააღმდეგო მედიკამენტები და 70%-ს უნდა ჰქონდეს წვდომა სხივურ თერაპიაზე.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219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804</Words>
  <Application>Microsoft Office PowerPoint</Application>
  <PresentationFormat>Widescreen</PresentationFormat>
  <Paragraphs>108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Sylfaen</vt:lpstr>
      <vt:lpstr>Office Theme</vt:lpstr>
      <vt:lpstr>საყოველთაო ჯანდაცვის პროგრამა</vt:lpstr>
      <vt:lpstr>ცვლილებების არსი</vt:lpstr>
      <vt:lpstr>საფუძვლები</vt:lpstr>
      <vt:lpstr>ჯანდაცვის სერვისის სტრატეგიული შესყიდვა (1)</vt:lpstr>
      <vt:lpstr>ჯანდაცვის სერვისის სტრატეგიული შესყიდვა (2)</vt:lpstr>
      <vt:lpstr>სტრატეგიული შესყიდვის კრიტერიუმები</vt:lpstr>
      <vt:lpstr>საყოველთაო ჯანდაცვის პროგრამაში მონაწილეობის სხვა პირობები </vt:lpstr>
      <vt:lpstr>საყოველთაო ჯანდაცვის პროგრამის ფარგლებში პრიორიტეტულ სერვისებზე ფინანსური ხელმისაწვდომობის გაუმჯობესება </vt:lpstr>
      <vt:lpstr>კიბოს მკურნალობის პროგრამის გაფართოვების აუცილებლობა</vt:lpstr>
      <vt:lpstr>ონკოლოგიაში  არსებული დაფინანსება კომპონენტების მიხედვით (2019 წლის პროგრამის ფარგლებში)</vt:lpstr>
      <vt:lpstr>ონკოლოგიის მკურნალობის პროგრამებში პაციენტის თანაგადახდის მოხსნა: პროგნოზული ბიუჯეტი </vt:lpstr>
      <vt:lpstr>ონკოლოგიის პროგრამაში ცვლილებების განხორციელების სქემა </vt:lpstr>
      <vt:lpstr>კარდიოქირურგიაში დღეის მდგომარეობით არსებული დაფინანსება</vt:lpstr>
      <vt:lpstr>კარდიოქირურგიის პროგრამაში 2019 წელს სახელმწიფო დაფინანსება და პაციენტის თანაგადახდა </vt:lpstr>
      <vt:lpstr>საყოველთაო ხელმისაწვდომობის პროგრამის ფარგლებში 2021 წლისთვის ბიუჯეტის ზრდის საჭიროება (ლარში)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საყოვეთაო ხელმისაწვდომობის პროგრამა</dc:title>
  <dc:creator>Tamar Gabunia</dc:creator>
  <cp:lastModifiedBy>Tamar Gabunia</cp:lastModifiedBy>
  <cp:revision>36</cp:revision>
  <dcterms:created xsi:type="dcterms:W3CDTF">2020-07-21T11:02:23Z</dcterms:created>
  <dcterms:modified xsi:type="dcterms:W3CDTF">2020-07-23T18:03:49Z</dcterms:modified>
</cp:coreProperties>
</file>