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1D8CCB2-4102-41C9-BAD1-E5719A460E0F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ACAAA648-B335-4227-B2BC-DA75121C1F11}">
      <dgm:prSet phldrT="[Text]" custT="1"/>
      <dgm:spPr/>
      <dgm:t>
        <a:bodyPr/>
        <a:lstStyle/>
        <a:p>
          <a:r>
            <a:rPr lang="ka-GE" sz="1600" dirty="0" smtClean="0"/>
            <a:t>100 საწოლზე&gt; პჯრ ხელშეკრულებით - 15 აგვისტოდან</a:t>
          </a:r>
          <a:endParaRPr lang="en-US" sz="1600" dirty="0"/>
        </a:p>
      </dgm:t>
    </dgm:pt>
    <dgm:pt modelId="{BC0A759D-2F05-4A35-8011-ADC2F4939096}" type="parTrans" cxnId="{9A99CB40-EACC-41BC-A33D-C764E76B4A9F}">
      <dgm:prSet/>
      <dgm:spPr/>
      <dgm:t>
        <a:bodyPr/>
        <a:lstStyle/>
        <a:p>
          <a:endParaRPr lang="en-US"/>
        </a:p>
      </dgm:t>
    </dgm:pt>
    <dgm:pt modelId="{9FA149B4-AAFA-457A-92CE-B1CA27CC4E27}" type="sibTrans" cxnId="{9A99CB40-EACC-41BC-A33D-C764E76B4A9F}">
      <dgm:prSet/>
      <dgm:spPr/>
      <dgm:t>
        <a:bodyPr/>
        <a:lstStyle/>
        <a:p>
          <a:endParaRPr lang="en-US"/>
        </a:p>
      </dgm:t>
    </dgm:pt>
    <dgm:pt modelId="{F0ABE272-461C-403C-AB40-CD8B5AF2842D}">
      <dgm:prSet phldrT="[Text]" custT="1"/>
      <dgm:spPr/>
      <dgm:t>
        <a:bodyPr/>
        <a:lstStyle/>
        <a:p>
          <a:r>
            <a:rPr lang="ka-GE" sz="1600" dirty="0" smtClean="0"/>
            <a:t>კოვიდისთვის 10 საწოლი, მობილიზებისთვის მზადყოფთა 30% საწოლფონდის- 1 ოქტომბერი 2020</a:t>
          </a:r>
          <a:endParaRPr lang="en-US" sz="1600" dirty="0"/>
        </a:p>
      </dgm:t>
    </dgm:pt>
    <dgm:pt modelId="{B90383B5-8467-4D39-9E59-BED04F237E9B}" type="parTrans" cxnId="{B6947FE9-FEAE-4D93-9DF4-8CFA655F57E5}">
      <dgm:prSet/>
      <dgm:spPr/>
      <dgm:t>
        <a:bodyPr/>
        <a:lstStyle/>
        <a:p>
          <a:endParaRPr lang="en-US"/>
        </a:p>
      </dgm:t>
    </dgm:pt>
    <dgm:pt modelId="{6FF25793-C179-4A68-982D-267F8FC748F7}" type="sibTrans" cxnId="{B6947FE9-FEAE-4D93-9DF4-8CFA655F57E5}">
      <dgm:prSet/>
      <dgm:spPr/>
      <dgm:t>
        <a:bodyPr/>
        <a:lstStyle/>
        <a:p>
          <a:endParaRPr lang="en-US"/>
        </a:p>
      </dgm:t>
    </dgm:pt>
    <dgm:pt modelId="{D5335DDF-FA82-49EC-97D5-B77274E5DA02}">
      <dgm:prSet phldrT="[Text]" custT="1"/>
      <dgm:spPr/>
      <dgm:t>
        <a:bodyPr/>
        <a:lstStyle/>
        <a:p>
          <a:r>
            <a:rPr lang="ka-GE" sz="1400" dirty="0" smtClean="0"/>
            <a:t>სელექცია მრალაპროფილურის დიდ ქალაქებში;</a:t>
          </a:r>
        </a:p>
        <a:p>
          <a:r>
            <a:rPr lang="ka-GE" sz="1400" dirty="0" smtClean="0"/>
            <a:t>100-ზე მეტი ადგილზე პჯრ აპარატი</a:t>
          </a:r>
        </a:p>
        <a:p>
          <a:r>
            <a:rPr lang="ka-GE" sz="1400" dirty="0" smtClean="0"/>
            <a:t>2021-წლის 1 იანვრიდან </a:t>
          </a:r>
          <a:endParaRPr lang="en-US" sz="1400" dirty="0"/>
        </a:p>
      </dgm:t>
    </dgm:pt>
    <dgm:pt modelId="{002B6E78-B737-44D6-B39F-C036B0D93E30}" type="parTrans" cxnId="{918BE289-5A28-464A-97E8-059294A16FDC}">
      <dgm:prSet/>
      <dgm:spPr/>
      <dgm:t>
        <a:bodyPr/>
        <a:lstStyle/>
        <a:p>
          <a:endParaRPr lang="en-US"/>
        </a:p>
      </dgm:t>
    </dgm:pt>
    <dgm:pt modelId="{D562BD0A-1BE2-4C5B-84F8-BDA6211919B7}" type="sibTrans" cxnId="{918BE289-5A28-464A-97E8-059294A16FDC}">
      <dgm:prSet/>
      <dgm:spPr/>
      <dgm:t>
        <a:bodyPr/>
        <a:lstStyle/>
        <a:p>
          <a:endParaRPr lang="en-US"/>
        </a:p>
      </dgm:t>
    </dgm:pt>
    <dgm:pt modelId="{87A0604B-63F6-4E0C-8A73-0947ED2A6EEE}" type="pres">
      <dgm:prSet presAssocID="{61D8CCB2-4102-41C9-BAD1-E5719A460E0F}" presName="Name0" presStyleCnt="0">
        <dgm:presLayoutVars>
          <dgm:dir/>
          <dgm:animLvl val="lvl"/>
          <dgm:resizeHandles val="exact"/>
        </dgm:presLayoutVars>
      </dgm:prSet>
      <dgm:spPr/>
    </dgm:pt>
    <dgm:pt modelId="{7BA1167F-3C68-483C-9EC4-163853B8AE1A}" type="pres">
      <dgm:prSet presAssocID="{ACAAA648-B335-4227-B2BC-DA75121C1F11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B48181-479B-4E89-A928-D2B6B9B6C458}" type="pres">
      <dgm:prSet presAssocID="{9FA149B4-AAFA-457A-92CE-B1CA27CC4E27}" presName="parTxOnlySpace" presStyleCnt="0"/>
      <dgm:spPr/>
    </dgm:pt>
    <dgm:pt modelId="{B147F925-1F1F-4D6B-A6F8-CAF2F4389668}" type="pres">
      <dgm:prSet presAssocID="{F0ABE272-461C-403C-AB40-CD8B5AF2842D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728024E-242E-46CF-AFE4-790213069F33}" type="pres">
      <dgm:prSet presAssocID="{6FF25793-C179-4A68-982D-267F8FC748F7}" presName="parTxOnlySpace" presStyleCnt="0"/>
      <dgm:spPr/>
    </dgm:pt>
    <dgm:pt modelId="{160183D4-F892-4001-8462-7EAA55E5F3ED}" type="pres">
      <dgm:prSet presAssocID="{D5335DDF-FA82-49EC-97D5-B77274E5DA02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6947FE9-FEAE-4D93-9DF4-8CFA655F57E5}" srcId="{61D8CCB2-4102-41C9-BAD1-E5719A460E0F}" destId="{F0ABE272-461C-403C-AB40-CD8B5AF2842D}" srcOrd="1" destOrd="0" parTransId="{B90383B5-8467-4D39-9E59-BED04F237E9B}" sibTransId="{6FF25793-C179-4A68-982D-267F8FC748F7}"/>
    <dgm:cxn modelId="{9A99CB40-EACC-41BC-A33D-C764E76B4A9F}" srcId="{61D8CCB2-4102-41C9-BAD1-E5719A460E0F}" destId="{ACAAA648-B335-4227-B2BC-DA75121C1F11}" srcOrd="0" destOrd="0" parTransId="{BC0A759D-2F05-4A35-8011-ADC2F4939096}" sibTransId="{9FA149B4-AAFA-457A-92CE-B1CA27CC4E27}"/>
    <dgm:cxn modelId="{DCE0BCE8-E0D4-42B6-AA4A-051A4D3D0514}" type="presOf" srcId="{D5335DDF-FA82-49EC-97D5-B77274E5DA02}" destId="{160183D4-F892-4001-8462-7EAA55E5F3ED}" srcOrd="0" destOrd="0" presId="urn:microsoft.com/office/officeart/2005/8/layout/chevron1"/>
    <dgm:cxn modelId="{918BE289-5A28-464A-97E8-059294A16FDC}" srcId="{61D8CCB2-4102-41C9-BAD1-E5719A460E0F}" destId="{D5335DDF-FA82-49EC-97D5-B77274E5DA02}" srcOrd="2" destOrd="0" parTransId="{002B6E78-B737-44D6-B39F-C036B0D93E30}" sibTransId="{D562BD0A-1BE2-4C5B-84F8-BDA6211919B7}"/>
    <dgm:cxn modelId="{A7351614-0802-4291-9361-731F068533F4}" type="presOf" srcId="{ACAAA648-B335-4227-B2BC-DA75121C1F11}" destId="{7BA1167F-3C68-483C-9EC4-163853B8AE1A}" srcOrd="0" destOrd="0" presId="urn:microsoft.com/office/officeart/2005/8/layout/chevron1"/>
    <dgm:cxn modelId="{D0D7E0FB-3E19-4BA8-B2A9-4484B6AABD96}" type="presOf" srcId="{61D8CCB2-4102-41C9-BAD1-E5719A460E0F}" destId="{87A0604B-63F6-4E0C-8A73-0947ED2A6EEE}" srcOrd="0" destOrd="0" presId="urn:microsoft.com/office/officeart/2005/8/layout/chevron1"/>
    <dgm:cxn modelId="{595710B4-7EEF-46FA-A7DC-1B2BD9EE00CD}" type="presOf" srcId="{F0ABE272-461C-403C-AB40-CD8B5AF2842D}" destId="{B147F925-1F1F-4D6B-A6F8-CAF2F4389668}" srcOrd="0" destOrd="0" presId="urn:microsoft.com/office/officeart/2005/8/layout/chevron1"/>
    <dgm:cxn modelId="{2242AE91-917E-46DC-ACB9-5868640DDCC1}" type="presParOf" srcId="{87A0604B-63F6-4E0C-8A73-0947ED2A6EEE}" destId="{7BA1167F-3C68-483C-9EC4-163853B8AE1A}" srcOrd="0" destOrd="0" presId="urn:microsoft.com/office/officeart/2005/8/layout/chevron1"/>
    <dgm:cxn modelId="{3E7A8A09-1E82-44A1-BF82-44D8648BFC77}" type="presParOf" srcId="{87A0604B-63F6-4E0C-8A73-0947ED2A6EEE}" destId="{26B48181-479B-4E89-A928-D2B6B9B6C458}" srcOrd="1" destOrd="0" presId="urn:microsoft.com/office/officeart/2005/8/layout/chevron1"/>
    <dgm:cxn modelId="{1951470F-BFC2-4609-866C-BC0FECD5F176}" type="presParOf" srcId="{87A0604B-63F6-4E0C-8A73-0947ED2A6EEE}" destId="{B147F925-1F1F-4D6B-A6F8-CAF2F4389668}" srcOrd="2" destOrd="0" presId="urn:microsoft.com/office/officeart/2005/8/layout/chevron1"/>
    <dgm:cxn modelId="{B10B5FFD-1798-4808-961A-AE12964A9460}" type="presParOf" srcId="{87A0604B-63F6-4E0C-8A73-0947ED2A6EEE}" destId="{D728024E-242E-46CF-AFE4-790213069F33}" srcOrd="3" destOrd="0" presId="urn:microsoft.com/office/officeart/2005/8/layout/chevron1"/>
    <dgm:cxn modelId="{9CEE13E8-CCAA-4038-BF04-0CB5E1147BA0}" type="presParOf" srcId="{87A0604B-63F6-4E0C-8A73-0947ED2A6EEE}" destId="{160183D4-F892-4001-8462-7EAA55E5F3ED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A1167F-3C68-483C-9EC4-163853B8AE1A}">
      <dsp:nvSpPr>
        <dsp:cNvPr id="0" name=""/>
        <dsp:cNvSpPr/>
      </dsp:nvSpPr>
      <dsp:spPr>
        <a:xfrm>
          <a:off x="3080" y="1424994"/>
          <a:ext cx="3753370" cy="150134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100 საწოლზე&gt; პჯრ ხელშეკრულებით - 15 აგვისტოდან</a:t>
          </a:r>
          <a:endParaRPr lang="en-US" sz="1600" kern="1200" dirty="0"/>
        </a:p>
      </dsp:txBody>
      <dsp:txXfrm>
        <a:off x="753754" y="1424994"/>
        <a:ext cx="2252022" cy="1501348"/>
      </dsp:txXfrm>
    </dsp:sp>
    <dsp:sp modelId="{B147F925-1F1F-4D6B-A6F8-CAF2F4389668}">
      <dsp:nvSpPr>
        <dsp:cNvPr id="0" name=""/>
        <dsp:cNvSpPr/>
      </dsp:nvSpPr>
      <dsp:spPr>
        <a:xfrm>
          <a:off x="3381114" y="1424994"/>
          <a:ext cx="3753370" cy="150134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კოვიდისთვის 10 საწოლი, მობილიზებისთვის მზადყოფთა 30% საწოლფონდის- 1 ოქტომბერი 2020</a:t>
          </a:r>
          <a:endParaRPr lang="en-US" sz="1600" kern="1200" dirty="0"/>
        </a:p>
      </dsp:txBody>
      <dsp:txXfrm>
        <a:off x="4131788" y="1424994"/>
        <a:ext cx="2252022" cy="1501348"/>
      </dsp:txXfrm>
    </dsp:sp>
    <dsp:sp modelId="{160183D4-F892-4001-8462-7EAA55E5F3ED}">
      <dsp:nvSpPr>
        <dsp:cNvPr id="0" name=""/>
        <dsp:cNvSpPr/>
      </dsp:nvSpPr>
      <dsp:spPr>
        <a:xfrm>
          <a:off x="6759148" y="1424994"/>
          <a:ext cx="3753370" cy="150134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dirty="0" smtClean="0"/>
            <a:t>სელექცია მრალაპროფილურის დიდ ქალაქებში;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dirty="0" smtClean="0"/>
            <a:t>100-ზე მეტი ადგილზე პჯრ აპარატი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dirty="0" smtClean="0"/>
            <a:t>2021-წლის 1 იანვრიდან </a:t>
          </a:r>
          <a:endParaRPr lang="en-US" sz="1400" kern="1200" dirty="0"/>
        </a:p>
      </dsp:txBody>
      <dsp:txXfrm>
        <a:off x="7509822" y="1424994"/>
        <a:ext cx="2252022" cy="15013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0F7E6-A44A-423C-A971-41A2D5FC316F}" type="datetimeFigureOut">
              <a:rPr lang="en-US" smtClean="0"/>
              <a:t>21-Jul-20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24781-6A94-44A5-9339-0BA603B1BC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754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0F7E6-A44A-423C-A971-41A2D5FC316F}" type="datetimeFigureOut">
              <a:rPr lang="en-US" smtClean="0"/>
              <a:t>21-Jul-20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24781-6A94-44A5-9339-0BA603B1BC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945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0F7E6-A44A-423C-A971-41A2D5FC316F}" type="datetimeFigureOut">
              <a:rPr lang="en-US" smtClean="0"/>
              <a:t>21-Jul-20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24781-6A94-44A5-9339-0BA603B1BC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167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0F7E6-A44A-423C-A971-41A2D5FC316F}" type="datetimeFigureOut">
              <a:rPr lang="en-US" smtClean="0"/>
              <a:t>21-Jul-20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24781-6A94-44A5-9339-0BA603B1BC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4360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0F7E6-A44A-423C-A971-41A2D5FC316F}" type="datetimeFigureOut">
              <a:rPr lang="en-US" smtClean="0"/>
              <a:t>21-Jul-20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24781-6A94-44A5-9339-0BA603B1BC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464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0F7E6-A44A-423C-A971-41A2D5FC316F}" type="datetimeFigureOut">
              <a:rPr lang="en-US" smtClean="0"/>
              <a:t>21-Jul-20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24781-6A94-44A5-9339-0BA603B1BC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678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0F7E6-A44A-423C-A971-41A2D5FC316F}" type="datetimeFigureOut">
              <a:rPr lang="en-US" smtClean="0"/>
              <a:t>21-Jul-20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24781-6A94-44A5-9339-0BA603B1BC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27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0F7E6-A44A-423C-A971-41A2D5FC316F}" type="datetimeFigureOut">
              <a:rPr lang="en-US" smtClean="0"/>
              <a:t>21-Jul-20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24781-6A94-44A5-9339-0BA603B1BC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890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0F7E6-A44A-423C-A971-41A2D5FC316F}" type="datetimeFigureOut">
              <a:rPr lang="en-US" smtClean="0"/>
              <a:t>21-Jul-20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24781-6A94-44A5-9339-0BA603B1BC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194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0F7E6-A44A-423C-A971-41A2D5FC316F}" type="datetimeFigureOut">
              <a:rPr lang="en-US" smtClean="0"/>
              <a:t>21-Jul-20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24781-6A94-44A5-9339-0BA603B1BC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282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0F7E6-A44A-423C-A971-41A2D5FC316F}" type="datetimeFigureOut">
              <a:rPr lang="en-US" smtClean="0"/>
              <a:t>21-Jul-20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24781-6A94-44A5-9339-0BA603B1BC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63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60F7E6-A44A-423C-A971-41A2D5FC316F}" type="datetimeFigureOut">
              <a:rPr lang="en-US" smtClean="0"/>
              <a:t>21-Jul-20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D24781-6A94-44A5-9339-0BA603B1BC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248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ka-GE" dirty="0" smtClean="0"/>
              <a:t>საყოვეთაო ხელმისაწვდომობის პროგრამა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a-GE" dirty="0" smtClean="0"/>
              <a:t>ცვლილებების პაკეტი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86167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a-GE" dirty="0" smtClean="0"/>
              <a:t>შესასყიდი სერვისის მოცულობის განსაზღვრა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41863"/>
            <a:ext cx="10515600" cy="4335100"/>
          </a:xfrm>
        </p:spPr>
        <p:txBody>
          <a:bodyPr>
            <a:normAutofit lnSpcReduction="10000"/>
          </a:bodyPr>
          <a:lstStyle/>
          <a:p>
            <a:r>
              <a:rPr lang="ka-GE" sz="2000" dirty="0" smtClean="0"/>
              <a:t>სამინისტრო მიმდინარე წლის 1 სექტემბრამდე ადგენს თბილისში, ბათუმსა და ქუთაისში მომდევნო კალენდარული წლის განმავლობაში შესასყიდი ჰოსპიტალური სერვისების უზრუნველყოფისთვის საწოლფონდის მოცულობას, ფსიქიატრიული, ტუბერკულოზის და პერინატალური/ნეონატალური სერვისების გარდა </a:t>
            </a:r>
          </a:p>
          <a:p>
            <a:r>
              <a:rPr lang="ka-GE" sz="2000" dirty="0" smtClean="0"/>
              <a:t>2017-2018-2019 წლის საწოლფონდის მოხმარებაზე დაყრდნობით, 70% იანი უტილიზაციის პირობებში საჭირო იქნება საწოლების შემდეგი რაოდენობის შესყიდვა </a:t>
            </a:r>
          </a:p>
          <a:p>
            <a:pPr lvl="1"/>
            <a:r>
              <a:rPr lang="ka-GE" sz="2000" dirty="0" smtClean="0"/>
              <a:t>თბილისში 5700 საწოლი (არსებული საწოლფონი 8110)</a:t>
            </a:r>
          </a:p>
          <a:p>
            <a:pPr lvl="1"/>
            <a:r>
              <a:rPr lang="ka-GE" sz="2000" dirty="0" smtClean="0"/>
              <a:t>ბათუმში  700 (არსებული საწოლფონდი 1015)</a:t>
            </a:r>
          </a:p>
          <a:p>
            <a:pPr lvl="1"/>
            <a:r>
              <a:rPr lang="ka-GE" sz="2000" dirty="0" smtClean="0"/>
              <a:t>ქუთაისში 1100 (არსებული საწოლფონდი 1592)</a:t>
            </a:r>
          </a:p>
          <a:p>
            <a:r>
              <a:rPr lang="ka-GE" sz="2000" dirty="0" smtClean="0"/>
              <a:t>მაღალ ტექნოლოგიური სერვისების მ.შ. კარდიო ქირურგია, ნეიროქირურგია, ტრანსპლანტაცია შესყიდვა მოხდება, როგორც მრავალპროფილური, ასევე მონოპროფილური კლინიკებისგან დადგენილებით განსაზღვრული პირობების/კრიტერიუმების შესაბამისად. </a:t>
            </a:r>
          </a:p>
          <a:p>
            <a:r>
              <a:rPr lang="ka-GE" sz="2000" b="1" u="sng" dirty="0" smtClean="0">
                <a:solidFill>
                  <a:srgbClr val="FF0000"/>
                </a:solidFill>
              </a:rPr>
              <a:t>ძალაში შევა 2021 წლის 1 იანვრიდან </a:t>
            </a:r>
          </a:p>
        </p:txBody>
      </p:sp>
    </p:spTree>
    <p:extLst>
      <p:ext uri="{BB962C8B-B14F-4D97-AF65-F5344CB8AC3E}">
        <p14:creationId xmlns:p14="http://schemas.microsoft.com/office/powerpoint/2010/main" val="26683851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6037"/>
            <a:ext cx="10515600" cy="1325563"/>
          </a:xfrm>
        </p:spPr>
        <p:txBody>
          <a:bodyPr/>
          <a:lstStyle/>
          <a:p>
            <a:r>
              <a:rPr lang="ka-GE" dirty="0" smtClean="0"/>
              <a:t>კრიტერიუმები და ამოქმედების ვადები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4137" y="1371600"/>
            <a:ext cx="10909663" cy="5264331"/>
          </a:xfrm>
        </p:spPr>
        <p:txBody>
          <a:bodyPr>
            <a:noAutofit/>
          </a:bodyPr>
          <a:lstStyle/>
          <a:p>
            <a:r>
              <a:rPr lang="ka-GE" sz="1800" dirty="0" smtClean="0">
                <a:latin typeface="+mj-lt"/>
              </a:rPr>
              <a:t>საყოველთაო ჯანდაცვის პროგრამაში მონაწილეობისას თბილისში, </a:t>
            </a:r>
            <a:r>
              <a:rPr lang="ka-GE" sz="1800" dirty="0">
                <a:latin typeface="+mj-lt"/>
              </a:rPr>
              <a:t>ბათუმსა და ქუთაისში უპირატესობა </a:t>
            </a:r>
            <a:r>
              <a:rPr lang="ka-GE" sz="1800" dirty="0" smtClean="0">
                <a:latin typeface="+mj-lt"/>
              </a:rPr>
              <a:t>მიენიჭებათ სამედიცინო დაწესებულებებს, რომელიც არიან</a:t>
            </a:r>
          </a:p>
          <a:p>
            <a:pPr marL="0" indent="0">
              <a:buNone/>
            </a:pPr>
            <a:r>
              <a:rPr lang="en-US" sz="1800" dirty="0">
                <a:latin typeface="+mj-lt"/>
              </a:rPr>
              <a:t>(1) </a:t>
            </a:r>
            <a:r>
              <a:rPr lang="ka-GE" sz="1800" dirty="0" smtClean="0">
                <a:latin typeface="+mj-lt"/>
              </a:rPr>
              <a:t>მრავალპროფილური სერვისების მიმწოდებლები </a:t>
            </a:r>
            <a:r>
              <a:rPr lang="ka-GE" sz="1800" dirty="0">
                <a:latin typeface="+mj-lt"/>
              </a:rPr>
              <a:t>(თერაპია, ქირურგია</a:t>
            </a:r>
            <a:r>
              <a:rPr lang="ka-GE" sz="1800" dirty="0" smtClean="0">
                <a:latin typeface="+mj-lt"/>
              </a:rPr>
              <a:t>, რეანიმაცია, </a:t>
            </a:r>
            <a:r>
              <a:rPr lang="ka-GE" sz="1800" dirty="0">
                <a:latin typeface="+mj-lt"/>
              </a:rPr>
              <a:t>მეანობა-გინეკოლოგია</a:t>
            </a:r>
            <a:r>
              <a:rPr lang="ka-GE" sz="1800" dirty="0" smtClean="0">
                <a:latin typeface="+mj-lt"/>
              </a:rPr>
              <a:t>). </a:t>
            </a:r>
            <a:r>
              <a:rPr lang="ka-GE" sz="1800" smtClean="0">
                <a:latin typeface="+mj-lt"/>
              </a:rPr>
              <a:t>პროგრამაში ჩართვისას უპირატესობა მიენიჭება მაღალი საწოლფონდის მქონე კლინიკებს. </a:t>
            </a:r>
            <a:r>
              <a:rPr lang="ka-GE" sz="1800" smtClean="0">
                <a:latin typeface="+mj-lt"/>
              </a:rPr>
              <a:t> </a:t>
            </a:r>
            <a:r>
              <a:rPr lang="ka-GE" sz="1800" b="1" dirty="0" smtClean="0">
                <a:solidFill>
                  <a:srgbClr val="FF0000"/>
                </a:solidFill>
                <a:latin typeface="+mj-lt"/>
              </a:rPr>
              <a:t>სამინისტრო დაადგენს მოთხოვნებს ადამიანურ რესურსზე : 1 თერაპიულ საწოლზე 0.75 ექიმი და 1.4 ექთანი, 1 ქირურგიულ საწოლზე 0.54 ექიმი და 1.53 ექთანი. </a:t>
            </a:r>
            <a:endParaRPr lang="ka-GE" sz="1800" b="1" dirty="0">
              <a:solidFill>
                <a:srgbClr val="FF0000"/>
              </a:solidFill>
              <a:latin typeface="+mj-lt"/>
            </a:endParaRPr>
          </a:p>
          <a:p>
            <a:pPr marL="0" indent="0">
              <a:buNone/>
            </a:pPr>
            <a:r>
              <a:rPr lang="en-US" sz="1800" dirty="0" smtClean="0">
                <a:latin typeface="+mj-lt"/>
              </a:rPr>
              <a:t>(</a:t>
            </a:r>
            <a:r>
              <a:rPr lang="ka-GE" sz="1800" dirty="0">
                <a:latin typeface="+mj-lt"/>
              </a:rPr>
              <a:t>2</a:t>
            </a:r>
            <a:r>
              <a:rPr lang="en-US" sz="1800" dirty="0" smtClean="0">
                <a:latin typeface="+mj-lt"/>
              </a:rPr>
              <a:t>) </a:t>
            </a:r>
            <a:r>
              <a:rPr lang="ka-GE" sz="1800" dirty="0" smtClean="0">
                <a:latin typeface="+mj-lt"/>
              </a:rPr>
              <a:t>კოვიდ 19-ის საეჭვო და დადასტურებული შემთხვევების მართვისთვის აქვთ გამოყოფილი, სულ მცირე 10 საწოლი და შეუძლიათ უზრუნვეყონ ეპიდემიური პასუხის შემთხვევაში, სამინისტროს მითითების შესაბამისად არანაკლებ საწოლფონდის 30%-ის მობილიზება. (2020 წლის 1 ოქტომბრიდან)</a:t>
            </a:r>
          </a:p>
          <a:p>
            <a:pPr marL="0" indent="0">
              <a:buNone/>
            </a:pPr>
            <a:r>
              <a:rPr lang="ka-GE" sz="1800" dirty="0" smtClean="0">
                <a:latin typeface="+mj-lt"/>
              </a:rPr>
              <a:t>(3) აწვდიან ფსიქიატრიულ სერვისს -სარეკომენდაციო 2023 წლის 1 იანვრამდე</a:t>
            </a:r>
          </a:p>
          <a:p>
            <a:pPr marL="0" indent="0">
              <a:buNone/>
            </a:pPr>
            <a:r>
              <a:rPr lang="ka-GE" sz="1800" dirty="0" smtClean="0">
                <a:latin typeface="+mj-lt"/>
              </a:rPr>
              <a:t>(4) და მეტი საწოლფონდის მქონე დაწესებულებისთვის ადგილზე პჯრ ტექნოლოგიით ტესტირების შესაძლებლობა  2021 წლის 1 იანვრიდან, მანამდე 2020 წლის 15 აგვისტოდან100 დასაშვებია პჯრ ტესტირება ხელშეკრულების ფარგლებში სხვა დაწესებულებასთან. </a:t>
            </a:r>
          </a:p>
          <a:p>
            <a:r>
              <a:rPr lang="ka-GE" sz="1800" dirty="0" smtClean="0">
                <a:latin typeface="+mj-lt"/>
              </a:rPr>
              <a:t>საგანგებო მდგომარეობების კოორდინაციისა და სასწრაფო გადაუდებელი დახმარების სამსახური უფლებამოსია პაციენტების გადაყვანა განახორციელოს საყოველთაო ჯანდაცვის პროგრამაში მონაწილეობისთვის შერჩეულ დაწესებულებებში, პაციენტის თანხმობით და გეოგრაფიული სიახლოვის პრინციპის გათვალისწინებით.  (2021 წლის 1 იანვრიდან)</a:t>
            </a:r>
            <a:endParaRPr lang="en-US" sz="1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899325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კრიტერიუმები და ამოქმედების ვადები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dirty="0" smtClean="0"/>
              <a:t>საყოველთაო ჯანდაცვის პროგრამაში მონაწილე ნებისმიერი დაწესებულება ვალდებულია მონაწილეობა მიიღოს საზოგადოებრივი ჯანმთელობის პროგრამებში სამინისტროს მოთხოვნის შესაბამისად- ძალაშია 2020 წლის 1 აგვისტოდან</a:t>
            </a:r>
          </a:p>
          <a:p>
            <a:r>
              <a:rPr lang="ka-GE" dirty="0" smtClean="0"/>
              <a:t>საყოველთაო პროგრამაში მონაწილე დაწესებულება პროგრამის მოსარგებლის მომსახურებაზე უარის თქმის შემთხვევაში მეორე ეპიზოდის დაფიქსირების შემდეგ კარგავს პროგრამის მიმწოდებლის სტატუსს 3 თვის განმავლობაში.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6370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სელექციის სქემა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9492195"/>
              </p:ext>
            </p:extLst>
          </p:nvPr>
        </p:nvGraphicFramePr>
        <p:xfrm>
          <a:off x="838200" y="78236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38200" y="4127863"/>
            <a:ext cx="1021297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 smtClean="0"/>
              <a:t>სასწრაფო უფლებამოსილია მიიყვანოს შერჩეულ კლინიკებში: 2021 1 იანვარი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 smtClean="0"/>
              <a:t>პროგრამულ პაციენტზე უარის მეორე ეპიზოდი-პროგრამიდან გამოთიშვა 3 თვე 2020 წლის 15 აგვისტო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dirty="0"/>
              <a:t>მაღალ ტექნოლოგიური სერვისების მ.შ. კარდიო ქირურგია, ნეიროქირურგია, ტრანსპლანტაცია შესყიდვა მოხდება, როგორც მრავალპროფილური, ასევე მონოპროფილური კლინიკებისგან დადგენილებით განსაზღვრული პირობების/კრიტერიუმების შესაბამისად. </a:t>
            </a:r>
          </a:p>
        </p:txBody>
      </p:sp>
    </p:spTree>
    <p:extLst>
      <p:ext uri="{BB962C8B-B14F-4D97-AF65-F5344CB8AC3E}">
        <p14:creationId xmlns:p14="http://schemas.microsoft.com/office/powerpoint/2010/main" val="24490087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419</Words>
  <Application>Microsoft Office PowerPoint</Application>
  <PresentationFormat>Widescreen</PresentationFormat>
  <Paragraphs>29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Sylfaen</vt:lpstr>
      <vt:lpstr>Office Theme</vt:lpstr>
      <vt:lpstr>საყოვეთაო ხელმისაწვდომობის პროგრამა</vt:lpstr>
      <vt:lpstr>შესასყიდი სერვისის მოცულობის განსაზღვრა</vt:lpstr>
      <vt:lpstr>კრიტერიუმები და ამოქმედების ვადები</vt:lpstr>
      <vt:lpstr>კრიტერიუმები და ამოქმედების ვადები</vt:lpstr>
      <vt:lpstr>სელექციის სქემა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საყოვეთაო ხელმისაწვდომობის პროგრამა</dc:title>
  <dc:creator>Tamar Gabunia</dc:creator>
  <cp:lastModifiedBy>Tamar Gabunia</cp:lastModifiedBy>
  <cp:revision>13</cp:revision>
  <dcterms:created xsi:type="dcterms:W3CDTF">2020-07-21T11:02:23Z</dcterms:created>
  <dcterms:modified xsi:type="dcterms:W3CDTF">2020-07-21T13:35:12Z</dcterms:modified>
</cp:coreProperties>
</file>