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2"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00" autoAdjust="0"/>
    <p:restoredTop sz="94660"/>
  </p:normalViewPr>
  <p:slideViewPr>
    <p:cSldViewPr snapToGrid="0">
      <p:cViewPr varScale="1">
        <p:scale>
          <a:sx n="91" d="100"/>
          <a:sy n="91" d="100"/>
        </p:scale>
        <p:origin x="56" y="5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E61B12E-8A32-43F2-8B15-5B242CE61F6F}"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6741E-EE62-4AC0-861D-33EEB27DDFCE}" type="slidenum">
              <a:rPr lang="en-US" smtClean="0"/>
              <a:t>‹#›</a:t>
            </a:fld>
            <a:endParaRPr lang="en-US"/>
          </a:p>
        </p:txBody>
      </p:sp>
    </p:spTree>
    <p:extLst>
      <p:ext uri="{BB962C8B-B14F-4D97-AF65-F5344CB8AC3E}">
        <p14:creationId xmlns:p14="http://schemas.microsoft.com/office/powerpoint/2010/main" val="28137796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61B12E-8A32-43F2-8B15-5B242CE61F6F}"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6741E-EE62-4AC0-861D-33EEB27DDFCE}" type="slidenum">
              <a:rPr lang="en-US" smtClean="0"/>
              <a:t>‹#›</a:t>
            </a:fld>
            <a:endParaRPr lang="en-US"/>
          </a:p>
        </p:txBody>
      </p:sp>
    </p:spTree>
    <p:extLst>
      <p:ext uri="{BB962C8B-B14F-4D97-AF65-F5344CB8AC3E}">
        <p14:creationId xmlns:p14="http://schemas.microsoft.com/office/powerpoint/2010/main" val="18484080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61B12E-8A32-43F2-8B15-5B242CE61F6F}"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6741E-EE62-4AC0-861D-33EEB27DDFCE}"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8623622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61B12E-8A32-43F2-8B15-5B242CE61F6F}"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6741E-EE62-4AC0-861D-33EEB27DDFCE}" type="slidenum">
              <a:rPr lang="en-US" smtClean="0"/>
              <a:t>‹#›</a:t>
            </a:fld>
            <a:endParaRPr lang="en-US"/>
          </a:p>
        </p:txBody>
      </p:sp>
    </p:spTree>
    <p:extLst>
      <p:ext uri="{BB962C8B-B14F-4D97-AF65-F5344CB8AC3E}">
        <p14:creationId xmlns:p14="http://schemas.microsoft.com/office/powerpoint/2010/main" val="266128377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61B12E-8A32-43F2-8B15-5B242CE61F6F}"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6741E-EE62-4AC0-861D-33EEB27DDFC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3094547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61B12E-8A32-43F2-8B15-5B242CE61F6F}"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6741E-EE62-4AC0-861D-33EEB27DDFCE}" type="slidenum">
              <a:rPr lang="en-US" smtClean="0"/>
              <a:t>‹#›</a:t>
            </a:fld>
            <a:endParaRPr lang="en-US"/>
          </a:p>
        </p:txBody>
      </p:sp>
    </p:spTree>
    <p:extLst>
      <p:ext uri="{BB962C8B-B14F-4D97-AF65-F5344CB8AC3E}">
        <p14:creationId xmlns:p14="http://schemas.microsoft.com/office/powerpoint/2010/main" val="42449525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61B12E-8A32-43F2-8B15-5B242CE61F6F}"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6741E-EE62-4AC0-861D-33EEB27DDFCE}" type="slidenum">
              <a:rPr lang="en-US" smtClean="0"/>
              <a:t>‹#›</a:t>
            </a:fld>
            <a:endParaRPr lang="en-US"/>
          </a:p>
        </p:txBody>
      </p:sp>
    </p:spTree>
    <p:extLst>
      <p:ext uri="{BB962C8B-B14F-4D97-AF65-F5344CB8AC3E}">
        <p14:creationId xmlns:p14="http://schemas.microsoft.com/office/powerpoint/2010/main" val="22953486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61B12E-8A32-43F2-8B15-5B242CE61F6F}"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6741E-EE62-4AC0-861D-33EEB27DDFCE}" type="slidenum">
              <a:rPr lang="en-US" smtClean="0"/>
              <a:t>‹#›</a:t>
            </a:fld>
            <a:endParaRPr lang="en-US"/>
          </a:p>
        </p:txBody>
      </p:sp>
    </p:spTree>
    <p:extLst>
      <p:ext uri="{BB962C8B-B14F-4D97-AF65-F5344CB8AC3E}">
        <p14:creationId xmlns:p14="http://schemas.microsoft.com/office/powerpoint/2010/main" val="1738544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E61B12E-8A32-43F2-8B15-5B242CE61F6F}"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6741E-EE62-4AC0-861D-33EEB27DDFCE}" type="slidenum">
              <a:rPr lang="en-US" smtClean="0"/>
              <a:t>‹#›</a:t>
            </a:fld>
            <a:endParaRPr lang="en-US"/>
          </a:p>
        </p:txBody>
      </p:sp>
    </p:spTree>
    <p:extLst>
      <p:ext uri="{BB962C8B-B14F-4D97-AF65-F5344CB8AC3E}">
        <p14:creationId xmlns:p14="http://schemas.microsoft.com/office/powerpoint/2010/main" val="1474146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E61B12E-8A32-43F2-8B15-5B242CE61F6F}" type="datetimeFigureOut">
              <a:rPr lang="en-US" smtClean="0"/>
              <a:t>3/29/2021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96741E-EE62-4AC0-861D-33EEB27DDFCE}" type="slidenum">
              <a:rPr lang="en-US" smtClean="0"/>
              <a:t>‹#›</a:t>
            </a:fld>
            <a:endParaRPr lang="en-US"/>
          </a:p>
        </p:txBody>
      </p:sp>
    </p:spTree>
    <p:extLst>
      <p:ext uri="{BB962C8B-B14F-4D97-AF65-F5344CB8AC3E}">
        <p14:creationId xmlns:p14="http://schemas.microsoft.com/office/powerpoint/2010/main" val="17958276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E61B12E-8A32-43F2-8B15-5B242CE61F6F}"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6741E-EE62-4AC0-861D-33EEB27DDFCE}" type="slidenum">
              <a:rPr lang="en-US" smtClean="0"/>
              <a:t>‹#›</a:t>
            </a:fld>
            <a:endParaRPr lang="en-US"/>
          </a:p>
        </p:txBody>
      </p:sp>
    </p:spTree>
    <p:extLst>
      <p:ext uri="{BB962C8B-B14F-4D97-AF65-F5344CB8AC3E}">
        <p14:creationId xmlns:p14="http://schemas.microsoft.com/office/powerpoint/2010/main" val="303980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E61B12E-8A32-43F2-8B15-5B242CE61F6F}" type="datetimeFigureOut">
              <a:rPr lang="en-US" smtClean="0"/>
              <a:t>3/29/2021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96741E-EE62-4AC0-861D-33EEB27DDFCE}" type="slidenum">
              <a:rPr lang="en-US" smtClean="0"/>
              <a:t>‹#›</a:t>
            </a:fld>
            <a:endParaRPr lang="en-US"/>
          </a:p>
        </p:txBody>
      </p:sp>
    </p:spTree>
    <p:extLst>
      <p:ext uri="{BB962C8B-B14F-4D97-AF65-F5344CB8AC3E}">
        <p14:creationId xmlns:p14="http://schemas.microsoft.com/office/powerpoint/2010/main" val="2453739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E61B12E-8A32-43F2-8B15-5B242CE61F6F}" type="datetimeFigureOut">
              <a:rPr lang="en-US" smtClean="0"/>
              <a:t>3/29/2021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96741E-EE62-4AC0-861D-33EEB27DDFCE}" type="slidenum">
              <a:rPr lang="en-US" smtClean="0"/>
              <a:t>‹#›</a:t>
            </a:fld>
            <a:endParaRPr lang="en-US"/>
          </a:p>
        </p:txBody>
      </p:sp>
    </p:spTree>
    <p:extLst>
      <p:ext uri="{BB962C8B-B14F-4D97-AF65-F5344CB8AC3E}">
        <p14:creationId xmlns:p14="http://schemas.microsoft.com/office/powerpoint/2010/main" val="5189947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61B12E-8A32-43F2-8B15-5B242CE61F6F}" type="datetimeFigureOut">
              <a:rPr lang="en-US" smtClean="0"/>
              <a:t>3/29/2021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96741E-EE62-4AC0-861D-33EEB27DDFCE}" type="slidenum">
              <a:rPr lang="en-US" smtClean="0"/>
              <a:t>‹#›</a:t>
            </a:fld>
            <a:endParaRPr lang="en-US"/>
          </a:p>
        </p:txBody>
      </p:sp>
    </p:spTree>
    <p:extLst>
      <p:ext uri="{BB962C8B-B14F-4D97-AF65-F5344CB8AC3E}">
        <p14:creationId xmlns:p14="http://schemas.microsoft.com/office/powerpoint/2010/main" val="46634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E61B12E-8A32-43F2-8B15-5B242CE61F6F}"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6741E-EE62-4AC0-861D-33EEB27DDFCE}" type="slidenum">
              <a:rPr lang="en-US" smtClean="0"/>
              <a:t>‹#›</a:t>
            </a:fld>
            <a:endParaRPr lang="en-US"/>
          </a:p>
        </p:txBody>
      </p:sp>
    </p:spTree>
    <p:extLst>
      <p:ext uri="{BB962C8B-B14F-4D97-AF65-F5344CB8AC3E}">
        <p14:creationId xmlns:p14="http://schemas.microsoft.com/office/powerpoint/2010/main" val="3479482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E61B12E-8A32-43F2-8B15-5B242CE61F6F}" type="datetimeFigureOut">
              <a:rPr lang="en-US" smtClean="0"/>
              <a:t>3/29/2021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96741E-EE62-4AC0-861D-33EEB27DDFCE}" type="slidenum">
              <a:rPr lang="en-US" smtClean="0"/>
              <a:t>‹#›</a:t>
            </a:fld>
            <a:endParaRPr lang="en-US"/>
          </a:p>
        </p:txBody>
      </p:sp>
    </p:spTree>
    <p:extLst>
      <p:ext uri="{BB962C8B-B14F-4D97-AF65-F5344CB8AC3E}">
        <p14:creationId xmlns:p14="http://schemas.microsoft.com/office/powerpoint/2010/main" val="13095746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1E61B12E-8A32-43F2-8B15-5B242CE61F6F}" type="datetimeFigureOut">
              <a:rPr lang="en-US" smtClean="0"/>
              <a:t>3/29/2021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496741E-EE62-4AC0-861D-33EEB27DDFCE}" type="slidenum">
              <a:rPr lang="en-US" smtClean="0"/>
              <a:t>‹#›</a:t>
            </a:fld>
            <a:endParaRPr lang="en-US"/>
          </a:p>
        </p:txBody>
      </p:sp>
    </p:spTree>
    <p:extLst>
      <p:ext uri="{BB962C8B-B14F-4D97-AF65-F5344CB8AC3E}">
        <p14:creationId xmlns:p14="http://schemas.microsoft.com/office/powerpoint/2010/main" val="29353210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74" name="Rectangle 25">
            <a:extLst>
              <a:ext uri="{FF2B5EF4-FFF2-40B4-BE49-F238E27FC236}">
                <a16:creationId xmlns:a16="http://schemas.microsoft.com/office/drawing/2014/main" id="{9179DE42-5613-4B35-A1E6-6CCBAA13C74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75" name="Straight Connector 27">
            <a:extLst>
              <a:ext uri="{FF2B5EF4-FFF2-40B4-BE49-F238E27FC236}">
                <a16:creationId xmlns:a16="http://schemas.microsoft.com/office/drawing/2014/main" id="{EB898B32-3891-4C3A-8F58-C5969D2E903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9524500" y="0"/>
            <a:ext cx="1219200" cy="6858000"/>
          </a:xfrm>
          <a:prstGeom prst="line">
            <a:avLst/>
          </a:prstGeom>
          <a:ln w="9525">
            <a:solidFill>
              <a:schemeClr val="accent1">
                <a:lumMod val="75000"/>
              </a:schemeClr>
            </a:solidFill>
          </a:ln>
        </p:spPr>
        <p:style>
          <a:lnRef idx="2">
            <a:schemeClr val="accent1"/>
          </a:lnRef>
          <a:fillRef idx="0">
            <a:schemeClr val="accent1"/>
          </a:fillRef>
          <a:effectRef idx="1">
            <a:schemeClr val="accent1"/>
          </a:effectRef>
          <a:fontRef idx="minor">
            <a:schemeClr val="tx1"/>
          </a:fontRef>
        </p:style>
      </p:cxnSp>
      <p:cxnSp>
        <p:nvCxnSpPr>
          <p:cNvPr id="76" name="Straight Connector 29">
            <a:extLst>
              <a:ext uri="{FF2B5EF4-FFF2-40B4-BE49-F238E27FC236}">
                <a16:creationId xmlns:a16="http://schemas.microsoft.com/office/drawing/2014/main" id="{4AE4806D-B8F9-4679-A68A-9BD21C01A30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361267" y="3681413"/>
            <a:ext cx="4763558" cy="3176587"/>
          </a:xfrm>
          <a:prstGeom prst="line">
            <a:avLst/>
          </a:prstGeom>
          <a:ln w="9525">
            <a:solidFill>
              <a:schemeClr val="tx1">
                <a:lumMod val="50000"/>
                <a:lumOff val="50000"/>
                <a:alpha val="80000"/>
              </a:schemeClr>
            </a:solidFill>
          </a:ln>
        </p:spPr>
        <p:style>
          <a:lnRef idx="2">
            <a:schemeClr val="accent1"/>
          </a:lnRef>
          <a:fillRef idx="0">
            <a:schemeClr val="accent1"/>
          </a:fillRef>
          <a:effectRef idx="1">
            <a:schemeClr val="accent1"/>
          </a:effectRef>
          <a:fontRef idx="minor">
            <a:schemeClr val="tx1"/>
          </a:fontRef>
        </p:style>
      </p:cxnSp>
      <p:sp>
        <p:nvSpPr>
          <p:cNvPr id="77" name="Rectangle 23">
            <a:extLst>
              <a:ext uri="{FF2B5EF4-FFF2-40B4-BE49-F238E27FC236}">
                <a16:creationId xmlns:a16="http://schemas.microsoft.com/office/drawing/2014/main" id="{52FB45E9-914E-4471-AC87-E475CD5176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25887"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8" name="Rectangle 25">
            <a:extLst>
              <a:ext uri="{FF2B5EF4-FFF2-40B4-BE49-F238E27FC236}">
                <a16:creationId xmlns:a16="http://schemas.microsoft.com/office/drawing/2014/main" id="{C310626D-5743-49D4-8F7D-88C4F8F057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2271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79" name="Isosceles Triangle 35">
            <a:extLst>
              <a:ext uri="{FF2B5EF4-FFF2-40B4-BE49-F238E27FC236}">
                <a16:creationId xmlns:a16="http://schemas.microsoft.com/office/drawing/2014/main" id="{3C195FC1-B568-4C72-9902-34CB35DDD7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22712"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80" name="Rectangle 27">
            <a:extLst>
              <a:ext uri="{FF2B5EF4-FFF2-40B4-BE49-F238E27FC236}">
                <a16:creationId xmlns:a16="http://schemas.microsoft.com/office/drawing/2014/main" id="{EF2BDF77-362C-43F0-8CBB-A969EC2AE0C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25886"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1" name="Isosceles Triangle 39">
            <a:extLst>
              <a:ext uri="{FF2B5EF4-FFF2-40B4-BE49-F238E27FC236}">
                <a16:creationId xmlns:a16="http://schemas.microsoft.com/office/drawing/2014/main" id="{4BE96B01-3929-432D-B8C2-ADBCB74C2E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25887"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2" name="Freeform: Shape 41">
            <a:extLst>
              <a:ext uri="{FF2B5EF4-FFF2-40B4-BE49-F238E27FC236}">
                <a16:creationId xmlns:a16="http://schemas.microsoft.com/office/drawing/2014/main" id="{2A6FCDE6-CDE2-4C51-B18E-A95CFB6797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8467"/>
            <a:ext cx="9175713" cy="6866467"/>
          </a:xfrm>
          <a:custGeom>
            <a:avLst/>
            <a:gdLst>
              <a:gd name="connsiteX0" fmla="*/ 0 w 9175713"/>
              <a:gd name="connsiteY0" fmla="*/ 0 h 6866467"/>
              <a:gd name="connsiteX1" fmla="*/ 1249825 w 9175713"/>
              <a:gd name="connsiteY1" fmla="*/ 0 h 6866467"/>
              <a:gd name="connsiteX2" fmla="*/ 1249825 w 9175713"/>
              <a:gd name="connsiteY2" fmla="*/ 8467 h 6866467"/>
              <a:gd name="connsiteX3" fmla="*/ 9175713 w 9175713"/>
              <a:gd name="connsiteY3" fmla="*/ 8467 h 6866467"/>
              <a:gd name="connsiteX4" fmla="*/ 9175713 w 9175713"/>
              <a:gd name="connsiteY4" fmla="*/ 6866467 h 6866467"/>
              <a:gd name="connsiteX5" fmla="*/ 1249825 w 9175713"/>
              <a:gd name="connsiteY5" fmla="*/ 6866467 h 6866467"/>
              <a:gd name="connsiteX6" fmla="*/ 1109382 w 9175713"/>
              <a:gd name="connsiteY6" fmla="*/ 6866467 h 686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75713" h="6866467">
                <a:moveTo>
                  <a:pt x="0" y="0"/>
                </a:moveTo>
                <a:lnTo>
                  <a:pt x="1249825" y="0"/>
                </a:lnTo>
                <a:lnTo>
                  <a:pt x="1249825" y="8467"/>
                </a:lnTo>
                <a:lnTo>
                  <a:pt x="9175713" y="8467"/>
                </a:lnTo>
                <a:lnTo>
                  <a:pt x="9175713" y="6866467"/>
                </a:lnTo>
                <a:lnTo>
                  <a:pt x="1249825" y="6866467"/>
                </a:lnTo>
                <a:lnTo>
                  <a:pt x="1109382" y="6866467"/>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C744121-13E5-4A00-AFFA-BEAC55C79F57}"/>
              </a:ext>
            </a:extLst>
          </p:cNvPr>
          <p:cNvSpPr>
            <a:spLocks noGrp="1"/>
          </p:cNvSpPr>
          <p:nvPr>
            <p:ph type="ctrTitle"/>
          </p:nvPr>
        </p:nvSpPr>
        <p:spPr>
          <a:xfrm>
            <a:off x="931818" y="428686"/>
            <a:ext cx="7583062" cy="2849671"/>
          </a:xfrm>
        </p:spPr>
        <p:txBody>
          <a:bodyPr>
            <a:normAutofit/>
          </a:bodyPr>
          <a:lstStyle/>
          <a:p>
            <a:pPr algn="l">
              <a:lnSpc>
                <a:spcPct val="90000"/>
              </a:lnSpc>
            </a:pPr>
            <a:r>
              <a:rPr lang="en-US" sz="4000" dirty="0">
                <a:solidFill>
                  <a:srgbClr val="FFFFFF"/>
                </a:solidFill>
              </a:rPr>
              <a:t>Georgia National Pandemic Preparedness Plan</a:t>
            </a:r>
            <a:br>
              <a:rPr lang="en-US" sz="3600" dirty="0">
                <a:solidFill>
                  <a:srgbClr val="FFFFFF"/>
                </a:solidFill>
              </a:rPr>
            </a:br>
            <a:br>
              <a:rPr lang="en-US" sz="3600" dirty="0">
                <a:solidFill>
                  <a:srgbClr val="FFFFFF"/>
                </a:solidFill>
              </a:rPr>
            </a:br>
            <a:r>
              <a:rPr lang="en-US" sz="2800" dirty="0">
                <a:solidFill>
                  <a:srgbClr val="FFFFFF"/>
                </a:solidFill>
              </a:rPr>
              <a:t>With special focus on emerging respiratory pathogens </a:t>
            </a:r>
          </a:p>
        </p:txBody>
      </p:sp>
      <p:sp>
        <p:nvSpPr>
          <p:cNvPr id="3" name="Subtitle 2">
            <a:extLst>
              <a:ext uri="{FF2B5EF4-FFF2-40B4-BE49-F238E27FC236}">
                <a16:creationId xmlns:a16="http://schemas.microsoft.com/office/drawing/2014/main" id="{E9D4A529-C5BD-478B-ACE2-AAD86543AB6D}"/>
              </a:ext>
            </a:extLst>
          </p:cNvPr>
          <p:cNvSpPr>
            <a:spLocks noGrp="1"/>
          </p:cNvSpPr>
          <p:nvPr>
            <p:ph type="subTitle" idx="1"/>
          </p:nvPr>
        </p:nvSpPr>
        <p:spPr>
          <a:xfrm>
            <a:off x="1088572" y="3962088"/>
            <a:ext cx="6706594" cy="1186108"/>
          </a:xfrm>
        </p:spPr>
        <p:txBody>
          <a:bodyPr>
            <a:noAutofit/>
          </a:bodyPr>
          <a:lstStyle/>
          <a:p>
            <a:pPr algn="l">
              <a:lnSpc>
                <a:spcPct val="90000"/>
              </a:lnSpc>
            </a:pPr>
            <a:r>
              <a:rPr lang="en-US" sz="2400" b="1" dirty="0">
                <a:solidFill>
                  <a:srgbClr val="FFFFFF">
                    <a:alpha val="70000"/>
                  </a:srgbClr>
                </a:solidFill>
              </a:rPr>
              <a:t>1</a:t>
            </a:r>
            <a:r>
              <a:rPr lang="en-US" sz="2400" b="1" baseline="30000" dirty="0">
                <a:solidFill>
                  <a:srgbClr val="FFFFFF">
                    <a:alpha val="70000"/>
                  </a:srgbClr>
                </a:solidFill>
              </a:rPr>
              <a:t>st</a:t>
            </a:r>
            <a:r>
              <a:rPr lang="en-US" sz="2400" b="1" dirty="0">
                <a:solidFill>
                  <a:srgbClr val="FFFFFF">
                    <a:alpha val="70000"/>
                  </a:srgbClr>
                </a:solidFill>
              </a:rPr>
              <a:t> Virtual National Task Force Meeting </a:t>
            </a:r>
          </a:p>
          <a:p>
            <a:pPr algn="l">
              <a:lnSpc>
                <a:spcPct val="90000"/>
              </a:lnSpc>
            </a:pPr>
            <a:r>
              <a:rPr lang="en-US" sz="2400" b="1" dirty="0">
                <a:solidFill>
                  <a:srgbClr val="FFFFFF">
                    <a:alpha val="70000"/>
                  </a:srgbClr>
                </a:solidFill>
              </a:rPr>
              <a:t>31</a:t>
            </a:r>
            <a:r>
              <a:rPr lang="en-US" sz="2400" b="1" baseline="30000" dirty="0">
                <a:solidFill>
                  <a:srgbClr val="FFFFFF">
                    <a:alpha val="70000"/>
                  </a:srgbClr>
                </a:solidFill>
              </a:rPr>
              <a:t>st</a:t>
            </a:r>
            <a:r>
              <a:rPr lang="en-US" sz="2400" b="1" dirty="0">
                <a:solidFill>
                  <a:srgbClr val="FFFFFF">
                    <a:alpha val="70000"/>
                  </a:srgbClr>
                </a:solidFill>
              </a:rPr>
              <a:t> March 2021</a:t>
            </a:r>
          </a:p>
          <a:p>
            <a:pPr algn="l">
              <a:lnSpc>
                <a:spcPct val="90000"/>
              </a:lnSpc>
            </a:pPr>
            <a:endParaRPr lang="en-US" sz="2400" b="1" dirty="0">
              <a:solidFill>
                <a:srgbClr val="FFFFFF">
                  <a:alpha val="70000"/>
                </a:srgbClr>
              </a:solidFill>
            </a:endParaRPr>
          </a:p>
          <a:p>
            <a:pPr algn="l">
              <a:lnSpc>
                <a:spcPct val="90000"/>
              </a:lnSpc>
            </a:pPr>
            <a:endParaRPr lang="en-US" sz="2400" b="1" dirty="0">
              <a:solidFill>
                <a:srgbClr val="FFFFFF">
                  <a:alpha val="70000"/>
                </a:srgbClr>
              </a:solidFill>
            </a:endParaRPr>
          </a:p>
          <a:p>
            <a:pPr algn="l">
              <a:lnSpc>
                <a:spcPct val="90000"/>
              </a:lnSpc>
            </a:pPr>
            <a:r>
              <a:rPr lang="en-US" sz="2400" b="1" dirty="0">
                <a:solidFill>
                  <a:srgbClr val="FFFFFF">
                    <a:alpha val="70000"/>
                  </a:srgbClr>
                </a:solidFill>
              </a:rPr>
              <a:t>Niteen Wairagkar, MD</a:t>
            </a:r>
          </a:p>
          <a:p>
            <a:pPr algn="l">
              <a:lnSpc>
                <a:spcPct val="90000"/>
              </a:lnSpc>
            </a:pPr>
            <a:r>
              <a:rPr lang="en-US" sz="2400" b="1" dirty="0">
                <a:solidFill>
                  <a:srgbClr val="FFFFFF">
                    <a:alpha val="70000"/>
                  </a:srgbClr>
                </a:solidFill>
              </a:rPr>
              <a:t>Consultant, WHO Georgia</a:t>
            </a:r>
          </a:p>
        </p:txBody>
      </p:sp>
      <p:sp>
        <p:nvSpPr>
          <p:cNvPr id="83" name="Isosceles Triangle 43">
            <a:extLst>
              <a:ext uri="{FF2B5EF4-FFF2-40B4-BE49-F238E27FC236}">
                <a16:creationId xmlns:a16="http://schemas.microsoft.com/office/drawing/2014/main" id="{9D2E8756-2465-473A-BA2A-2DB1D622474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992146" y="3271487"/>
            <a:ext cx="220660" cy="186439"/>
          </a:xfrm>
          <a:prstGeom prst="triangle">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40935354"/>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D0A804-F98F-4658-A85C-023AD553D839}"/>
              </a:ext>
            </a:extLst>
          </p:cNvPr>
          <p:cNvSpPr>
            <a:spLocks noGrp="1"/>
          </p:cNvSpPr>
          <p:nvPr>
            <p:ph type="title"/>
          </p:nvPr>
        </p:nvSpPr>
        <p:spPr>
          <a:xfrm>
            <a:off x="838200" y="279206"/>
            <a:ext cx="10515600" cy="1242466"/>
          </a:xfrm>
        </p:spPr>
        <p:txBody>
          <a:bodyPr/>
          <a:lstStyle/>
          <a:p>
            <a:pPr algn="ctr"/>
            <a:r>
              <a:rPr kumimoji="0" lang="en-US" sz="2800" b="1" i="0" u="none" strike="noStrike" kern="1200" cap="none" spc="0" normalizeH="0" baseline="0" noProof="0" dirty="0">
                <a:ln>
                  <a:noFill/>
                </a:ln>
                <a:solidFill>
                  <a:prstClr val="black"/>
                </a:solidFill>
                <a:effectLst/>
                <a:uLnTx/>
                <a:uFillTx/>
                <a:latin typeface="Calibri" panose="020F0502020204030204"/>
                <a:ea typeface="+mj-ea"/>
                <a:cs typeface="+mj-cs"/>
              </a:rPr>
              <a:t>Key components of pandemic preparedness and response</a:t>
            </a:r>
            <a:endParaRPr lang="en-US" dirty="0"/>
          </a:p>
        </p:txBody>
      </p:sp>
      <p:sp>
        <p:nvSpPr>
          <p:cNvPr id="3" name="Content Placeholder 2">
            <a:extLst>
              <a:ext uri="{FF2B5EF4-FFF2-40B4-BE49-F238E27FC236}">
                <a16:creationId xmlns:a16="http://schemas.microsoft.com/office/drawing/2014/main" id="{468F878C-A9EB-4DCA-ADDF-451B726A8124}"/>
              </a:ext>
            </a:extLst>
          </p:cNvPr>
          <p:cNvSpPr>
            <a:spLocks noGrp="1"/>
          </p:cNvSpPr>
          <p:nvPr>
            <p:ph idx="1"/>
          </p:nvPr>
        </p:nvSpPr>
        <p:spPr>
          <a:xfrm>
            <a:off x="838199" y="837618"/>
            <a:ext cx="10804695" cy="5894739"/>
          </a:xfrm>
        </p:spPr>
        <p:txBody>
          <a:bodyPr>
            <a:noAutofit/>
          </a:bodyPr>
          <a:lstStyle/>
          <a:p>
            <a:pPr marL="342900" marR="0" lvl="0" indent="-3429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Public health measures</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Public health control strategies- case reporting, test to diagnose, isolation, case investigation, </a:t>
            </a:r>
          </a:p>
          <a:p>
            <a:pPr marL="457200" marR="0" lvl="1" indent="0" algn="just">
              <a:lnSpc>
                <a:spcPct val="115000"/>
              </a:lnSpc>
              <a:spcBef>
                <a:spcPts val="0"/>
              </a:spcBef>
              <a:spcAft>
                <a:spcPts val="0"/>
              </a:spcAft>
              <a:buNone/>
            </a:pPr>
            <a:r>
              <a:rPr lang="en-GB" sz="1400" dirty="0">
                <a:ea typeface="SimSun" panose="02010600030101010101" pitchFamily="2" charset="-122"/>
                <a:cs typeface="Calibri" panose="020F0502020204030204" pitchFamily="34" charset="0"/>
              </a:rPr>
              <a:t>     </a:t>
            </a:r>
            <a:r>
              <a:rPr lang="en-GB" sz="1400" dirty="0">
                <a:effectLst/>
                <a:ea typeface="SimSun" panose="02010600030101010101" pitchFamily="2" charset="-122"/>
                <a:cs typeface="Calibri" panose="020F0502020204030204" pitchFamily="34" charset="0"/>
              </a:rPr>
              <a:t>contact tracing and quarantine </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400" dirty="0">
                <a:effectLst/>
                <a:ea typeface="SimSun" panose="02010600030101010101" pitchFamily="2" charset="-122"/>
                <a:cs typeface="Calibri" panose="020F0502020204030204" pitchFamily="34" charset="0"/>
              </a:rPr>
              <a:t>Lessons learned during COVID-19 pandemic and Refinements needed for future pandemics</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Hospital sector response planning (Task Force discussion if in scope)</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400" dirty="0">
                <a:effectLst/>
                <a:ea typeface="SimSun" panose="02010600030101010101" pitchFamily="2" charset="-122"/>
                <a:cs typeface="Calibri" panose="020F0502020204030204" pitchFamily="34" charset="0"/>
              </a:rPr>
              <a:t>Clinical management of cases, hospitalizations, ICU management etc. </a:t>
            </a:r>
            <a:endParaRPr lang="en-US" sz="1400" dirty="0">
              <a:effectLst/>
              <a:ea typeface="SimSun" panose="02010600030101010101" pitchFamily="2" charset="-122"/>
              <a:cs typeface="Arial" panose="020B0604020202020204" pitchFamily="34" charset="0"/>
            </a:endParaRPr>
          </a:p>
          <a:p>
            <a:pPr marL="1600200" marR="0" lvl="3" indent="-2286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COVID-19 experience and Refinements needed for future pandemics</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Non-pharmaceutical measures and how they will be implemented</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400" dirty="0">
                <a:effectLst/>
                <a:ea typeface="SimSun" panose="02010600030101010101" pitchFamily="2" charset="-122"/>
                <a:cs typeface="Calibri" panose="020F0502020204030204" pitchFamily="34" charset="0"/>
              </a:rPr>
              <a:t>Lessons learnt from COVID-19 pandemic</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400" dirty="0">
                <a:effectLst/>
                <a:ea typeface="SimSun" panose="02010600030101010101" pitchFamily="2" charset="-122"/>
                <a:cs typeface="Calibri" panose="020F0502020204030204" pitchFamily="34" charset="0"/>
              </a:rPr>
              <a:t>Capacities needed for implementation and Operational Plan for future pandemic</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Borders and travel</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400" dirty="0">
                <a:effectLst/>
                <a:ea typeface="SimSun" panose="02010600030101010101" pitchFamily="2" charset="-122"/>
                <a:cs typeface="Calibri" panose="020F0502020204030204" pitchFamily="34" charset="0"/>
              </a:rPr>
              <a:t>Lockdown experience in COVID-19 PANDEMIC</a:t>
            </a:r>
            <a:endParaRPr lang="en-US" sz="1400" dirty="0">
              <a:effectLst/>
              <a:ea typeface="SimSun" panose="02010600030101010101" pitchFamily="2" charset="-122"/>
              <a:cs typeface="Arial" panose="020B0604020202020204" pitchFamily="34" charset="0"/>
            </a:endParaRPr>
          </a:p>
          <a:p>
            <a:pPr marL="1600200" marR="0" lvl="3" indent="-2286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Arial" panose="020B0604020202020204" pitchFamily="34" charset="0"/>
              </a:rPr>
              <a:t>International border and travel measures</a:t>
            </a:r>
            <a:endParaRPr lang="en-US" sz="1400" dirty="0">
              <a:effectLst/>
              <a:ea typeface="SimSun" panose="02010600030101010101" pitchFamily="2" charset="-122"/>
              <a:cs typeface="Arial" panose="020B0604020202020204" pitchFamily="34" charset="0"/>
            </a:endParaRPr>
          </a:p>
          <a:p>
            <a:pPr marL="1600200" marR="0" lvl="3" indent="-2286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Within country travel restrictions </a:t>
            </a:r>
            <a:endParaRPr lang="en-US" sz="1400" dirty="0">
              <a:effectLst/>
              <a:ea typeface="SimSun" panose="02010600030101010101" pitchFamily="2" charset="-122"/>
              <a:cs typeface="Arial" panose="020B0604020202020204" pitchFamily="34" charset="0"/>
            </a:endParaRPr>
          </a:p>
          <a:p>
            <a:pPr marL="1600200" marR="0" lvl="3" indent="-2286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Arial" panose="020B0604020202020204" pitchFamily="34" charset="0"/>
              </a:rPr>
              <a:t>(Legal) Framework for within country measures</a:t>
            </a:r>
            <a:endParaRPr lang="en-US" sz="1400" dirty="0">
              <a:effectLst/>
              <a:ea typeface="SimSun" panose="02010600030101010101" pitchFamily="2" charset="-122"/>
              <a:cs typeface="Arial" panose="020B0604020202020204" pitchFamily="34" charset="0"/>
            </a:endParaRPr>
          </a:p>
          <a:p>
            <a:pPr marL="1600200" marR="0" lvl="3" indent="-2286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Arial" panose="020B0604020202020204" pitchFamily="34" charset="0"/>
              </a:rPr>
              <a:t>Health sector responsibilities in these scenarios</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Arial" panose="020B0604020202020204" pitchFamily="34" charset="0"/>
              </a:rPr>
              <a:t>Vaccinations (as needed and available)</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400" dirty="0">
                <a:effectLst/>
                <a:ea typeface="SimSun" panose="02010600030101010101" pitchFamily="2" charset="-122"/>
                <a:cs typeface="Calibri" panose="020F0502020204030204" pitchFamily="34" charset="0"/>
              </a:rPr>
              <a:t>Country EPI program and pandemic vaccine implementation</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400" dirty="0">
                <a:effectLst/>
                <a:ea typeface="SimSun" panose="02010600030101010101" pitchFamily="2" charset="-122"/>
                <a:cs typeface="Calibri" panose="020F0502020204030204" pitchFamily="34" charset="0"/>
              </a:rPr>
              <a:t>Georgia regulatory capacity for approval of pandemic vaccine</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400" dirty="0">
                <a:effectLst/>
                <a:ea typeface="SimSun" panose="02010600030101010101" pitchFamily="2" charset="-122"/>
                <a:cs typeface="Calibri" panose="020F0502020204030204" pitchFamily="34" charset="0"/>
              </a:rPr>
              <a:t>Georgia pandemic vaccine production capacity if any</a:t>
            </a:r>
            <a:endParaRPr lang="en-US" sz="1400" dirty="0">
              <a:effectLst/>
              <a:ea typeface="SimSun" panose="02010600030101010101" pitchFamily="2" charset="-122"/>
              <a:cs typeface="Arial" panose="020B0604020202020204" pitchFamily="34" charset="0"/>
            </a:endParaRPr>
          </a:p>
          <a:p>
            <a:pPr marL="1600200" marR="0" lvl="3" indent="-2286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Plans for pandemic vaccine access</a:t>
            </a:r>
            <a:endParaRPr lang="en-US" sz="1400" dirty="0">
              <a:effectLst/>
              <a:ea typeface="SimSun" panose="02010600030101010101" pitchFamily="2" charset="-122"/>
              <a:cs typeface="Arial" panose="020B0604020202020204" pitchFamily="34" charset="0"/>
            </a:endParaRPr>
          </a:p>
          <a:p>
            <a:pPr marL="1600200" marR="0" lvl="3" indent="-2286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National stockpile </a:t>
            </a:r>
            <a:endParaRPr lang="en-US" sz="1400" dirty="0">
              <a:effectLst/>
              <a:ea typeface="SimSun" panose="02010600030101010101" pitchFamily="2" charset="-122"/>
              <a:cs typeface="Arial" panose="020B0604020202020204" pitchFamily="34" charset="0"/>
            </a:endParaRPr>
          </a:p>
          <a:p>
            <a:pPr marL="1600200" marR="0" lvl="3" indent="-2286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Advance purchase agreements with manufacturers  </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1000"/>
              </a:spcAft>
              <a:buFont typeface="Wingdings" panose="05000000000000000000" pitchFamily="2" charset="2"/>
              <a:buChar char=""/>
            </a:pPr>
            <a:r>
              <a:rPr lang="en-GB" sz="1400" dirty="0">
                <a:effectLst/>
                <a:ea typeface="SimSun" panose="02010600030101010101" pitchFamily="2" charset="-122"/>
                <a:cs typeface="Calibri" panose="020F0502020204030204" pitchFamily="34" charset="0"/>
              </a:rPr>
              <a:t>Georgia Pandemic Vaccine Deployment Plan</a:t>
            </a:r>
            <a:endParaRPr lang="en-US" sz="1400" dirty="0">
              <a:effectLst/>
              <a:ea typeface="SimSun" panose="02010600030101010101" pitchFamily="2" charset="-122"/>
              <a:cs typeface="Arial" panose="020B0604020202020204" pitchFamily="34" charset="0"/>
            </a:endParaRPr>
          </a:p>
          <a:p>
            <a:pPr marL="0" indent="0">
              <a:buNone/>
            </a:pPr>
            <a:endParaRPr lang="en-US" sz="1400" dirty="0"/>
          </a:p>
        </p:txBody>
      </p:sp>
    </p:spTree>
    <p:extLst>
      <p:ext uri="{BB962C8B-B14F-4D97-AF65-F5344CB8AC3E}">
        <p14:creationId xmlns:p14="http://schemas.microsoft.com/office/powerpoint/2010/main" val="41782929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1637D3-625D-43CB-9D63-5607307880BF}"/>
              </a:ext>
            </a:extLst>
          </p:cNvPr>
          <p:cNvSpPr>
            <a:spLocks noGrp="1"/>
          </p:cNvSpPr>
          <p:nvPr>
            <p:ph type="title"/>
          </p:nvPr>
        </p:nvSpPr>
        <p:spPr>
          <a:xfrm>
            <a:off x="838200" y="188465"/>
            <a:ext cx="10515600" cy="1040042"/>
          </a:xfrm>
        </p:spPr>
        <p:txBody>
          <a:bodyPr/>
          <a:lstStyle/>
          <a:p>
            <a:pPr algn="ctr"/>
            <a:r>
              <a:rPr kumimoji="0" lang="en-US" sz="2600" b="0" i="0" u="none" strike="noStrike" kern="1200" cap="none" spc="0" normalizeH="0" baseline="0" noProof="0" dirty="0">
                <a:ln>
                  <a:noFill/>
                </a:ln>
                <a:solidFill>
                  <a:prstClr val="black"/>
                </a:solidFill>
                <a:effectLst/>
                <a:uLnTx/>
                <a:uFillTx/>
                <a:latin typeface="Calibri" panose="020F0502020204030204"/>
                <a:ea typeface="+mn-ea"/>
                <a:cs typeface="+mn-cs"/>
              </a:rPr>
              <a:t>Health and Social Care during Pandemic in Georgia</a:t>
            </a:r>
            <a:endParaRPr lang="en-US" dirty="0"/>
          </a:p>
        </p:txBody>
      </p:sp>
      <p:sp>
        <p:nvSpPr>
          <p:cNvPr id="3" name="Content Placeholder 2">
            <a:extLst>
              <a:ext uri="{FF2B5EF4-FFF2-40B4-BE49-F238E27FC236}">
                <a16:creationId xmlns:a16="http://schemas.microsoft.com/office/drawing/2014/main" id="{BF55182E-E277-4EDC-907B-E76DE2002FF6}"/>
              </a:ext>
            </a:extLst>
          </p:cNvPr>
          <p:cNvSpPr>
            <a:spLocks noGrp="1"/>
          </p:cNvSpPr>
          <p:nvPr>
            <p:ph idx="1"/>
          </p:nvPr>
        </p:nvSpPr>
        <p:spPr>
          <a:xfrm>
            <a:off x="838200" y="1151725"/>
            <a:ext cx="10515600" cy="5025238"/>
          </a:xfrm>
        </p:spPr>
        <p:txBody>
          <a:bodyPr>
            <a:normAutofit fontScale="55000" lnSpcReduction="20000"/>
          </a:bodyPr>
          <a:lstStyle/>
          <a:p>
            <a:pPr marL="0" marR="0" algn="just">
              <a:lnSpc>
                <a:spcPct val="115000"/>
              </a:lnSpc>
              <a:spcBef>
                <a:spcPts val="0"/>
              </a:spcBef>
              <a:spcAft>
                <a:spcPts val="1000"/>
              </a:spcAft>
            </a:pPr>
            <a:r>
              <a:rPr lang="en-US" sz="2800" dirty="0">
                <a:effectLst/>
                <a:latin typeface="Calibri" panose="020F0502020204030204" pitchFamily="34" charset="0"/>
                <a:ea typeface="SimSun" panose="02010600030101010101" pitchFamily="2" charset="-122"/>
                <a:cs typeface="Calibri" panose="020F0502020204030204" pitchFamily="34" charset="0"/>
              </a:rPr>
              <a:t>This chapter gives operational details for the health and social care infrastructure and </a:t>
            </a:r>
          </a:p>
          <a:p>
            <a:pPr marL="0" marR="0" indent="0" algn="just">
              <a:lnSpc>
                <a:spcPct val="115000"/>
              </a:lnSpc>
              <a:spcBef>
                <a:spcPts val="0"/>
              </a:spcBef>
              <a:spcAft>
                <a:spcPts val="1000"/>
              </a:spcAft>
              <a:buNone/>
            </a:pPr>
            <a:r>
              <a:rPr lang="en-US" sz="2800" dirty="0">
                <a:latin typeface="Calibri" panose="020F0502020204030204" pitchFamily="34" charset="0"/>
                <a:ea typeface="SimSun" panose="02010600030101010101" pitchFamily="2" charset="-122"/>
                <a:cs typeface="Calibri" panose="020F0502020204030204" pitchFamily="34" charset="0"/>
              </a:rPr>
              <a:t>       </a:t>
            </a:r>
            <a:r>
              <a:rPr lang="en-US" sz="2800" dirty="0">
                <a:effectLst/>
                <a:latin typeface="Calibri" panose="020F0502020204030204" pitchFamily="34" charset="0"/>
                <a:ea typeface="SimSun" panose="02010600030101010101" pitchFamily="2" charset="-122"/>
                <a:cs typeface="Calibri" panose="020F0502020204030204" pitchFamily="34" charset="0"/>
              </a:rPr>
              <a:t>functionalities in Georgia- including public and private sector. </a:t>
            </a:r>
            <a:endParaRPr lang="en-US" sz="2400" dirty="0">
              <a:effectLst/>
              <a:latin typeface="Calibri" panose="020F0502020204030204" pitchFamily="34" charset="0"/>
              <a:ea typeface="SimSun" panose="02010600030101010101" pitchFamily="2" charset="-122"/>
              <a:cs typeface="Arial" panose="020B0604020202020204" pitchFamily="34" charset="0"/>
            </a:endParaRPr>
          </a:p>
          <a:p>
            <a:pPr marL="0" marR="0" algn="just">
              <a:lnSpc>
                <a:spcPct val="115000"/>
              </a:lnSpc>
              <a:spcBef>
                <a:spcPts val="0"/>
              </a:spcBef>
              <a:spcAft>
                <a:spcPts val="1000"/>
              </a:spcAft>
            </a:pPr>
            <a:r>
              <a:rPr lang="en-US" sz="2800" dirty="0">
                <a:effectLst/>
                <a:latin typeface="Calibri" panose="020F0502020204030204" pitchFamily="34" charset="0"/>
                <a:ea typeface="SimSun" panose="02010600030101010101" pitchFamily="2" charset="-122"/>
                <a:cs typeface="Calibri" panose="020F0502020204030204" pitchFamily="34" charset="0"/>
              </a:rPr>
              <a:t>It addresses all levels of decision-making within healthcare: decisions about healthcare </a:t>
            </a:r>
          </a:p>
          <a:p>
            <a:pPr marL="0" marR="0" indent="0" algn="just">
              <a:lnSpc>
                <a:spcPct val="115000"/>
              </a:lnSpc>
              <a:spcBef>
                <a:spcPts val="0"/>
              </a:spcBef>
              <a:spcAft>
                <a:spcPts val="1000"/>
              </a:spcAft>
              <a:buNone/>
            </a:pPr>
            <a:r>
              <a:rPr lang="en-US" sz="2800" dirty="0">
                <a:effectLst/>
                <a:latin typeface="Calibri" panose="020F0502020204030204" pitchFamily="34" charset="0"/>
                <a:ea typeface="SimSun" panose="02010600030101010101" pitchFamily="2" charset="-122"/>
                <a:cs typeface="Calibri" panose="020F0502020204030204" pitchFamily="34" charset="0"/>
              </a:rPr>
              <a:t>        made at regional and national levels, at facility level and decisions made on patient cases at an individual level.  </a:t>
            </a:r>
            <a:endParaRPr lang="en-US" sz="2400" dirty="0">
              <a:effectLst/>
              <a:latin typeface="Calibri" panose="020F0502020204030204" pitchFamily="34" charset="0"/>
              <a:ea typeface="SimSun" panose="02010600030101010101" pitchFamily="2" charset="-122"/>
              <a:cs typeface="Arial" panose="020B0604020202020204" pitchFamily="34" charset="0"/>
            </a:endParaRPr>
          </a:p>
          <a:p>
            <a:pPr marL="0" marR="0" algn="just">
              <a:lnSpc>
                <a:spcPct val="115000"/>
              </a:lnSpc>
              <a:spcBef>
                <a:spcPts val="0"/>
              </a:spcBef>
              <a:spcAft>
                <a:spcPts val="1000"/>
              </a:spcAft>
            </a:pPr>
            <a:r>
              <a:rPr lang="en-US" sz="2800" dirty="0">
                <a:effectLst/>
                <a:latin typeface="Calibri" panose="020F0502020204030204" pitchFamily="34" charset="0"/>
                <a:ea typeface="SimSun" panose="02010600030101010101" pitchFamily="2" charset="-122"/>
                <a:cs typeface="Calibri" panose="020F0502020204030204" pitchFamily="34" charset="0"/>
              </a:rPr>
              <a:t>This section will contain operational details of the measures required to manage the pandemic response.  </a:t>
            </a:r>
          </a:p>
          <a:p>
            <a:pPr marL="400050" lvl="1" algn="just">
              <a:lnSpc>
                <a:spcPct val="115000"/>
              </a:lnSpc>
              <a:spcBef>
                <a:spcPts val="0"/>
              </a:spcBef>
              <a:spcAft>
                <a:spcPts val="1000"/>
              </a:spcAft>
            </a:pPr>
            <a:r>
              <a:rPr lang="en-US" sz="2600" dirty="0">
                <a:effectLst/>
                <a:latin typeface="Calibri" panose="020F0502020204030204" pitchFamily="34" charset="0"/>
                <a:ea typeface="SimSun" panose="02010600030101010101" pitchFamily="2" charset="-122"/>
                <a:cs typeface="Calibri" panose="020F0502020204030204" pitchFamily="34" charset="0"/>
              </a:rPr>
              <a:t>(the details required, such as procurement and stockpiling of pharmaceuticals and equipment, ICU capacity, </a:t>
            </a:r>
          </a:p>
          <a:p>
            <a:pPr marL="114300" lvl="1" indent="0" algn="just">
              <a:lnSpc>
                <a:spcPct val="115000"/>
              </a:lnSpc>
              <a:spcBef>
                <a:spcPts val="0"/>
              </a:spcBef>
              <a:spcAft>
                <a:spcPts val="1000"/>
              </a:spcAft>
              <a:buNone/>
            </a:pPr>
            <a:r>
              <a:rPr lang="en-US" sz="2600" dirty="0">
                <a:latin typeface="Calibri" panose="020F0502020204030204" pitchFamily="34" charset="0"/>
                <a:ea typeface="SimSun" panose="02010600030101010101" pitchFamily="2" charset="-122"/>
                <a:cs typeface="Calibri" panose="020F0502020204030204" pitchFamily="34" charset="0"/>
              </a:rPr>
              <a:t>         </a:t>
            </a:r>
            <a:r>
              <a:rPr lang="en-US" sz="2600" dirty="0">
                <a:effectLst/>
                <a:latin typeface="Calibri" panose="020F0502020204030204" pitchFamily="34" charset="0"/>
                <a:ea typeface="SimSun" panose="02010600030101010101" pitchFamily="2" charset="-122"/>
                <a:cs typeface="Calibri" panose="020F0502020204030204" pitchFamily="34" charset="0"/>
              </a:rPr>
              <a:t>involvement of private sector in healthcare delivery during pandemic, coordination needed).  </a:t>
            </a:r>
            <a:endParaRPr lang="en-US" sz="2200" dirty="0">
              <a:effectLst/>
              <a:latin typeface="Calibri" panose="020F0502020204030204" pitchFamily="34" charset="0"/>
              <a:ea typeface="SimSun" panose="02010600030101010101" pitchFamily="2" charset="-122"/>
              <a:cs typeface="Arial" panose="020B0604020202020204" pitchFamily="34" charset="0"/>
            </a:endParaRPr>
          </a:p>
          <a:p>
            <a:pPr marL="0" marR="0" indent="0" algn="just">
              <a:lnSpc>
                <a:spcPct val="115000"/>
              </a:lnSpc>
              <a:spcBef>
                <a:spcPts val="0"/>
              </a:spcBef>
              <a:spcAft>
                <a:spcPts val="1000"/>
              </a:spcAft>
              <a:buNone/>
            </a:pPr>
            <a:r>
              <a:rPr lang="en-US" sz="2800" b="1" dirty="0">
                <a:solidFill>
                  <a:srgbClr val="002060"/>
                </a:solidFill>
                <a:effectLst/>
                <a:latin typeface="Calibri" panose="020F0502020204030204" pitchFamily="34" charset="0"/>
                <a:ea typeface="SimSun" panose="02010600030101010101" pitchFamily="2" charset="-122"/>
                <a:cs typeface="Calibri" panose="020F0502020204030204" pitchFamily="34" charset="0"/>
              </a:rPr>
              <a:t>Contents:</a:t>
            </a:r>
            <a:endParaRPr lang="en-US" sz="2400" dirty="0">
              <a:effectLst/>
              <a:latin typeface="Calibri" panose="020F0502020204030204" pitchFamily="34" charset="0"/>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2800" dirty="0">
                <a:effectLst/>
                <a:latin typeface="Calibri" panose="020F0502020204030204" pitchFamily="34" charset="0"/>
                <a:ea typeface="SimSun" panose="02010600030101010101" pitchFamily="2" charset="-122"/>
                <a:cs typeface="Arial" panose="020B0604020202020204" pitchFamily="34" charset="0"/>
              </a:rPr>
              <a:t>Maintaining essential health services and systems </a:t>
            </a:r>
            <a:endParaRPr lang="en-US" sz="2400" dirty="0">
              <a:effectLst/>
              <a:latin typeface="Calibri" panose="020F0502020204030204" pitchFamily="34" charset="0"/>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2800" dirty="0">
                <a:effectLst/>
                <a:latin typeface="Calibri" panose="020F0502020204030204" pitchFamily="34" charset="0"/>
                <a:ea typeface="SimSun" panose="02010600030101010101" pitchFamily="2" charset="-122"/>
                <a:cs typeface="Arial" panose="020B0604020202020204" pitchFamily="34" charset="0"/>
              </a:rPr>
              <a:t>Capacity to conduct special studies</a:t>
            </a:r>
            <a:endParaRPr lang="en-US" sz="2400" dirty="0">
              <a:effectLst/>
              <a:latin typeface="Calibri" panose="020F0502020204030204" pitchFamily="34" charset="0"/>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2800" dirty="0">
                <a:effectLst/>
                <a:latin typeface="Calibri" panose="020F0502020204030204" pitchFamily="34" charset="0"/>
                <a:ea typeface="SimSun" panose="02010600030101010101" pitchFamily="2" charset="-122"/>
                <a:cs typeface="Arial" panose="020B0604020202020204" pitchFamily="34" charset="0"/>
              </a:rPr>
              <a:t>Capacity to conduct monitoring and evaluation of the response</a:t>
            </a:r>
            <a:endParaRPr lang="en-US" sz="2400" dirty="0">
              <a:effectLst/>
              <a:latin typeface="Calibri" panose="020F0502020204030204" pitchFamily="34" charset="0"/>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2800" dirty="0">
                <a:effectLst/>
                <a:latin typeface="Calibri" panose="020F0502020204030204" pitchFamily="34" charset="0"/>
                <a:ea typeface="SimSun" panose="02010600030101010101" pitchFamily="2" charset="-122"/>
                <a:cs typeface="Arial" panose="020B0604020202020204" pitchFamily="34" charset="0"/>
              </a:rPr>
              <a:t>Evidence-base for clinical management guidelines (capacity for data collection, analysis and guideline development)</a:t>
            </a:r>
            <a:endParaRPr lang="en-US" sz="2400" dirty="0">
              <a:effectLst/>
              <a:latin typeface="Calibri" panose="020F0502020204030204" pitchFamily="34" charset="0"/>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2800" dirty="0">
                <a:effectLst/>
                <a:latin typeface="Calibri" panose="020F0502020204030204" pitchFamily="34" charset="0"/>
                <a:ea typeface="SimSun" panose="02010600030101010101" pitchFamily="2" charset="-122"/>
                <a:cs typeface="Arial" panose="020B0604020202020204" pitchFamily="34" charset="0"/>
              </a:rPr>
              <a:t>Health workforce considerations: surge capacity, training</a:t>
            </a:r>
            <a:endParaRPr lang="en-US" sz="2400" dirty="0">
              <a:effectLst/>
              <a:latin typeface="Calibri" panose="020F0502020204030204" pitchFamily="34" charset="0"/>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2800" dirty="0">
                <a:effectLst/>
                <a:latin typeface="Calibri" panose="020F0502020204030204" pitchFamily="34" charset="0"/>
                <a:ea typeface="SimSun" panose="02010600030101010101" pitchFamily="2" charset="-122"/>
                <a:cs typeface="Arial" panose="020B0604020202020204" pitchFamily="34" charset="0"/>
              </a:rPr>
              <a:t>Procurement and supply chain management</a:t>
            </a:r>
            <a:endParaRPr lang="en-US" sz="2400" dirty="0">
              <a:effectLst/>
              <a:latin typeface="Calibri" panose="020F0502020204030204" pitchFamily="34" charset="0"/>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1000"/>
              </a:spcAft>
              <a:buFont typeface="Symbol" panose="05050102010706020507" pitchFamily="18" charset="2"/>
              <a:buChar char=""/>
            </a:pPr>
            <a:r>
              <a:rPr lang="en-GB" sz="2800" dirty="0">
                <a:effectLst/>
                <a:latin typeface="Calibri" panose="020F0502020204030204" pitchFamily="34" charset="0"/>
                <a:ea typeface="SimSun" panose="02010600030101010101" pitchFamily="2" charset="-122"/>
                <a:cs typeface="Arial" panose="020B0604020202020204" pitchFamily="34" charset="0"/>
              </a:rPr>
              <a:t>Infection prevention and control</a:t>
            </a:r>
            <a:endParaRPr lang="en-US" sz="2400" dirty="0">
              <a:effectLst/>
              <a:latin typeface="Calibri" panose="020F0502020204030204" pitchFamily="34" charset="0"/>
              <a:ea typeface="SimSun" panose="02010600030101010101" pitchFamily="2" charset="-122"/>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696951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85AAB1-3AE7-4395-A430-BDA7589F0D53}"/>
              </a:ext>
            </a:extLst>
          </p:cNvPr>
          <p:cNvSpPr>
            <a:spLocks noGrp="1"/>
          </p:cNvSpPr>
          <p:nvPr>
            <p:ph type="title"/>
          </p:nvPr>
        </p:nvSpPr>
        <p:spPr>
          <a:xfrm>
            <a:off x="838200" y="188464"/>
            <a:ext cx="10515600" cy="1054004"/>
          </a:xfrm>
        </p:spPr>
        <p:txBody>
          <a:bodyPr/>
          <a:lstStyle/>
          <a:p>
            <a:pPr algn="ctr"/>
            <a:r>
              <a:rPr kumimoji="0" lang="en-US" sz="2600" b="0" i="0" u="none" strike="noStrike" kern="1200" cap="none" spc="0" normalizeH="0" baseline="0" noProof="0" dirty="0">
                <a:ln>
                  <a:noFill/>
                </a:ln>
                <a:solidFill>
                  <a:prstClr val="black"/>
                </a:solidFill>
                <a:effectLst/>
                <a:uLnTx/>
                <a:uFillTx/>
                <a:latin typeface="Calibri" panose="020F0502020204030204"/>
                <a:ea typeface="+mj-ea"/>
                <a:cs typeface="+mj-cs"/>
              </a:rPr>
              <a:t>Health and Social Care during Pandemic in Georgia</a:t>
            </a:r>
            <a:endParaRPr lang="en-US" dirty="0"/>
          </a:p>
        </p:txBody>
      </p:sp>
      <p:sp>
        <p:nvSpPr>
          <p:cNvPr id="3" name="Content Placeholder 2">
            <a:extLst>
              <a:ext uri="{FF2B5EF4-FFF2-40B4-BE49-F238E27FC236}">
                <a16:creationId xmlns:a16="http://schemas.microsoft.com/office/drawing/2014/main" id="{83B31B2B-7B42-45E5-8C76-685657F1E896}"/>
              </a:ext>
            </a:extLst>
          </p:cNvPr>
          <p:cNvSpPr>
            <a:spLocks noGrp="1"/>
          </p:cNvSpPr>
          <p:nvPr>
            <p:ph idx="1"/>
          </p:nvPr>
        </p:nvSpPr>
        <p:spPr>
          <a:xfrm>
            <a:off x="838200" y="1033064"/>
            <a:ext cx="10515600" cy="5744664"/>
          </a:xfrm>
        </p:spPr>
        <p:txBody>
          <a:bodyPr>
            <a:noAutofit/>
          </a:bodyPr>
          <a:lstStyle/>
          <a:p>
            <a:pPr marL="342900" marR="0" lvl="0" indent="-3429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Healthcare services in public and private sector</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Capacity and available infrastructure in Georgia</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Lessons learnt from COVID-19 PANDEMIC and capacity development needed </a:t>
            </a:r>
            <a:endParaRPr lang="en-US" sz="14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Clinical management in health and social care facilities (Task force discussion if in scope of this plan or a separate one)</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Arial" panose="020B0604020202020204" pitchFamily="34" charset="0"/>
              </a:rPr>
              <a:t>Policies</a:t>
            </a:r>
            <a:r>
              <a:rPr lang="en-GB" sz="1400" dirty="0">
                <a:effectLst/>
                <a:ea typeface="SimSun" panose="02010600030101010101" pitchFamily="2" charset="-122"/>
                <a:cs typeface="Calibri" panose="020F0502020204030204" pitchFamily="34" charset="0"/>
              </a:rPr>
              <a:t>, operational plan, Coordination </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Capacity assessment and identified gaps </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Operations plan for upgrade for future pandemic response</a:t>
            </a:r>
            <a:endParaRPr lang="en-US" sz="1400" dirty="0">
              <a:effectLst/>
              <a:ea typeface="SimSun" panose="02010600030101010101" pitchFamily="2" charset="-122"/>
              <a:cs typeface="Arial" panose="020B0604020202020204" pitchFamily="34" charset="0"/>
            </a:endParaRPr>
          </a:p>
          <a:p>
            <a:pPr marL="342900" marR="0" lvl="0" indent="-342900">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Clinical care of patients (Task force discussion if in scope of this plan or a separate one)</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Doctors and paramedical systems in Georgia, including medical colleges</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Private sector and Cost of care- how those would be taken care of etc</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Health insurance status</a:t>
            </a:r>
            <a:endParaRPr lang="en-US" sz="14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Antivirals and other pharmaceutical interventions</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National stockpile operations plan, Local production capacities</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International procurements and distribution within country</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Operational plan for pandemic response</a:t>
            </a:r>
            <a:endParaRPr lang="en-US" sz="14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Managing deaths (details to be decided based on COVID-19 experience)</a:t>
            </a:r>
            <a:endParaRPr lang="en-US" sz="14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Identifying vulnerable populations in the society and managing the risk of spread of pandemic n these populations</a:t>
            </a:r>
            <a:endParaRPr lang="en-US" sz="14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Home and special facilities quarantine and isolation </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COVID-19 experience and Operational planning for better response in future pandemics</a:t>
            </a:r>
            <a:endParaRPr lang="en-US" sz="14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Whole of Society approach as practiced in Georgia</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COVID-19 experience</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100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Non-governmental sector/Civil society organizations involvement</a:t>
            </a:r>
            <a:endParaRPr lang="en-US" sz="1400" dirty="0">
              <a:effectLst/>
              <a:ea typeface="SimSun" panose="02010600030101010101" pitchFamily="2" charset="-122"/>
              <a:cs typeface="Arial" panose="020B0604020202020204" pitchFamily="34" charset="0"/>
            </a:endParaRPr>
          </a:p>
          <a:p>
            <a:pPr marL="0" indent="0">
              <a:buNone/>
            </a:pPr>
            <a:endParaRPr lang="en-US" sz="1400" dirty="0"/>
          </a:p>
        </p:txBody>
      </p:sp>
    </p:spTree>
    <p:extLst>
      <p:ext uri="{BB962C8B-B14F-4D97-AF65-F5344CB8AC3E}">
        <p14:creationId xmlns:p14="http://schemas.microsoft.com/office/powerpoint/2010/main" val="22814419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3FDAC6-4AFD-4407-8997-E2DC17009CD4}"/>
              </a:ext>
            </a:extLst>
          </p:cNvPr>
          <p:cNvSpPr>
            <a:spLocks noGrp="1"/>
          </p:cNvSpPr>
          <p:nvPr>
            <p:ph type="title"/>
          </p:nvPr>
        </p:nvSpPr>
        <p:spPr>
          <a:xfrm>
            <a:off x="838200" y="111678"/>
            <a:ext cx="10515600" cy="1214545"/>
          </a:xfrm>
        </p:spPr>
        <p:txBody>
          <a:bodyPr>
            <a:normAutofit/>
          </a:bodyPr>
          <a:lstStyle/>
          <a:p>
            <a:pPr algn="ctr"/>
            <a:r>
              <a:rPr lang="en-US" sz="3200" b="1" dirty="0">
                <a:effectLst/>
                <a:latin typeface="Calibri" panose="020F0502020204030204" pitchFamily="34" charset="0"/>
                <a:ea typeface="SimSun" panose="02010600030101010101" pitchFamily="2" charset="-122"/>
              </a:rPr>
              <a:t>Business and Societal Continuity Plans during Pandemic </a:t>
            </a:r>
            <a:endParaRPr lang="en-US" sz="3200" b="1" dirty="0"/>
          </a:p>
        </p:txBody>
      </p:sp>
      <p:sp>
        <p:nvSpPr>
          <p:cNvPr id="3" name="Content Placeholder 2">
            <a:extLst>
              <a:ext uri="{FF2B5EF4-FFF2-40B4-BE49-F238E27FC236}">
                <a16:creationId xmlns:a16="http://schemas.microsoft.com/office/drawing/2014/main" id="{C4B7BAC5-79CD-4827-9174-8902F05D1D70}"/>
              </a:ext>
            </a:extLst>
          </p:cNvPr>
          <p:cNvSpPr>
            <a:spLocks noGrp="1"/>
          </p:cNvSpPr>
          <p:nvPr>
            <p:ph idx="1"/>
          </p:nvPr>
        </p:nvSpPr>
        <p:spPr>
          <a:xfrm>
            <a:off x="838200" y="928360"/>
            <a:ext cx="10515600" cy="5248603"/>
          </a:xfrm>
        </p:spPr>
        <p:txBody>
          <a:bodyPr>
            <a:normAutofit fontScale="92500" lnSpcReduction="10000"/>
          </a:bodyPr>
          <a:lstStyle/>
          <a:p>
            <a:pPr marL="0" marR="0" indent="0" algn="just">
              <a:lnSpc>
                <a:spcPct val="115000"/>
              </a:lnSpc>
              <a:spcBef>
                <a:spcPts val="0"/>
              </a:spcBef>
              <a:spcAft>
                <a:spcPts val="1000"/>
              </a:spcAft>
              <a:buNone/>
            </a:pPr>
            <a:r>
              <a:rPr lang="en-US" sz="1600" dirty="0">
                <a:effectLst/>
                <a:ea typeface="SimSun" panose="02010600030101010101" pitchFamily="2" charset="-122"/>
                <a:cs typeface="Calibri" panose="020F0502020204030204" pitchFamily="34" charset="0"/>
              </a:rPr>
              <a:t>This chapter deals with the wider impacts of pandemic, (beyond the healthcare sector) </a:t>
            </a:r>
          </a:p>
          <a:p>
            <a:pPr marL="0" marR="0" indent="0" algn="just">
              <a:lnSpc>
                <a:spcPct val="115000"/>
              </a:lnSpc>
              <a:spcBef>
                <a:spcPts val="0"/>
              </a:spcBef>
              <a:spcAft>
                <a:spcPts val="1000"/>
              </a:spcAft>
              <a:buNone/>
            </a:pPr>
            <a:r>
              <a:rPr lang="en-US" sz="1600" dirty="0">
                <a:effectLst/>
                <a:ea typeface="SimSun" panose="02010600030101010101" pitchFamily="2" charset="-122"/>
                <a:cs typeface="Calibri" panose="020F0502020204030204" pitchFamily="34" charset="0"/>
              </a:rPr>
              <a:t>on government and societal functioning; essential services to be maintained in a pandemic, </a:t>
            </a:r>
          </a:p>
          <a:p>
            <a:pPr marL="0" marR="0" indent="0" algn="just">
              <a:lnSpc>
                <a:spcPct val="115000"/>
              </a:lnSpc>
              <a:spcBef>
                <a:spcPts val="0"/>
              </a:spcBef>
              <a:spcAft>
                <a:spcPts val="1000"/>
              </a:spcAft>
              <a:buNone/>
            </a:pPr>
            <a:r>
              <a:rPr lang="en-US" sz="1600" dirty="0">
                <a:effectLst/>
                <a:ea typeface="SimSun" panose="02010600030101010101" pitchFamily="2" charset="-122"/>
                <a:cs typeface="Calibri" panose="020F0502020204030204" pitchFamily="34" charset="0"/>
              </a:rPr>
              <a:t>Universal Health Coverage etc. </a:t>
            </a:r>
          </a:p>
          <a:p>
            <a:pPr marL="0" marR="0" indent="0" algn="just">
              <a:lnSpc>
                <a:spcPct val="115000"/>
              </a:lnSpc>
              <a:spcBef>
                <a:spcPts val="0"/>
              </a:spcBef>
              <a:spcAft>
                <a:spcPts val="1000"/>
              </a:spcAft>
              <a:buNone/>
            </a:pPr>
            <a:r>
              <a:rPr lang="en-US" sz="1600" dirty="0">
                <a:effectLst/>
                <a:ea typeface="SimSun" panose="02010600030101010101" pitchFamily="2" charset="-122"/>
                <a:cs typeface="Calibri" panose="020F0502020204030204" pitchFamily="34" charset="0"/>
              </a:rPr>
              <a:t>How Georgia will continue to operate essential services both during a pandemic and in the recovery period.  </a:t>
            </a:r>
            <a:endParaRPr lang="en-US" sz="1600" dirty="0">
              <a:effectLst/>
              <a:ea typeface="SimSun" panose="02010600030101010101" pitchFamily="2" charset="-122"/>
              <a:cs typeface="Arial" panose="020B0604020202020204" pitchFamily="34" charset="0"/>
            </a:endParaRPr>
          </a:p>
          <a:p>
            <a:pPr marL="0" marR="0" indent="0" algn="just">
              <a:lnSpc>
                <a:spcPct val="115000"/>
              </a:lnSpc>
              <a:spcBef>
                <a:spcPts val="0"/>
              </a:spcBef>
              <a:spcAft>
                <a:spcPts val="1000"/>
              </a:spcAft>
              <a:buNone/>
            </a:pPr>
            <a:r>
              <a:rPr lang="en-US" sz="1600" b="1" dirty="0">
                <a:solidFill>
                  <a:srgbClr val="002060"/>
                </a:solidFill>
                <a:effectLst/>
                <a:ea typeface="SimSun" panose="02010600030101010101" pitchFamily="2" charset="-122"/>
                <a:cs typeface="Calibri" panose="020F0502020204030204" pitchFamily="34" charset="0"/>
              </a:rPr>
              <a:t>Contents</a:t>
            </a:r>
            <a:r>
              <a:rPr lang="en-US" sz="1600" dirty="0">
                <a:effectLst/>
                <a:ea typeface="SimSun" panose="02010600030101010101" pitchFamily="2" charset="-122"/>
                <a:cs typeface="Calibri" panose="020F0502020204030204" pitchFamily="34" charset="0"/>
              </a:rPr>
              <a:t>:</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How and when business continuity plans will be triggered?</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Roles and responsibilities of key sectors in government and societal continuity</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Essential (Health and non-health) services maintenance framework and policy</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600" dirty="0">
                <a:effectLst/>
                <a:ea typeface="SimSun" panose="02010600030101010101" pitchFamily="2" charset="-122"/>
                <a:cs typeface="Calibri" panose="020F0502020204030204" pitchFamily="34" charset="0"/>
              </a:rPr>
              <a:t>Emergency preparedness planning and response</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600" dirty="0">
                <a:effectLst/>
                <a:ea typeface="SimSun" panose="02010600030101010101" pitchFamily="2" charset="-122"/>
                <a:cs typeface="Calibri" panose="020F0502020204030204" pitchFamily="34" charset="0"/>
              </a:rPr>
              <a:t>National frameworks and organizations involved. </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Business continuity planning</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100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Vaccinations of healthcare and frontline workers as well as critical sector (Government/society)</a:t>
            </a:r>
            <a:endParaRPr lang="en-US" sz="1600" dirty="0">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1000"/>
              </a:spcAft>
              <a:buFont typeface="Symbol" panose="05050102010706020507" pitchFamily="18" charset="2"/>
              <a:buChar char=""/>
            </a:pPr>
            <a:r>
              <a:rPr lang="en-US" sz="1600" dirty="0">
                <a:effectLst/>
                <a:ea typeface="SimSun" panose="02010600030101010101" pitchFamily="2" charset="-122"/>
                <a:cs typeface="Arial" panose="020B0604020202020204" pitchFamily="34" charset="0"/>
              </a:rPr>
              <a:t>Task Force discussion on Universal Health Care and Pandemic plan </a:t>
            </a:r>
          </a:p>
          <a:p>
            <a:pPr marL="800100" lvl="1" indent="-342900" algn="just">
              <a:lnSpc>
                <a:spcPct val="115000"/>
              </a:lnSpc>
              <a:spcBef>
                <a:spcPts val="0"/>
              </a:spcBef>
              <a:spcAft>
                <a:spcPts val="1000"/>
              </a:spcAft>
              <a:buFont typeface="Symbol" panose="05050102010706020507" pitchFamily="18" charset="2"/>
              <a:buChar char=""/>
            </a:pPr>
            <a:r>
              <a:rPr lang="en-US" sz="1600" dirty="0">
                <a:ea typeface="SimSun" panose="02010600030101010101" pitchFamily="2" charset="-122"/>
                <a:cs typeface="Arial" panose="020B0604020202020204" pitchFamily="34" charset="0"/>
              </a:rPr>
              <a:t>UHC</a:t>
            </a:r>
            <a:r>
              <a:rPr lang="en-US" sz="1600" dirty="0">
                <a:effectLst/>
                <a:ea typeface="SimSun" panose="02010600030101010101" pitchFamily="2" charset="-122"/>
                <a:cs typeface="Arial" panose="020B0604020202020204" pitchFamily="34" charset="0"/>
              </a:rPr>
              <a:t> is within a healthcare sector and maybe we will reflect this information in the introduction and later – in the response framework as an essential service for Georgian population?</a:t>
            </a:r>
          </a:p>
          <a:p>
            <a:pPr marL="800100" lvl="1" indent="-342900" algn="just">
              <a:lnSpc>
                <a:spcPct val="115000"/>
              </a:lnSpc>
              <a:spcBef>
                <a:spcPts val="0"/>
              </a:spcBef>
              <a:spcAft>
                <a:spcPts val="1000"/>
              </a:spcAft>
              <a:buFont typeface="Symbol" panose="05050102010706020507" pitchFamily="18" charset="2"/>
              <a:buChar char=""/>
            </a:pPr>
            <a:r>
              <a:rPr lang="en-US" dirty="0">
                <a:ea typeface="SimSun" panose="02010600030101010101" pitchFamily="2" charset="-122"/>
                <a:cs typeface="Arial" panose="020B0604020202020204" pitchFamily="34" charset="0"/>
              </a:rPr>
              <a:t>Should it go as Annexure?</a:t>
            </a:r>
            <a:endParaRPr lang="en-US" sz="1600" dirty="0">
              <a:effectLst/>
              <a:ea typeface="SimSun" panose="02010600030101010101" pitchFamily="2" charset="-122"/>
              <a:cs typeface="Arial" panose="020B0604020202020204" pitchFamily="34" charset="0"/>
            </a:endParaRPr>
          </a:p>
          <a:p>
            <a:endParaRPr lang="en-US" sz="1600" dirty="0"/>
          </a:p>
        </p:txBody>
      </p:sp>
    </p:spTree>
    <p:extLst>
      <p:ext uri="{BB962C8B-B14F-4D97-AF65-F5344CB8AC3E}">
        <p14:creationId xmlns:p14="http://schemas.microsoft.com/office/powerpoint/2010/main" val="12369552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68CB19A-05A9-4453-8554-CC54102EEEDC}"/>
              </a:ext>
            </a:extLst>
          </p:cNvPr>
          <p:cNvSpPr>
            <a:spLocks noGrp="1"/>
          </p:cNvSpPr>
          <p:nvPr>
            <p:ph type="title"/>
          </p:nvPr>
        </p:nvSpPr>
        <p:spPr>
          <a:xfrm>
            <a:off x="838200" y="365125"/>
            <a:ext cx="10515600" cy="926203"/>
          </a:xfrm>
        </p:spPr>
        <p:txBody>
          <a:bodyPr>
            <a:normAutofit/>
          </a:bodyPr>
          <a:lstStyle/>
          <a:p>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Pandemic Risk Communication and community engagement Plan</a:t>
            </a:r>
            <a:endParaRPr lang="en-US" sz="2800" b="1" dirty="0"/>
          </a:p>
        </p:txBody>
      </p:sp>
      <p:sp>
        <p:nvSpPr>
          <p:cNvPr id="3" name="Content Placeholder 2">
            <a:extLst>
              <a:ext uri="{FF2B5EF4-FFF2-40B4-BE49-F238E27FC236}">
                <a16:creationId xmlns:a16="http://schemas.microsoft.com/office/drawing/2014/main" id="{5D392FE2-26F9-454E-8AF2-ABECD5863CAC}"/>
              </a:ext>
            </a:extLst>
          </p:cNvPr>
          <p:cNvSpPr>
            <a:spLocks noGrp="1"/>
          </p:cNvSpPr>
          <p:nvPr>
            <p:ph idx="1"/>
          </p:nvPr>
        </p:nvSpPr>
        <p:spPr>
          <a:xfrm>
            <a:off x="838200" y="1235487"/>
            <a:ext cx="10515600" cy="4941476"/>
          </a:xfrm>
        </p:spPr>
        <p:txBody>
          <a:bodyPr>
            <a:normAutofit/>
          </a:bodyPr>
          <a:lstStyle/>
          <a:p>
            <a:pPr marL="0" marR="0" algn="just">
              <a:lnSpc>
                <a:spcPct val="115000"/>
              </a:lnSpc>
              <a:spcBef>
                <a:spcPts val="0"/>
              </a:spcBef>
              <a:spcAft>
                <a:spcPts val="1000"/>
              </a:spcAft>
            </a:pPr>
            <a:r>
              <a:rPr lang="en-US" sz="2000" dirty="0">
                <a:effectLst/>
                <a:ea typeface="SimSun" panose="02010600030101010101" pitchFamily="2" charset="-122"/>
                <a:cs typeface="Calibri" panose="020F0502020204030204" pitchFamily="34" charset="0"/>
              </a:rPr>
              <a:t>This chapter describes the details of Georgia’s Risk communication </a:t>
            </a:r>
          </a:p>
          <a:p>
            <a:pPr marL="0" marR="0" indent="0" algn="just">
              <a:lnSpc>
                <a:spcPct val="115000"/>
              </a:lnSpc>
              <a:spcBef>
                <a:spcPts val="0"/>
              </a:spcBef>
              <a:spcAft>
                <a:spcPts val="1000"/>
              </a:spcAft>
              <a:buNone/>
            </a:pPr>
            <a:r>
              <a:rPr lang="en-US" sz="2000" dirty="0">
                <a:ea typeface="SimSun" panose="02010600030101010101" pitchFamily="2" charset="-122"/>
                <a:cs typeface="Calibri" panose="020F0502020204030204" pitchFamily="34" charset="0"/>
              </a:rPr>
              <a:t>     </a:t>
            </a:r>
            <a:r>
              <a:rPr lang="en-US" sz="2000" dirty="0">
                <a:effectLst/>
                <a:ea typeface="SimSun" panose="02010600030101010101" pitchFamily="2" charset="-122"/>
                <a:cs typeface="Arial" panose="020B0604020202020204" pitchFamily="34" charset="0"/>
              </a:rPr>
              <a:t>and community engagement (RCCE) </a:t>
            </a:r>
            <a:r>
              <a:rPr lang="en-US" sz="2000" dirty="0">
                <a:effectLst/>
                <a:ea typeface="SimSun" panose="02010600030101010101" pitchFamily="2" charset="-122"/>
                <a:cs typeface="Calibri" panose="020F0502020204030204" pitchFamily="34" charset="0"/>
              </a:rPr>
              <a:t>strategy during pandemic. </a:t>
            </a:r>
          </a:p>
          <a:p>
            <a:pPr marL="0" marR="0" algn="just">
              <a:lnSpc>
                <a:spcPct val="115000"/>
              </a:lnSpc>
              <a:spcBef>
                <a:spcPts val="0"/>
              </a:spcBef>
              <a:spcAft>
                <a:spcPts val="1000"/>
              </a:spcAft>
            </a:pPr>
            <a:r>
              <a:rPr lang="en-US" sz="2000" dirty="0">
                <a:effectLst/>
                <a:ea typeface="SimSun" panose="02010600030101010101" pitchFamily="2" charset="-122"/>
                <a:cs typeface="Calibri" panose="020F0502020204030204" pitchFamily="34" charset="0"/>
              </a:rPr>
              <a:t>Based on past pandemic experience this chapter would give focus on </a:t>
            </a:r>
          </a:p>
          <a:p>
            <a:pPr marL="0" marR="0" indent="0" algn="just">
              <a:lnSpc>
                <a:spcPct val="115000"/>
              </a:lnSpc>
              <a:spcBef>
                <a:spcPts val="0"/>
              </a:spcBef>
              <a:spcAft>
                <a:spcPts val="1000"/>
              </a:spcAft>
              <a:buNone/>
            </a:pPr>
            <a:r>
              <a:rPr lang="en-US" sz="2000" dirty="0">
                <a:ea typeface="SimSun" panose="02010600030101010101" pitchFamily="2" charset="-122"/>
                <a:cs typeface="Calibri" panose="020F0502020204030204" pitchFamily="34" charset="0"/>
              </a:rPr>
              <a:t>    </a:t>
            </a:r>
            <a:r>
              <a:rPr lang="en-US" sz="2000" dirty="0">
                <a:effectLst/>
                <a:ea typeface="SimSun" panose="02010600030101010101" pitchFamily="2" charset="-122"/>
                <a:cs typeface="Calibri" panose="020F0502020204030204" pitchFamily="34" charset="0"/>
              </a:rPr>
              <a:t>communications when data are not available initial stages to rumors </a:t>
            </a:r>
          </a:p>
          <a:p>
            <a:pPr marL="0" marR="0" indent="0" algn="just">
              <a:lnSpc>
                <a:spcPct val="115000"/>
              </a:lnSpc>
              <a:spcBef>
                <a:spcPts val="0"/>
              </a:spcBef>
              <a:spcAft>
                <a:spcPts val="1000"/>
              </a:spcAft>
              <a:buNone/>
            </a:pPr>
            <a:r>
              <a:rPr lang="en-US" sz="2000" dirty="0">
                <a:ea typeface="SimSun" panose="02010600030101010101" pitchFamily="2" charset="-122"/>
                <a:cs typeface="Calibri" panose="020F0502020204030204" pitchFamily="34" charset="0"/>
              </a:rPr>
              <a:t>    </a:t>
            </a:r>
            <a:r>
              <a:rPr lang="en-US" sz="2000" dirty="0">
                <a:effectLst/>
                <a:ea typeface="SimSun" panose="02010600030101010101" pitchFamily="2" charset="-122"/>
                <a:cs typeface="Calibri" panose="020F0502020204030204" pitchFamily="34" charset="0"/>
              </a:rPr>
              <a:t>spreading fast on social media hampering appropriate pandemic response. </a:t>
            </a:r>
          </a:p>
          <a:p>
            <a:pPr marL="0" marR="0" algn="just">
              <a:lnSpc>
                <a:spcPct val="115000"/>
              </a:lnSpc>
              <a:spcBef>
                <a:spcPts val="0"/>
              </a:spcBef>
              <a:spcAft>
                <a:spcPts val="1000"/>
              </a:spcAft>
            </a:pPr>
            <a:r>
              <a:rPr lang="en-US" sz="2000" dirty="0">
                <a:effectLst/>
                <a:ea typeface="SimSun" panose="02010600030101010101" pitchFamily="2" charset="-122"/>
                <a:cs typeface="Calibri" panose="020F0502020204030204" pitchFamily="34" charset="0"/>
              </a:rPr>
              <a:t>The section may also benefit from the country overview introducing </a:t>
            </a:r>
          </a:p>
          <a:p>
            <a:pPr marL="0" marR="0" indent="0" algn="just">
              <a:lnSpc>
                <a:spcPct val="115000"/>
              </a:lnSpc>
              <a:spcBef>
                <a:spcPts val="0"/>
              </a:spcBef>
              <a:spcAft>
                <a:spcPts val="1000"/>
              </a:spcAft>
              <a:buNone/>
            </a:pPr>
            <a:r>
              <a:rPr lang="en-US" sz="2000" dirty="0">
                <a:ea typeface="SimSun" panose="02010600030101010101" pitchFamily="2" charset="-122"/>
                <a:cs typeface="Calibri" panose="020F0502020204030204" pitchFamily="34" charset="0"/>
              </a:rPr>
              <a:t>     </a:t>
            </a:r>
            <a:r>
              <a:rPr lang="en-US" sz="2000" dirty="0">
                <a:effectLst/>
                <a:ea typeface="SimSun" panose="02010600030101010101" pitchFamily="2" charset="-122"/>
                <a:cs typeface="Calibri" panose="020F0502020204030204" pitchFamily="34" charset="0"/>
              </a:rPr>
              <a:t>any issues surrounding languages or connectivity which may affect certain </a:t>
            </a:r>
          </a:p>
          <a:p>
            <a:pPr marL="0" marR="0" indent="0" algn="just">
              <a:lnSpc>
                <a:spcPct val="115000"/>
              </a:lnSpc>
              <a:spcBef>
                <a:spcPts val="0"/>
              </a:spcBef>
              <a:spcAft>
                <a:spcPts val="1000"/>
              </a:spcAft>
              <a:buNone/>
            </a:pPr>
            <a:r>
              <a:rPr lang="en-US" sz="2000" dirty="0">
                <a:ea typeface="SimSun" panose="02010600030101010101" pitchFamily="2" charset="-122"/>
                <a:cs typeface="Calibri" panose="020F0502020204030204" pitchFamily="34" charset="0"/>
              </a:rPr>
              <a:t>     </a:t>
            </a:r>
            <a:r>
              <a:rPr lang="en-US" sz="2000" dirty="0">
                <a:effectLst/>
                <a:ea typeface="SimSun" panose="02010600030101010101" pitchFamily="2" charset="-122"/>
                <a:cs typeface="Calibri" panose="020F0502020204030204" pitchFamily="34" charset="0"/>
              </a:rPr>
              <a:t>groups or areas of the population.  </a:t>
            </a:r>
          </a:p>
          <a:p>
            <a:pPr marL="0" marR="0" algn="just">
              <a:lnSpc>
                <a:spcPct val="115000"/>
              </a:lnSpc>
              <a:spcBef>
                <a:spcPts val="0"/>
              </a:spcBef>
              <a:spcAft>
                <a:spcPts val="1000"/>
              </a:spcAft>
            </a:pPr>
            <a:r>
              <a:rPr lang="en-US" sz="2000" dirty="0">
                <a:effectLst/>
                <a:ea typeface="SimSun" panose="02010600030101010101" pitchFamily="2" charset="-122"/>
                <a:cs typeface="Calibri" panose="020F0502020204030204" pitchFamily="34" charset="0"/>
              </a:rPr>
              <a:t>This section can also include examples of suggested messages.</a:t>
            </a:r>
          </a:p>
          <a:p>
            <a:pPr marL="0" marR="0" algn="just">
              <a:lnSpc>
                <a:spcPct val="115000"/>
              </a:lnSpc>
              <a:spcBef>
                <a:spcPts val="0"/>
              </a:spcBef>
              <a:spcAft>
                <a:spcPts val="1000"/>
              </a:spcAft>
            </a:pPr>
            <a:r>
              <a:rPr lang="en-US" sz="2000" dirty="0">
                <a:effectLst/>
                <a:ea typeface="SimSun" panose="02010600030101010101" pitchFamily="2" charset="-122"/>
              </a:rPr>
              <a:t>Based on COVID-19 experience this chapter can be modified</a:t>
            </a:r>
            <a:endParaRPr lang="en-US" sz="2000" dirty="0">
              <a:effectLst/>
              <a:ea typeface="SimSun" panose="02010600030101010101" pitchFamily="2" charset="-122"/>
              <a:cs typeface="Arial" panose="020B0604020202020204" pitchFamily="34" charset="0"/>
            </a:endParaRPr>
          </a:p>
          <a:p>
            <a:endParaRPr lang="en-US" sz="2000" dirty="0"/>
          </a:p>
        </p:txBody>
      </p:sp>
    </p:spTree>
    <p:extLst>
      <p:ext uri="{BB962C8B-B14F-4D97-AF65-F5344CB8AC3E}">
        <p14:creationId xmlns:p14="http://schemas.microsoft.com/office/powerpoint/2010/main" val="34288662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D68CB19A-05A9-4453-8554-CC54102EEEDC}"/>
              </a:ext>
            </a:extLst>
          </p:cNvPr>
          <p:cNvSpPr>
            <a:spLocks noGrp="1"/>
          </p:cNvSpPr>
          <p:nvPr>
            <p:ph type="title"/>
          </p:nvPr>
        </p:nvSpPr>
        <p:spPr>
          <a:xfrm>
            <a:off x="838200" y="365125"/>
            <a:ext cx="10515600" cy="926203"/>
          </a:xfrm>
        </p:spPr>
        <p:txBody>
          <a:bodyPr>
            <a:normAutofit/>
          </a:bodyPr>
          <a:lstStyle/>
          <a:p>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Pandemic Risk Communication and community engagement Plan</a:t>
            </a:r>
            <a:endParaRPr lang="en-US" sz="2800" b="1" dirty="0"/>
          </a:p>
        </p:txBody>
      </p:sp>
      <p:sp>
        <p:nvSpPr>
          <p:cNvPr id="3" name="Content Placeholder 2">
            <a:extLst>
              <a:ext uri="{FF2B5EF4-FFF2-40B4-BE49-F238E27FC236}">
                <a16:creationId xmlns:a16="http://schemas.microsoft.com/office/drawing/2014/main" id="{5D392FE2-26F9-454E-8AF2-ABECD5863CAC}"/>
              </a:ext>
            </a:extLst>
          </p:cNvPr>
          <p:cNvSpPr>
            <a:spLocks noGrp="1"/>
          </p:cNvSpPr>
          <p:nvPr>
            <p:ph idx="1"/>
          </p:nvPr>
        </p:nvSpPr>
        <p:spPr>
          <a:xfrm>
            <a:off x="838200" y="1235487"/>
            <a:ext cx="10515600" cy="4941476"/>
          </a:xfrm>
        </p:spPr>
        <p:txBody>
          <a:bodyPr>
            <a:noAutofit/>
          </a:bodyPr>
          <a:lstStyle/>
          <a:p>
            <a:pPr marL="0" marR="0" indent="0" algn="just">
              <a:lnSpc>
                <a:spcPct val="115000"/>
              </a:lnSpc>
              <a:spcBef>
                <a:spcPts val="0"/>
              </a:spcBef>
              <a:spcAft>
                <a:spcPts val="1000"/>
              </a:spcAft>
              <a:buNone/>
            </a:pPr>
            <a:r>
              <a:rPr lang="en-US" sz="1600" b="1" dirty="0">
                <a:solidFill>
                  <a:srgbClr val="002060"/>
                </a:solidFill>
                <a:effectLst/>
                <a:ea typeface="SimSun" panose="02010600030101010101" pitchFamily="2" charset="-122"/>
                <a:cs typeface="Calibri" panose="020F0502020204030204" pitchFamily="34" charset="0"/>
              </a:rPr>
              <a:t>Contents:</a:t>
            </a:r>
            <a:r>
              <a:rPr lang="en-US" sz="1600" dirty="0">
                <a:effectLst/>
                <a:ea typeface="SimSun" panose="02010600030101010101" pitchFamily="2" charset="-122"/>
                <a:cs typeface="Calibri" panose="020F0502020204030204" pitchFamily="34" charset="0"/>
              </a:rPr>
              <a:t> </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Risk Communications strategy and Lessons learnt from COVID-19 pandemic in Georgia </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Communication objectives</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Community engagement and social mobilization </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600" dirty="0">
                <a:effectLst/>
                <a:ea typeface="SimSun" panose="02010600030101010101" pitchFamily="2" charset="-122"/>
                <a:cs typeface="Calibri" panose="020F0502020204030204" pitchFamily="34" charset="0"/>
              </a:rPr>
              <a:t>Communication with media</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600" dirty="0">
                <a:effectLst/>
                <a:ea typeface="SimSun" panose="02010600030101010101" pitchFamily="2" charset="-122"/>
                <a:cs typeface="Calibri" panose="020F0502020204030204" pitchFamily="34" charset="0"/>
              </a:rPr>
              <a:t>Communication with local government, ethnic minorities</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600" dirty="0">
                <a:effectLst/>
                <a:ea typeface="SimSun" panose="02010600030101010101" pitchFamily="2" charset="-122"/>
                <a:cs typeface="Calibri" panose="020F0502020204030204" pitchFamily="34" charset="0"/>
              </a:rPr>
              <a:t>Communication for the public</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600" dirty="0">
                <a:effectLst/>
                <a:ea typeface="SimSun" panose="02010600030101010101" pitchFamily="2" charset="-122"/>
                <a:cs typeface="Calibri" panose="020F0502020204030204" pitchFamily="34" charset="0"/>
              </a:rPr>
              <a:t>Various communications channels</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Communication for healthcare professionals</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err="1">
                <a:effectLst/>
                <a:ea typeface="SimSun" panose="02010600030101010101" pitchFamily="2" charset="-122"/>
                <a:cs typeface="Calibri" panose="020F0502020204030204" pitchFamily="34" charset="0"/>
              </a:rPr>
              <a:t>Infodemic</a:t>
            </a:r>
            <a:r>
              <a:rPr lang="en-GB" sz="1600" dirty="0">
                <a:effectLst/>
                <a:ea typeface="SimSun" panose="02010600030101010101" pitchFamily="2" charset="-122"/>
                <a:cs typeface="Calibri" panose="020F0502020204030204" pitchFamily="34" charset="0"/>
              </a:rPr>
              <a:t> management</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600" dirty="0">
                <a:effectLst/>
                <a:ea typeface="SimSun" panose="02010600030101010101" pitchFamily="2" charset="-122"/>
                <a:cs typeface="Calibri" panose="020F0502020204030204" pitchFamily="34" charset="0"/>
              </a:rPr>
              <a:t>Misinformation management</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600" dirty="0">
                <a:effectLst/>
                <a:ea typeface="SimSun" panose="02010600030101010101" pitchFamily="2" charset="-122"/>
                <a:cs typeface="Calibri" panose="020F0502020204030204" pitchFamily="34" charset="0"/>
              </a:rPr>
              <a:t>Social Media use for </a:t>
            </a:r>
            <a:r>
              <a:rPr lang="en-GB" sz="1600" dirty="0" err="1">
                <a:effectLst/>
                <a:ea typeface="SimSun" panose="02010600030101010101" pitchFamily="2" charset="-122"/>
                <a:cs typeface="Calibri" panose="020F0502020204030204" pitchFamily="34" charset="0"/>
              </a:rPr>
              <a:t>infodemic</a:t>
            </a:r>
            <a:r>
              <a:rPr lang="en-GB" sz="1600" dirty="0">
                <a:effectLst/>
                <a:ea typeface="SimSun" panose="02010600030101010101" pitchFamily="2" charset="-122"/>
                <a:cs typeface="Calibri" panose="020F0502020204030204" pitchFamily="34" charset="0"/>
              </a:rPr>
              <a:t> (Task force discussion)</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Existing Country infrastructure for communications- gaps and opportunities to augment capacity  </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100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Central and subnational coordination in communication </a:t>
            </a:r>
          </a:p>
          <a:p>
            <a:pPr marL="800100" lvl="1" indent="-342900" algn="just">
              <a:lnSpc>
                <a:spcPct val="115000"/>
              </a:lnSpc>
              <a:spcBef>
                <a:spcPts val="0"/>
              </a:spcBef>
              <a:spcAft>
                <a:spcPts val="100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(Task Force discussion on regulatory/legislative mechanisms changes needed for future pandemic e.g., for declaring and communicating lockdowns, within country travel restrictions or other measures)</a:t>
            </a:r>
            <a:endParaRPr lang="en-US" sz="1600" dirty="0">
              <a:effectLst/>
              <a:ea typeface="SimSun" panose="02010600030101010101" pitchFamily="2" charset="-122"/>
              <a:cs typeface="Arial" panose="020B0604020202020204" pitchFamily="34" charset="0"/>
            </a:endParaRPr>
          </a:p>
          <a:p>
            <a:pPr marL="0" indent="0">
              <a:buNone/>
            </a:pPr>
            <a:endParaRPr lang="en-US" sz="1600" dirty="0"/>
          </a:p>
        </p:txBody>
      </p:sp>
    </p:spTree>
    <p:extLst>
      <p:ext uri="{BB962C8B-B14F-4D97-AF65-F5344CB8AC3E}">
        <p14:creationId xmlns:p14="http://schemas.microsoft.com/office/powerpoint/2010/main" val="13241423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902D27-88D8-4C00-B8EF-0B7EAED09087}"/>
              </a:ext>
            </a:extLst>
          </p:cNvPr>
          <p:cNvSpPr>
            <a:spLocks noGrp="1"/>
          </p:cNvSpPr>
          <p:nvPr>
            <p:ph type="title"/>
          </p:nvPr>
        </p:nvSpPr>
        <p:spPr>
          <a:xfrm>
            <a:off x="677334" y="372280"/>
            <a:ext cx="9548590" cy="1320800"/>
          </a:xfrm>
        </p:spPr>
        <p:txBody>
          <a:bodyPr>
            <a:noAutofit/>
          </a:bodyPr>
          <a:lstStyle/>
          <a:p>
            <a:pPr marL="0" marR="0">
              <a:lnSpc>
                <a:spcPct val="115000"/>
              </a:lnSpc>
              <a:spcBef>
                <a:spcPts val="2400"/>
              </a:spcBef>
              <a:spcAft>
                <a:spcPts val="0"/>
              </a:spcAft>
            </a:pPr>
            <a:r>
              <a:rPr lang="en-US" sz="2400" b="1" kern="0" dirty="0">
                <a:effectLst/>
                <a:latin typeface="+mn-lt"/>
                <a:ea typeface="SimSun" panose="02010600030101010101" pitchFamily="2" charset="-122"/>
                <a:cs typeface="Times New Roman" panose="02020603050405020304" pitchFamily="18" charset="0"/>
              </a:rPr>
              <a:t>Inter-pandemic assessment of various capacities and evaluating response</a:t>
            </a:r>
            <a:br>
              <a:rPr lang="en-US" sz="2400" b="1" kern="0" dirty="0">
                <a:solidFill>
                  <a:srgbClr val="365F91"/>
                </a:solidFill>
                <a:effectLst/>
                <a:latin typeface="+mn-lt"/>
                <a:ea typeface="SimSun" panose="02010600030101010101" pitchFamily="2" charset="-122"/>
                <a:cs typeface="Times New Roman" panose="02020603050405020304" pitchFamily="18" charset="0"/>
              </a:rPr>
            </a:br>
            <a:endParaRPr lang="en-US" sz="2400" dirty="0">
              <a:latin typeface="+mn-lt"/>
            </a:endParaRPr>
          </a:p>
        </p:txBody>
      </p:sp>
      <p:sp>
        <p:nvSpPr>
          <p:cNvPr id="3" name="Content Placeholder 2">
            <a:extLst>
              <a:ext uri="{FF2B5EF4-FFF2-40B4-BE49-F238E27FC236}">
                <a16:creationId xmlns:a16="http://schemas.microsoft.com/office/drawing/2014/main" id="{A2675048-0A53-4F05-8B97-88BCA4323541}"/>
              </a:ext>
            </a:extLst>
          </p:cNvPr>
          <p:cNvSpPr>
            <a:spLocks noGrp="1"/>
          </p:cNvSpPr>
          <p:nvPr>
            <p:ph idx="1"/>
          </p:nvPr>
        </p:nvSpPr>
        <p:spPr>
          <a:xfrm>
            <a:off x="838200" y="1465832"/>
            <a:ext cx="10515600" cy="4711131"/>
          </a:xfrm>
        </p:spPr>
        <p:txBody>
          <a:bodyPr>
            <a:normAutofit fontScale="92500" lnSpcReduction="20000"/>
          </a:bodyPr>
          <a:lstStyle/>
          <a:p>
            <a:pPr marL="0" marR="0" algn="just">
              <a:lnSpc>
                <a:spcPct val="115000"/>
              </a:lnSpc>
              <a:spcBef>
                <a:spcPts val="0"/>
              </a:spcBef>
              <a:spcAft>
                <a:spcPts val="1000"/>
              </a:spcAft>
            </a:pPr>
            <a:r>
              <a:rPr lang="en-US" sz="1600" dirty="0">
                <a:effectLst/>
                <a:ea typeface="SimSun" panose="02010600030101010101" pitchFamily="2" charset="-122"/>
                <a:cs typeface="Calibri" panose="020F0502020204030204" pitchFamily="34" charset="0"/>
              </a:rPr>
              <a:t>This chapter relates to the recovery and interpandemic phases and should provide details </a:t>
            </a:r>
          </a:p>
          <a:p>
            <a:pPr marL="0" marR="0" indent="0" algn="just">
              <a:lnSpc>
                <a:spcPct val="115000"/>
              </a:lnSpc>
              <a:spcBef>
                <a:spcPts val="0"/>
              </a:spcBef>
              <a:spcAft>
                <a:spcPts val="1000"/>
              </a:spcAft>
              <a:buNone/>
            </a:pPr>
            <a:r>
              <a:rPr lang="en-US" sz="1600" dirty="0">
                <a:effectLst/>
                <a:ea typeface="SimSun" panose="02010600030101010101" pitchFamily="2" charset="-122"/>
                <a:cs typeface="Calibri" panose="020F0502020204030204" pitchFamily="34" charset="0"/>
              </a:rPr>
              <a:t>      on how the pandemic response is and would be evaluated in Georgia. This chapter can </a:t>
            </a:r>
          </a:p>
          <a:p>
            <a:pPr marL="0" marR="0" indent="0" algn="just">
              <a:lnSpc>
                <a:spcPct val="115000"/>
              </a:lnSpc>
              <a:spcBef>
                <a:spcPts val="0"/>
              </a:spcBef>
              <a:spcAft>
                <a:spcPts val="1000"/>
              </a:spcAft>
              <a:buNone/>
            </a:pPr>
            <a:r>
              <a:rPr lang="en-US" sz="1600" dirty="0">
                <a:ea typeface="SimSun" panose="02010600030101010101" pitchFamily="2" charset="-122"/>
                <a:cs typeface="Calibri" panose="020F0502020204030204" pitchFamily="34" charset="0"/>
              </a:rPr>
              <a:t>      </a:t>
            </a:r>
            <a:r>
              <a:rPr lang="en-US" sz="1600" dirty="0">
                <a:effectLst/>
                <a:ea typeface="SimSun" panose="02010600030101010101" pitchFamily="2" charset="-122"/>
                <a:cs typeface="Calibri" panose="020F0502020204030204" pitchFamily="34" charset="0"/>
              </a:rPr>
              <a:t>give details of existing strategies and plans including the past such exercises. </a:t>
            </a:r>
            <a:endParaRPr lang="en-US" sz="1600" dirty="0">
              <a:effectLst/>
              <a:ea typeface="SimSun" panose="02010600030101010101" pitchFamily="2" charset="-122"/>
              <a:cs typeface="Arial" panose="020B0604020202020204" pitchFamily="34" charset="0"/>
            </a:endParaRPr>
          </a:p>
          <a:p>
            <a:pPr marL="0" marR="0" algn="just">
              <a:lnSpc>
                <a:spcPct val="115000"/>
              </a:lnSpc>
              <a:spcBef>
                <a:spcPts val="0"/>
              </a:spcBef>
              <a:spcAft>
                <a:spcPts val="1000"/>
              </a:spcAft>
            </a:pPr>
            <a:r>
              <a:rPr lang="en-US" sz="1600" dirty="0">
                <a:effectLst/>
                <a:ea typeface="SimSun" panose="02010600030101010101" pitchFamily="2" charset="-122"/>
                <a:cs typeface="Calibri" panose="020F0502020204030204" pitchFamily="34" charset="0"/>
              </a:rPr>
              <a:t>It is essential that elements of the plan undergo regular exercises to practice implementing </a:t>
            </a:r>
          </a:p>
          <a:p>
            <a:pPr marL="0" marR="0" indent="0" algn="just">
              <a:lnSpc>
                <a:spcPct val="115000"/>
              </a:lnSpc>
              <a:spcBef>
                <a:spcPts val="0"/>
              </a:spcBef>
              <a:spcAft>
                <a:spcPts val="1000"/>
              </a:spcAft>
              <a:buNone/>
            </a:pPr>
            <a:r>
              <a:rPr lang="en-US" sz="1600" dirty="0">
                <a:effectLst/>
                <a:ea typeface="SimSun" panose="02010600030101010101" pitchFamily="2" charset="-122"/>
                <a:cs typeface="Calibri" panose="020F0502020204030204" pitchFamily="34" charset="0"/>
              </a:rPr>
              <a:t>      necessary steps, and this should be followed by debrief and evaluation, with learning points </a:t>
            </a:r>
          </a:p>
          <a:p>
            <a:pPr marL="0" marR="0" indent="0" algn="just">
              <a:lnSpc>
                <a:spcPct val="115000"/>
              </a:lnSpc>
              <a:spcBef>
                <a:spcPts val="0"/>
              </a:spcBef>
              <a:spcAft>
                <a:spcPts val="1000"/>
              </a:spcAft>
              <a:buNone/>
            </a:pPr>
            <a:r>
              <a:rPr lang="en-US" sz="1600" dirty="0">
                <a:effectLst/>
                <a:ea typeface="SimSun" panose="02010600030101010101" pitchFamily="2" charset="-122"/>
                <a:cs typeface="Calibri" panose="020F0502020204030204" pitchFamily="34" charset="0"/>
              </a:rPr>
              <a:t>      disseminated to relevant parties.</a:t>
            </a:r>
            <a:endParaRPr lang="en-US" sz="1600" dirty="0">
              <a:effectLst/>
              <a:ea typeface="SimSun" panose="02010600030101010101" pitchFamily="2" charset="-122"/>
              <a:cs typeface="Arial" panose="020B0604020202020204" pitchFamily="34" charset="0"/>
            </a:endParaRPr>
          </a:p>
          <a:p>
            <a:pPr marL="0" marR="0" indent="0" algn="just">
              <a:lnSpc>
                <a:spcPct val="115000"/>
              </a:lnSpc>
              <a:spcBef>
                <a:spcPts val="0"/>
              </a:spcBef>
              <a:spcAft>
                <a:spcPts val="1000"/>
              </a:spcAft>
              <a:buNone/>
            </a:pPr>
            <a:r>
              <a:rPr lang="en-US" sz="1600" b="1" dirty="0">
                <a:solidFill>
                  <a:srgbClr val="002060"/>
                </a:solidFill>
                <a:effectLst/>
                <a:ea typeface="SimSun" panose="02010600030101010101" pitchFamily="2" charset="-122"/>
                <a:cs typeface="Calibri" panose="020F0502020204030204" pitchFamily="34" charset="0"/>
              </a:rPr>
              <a:t>Content</a:t>
            </a:r>
            <a:r>
              <a:rPr lang="en-US" sz="1600" dirty="0">
                <a:effectLst/>
                <a:ea typeface="SimSun" panose="02010600030101010101" pitchFamily="2" charset="-122"/>
                <a:cs typeface="Calibri" panose="020F0502020204030204" pitchFamily="34" charset="0"/>
              </a:rPr>
              <a:t>s:</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Assessments in interpandemic and post-pandemic phase</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600" dirty="0">
                <a:effectLst/>
                <a:ea typeface="SimSun" panose="02010600030101010101" pitchFamily="2" charset="-122"/>
                <a:cs typeface="Calibri" panose="020F0502020204030204" pitchFamily="34" charset="0"/>
              </a:rPr>
              <a:t>2010 to 2020 experience and details from such assessments  </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endParaRPr lang="en-GB" sz="1600" dirty="0">
              <a:effectLst/>
              <a:ea typeface="SimSun" panose="02010600030101010101" pitchFamily="2" charset="-122"/>
              <a:cs typeface="Calibri" panose="020F050202020403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Ongoing evaluations of pandemic plans </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600" dirty="0">
                <a:effectLst/>
                <a:ea typeface="SimSun" panose="02010600030101010101" pitchFamily="2" charset="-122"/>
                <a:cs typeface="Calibri" panose="020F0502020204030204" pitchFamily="34" charset="0"/>
              </a:rPr>
              <a:t>including simulation exercises</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600" dirty="0">
                <a:effectLst/>
                <a:ea typeface="SimSun" panose="02010600030101010101" pitchFamily="2" charset="-122"/>
                <a:cs typeface="Calibri" panose="020F0502020204030204" pitchFamily="34" charset="0"/>
              </a:rPr>
              <a:t>Monitoring and evaluation with set national indicators</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1000"/>
              </a:spcAft>
              <a:buFont typeface="Courier New" panose="02070309020205020404" pitchFamily="49" charset="0"/>
              <a:buChar char="o"/>
            </a:pPr>
            <a:r>
              <a:rPr lang="en-GB" sz="1600" dirty="0">
                <a:effectLst/>
                <a:ea typeface="SimSun" panose="02010600030101010101" pitchFamily="2" charset="-122"/>
                <a:cs typeface="Calibri" panose="020F0502020204030204" pitchFamily="34" charset="0"/>
              </a:rPr>
              <a:t>Intra-action and inter-agency reviews</a:t>
            </a:r>
            <a:endParaRPr lang="en-US" sz="1600" dirty="0">
              <a:effectLst/>
              <a:ea typeface="SimSun" panose="02010600030101010101" pitchFamily="2" charset="-122"/>
              <a:cs typeface="Arial" panose="020B0604020202020204" pitchFamily="34" charset="0"/>
            </a:endParaRPr>
          </a:p>
          <a:p>
            <a:r>
              <a:rPr lang="en-US" sz="1600" dirty="0">
                <a:effectLst/>
                <a:ea typeface="SimSun" panose="02010600030101010101" pitchFamily="2" charset="-122"/>
              </a:rPr>
              <a:t>Evaluating, testing and revising plans</a:t>
            </a:r>
            <a:endParaRPr lang="en-US" sz="1600" dirty="0"/>
          </a:p>
        </p:txBody>
      </p:sp>
    </p:spTree>
    <p:extLst>
      <p:ext uri="{BB962C8B-B14F-4D97-AF65-F5344CB8AC3E}">
        <p14:creationId xmlns:p14="http://schemas.microsoft.com/office/powerpoint/2010/main" val="21163613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20FC8A-1B2F-44A6-902A-E186DB6A2F23}"/>
              </a:ext>
            </a:extLst>
          </p:cNvPr>
          <p:cNvSpPr>
            <a:spLocks noGrp="1"/>
          </p:cNvSpPr>
          <p:nvPr>
            <p:ph type="title"/>
          </p:nvPr>
        </p:nvSpPr>
        <p:spPr/>
        <p:txBody>
          <a:bodyPr>
            <a:normAutofit/>
          </a:bodyPr>
          <a:lstStyle/>
          <a:p>
            <a:pPr marL="0" marR="0" lvl="0" indent="-228600" algn="ctr" defTabSz="914400" rtl="0" eaLnBrk="1" fontAlgn="auto" latinLnBrk="0" hangingPunct="1">
              <a:lnSpc>
                <a:spcPct val="115000"/>
              </a:lnSpc>
              <a:spcBef>
                <a:spcPts val="0"/>
              </a:spcBef>
              <a:spcAft>
                <a:spcPts val="1000"/>
              </a:spcAft>
              <a:tabLst/>
              <a:defRPr/>
            </a:pPr>
            <a:r>
              <a:rPr kumimoji="0" lang="en-US" sz="3200" b="1" i="0" u="none" strike="noStrike" kern="1200" cap="none" spc="0" normalizeH="0" baseline="0" noProof="0" dirty="0">
                <a:ln>
                  <a:noFill/>
                </a:ln>
                <a:solidFill>
                  <a:srgbClr val="002060"/>
                </a:solidFill>
                <a:effectLst/>
                <a:uLnTx/>
                <a:uFillTx/>
                <a:latin typeface="+mn-lt"/>
                <a:ea typeface="SimSun" panose="02010600030101010101" pitchFamily="2" charset="-122"/>
                <a:cs typeface="Calibri" panose="020F0502020204030204" pitchFamily="34" charset="0"/>
              </a:rPr>
              <a:t>Annexes/Appendices</a:t>
            </a:r>
            <a:br>
              <a:rPr kumimoji="0" lang="en-US" sz="3200" b="0" i="0" u="none" strike="noStrike" kern="1200" cap="none" spc="0" normalizeH="0" baseline="0" noProof="0" dirty="0">
                <a:ln>
                  <a:noFill/>
                </a:ln>
                <a:solidFill>
                  <a:prstClr val="black"/>
                </a:solidFill>
                <a:effectLst/>
                <a:uLnTx/>
                <a:uFillTx/>
                <a:latin typeface="+mn-lt"/>
                <a:ea typeface="SimSun" panose="02010600030101010101" pitchFamily="2" charset="-122"/>
                <a:cs typeface="Arial" panose="020B0604020202020204" pitchFamily="34" charset="0"/>
              </a:rPr>
            </a:br>
            <a:endParaRPr lang="en-US" sz="3200" dirty="0">
              <a:latin typeface="+mn-lt"/>
            </a:endParaRPr>
          </a:p>
        </p:txBody>
      </p:sp>
      <p:sp>
        <p:nvSpPr>
          <p:cNvPr id="3" name="Content Placeholder 2">
            <a:extLst>
              <a:ext uri="{FF2B5EF4-FFF2-40B4-BE49-F238E27FC236}">
                <a16:creationId xmlns:a16="http://schemas.microsoft.com/office/drawing/2014/main" id="{E7F85CF8-9930-4E36-B549-D263B586935D}"/>
              </a:ext>
            </a:extLst>
          </p:cNvPr>
          <p:cNvSpPr>
            <a:spLocks noGrp="1"/>
          </p:cNvSpPr>
          <p:nvPr>
            <p:ph idx="1"/>
          </p:nvPr>
        </p:nvSpPr>
        <p:spPr>
          <a:xfrm>
            <a:off x="838200" y="1298308"/>
            <a:ext cx="10515600" cy="4878655"/>
          </a:xfrm>
        </p:spPr>
        <p:txBody>
          <a:bodyPr>
            <a:normAutofit/>
          </a:bodyPr>
          <a:lstStyle/>
          <a:p>
            <a:pPr marL="342900" marR="0" lvl="0" indent="-342900" algn="just">
              <a:lnSpc>
                <a:spcPct val="115000"/>
              </a:lnSpc>
              <a:spcBef>
                <a:spcPts val="0"/>
              </a:spcBef>
              <a:spcAft>
                <a:spcPts val="0"/>
              </a:spcAft>
              <a:buFont typeface="Symbol" panose="05050102010706020507" pitchFamily="18" charset="2"/>
              <a:buChar char=""/>
            </a:pPr>
            <a:r>
              <a:rPr lang="en-GB" sz="2400" dirty="0">
                <a:effectLst/>
                <a:ea typeface="SimSun" panose="02010600030101010101" pitchFamily="2" charset="-122"/>
                <a:cs typeface="Calibri" panose="020F0502020204030204" pitchFamily="34" charset="0"/>
              </a:rPr>
              <a:t>Technical Annexures on important subjects like Laboratory, </a:t>
            </a:r>
          </a:p>
          <a:p>
            <a:pPr marL="0" marR="0" lvl="0" indent="0" algn="just">
              <a:lnSpc>
                <a:spcPct val="115000"/>
              </a:lnSpc>
              <a:spcBef>
                <a:spcPts val="0"/>
              </a:spcBef>
              <a:spcAft>
                <a:spcPts val="0"/>
              </a:spcAft>
              <a:buNone/>
            </a:pPr>
            <a:r>
              <a:rPr lang="en-GB" sz="2400" dirty="0">
                <a:ea typeface="SimSun" panose="02010600030101010101" pitchFamily="2" charset="-122"/>
                <a:cs typeface="Calibri" panose="020F0502020204030204" pitchFamily="34" charset="0"/>
              </a:rPr>
              <a:t>    </a:t>
            </a:r>
            <a:r>
              <a:rPr lang="en-GB" sz="2400" dirty="0">
                <a:effectLst/>
                <a:ea typeface="SimSun" panose="02010600030101010101" pitchFamily="2" charset="-122"/>
                <a:cs typeface="Calibri" panose="020F0502020204030204" pitchFamily="34" charset="0"/>
              </a:rPr>
              <a:t>Surveillance, EOC, Vaccines </a:t>
            </a:r>
            <a:endParaRPr lang="en-US" sz="24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2400" dirty="0">
                <a:effectLst/>
                <a:ea typeface="SimSun" panose="02010600030101010101" pitchFamily="2" charset="-122"/>
                <a:cs typeface="Calibri" panose="020F0502020204030204" pitchFamily="34" charset="0"/>
              </a:rPr>
              <a:t>Capacity Assessment done in interpandemic periods or </a:t>
            </a:r>
          </a:p>
          <a:p>
            <a:pPr marL="0" marR="0" lvl="0" indent="0" algn="just">
              <a:lnSpc>
                <a:spcPct val="115000"/>
              </a:lnSpc>
              <a:spcBef>
                <a:spcPts val="0"/>
              </a:spcBef>
              <a:spcAft>
                <a:spcPts val="0"/>
              </a:spcAft>
              <a:buNone/>
            </a:pPr>
            <a:r>
              <a:rPr lang="en-GB" sz="2400" dirty="0">
                <a:effectLst/>
                <a:ea typeface="SimSun" panose="02010600030101010101" pitchFamily="2" charset="-122"/>
                <a:cs typeface="Calibri" panose="020F0502020204030204" pitchFamily="34" charset="0"/>
              </a:rPr>
              <a:t>    brief lesson learnt documents. </a:t>
            </a:r>
            <a:endParaRPr lang="en-US" sz="24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2400" dirty="0">
                <a:effectLst/>
                <a:ea typeface="SimSun" panose="02010600030101010101" pitchFamily="2" charset="-122"/>
                <a:cs typeface="Calibri" panose="020F0502020204030204" pitchFamily="34" charset="0"/>
              </a:rPr>
              <a:t>Simulation exercises</a:t>
            </a:r>
            <a:endParaRPr lang="en-US" sz="24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2400" dirty="0">
                <a:effectLst/>
                <a:ea typeface="SimSun" panose="02010600030101010101" pitchFamily="2" charset="-122"/>
                <a:cs typeface="Calibri" panose="020F0502020204030204" pitchFamily="34" charset="0"/>
              </a:rPr>
              <a:t>Research and development projects within Georgia which </a:t>
            </a:r>
          </a:p>
          <a:p>
            <a:pPr marL="0" marR="0" lvl="0" indent="0" algn="just">
              <a:lnSpc>
                <a:spcPct val="115000"/>
              </a:lnSpc>
              <a:spcBef>
                <a:spcPts val="0"/>
              </a:spcBef>
              <a:spcAft>
                <a:spcPts val="0"/>
              </a:spcAft>
              <a:buNone/>
            </a:pPr>
            <a:r>
              <a:rPr lang="en-GB" sz="2400" dirty="0">
                <a:ea typeface="SimSun" panose="02010600030101010101" pitchFamily="2" charset="-122"/>
                <a:cs typeface="Calibri" panose="020F0502020204030204" pitchFamily="34" charset="0"/>
              </a:rPr>
              <a:t>    </a:t>
            </a:r>
            <a:r>
              <a:rPr lang="en-GB" sz="2400" dirty="0">
                <a:effectLst/>
                <a:ea typeface="SimSun" panose="02010600030101010101" pitchFamily="2" charset="-122"/>
                <a:cs typeface="Calibri" panose="020F0502020204030204" pitchFamily="34" charset="0"/>
              </a:rPr>
              <a:t>would be useful for pandemic plan. </a:t>
            </a:r>
            <a:endParaRPr lang="en-US" sz="24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1000"/>
              </a:spcAft>
              <a:buFont typeface="Symbol" panose="05050102010706020507" pitchFamily="18" charset="2"/>
              <a:buChar char=""/>
            </a:pPr>
            <a:r>
              <a:rPr lang="en-GB" sz="2400" dirty="0">
                <a:effectLst/>
                <a:ea typeface="SimSun" panose="02010600030101010101" pitchFamily="2" charset="-122"/>
                <a:cs typeface="Calibri" panose="020F0502020204030204" pitchFamily="34" charset="0"/>
              </a:rPr>
              <a:t>Other relevant documents/summaries useful for pandemic preparedness</a:t>
            </a:r>
          </a:p>
          <a:p>
            <a:pPr marL="342900" marR="0" lvl="0" indent="-342900" algn="just">
              <a:lnSpc>
                <a:spcPct val="115000"/>
              </a:lnSpc>
              <a:spcBef>
                <a:spcPts val="0"/>
              </a:spcBef>
              <a:spcAft>
                <a:spcPts val="1000"/>
              </a:spcAft>
              <a:buFont typeface="Symbol" panose="05050102010706020507" pitchFamily="18" charset="2"/>
              <a:buChar char=""/>
            </a:pPr>
            <a:r>
              <a:rPr lang="en-GB" sz="2400" dirty="0">
                <a:ea typeface="SimSun" panose="02010600030101010101" pitchFamily="2" charset="-122"/>
                <a:cs typeface="Calibri" panose="020F0502020204030204" pitchFamily="34" charset="0"/>
              </a:rPr>
              <a:t>This list is live and discretionary- Task Force can decide to add/delete/edit list</a:t>
            </a:r>
            <a:endParaRPr lang="en-US" sz="2400" dirty="0">
              <a:effectLst/>
              <a:ea typeface="SimSun" panose="02010600030101010101" pitchFamily="2" charset="-122"/>
              <a:cs typeface="Arial" panose="020B0604020202020204" pitchFamily="34" charset="0"/>
            </a:endParaRPr>
          </a:p>
          <a:p>
            <a:endParaRPr lang="en-US" sz="2400" dirty="0"/>
          </a:p>
        </p:txBody>
      </p:sp>
    </p:spTree>
    <p:extLst>
      <p:ext uri="{BB962C8B-B14F-4D97-AF65-F5344CB8AC3E}">
        <p14:creationId xmlns:p14="http://schemas.microsoft.com/office/powerpoint/2010/main" val="37758681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15B70C-1A61-47E1-A122-95696D557C46}"/>
              </a:ext>
            </a:extLst>
          </p:cNvPr>
          <p:cNvSpPr>
            <a:spLocks noGrp="1"/>
          </p:cNvSpPr>
          <p:nvPr>
            <p:ph type="title"/>
          </p:nvPr>
        </p:nvSpPr>
        <p:spPr>
          <a:xfrm>
            <a:off x="838200" y="113844"/>
            <a:ext cx="10515600" cy="1325563"/>
          </a:xfrm>
        </p:spPr>
        <p:txBody>
          <a:bodyPr/>
          <a:lstStyle/>
          <a:p>
            <a:r>
              <a:rPr kumimoji="0" lang="en-US" sz="2700" b="1" i="0" u="none" strike="noStrike" kern="0" cap="none" spc="0" normalizeH="0" baseline="0" noProof="0" dirty="0">
                <a:ln>
                  <a:noFill/>
                </a:ln>
                <a:solidFill>
                  <a:srgbClr val="365F91"/>
                </a:solidFill>
                <a:effectLst/>
                <a:uLnTx/>
                <a:uFillTx/>
                <a:latin typeface="Calibri" panose="020F0502020204030204" pitchFamily="34" charset="0"/>
                <a:ea typeface="SimSun" panose="02010600030101010101" pitchFamily="2" charset="-122"/>
                <a:cs typeface="Times New Roman" panose="02020603050405020304" pitchFamily="18" charset="0"/>
              </a:rPr>
              <a:t>Additional points to consider (Task Force discussion)</a:t>
            </a:r>
            <a:endParaRPr lang="en-US" dirty="0"/>
          </a:p>
        </p:txBody>
      </p:sp>
      <p:sp>
        <p:nvSpPr>
          <p:cNvPr id="3" name="Content Placeholder 2">
            <a:extLst>
              <a:ext uri="{FF2B5EF4-FFF2-40B4-BE49-F238E27FC236}">
                <a16:creationId xmlns:a16="http://schemas.microsoft.com/office/drawing/2014/main" id="{35579DF2-3D65-4815-8D82-5A10E19E91D8}"/>
              </a:ext>
            </a:extLst>
          </p:cNvPr>
          <p:cNvSpPr>
            <a:spLocks noGrp="1"/>
          </p:cNvSpPr>
          <p:nvPr>
            <p:ph idx="1"/>
          </p:nvPr>
        </p:nvSpPr>
        <p:spPr>
          <a:xfrm>
            <a:off x="838200" y="1067964"/>
            <a:ext cx="10515600" cy="5626002"/>
          </a:xfrm>
        </p:spPr>
        <p:txBody>
          <a:bodyPr>
            <a:noAutofit/>
          </a:bodyPr>
          <a:lstStyle/>
          <a:p>
            <a:pPr marR="0">
              <a:lnSpc>
                <a:spcPct val="115000"/>
              </a:lnSpc>
              <a:spcBef>
                <a:spcPts val="0"/>
              </a:spcBef>
              <a:spcAft>
                <a:spcPts val="1000"/>
              </a:spcAft>
            </a:pPr>
            <a:r>
              <a:rPr lang="en-GB" sz="2400" dirty="0">
                <a:effectLst/>
                <a:ea typeface="SimSun" panose="02010600030101010101" pitchFamily="2" charset="-122"/>
                <a:cs typeface="Calibri" panose="020F0502020204030204" pitchFamily="34" charset="0"/>
              </a:rPr>
              <a:t>Georgia Country preparedness and response plan (CPRP) elements need to be incorporated in this plan. </a:t>
            </a:r>
          </a:p>
          <a:p>
            <a:pPr marR="0">
              <a:lnSpc>
                <a:spcPct val="115000"/>
              </a:lnSpc>
              <a:spcBef>
                <a:spcPts val="0"/>
              </a:spcBef>
              <a:spcAft>
                <a:spcPts val="1000"/>
              </a:spcAft>
            </a:pPr>
            <a:endParaRPr lang="en-GB" sz="2400" dirty="0">
              <a:effectLst/>
              <a:ea typeface="SimSun" panose="02010600030101010101" pitchFamily="2" charset="-122"/>
              <a:cs typeface="Calibri" panose="020F0502020204030204" pitchFamily="34" charset="0"/>
            </a:endParaRPr>
          </a:p>
          <a:p>
            <a:pPr marR="0" lvl="0" algn="just">
              <a:lnSpc>
                <a:spcPct val="115000"/>
              </a:lnSpc>
              <a:spcBef>
                <a:spcPts val="0"/>
              </a:spcBef>
              <a:spcAft>
                <a:spcPts val="0"/>
              </a:spcAft>
            </a:pPr>
            <a:r>
              <a:rPr lang="en-GB" sz="2400" dirty="0">
                <a:effectLst/>
                <a:ea typeface="SimSun" panose="02010600030101010101" pitchFamily="2" charset="-122"/>
                <a:cs typeface="Arial" panose="020B0604020202020204" pitchFamily="34" charset="0"/>
              </a:rPr>
              <a:t>Define what’s not in scope for this plan- e.g., budget/financial planning; accountability framework; role of non-health sector in pandemic preparedness and response</a:t>
            </a:r>
            <a:endParaRPr lang="en-US" sz="2400" dirty="0">
              <a:effectLst/>
              <a:ea typeface="SimSun" panose="02010600030101010101" pitchFamily="2" charset="-122"/>
              <a:cs typeface="Arial" panose="020B0604020202020204" pitchFamily="34" charset="0"/>
            </a:endParaRPr>
          </a:p>
          <a:p>
            <a:pPr marR="0" lvl="0" algn="just">
              <a:lnSpc>
                <a:spcPct val="115000"/>
              </a:lnSpc>
              <a:spcBef>
                <a:spcPts val="0"/>
              </a:spcBef>
              <a:spcAft>
                <a:spcPts val="1000"/>
              </a:spcAft>
            </a:pPr>
            <a:endParaRPr lang="en-GB" sz="2400" dirty="0">
              <a:effectLst/>
              <a:ea typeface="SimSun" panose="02010600030101010101" pitchFamily="2" charset="-122"/>
              <a:cs typeface="Calibri" panose="020F0502020204030204" pitchFamily="34" charset="0"/>
            </a:endParaRPr>
          </a:p>
          <a:p>
            <a:pPr marR="0" lvl="0" algn="just">
              <a:lnSpc>
                <a:spcPct val="115000"/>
              </a:lnSpc>
              <a:spcBef>
                <a:spcPts val="0"/>
              </a:spcBef>
              <a:spcAft>
                <a:spcPts val="1000"/>
              </a:spcAft>
            </a:pPr>
            <a:r>
              <a:rPr lang="en-GB" sz="2400" dirty="0">
                <a:effectLst/>
                <a:ea typeface="SimSun" panose="02010600030101010101" pitchFamily="2" charset="-122"/>
                <a:cs typeface="Calibri" panose="020F0502020204030204" pitchFamily="34" charset="0"/>
              </a:rPr>
              <a:t>Number of plans (published/unpublished) available in country need to be reviewed, so also plans prepared by key establishments or organizations need to be reviewed. These plans would have elements which need to be incorporated in this plan. </a:t>
            </a:r>
            <a:endParaRPr lang="en-US" sz="2400" dirty="0">
              <a:effectLst/>
              <a:ea typeface="SimSun" panose="02010600030101010101" pitchFamily="2" charset="-122"/>
              <a:cs typeface="Arial" panose="020B0604020202020204" pitchFamily="34" charset="0"/>
            </a:endParaRPr>
          </a:p>
          <a:p>
            <a:endParaRPr lang="en-US" sz="2400" dirty="0"/>
          </a:p>
        </p:txBody>
      </p:sp>
    </p:spTree>
    <p:extLst>
      <p:ext uri="{BB962C8B-B14F-4D97-AF65-F5344CB8AC3E}">
        <p14:creationId xmlns:p14="http://schemas.microsoft.com/office/powerpoint/2010/main" val="26668047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08A334-A80C-4E39-99E3-9494349E0CEA}"/>
              </a:ext>
            </a:extLst>
          </p:cNvPr>
          <p:cNvSpPr>
            <a:spLocks noGrp="1"/>
          </p:cNvSpPr>
          <p:nvPr>
            <p:ph type="title"/>
          </p:nvPr>
        </p:nvSpPr>
        <p:spPr>
          <a:xfrm>
            <a:off x="677334" y="609600"/>
            <a:ext cx="8596668" cy="946974"/>
          </a:xfrm>
        </p:spPr>
        <p:txBody>
          <a:bodyPr/>
          <a:lstStyle/>
          <a:p>
            <a:pPr algn="ctr"/>
            <a:r>
              <a:rPr lang="en-US" dirty="0"/>
              <a:t>References and Guidelines</a:t>
            </a:r>
          </a:p>
        </p:txBody>
      </p:sp>
      <p:sp>
        <p:nvSpPr>
          <p:cNvPr id="3" name="Content Placeholder 2">
            <a:extLst>
              <a:ext uri="{FF2B5EF4-FFF2-40B4-BE49-F238E27FC236}">
                <a16:creationId xmlns:a16="http://schemas.microsoft.com/office/drawing/2014/main" id="{9FFD6002-9F3D-4930-B3AE-9B5B3A9B30AD}"/>
              </a:ext>
            </a:extLst>
          </p:cNvPr>
          <p:cNvSpPr>
            <a:spLocks noGrp="1"/>
          </p:cNvSpPr>
          <p:nvPr>
            <p:ph idx="1"/>
          </p:nvPr>
        </p:nvSpPr>
        <p:spPr>
          <a:xfrm>
            <a:off x="677334" y="1556575"/>
            <a:ext cx="8934336" cy="4484788"/>
          </a:xfrm>
        </p:spPr>
        <p:txBody>
          <a:bodyPr>
            <a:normAutofit fontScale="77500" lnSpcReduction="20000"/>
          </a:bodyPr>
          <a:lstStyle/>
          <a:p>
            <a:pPr>
              <a:buFont typeface="Wingdings" panose="05000000000000000000" pitchFamily="2" charset="2"/>
              <a:buChar char="§"/>
            </a:pPr>
            <a:r>
              <a:rPr lang="en-US" sz="2100" b="0" i="0" u="none" strike="noStrike" baseline="0" dirty="0">
                <a:latin typeface="+mj-lt"/>
              </a:rPr>
              <a:t>Georgia – Country Readiness Checklist - Priority Actions For Operational Planning And Gaps</a:t>
            </a:r>
          </a:p>
          <a:p>
            <a:pPr marL="0" indent="0">
              <a:buNone/>
            </a:pPr>
            <a:endParaRPr lang="en-US" sz="2100" b="0" i="0" u="none" strike="noStrike" baseline="0" dirty="0">
              <a:latin typeface="+mj-lt"/>
            </a:endParaRPr>
          </a:p>
          <a:p>
            <a:pPr marR="0" lvl="0" algn="just">
              <a:lnSpc>
                <a:spcPct val="115000"/>
              </a:lnSpc>
              <a:spcBef>
                <a:spcPts val="0"/>
              </a:spcBef>
              <a:spcAft>
                <a:spcPts val="0"/>
              </a:spcAft>
              <a:buFont typeface="Wingdings" panose="05000000000000000000" pitchFamily="2" charset="2"/>
              <a:buChar char="§"/>
            </a:pPr>
            <a:r>
              <a:rPr lang="en-GB" sz="2100" dirty="0">
                <a:effectLst/>
                <a:latin typeface="+mj-lt"/>
                <a:ea typeface="SimSun" panose="02010600030101010101" pitchFamily="2" charset="-122"/>
                <a:cs typeface="Calibri" panose="020F0502020204030204" pitchFamily="34" charset="0"/>
              </a:rPr>
              <a:t>Pandemic Influenza Risk Management – A WHO Guidance (2017)</a:t>
            </a:r>
            <a:endParaRPr lang="en-US" sz="2100" dirty="0">
              <a:effectLst/>
              <a:latin typeface="+mj-lt"/>
              <a:ea typeface="SimSun" panose="02010600030101010101" pitchFamily="2" charset="-122"/>
              <a:cs typeface="Arial" panose="020B0604020202020204" pitchFamily="34" charset="0"/>
            </a:endParaRPr>
          </a:p>
          <a:p>
            <a:pPr marR="0" lvl="0" algn="just">
              <a:lnSpc>
                <a:spcPct val="115000"/>
              </a:lnSpc>
              <a:spcBef>
                <a:spcPts val="0"/>
              </a:spcBef>
              <a:spcAft>
                <a:spcPts val="0"/>
              </a:spcAft>
              <a:buFont typeface="Wingdings" panose="05000000000000000000" pitchFamily="2" charset="2"/>
              <a:buChar char="§"/>
            </a:pPr>
            <a:endParaRPr lang="en-GB" sz="2100" dirty="0">
              <a:effectLst/>
              <a:latin typeface="+mj-lt"/>
              <a:ea typeface="SimSun" panose="02010600030101010101" pitchFamily="2" charset="-122"/>
              <a:cs typeface="Calibri" panose="020F0502020204030204" pitchFamily="34" charset="0"/>
            </a:endParaRPr>
          </a:p>
          <a:p>
            <a:pPr marR="0" lvl="0" algn="just">
              <a:lnSpc>
                <a:spcPct val="115000"/>
              </a:lnSpc>
              <a:spcBef>
                <a:spcPts val="0"/>
              </a:spcBef>
              <a:spcAft>
                <a:spcPts val="0"/>
              </a:spcAft>
              <a:buFont typeface="Wingdings" panose="05000000000000000000" pitchFamily="2" charset="2"/>
              <a:buChar char="§"/>
            </a:pPr>
            <a:r>
              <a:rPr lang="en-GB" sz="2100" dirty="0">
                <a:effectLst/>
                <a:latin typeface="+mj-lt"/>
                <a:ea typeface="SimSun" panose="02010600030101010101" pitchFamily="2" charset="-122"/>
                <a:cs typeface="Calibri" panose="020F0502020204030204" pitchFamily="34" charset="0"/>
              </a:rPr>
              <a:t>A checklist for pandemic influenza risk and impact management – WHO (2018)</a:t>
            </a:r>
            <a:endParaRPr lang="en-US" sz="2100" dirty="0">
              <a:effectLst/>
              <a:latin typeface="+mj-lt"/>
              <a:ea typeface="SimSun" panose="02010600030101010101" pitchFamily="2" charset="-122"/>
              <a:cs typeface="Arial" panose="020B0604020202020204" pitchFamily="34" charset="0"/>
            </a:endParaRPr>
          </a:p>
          <a:p>
            <a:pPr marR="0" lvl="0" algn="just">
              <a:lnSpc>
                <a:spcPct val="115000"/>
              </a:lnSpc>
              <a:spcBef>
                <a:spcPts val="0"/>
              </a:spcBef>
              <a:spcAft>
                <a:spcPts val="0"/>
              </a:spcAft>
              <a:buFont typeface="Wingdings" panose="05000000000000000000" pitchFamily="2" charset="2"/>
              <a:buChar char="§"/>
            </a:pPr>
            <a:endParaRPr lang="en-GB" sz="2100" dirty="0">
              <a:effectLst/>
              <a:latin typeface="+mj-lt"/>
              <a:ea typeface="SimSun" panose="02010600030101010101" pitchFamily="2" charset="-122"/>
              <a:cs typeface="Calibri" panose="020F0502020204030204" pitchFamily="34" charset="0"/>
            </a:endParaRPr>
          </a:p>
          <a:p>
            <a:pPr marR="0" lvl="0" algn="just">
              <a:lnSpc>
                <a:spcPct val="115000"/>
              </a:lnSpc>
              <a:spcBef>
                <a:spcPts val="0"/>
              </a:spcBef>
              <a:spcAft>
                <a:spcPts val="0"/>
              </a:spcAft>
              <a:buFont typeface="Wingdings" panose="05000000000000000000" pitchFamily="2" charset="2"/>
              <a:buChar char="§"/>
            </a:pPr>
            <a:r>
              <a:rPr lang="en-GB" sz="2100" dirty="0">
                <a:effectLst/>
                <a:latin typeface="+mj-lt"/>
                <a:ea typeface="SimSun" panose="02010600030101010101" pitchFamily="2" charset="-122"/>
                <a:cs typeface="Calibri" panose="020F0502020204030204" pitchFamily="34" charset="0"/>
              </a:rPr>
              <a:t>Guide to revising the influenza pandemic preparedness plan – ECDC Technical Report (2017)</a:t>
            </a:r>
            <a:endParaRPr lang="en-US" sz="2100" dirty="0">
              <a:effectLst/>
              <a:latin typeface="+mj-lt"/>
              <a:ea typeface="SimSun" panose="02010600030101010101" pitchFamily="2" charset="-122"/>
              <a:cs typeface="Arial" panose="020B0604020202020204" pitchFamily="34" charset="0"/>
            </a:endParaRPr>
          </a:p>
          <a:p>
            <a:pPr marR="0" lvl="0" algn="just">
              <a:lnSpc>
                <a:spcPct val="115000"/>
              </a:lnSpc>
              <a:spcBef>
                <a:spcPts val="0"/>
              </a:spcBef>
              <a:spcAft>
                <a:spcPts val="0"/>
              </a:spcAft>
              <a:buFont typeface="Wingdings" panose="05000000000000000000" pitchFamily="2" charset="2"/>
              <a:buChar char="§"/>
            </a:pPr>
            <a:endParaRPr lang="en-GB" sz="2100" dirty="0">
              <a:effectLst/>
              <a:latin typeface="+mj-lt"/>
              <a:ea typeface="SimSun" panose="02010600030101010101" pitchFamily="2" charset="-122"/>
              <a:cs typeface="Calibri" panose="020F0502020204030204" pitchFamily="34" charset="0"/>
            </a:endParaRPr>
          </a:p>
          <a:p>
            <a:pPr marR="0" lvl="0" algn="just">
              <a:lnSpc>
                <a:spcPct val="115000"/>
              </a:lnSpc>
              <a:spcBef>
                <a:spcPts val="0"/>
              </a:spcBef>
              <a:spcAft>
                <a:spcPts val="0"/>
              </a:spcAft>
              <a:buFont typeface="Wingdings" panose="05000000000000000000" pitchFamily="2" charset="2"/>
              <a:buChar char="§"/>
            </a:pPr>
            <a:r>
              <a:rPr lang="en-GB" sz="2100" dirty="0">
                <a:effectLst/>
                <a:latin typeface="+mj-lt"/>
                <a:ea typeface="SimSun" panose="02010600030101010101" pitchFamily="2" charset="-122"/>
                <a:cs typeface="Calibri" panose="020F0502020204030204" pitchFamily="34" charset="0"/>
              </a:rPr>
              <a:t>Recommendations for good practice in pandemic preparedness: identified through evaluation of the response to pandemic (H1N1) 2009 – WHO (2010)</a:t>
            </a:r>
            <a:endParaRPr lang="en-US" sz="2100" dirty="0">
              <a:effectLst/>
              <a:latin typeface="+mj-lt"/>
              <a:ea typeface="SimSun" panose="02010600030101010101" pitchFamily="2" charset="-122"/>
              <a:cs typeface="Arial" panose="020B0604020202020204" pitchFamily="34" charset="0"/>
            </a:endParaRPr>
          </a:p>
          <a:p>
            <a:pPr marR="0" lvl="0" algn="just">
              <a:lnSpc>
                <a:spcPct val="115000"/>
              </a:lnSpc>
              <a:spcBef>
                <a:spcPts val="0"/>
              </a:spcBef>
              <a:spcAft>
                <a:spcPts val="1000"/>
              </a:spcAft>
              <a:buFont typeface="Wingdings" panose="05000000000000000000" pitchFamily="2" charset="2"/>
              <a:buChar char="§"/>
            </a:pPr>
            <a:endParaRPr lang="en-GB" sz="2100" dirty="0">
              <a:effectLst/>
              <a:latin typeface="+mj-lt"/>
              <a:ea typeface="SimSun" panose="02010600030101010101" pitchFamily="2" charset="-122"/>
              <a:cs typeface="Calibri" panose="020F0502020204030204" pitchFamily="34" charset="0"/>
            </a:endParaRPr>
          </a:p>
          <a:p>
            <a:pPr marR="0" lvl="0" algn="just">
              <a:lnSpc>
                <a:spcPct val="115000"/>
              </a:lnSpc>
              <a:spcBef>
                <a:spcPts val="0"/>
              </a:spcBef>
              <a:spcAft>
                <a:spcPts val="1000"/>
              </a:spcAft>
              <a:buFont typeface="Wingdings" panose="05000000000000000000" pitchFamily="2" charset="2"/>
              <a:buChar char="§"/>
            </a:pPr>
            <a:r>
              <a:rPr lang="en-GB" sz="2100" dirty="0">
                <a:effectLst/>
                <a:latin typeface="+mj-lt"/>
                <a:ea typeface="SimSun" panose="02010600030101010101" pitchFamily="2" charset="-122"/>
                <a:cs typeface="Calibri" panose="020F0502020204030204" pitchFamily="34" charset="0"/>
              </a:rPr>
              <a:t>Comparative analysis of national pandemic influenza preparedness plans – WHO (2011)</a:t>
            </a:r>
          </a:p>
          <a:p>
            <a:pPr algn="just">
              <a:lnSpc>
                <a:spcPct val="115000"/>
              </a:lnSpc>
              <a:spcBef>
                <a:spcPts val="0"/>
              </a:spcBef>
              <a:spcAft>
                <a:spcPts val="1000"/>
              </a:spcAft>
              <a:buFont typeface="Wingdings" panose="05000000000000000000" pitchFamily="2" charset="2"/>
              <a:buChar char="§"/>
            </a:pPr>
            <a:r>
              <a:rPr lang="en-US" sz="2100" kern="1400" spc="25" dirty="0">
                <a:solidFill>
                  <a:schemeClr val="tx1"/>
                </a:solidFill>
                <a:effectLst/>
                <a:latin typeface="+mj-lt"/>
                <a:ea typeface="SimSun" panose="02010600030101010101" pitchFamily="2" charset="-122"/>
                <a:cs typeface="Times New Roman" panose="02020603050405020304" pitchFamily="18" charset="0"/>
              </a:rPr>
              <a:t>National Pandemic Influenza Preparedness Plan Template</a:t>
            </a:r>
          </a:p>
          <a:p>
            <a:pPr algn="just">
              <a:lnSpc>
                <a:spcPct val="115000"/>
              </a:lnSpc>
              <a:spcBef>
                <a:spcPts val="0"/>
              </a:spcBef>
              <a:spcAft>
                <a:spcPts val="1000"/>
              </a:spcAft>
              <a:buFont typeface="Wingdings" panose="05000000000000000000" pitchFamily="2" charset="2"/>
              <a:buChar char="§"/>
            </a:pPr>
            <a:r>
              <a:rPr lang="en-US" sz="2100" kern="1400" spc="25" dirty="0">
                <a:solidFill>
                  <a:schemeClr val="tx1"/>
                </a:solidFill>
                <a:effectLst/>
                <a:latin typeface="+mj-lt"/>
                <a:ea typeface="SimSun" panose="02010600030101010101" pitchFamily="2" charset="-122"/>
                <a:cs typeface="Times New Roman" panose="02020603050405020304" pitchFamily="18" charset="0"/>
              </a:rPr>
              <a:t>Joint External Evaluation Of IHR Core Capacities of Georgia, Mission report: 10-14 June, 2019</a:t>
            </a:r>
          </a:p>
          <a:p>
            <a:pPr marR="0" lvl="0" algn="just">
              <a:lnSpc>
                <a:spcPct val="115000"/>
              </a:lnSpc>
              <a:spcBef>
                <a:spcPts val="0"/>
              </a:spcBef>
              <a:spcAft>
                <a:spcPts val="1000"/>
              </a:spcAft>
            </a:pPr>
            <a:endParaRPr lang="en-US" sz="1800" dirty="0">
              <a:effectLst/>
              <a:ea typeface="SimSun" panose="02010600030101010101" pitchFamily="2" charset="-122"/>
              <a:cs typeface="Arial" panose="020B0604020202020204" pitchFamily="34" charset="0"/>
            </a:endParaRPr>
          </a:p>
        </p:txBody>
      </p:sp>
    </p:spTree>
    <p:extLst>
      <p:ext uri="{BB962C8B-B14F-4D97-AF65-F5344CB8AC3E}">
        <p14:creationId xmlns:p14="http://schemas.microsoft.com/office/powerpoint/2010/main" val="3483816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051FEF-0778-4A5D-8B89-0BBDECA2FFC9}"/>
              </a:ext>
            </a:extLst>
          </p:cNvPr>
          <p:cNvSpPr>
            <a:spLocks noGrp="1"/>
          </p:cNvSpPr>
          <p:nvPr>
            <p:ph type="title"/>
          </p:nvPr>
        </p:nvSpPr>
        <p:spPr>
          <a:xfrm>
            <a:off x="643467" y="321734"/>
            <a:ext cx="10905066" cy="1135737"/>
          </a:xfrm>
        </p:spPr>
        <p:txBody>
          <a:bodyPr>
            <a:normAutofit fontScale="90000"/>
          </a:bodyPr>
          <a:lstStyle/>
          <a:p>
            <a:r>
              <a:rPr lang="en-US" sz="3600" b="1"/>
              <a:t>Draft Outline of Georgia National Pandemic Preparedness Plan</a:t>
            </a:r>
          </a:p>
        </p:txBody>
      </p:sp>
      <p:sp>
        <p:nvSpPr>
          <p:cNvPr id="3" name="Content Placeholder 2">
            <a:extLst>
              <a:ext uri="{FF2B5EF4-FFF2-40B4-BE49-F238E27FC236}">
                <a16:creationId xmlns:a16="http://schemas.microsoft.com/office/drawing/2014/main" id="{5722BBC2-4EC9-4194-B69B-4DAB5114199C}"/>
              </a:ext>
            </a:extLst>
          </p:cNvPr>
          <p:cNvSpPr>
            <a:spLocks noGrp="1"/>
          </p:cNvSpPr>
          <p:nvPr>
            <p:ph idx="1"/>
          </p:nvPr>
        </p:nvSpPr>
        <p:spPr>
          <a:xfrm>
            <a:off x="643467" y="1782981"/>
            <a:ext cx="10905066" cy="4393982"/>
          </a:xfrm>
        </p:spPr>
        <p:txBody>
          <a:bodyPr>
            <a:normAutofit lnSpcReduction="10000"/>
          </a:bodyPr>
          <a:lstStyle/>
          <a:p>
            <a:pPr marL="0" indent="0">
              <a:buNone/>
            </a:pPr>
            <a:r>
              <a:rPr lang="en-US" sz="2000"/>
              <a:t>1. Introduction</a:t>
            </a:r>
          </a:p>
          <a:p>
            <a:pPr marL="0" indent="0">
              <a:buNone/>
            </a:pPr>
            <a:r>
              <a:rPr lang="en-US" sz="2000"/>
              <a:t>2. Pandemic Influenza and COVID-19 Pandemic </a:t>
            </a:r>
          </a:p>
          <a:p>
            <a:pPr marL="0" indent="0">
              <a:buNone/>
            </a:pPr>
            <a:r>
              <a:rPr lang="en-US" sz="2000"/>
              <a:t>3. Strategic Approach to Georgia Pandemic Planning </a:t>
            </a:r>
          </a:p>
          <a:p>
            <a:pPr marL="0" indent="0">
              <a:buNone/>
            </a:pPr>
            <a:r>
              <a:rPr lang="en-US" sz="2000"/>
              <a:t>4. Key components of pandemic preparedness and response</a:t>
            </a:r>
          </a:p>
          <a:p>
            <a:pPr marL="0" indent="0">
              <a:buNone/>
            </a:pPr>
            <a:r>
              <a:rPr lang="en-US" sz="2000"/>
              <a:t>5. Health and Social Care during Pandemic in Georgia</a:t>
            </a:r>
          </a:p>
          <a:p>
            <a:pPr marL="0" indent="0">
              <a:buNone/>
            </a:pPr>
            <a:r>
              <a:rPr lang="en-US" sz="2000"/>
              <a:t>6. Business and Societal Continuity Plans during Pandemic </a:t>
            </a:r>
          </a:p>
          <a:p>
            <a:pPr marL="0" indent="0">
              <a:buNone/>
            </a:pPr>
            <a:r>
              <a:rPr lang="en-US" sz="2000"/>
              <a:t>7. Georgia Pandemic Risk Communication and community engagement Plan </a:t>
            </a:r>
          </a:p>
          <a:p>
            <a:pPr marL="0" indent="0">
              <a:buNone/>
            </a:pPr>
            <a:r>
              <a:rPr lang="en-US" sz="2000"/>
              <a:t>8. Inter-pandemic assessment of various capacities and evaluating response</a:t>
            </a:r>
          </a:p>
          <a:p>
            <a:r>
              <a:rPr lang="en-US" sz="2000"/>
              <a:t>Additional points to consider (Task Force discussion)</a:t>
            </a:r>
          </a:p>
          <a:p>
            <a:r>
              <a:rPr lang="en-US" sz="2000"/>
              <a:t>Annexes</a:t>
            </a:r>
          </a:p>
          <a:p>
            <a:r>
              <a:rPr lang="en-US" sz="2000"/>
              <a:t>References</a:t>
            </a:r>
          </a:p>
        </p:txBody>
      </p:sp>
    </p:spTree>
    <p:extLst>
      <p:ext uri="{BB962C8B-B14F-4D97-AF65-F5344CB8AC3E}">
        <p14:creationId xmlns:p14="http://schemas.microsoft.com/office/powerpoint/2010/main" val="4447248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E847F9-C6E4-4B64-8C75-2C502E66A7E4}"/>
              </a:ext>
            </a:extLst>
          </p:cNvPr>
          <p:cNvSpPr>
            <a:spLocks noGrp="1"/>
          </p:cNvSpPr>
          <p:nvPr>
            <p:ph type="title"/>
          </p:nvPr>
        </p:nvSpPr>
        <p:spPr/>
        <p:txBody>
          <a:bodyPr/>
          <a:lstStyle/>
          <a:p>
            <a:r>
              <a:rPr lang="en-US" dirty="0"/>
              <a:t>Introduction</a:t>
            </a:r>
          </a:p>
        </p:txBody>
      </p:sp>
      <p:sp>
        <p:nvSpPr>
          <p:cNvPr id="3" name="Content Placeholder 2">
            <a:extLst>
              <a:ext uri="{FF2B5EF4-FFF2-40B4-BE49-F238E27FC236}">
                <a16:creationId xmlns:a16="http://schemas.microsoft.com/office/drawing/2014/main" id="{9E0E2599-2D42-41C5-828F-1B66B65ECDF7}"/>
              </a:ext>
            </a:extLst>
          </p:cNvPr>
          <p:cNvSpPr>
            <a:spLocks noGrp="1"/>
          </p:cNvSpPr>
          <p:nvPr>
            <p:ph idx="1"/>
          </p:nvPr>
        </p:nvSpPr>
        <p:spPr>
          <a:xfrm>
            <a:off x="677334" y="1406731"/>
            <a:ext cx="8596668" cy="3880773"/>
          </a:xfrm>
        </p:spPr>
        <p:txBody>
          <a:bodyPr>
            <a:normAutofit/>
          </a:bodyPr>
          <a:lstStyle/>
          <a:p>
            <a:pPr marL="0" indent="0">
              <a:buNone/>
            </a:pPr>
            <a:r>
              <a:rPr lang="en-US" dirty="0"/>
              <a:t>Contents: </a:t>
            </a:r>
          </a:p>
          <a:p>
            <a:r>
              <a:rPr lang="en-US" dirty="0"/>
              <a:t>A paragraph about the country- general description, geographic location, health scenario, past pandemic response experiences. </a:t>
            </a:r>
          </a:p>
          <a:p>
            <a:r>
              <a:rPr lang="en-US" dirty="0"/>
              <a:t>Purpose of the Strategic Plan</a:t>
            </a:r>
          </a:p>
          <a:p>
            <a:r>
              <a:rPr lang="en-US" dirty="0"/>
              <a:t>Scope: Broader respiratory pathogens and rationale  </a:t>
            </a:r>
          </a:p>
          <a:p>
            <a:pPr lvl="1"/>
            <a:r>
              <a:rPr lang="en-US" dirty="0"/>
              <a:t>Define what is not in scope for this plan</a:t>
            </a:r>
          </a:p>
          <a:p>
            <a:r>
              <a:rPr lang="en-US" dirty="0"/>
              <a:t>Target Audience for this Plan</a:t>
            </a:r>
          </a:p>
          <a:p>
            <a:r>
              <a:rPr lang="en-US" dirty="0"/>
              <a:t>When is this plan triggered?</a:t>
            </a:r>
          </a:p>
          <a:p>
            <a:r>
              <a:rPr lang="en-US" dirty="0"/>
              <a:t>Why move from specific pathogen (influenza) plan to Broader Respiratory pathogens plan </a:t>
            </a:r>
          </a:p>
          <a:p>
            <a:endParaRPr lang="en-US" dirty="0"/>
          </a:p>
        </p:txBody>
      </p:sp>
    </p:spTree>
    <p:extLst>
      <p:ext uri="{BB962C8B-B14F-4D97-AF65-F5344CB8AC3E}">
        <p14:creationId xmlns:p14="http://schemas.microsoft.com/office/powerpoint/2010/main" val="1738825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B2EA01-6717-4A38-A3A5-93A4AE5566A5}"/>
              </a:ext>
            </a:extLst>
          </p:cNvPr>
          <p:cNvSpPr>
            <a:spLocks noGrp="1"/>
          </p:cNvSpPr>
          <p:nvPr>
            <p:ph type="title"/>
          </p:nvPr>
        </p:nvSpPr>
        <p:spPr>
          <a:xfrm>
            <a:off x="838200" y="230345"/>
            <a:ext cx="10515600" cy="1074943"/>
          </a:xfrm>
        </p:spPr>
        <p:txBody>
          <a:bodyPr>
            <a:normAutofit/>
          </a:bodyPr>
          <a:lstStyle/>
          <a:p>
            <a:pPr algn="ctr"/>
            <a:r>
              <a:rPr lang="en-US" sz="3200" b="1" dirty="0"/>
              <a:t>Pandemic Influenza and COVID-19 Pandemic </a:t>
            </a:r>
          </a:p>
        </p:txBody>
      </p:sp>
      <p:sp>
        <p:nvSpPr>
          <p:cNvPr id="3" name="Content Placeholder 2">
            <a:extLst>
              <a:ext uri="{FF2B5EF4-FFF2-40B4-BE49-F238E27FC236}">
                <a16:creationId xmlns:a16="http://schemas.microsoft.com/office/drawing/2014/main" id="{31FE0C2B-875E-4F49-A05D-7C0B548A0207}"/>
              </a:ext>
            </a:extLst>
          </p:cNvPr>
          <p:cNvSpPr>
            <a:spLocks noGrp="1"/>
          </p:cNvSpPr>
          <p:nvPr>
            <p:ph idx="1"/>
          </p:nvPr>
        </p:nvSpPr>
        <p:spPr>
          <a:xfrm>
            <a:off x="838200" y="914400"/>
            <a:ext cx="10515600" cy="4927522"/>
          </a:xfrm>
        </p:spPr>
        <p:txBody>
          <a:bodyPr>
            <a:noAutofit/>
          </a:bodyPr>
          <a:lstStyle/>
          <a:p>
            <a:pPr marL="0" marR="0" indent="0" algn="just">
              <a:lnSpc>
                <a:spcPct val="115000"/>
              </a:lnSpc>
              <a:spcBef>
                <a:spcPts val="0"/>
              </a:spcBef>
              <a:spcAft>
                <a:spcPts val="1000"/>
              </a:spcAft>
              <a:buNone/>
            </a:pPr>
            <a:r>
              <a:rPr lang="en-US" sz="1600" b="1" dirty="0">
                <a:solidFill>
                  <a:srgbClr val="002060"/>
                </a:solidFill>
                <a:effectLst/>
                <a:ea typeface="SimSun" panose="02010600030101010101" pitchFamily="2" charset="-122"/>
                <a:cs typeface="Calibri" panose="020F0502020204030204" pitchFamily="34" charset="0"/>
              </a:rPr>
              <a:t>Contents:</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Arial" panose="020B0604020202020204" pitchFamily="34" charset="0"/>
              </a:rPr>
              <a:t>Health Sector Organizational Framework within Country </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dirty="0">
                <a:effectLst/>
                <a:ea typeface="SimSun" panose="02010600030101010101" pitchFamily="2" charset="-122"/>
                <a:cs typeface="Calibri" panose="020F0502020204030204" pitchFamily="34" charset="0"/>
              </a:rPr>
              <a:t>Tailored details on health sector organizations responsible and their inter-relationships</a:t>
            </a:r>
            <a:endParaRPr lang="en-US"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dirty="0">
                <a:effectLst/>
                <a:ea typeface="SimSun" panose="02010600030101010101" pitchFamily="2" charset="-122"/>
                <a:cs typeface="Calibri" panose="020F0502020204030204" pitchFamily="34" charset="0"/>
              </a:rPr>
              <a:t>Linkages between public health, private sector and health service delivery during </a:t>
            </a:r>
          </a:p>
          <a:p>
            <a:pPr marL="457200" marR="0" lvl="1" indent="0" algn="just">
              <a:lnSpc>
                <a:spcPct val="115000"/>
              </a:lnSpc>
              <a:spcBef>
                <a:spcPts val="0"/>
              </a:spcBef>
              <a:spcAft>
                <a:spcPts val="0"/>
              </a:spcAft>
              <a:buNone/>
            </a:pPr>
            <a:r>
              <a:rPr lang="en-GB" dirty="0">
                <a:ea typeface="SimSun" panose="02010600030101010101" pitchFamily="2" charset="-122"/>
                <a:cs typeface="Calibri" panose="020F0502020204030204" pitchFamily="34" charset="0"/>
              </a:rPr>
              <a:t>     </a:t>
            </a:r>
            <a:r>
              <a:rPr lang="en-GB" dirty="0">
                <a:effectLst/>
                <a:ea typeface="SimSun" panose="02010600030101010101" pitchFamily="2" charset="-122"/>
                <a:cs typeface="Calibri" panose="020F0502020204030204" pitchFamily="34" charset="0"/>
              </a:rPr>
              <a:t>national emergencies</a:t>
            </a:r>
            <a:endParaRPr lang="en-US"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dirty="0">
                <a:effectLst/>
                <a:ea typeface="SimSun" panose="02010600030101010101" pitchFamily="2" charset="-122"/>
                <a:cs typeface="Calibri" panose="020F0502020204030204" pitchFamily="34" charset="0"/>
              </a:rPr>
              <a:t>Functional relationships and how it will change for pandemic response</a:t>
            </a:r>
            <a:endParaRPr lang="en-US"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dirty="0">
                <a:effectLst/>
                <a:ea typeface="SimSun" panose="02010600030101010101" pitchFamily="2" charset="-122"/>
                <a:cs typeface="Calibri" panose="020F0502020204030204" pitchFamily="34" charset="0"/>
              </a:rPr>
              <a:t>Engagement with international partners, especially WHO.</a:t>
            </a:r>
            <a:endParaRPr lang="en-US"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dirty="0">
                <a:effectLst/>
                <a:ea typeface="SimSun" panose="02010600030101010101" pitchFamily="2" charset="-122"/>
                <a:cs typeface="Calibri" panose="020F0502020204030204" pitchFamily="34" charset="0"/>
              </a:rPr>
              <a:t>Deployment of EMTs/bilateral support.</a:t>
            </a:r>
            <a:endParaRPr lang="en-US"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endParaRPr lang="en-GB" sz="1600" dirty="0">
              <a:effectLst/>
              <a:ea typeface="SimSun" panose="02010600030101010101" pitchFamily="2" charset="-122"/>
              <a:cs typeface="Calibri" panose="020F050202020403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Background on previous pandemic preparedness plan and why it is being changed now</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dirty="0">
                <a:effectLst/>
                <a:ea typeface="SimSun" panose="02010600030101010101" pitchFamily="2" charset="-122"/>
                <a:cs typeface="Calibri" panose="020F0502020204030204" pitchFamily="34" charset="0"/>
              </a:rPr>
              <a:t>Experience of 2020-21 COVID-19 pandemic and response lessons</a:t>
            </a:r>
            <a:endParaRPr lang="en-US"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endParaRPr lang="en-GB" sz="1600" dirty="0">
              <a:effectLst/>
              <a:ea typeface="SimSun" panose="02010600030101010101" pitchFamily="2" charset="-122"/>
              <a:cs typeface="Calibri" panose="020F050202020403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Pandemic Influenza</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dirty="0">
                <a:effectLst/>
                <a:ea typeface="SimSun" panose="02010600030101010101" pitchFamily="2" charset="-122"/>
                <a:cs typeface="Calibri" panose="020F0502020204030204" pitchFamily="34" charset="0"/>
              </a:rPr>
              <a:t>Description of 2009 Influenza Pandemic Global experience</a:t>
            </a:r>
            <a:endParaRPr lang="en-US"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600" dirty="0">
                <a:effectLst/>
                <a:ea typeface="SimSun" panose="02010600030101010101" pitchFamily="2" charset="-122"/>
                <a:cs typeface="Calibri" panose="020F0502020204030204" pitchFamily="34" charset="0"/>
              </a:rPr>
              <a:t>Georgia Experience of 2009 Influenza Pandemic </a:t>
            </a:r>
            <a:endParaRPr lang="en-US" sz="16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600" dirty="0">
                <a:effectLst/>
                <a:ea typeface="SimSun" panose="02010600030101010101" pitchFamily="2" charset="-122"/>
                <a:cs typeface="Calibri" panose="020F0502020204030204" pitchFamily="34" charset="0"/>
              </a:rPr>
              <a:t>Overall Impact and changes in preparedness post-pandemic   </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dirty="0">
                <a:effectLst/>
                <a:ea typeface="SimSun" panose="02010600030101010101" pitchFamily="2" charset="-122"/>
                <a:cs typeface="Calibri" panose="020F0502020204030204" pitchFamily="34" charset="0"/>
              </a:rPr>
              <a:t>WHO Global/Regional guidance on Pandemic influenza Preparedness</a:t>
            </a:r>
            <a:endParaRPr lang="en-US" dirty="0">
              <a:effectLst/>
              <a:ea typeface="SimSun" panose="02010600030101010101" pitchFamily="2" charset="-122"/>
              <a:cs typeface="Arial" panose="020B0604020202020204" pitchFamily="34" charset="0"/>
            </a:endParaRPr>
          </a:p>
          <a:p>
            <a:pPr marL="0" marR="0" lvl="0" indent="0" algn="just">
              <a:lnSpc>
                <a:spcPct val="115000"/>
              </a:lnSpc>
              <a:spcBef>
                <a:spcPts val="0"/>
              </a:spcBef>
              <a:spcAft>
                <a:spcPts val="0"/>
              </a:spcAft>
              <a:buNone/>
            </a:pPr>
            <a:endParaRPr lang="en-GB" sz="1600" dirty="0">
              <a:effectLst/>
              <a:ea typeface="SimSun" panose="02010600030101010101" pitchFamily="2" charset="-122"/>
              <a:cs typeface="Calibri" panose="020F0502020204030204" pitchFamily="34" charset="0"/>
            </a:endParaRPr>
          </a:p>
        </p:txBody>
      </p:sp>
    </p:spTree>
    <p:extLst>
      <p:ext uri="{BB962C8B-B14F-4D97-AF65-F5344CB8AC3E}">
        <p14:creationId xmlns:p14="http://schemas.microsoft.com/office/powerpoint/2010/main" val="2624992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E12362-9B3E-4BFC-8BB9-5EB5851BCD1A}"/>
              </a:ext>
            </a:extLst>
          </p:cNvPr>
          <p:cNvSpPr>
            <a:spLocks noGrp="1"/>
          </p:cNvSpPr>
          <p:nvPr>
            <p:ph type="title"/>
          </p:nvPr>
        </p:nvSpPr>
        <p:spPr/>
        <p:txBody>
          <a:bodyPr/>
          <a:lstStyle/>
          <a:p>
            <a:pPr algn="ctr"/>
            <a:r>
              <a:rPr kumimoji="0" lang="en-US" sz="3200" b="1" i="0" u="none" strike="noStrike" kern="1200" cap="none" spc="0" normalizeH="0" baseline="0" noProof="0" dirty="0">
                <a:ln>
                  <a:noFill/>
                </a:ln>
                <a:solidFill>
                  <a:prstClr val="black"/>
                </a:solidFill>
                <a:effectLst/>
                <a:uLnTx/>
                <a:uFillTx/>
                <a:latin typeface="Calibri Light" panose="020F0302020204030204"/>
                <a:ea typeface="+mj-ea"/>
                <a:cs typeface="+mj-cs"/>
              </a:rPr>
              <a:t>Pandemic Influenza and COVID-19 Pandemic </a:t>
            </a:r>
            <a:endParaRPr lang="en-US" dirty="0"/>
          </a:p>
        </p:txBody>
      </p:sp>
      <p:sp>
        <p:nvSpPr>
          <p:cNvPr id="3" name="Content Placeholder 2">
            <a:extLst>
              <a:ext uri="{FF2B5EF4-FFF2-40B4-BE49-F238E27FC236}">
                <a16:creationId xmlns:a16="http://schemas.microsoft.com/office/drawing/2014/main" id="{36855196-330F-425F-86E2-90CFDB933809}"/>
              </a:ext>
            </a:extLst>
          </p:cNvPr>
          <p:cNvSpPr>
            <a:spLocks noGrp="1"/>
          </p:cNvSpPr>
          <p:nvPr>
            <p:ph idx="1"/>
          </p:nvPr>
        </p:nvSpPr>
        <p:spPr>
          <a:xfrm>
            <a:off x="677334" y="1441635"/>
            <a:ext cx="8596668" cy="4170408"/>
          </a:xfrm>
        </p:spPr>
        <p:txBody>
          <a:bodyPr>
            <a:noAutofit/>
          </a:bodyPr>
          <a:lstStyle/>
          <a:p>
            <a:pPr marL="0" marR="0" lvl="0" indent="0" algn="just" defTabSz="914400" rtl="0" eaLnBrk="1" fontAlgn="auto" latinLnBrk="0" hangingPunct="1">
              <a:lnSpc>
                <a:spcPct val="115000"/>
              </a:lnSpc>
              <a:spcBef>
                <a:spcPts val="0"/>
              </a:spcBef>
              <a:spcAft>
                <a:spcPts val="0"/>
              </a:spcAft>
              <a:buClrTx/>
              <a:buSzTx/>
              <a:buNone/>
              <a:tabLst/>
              <a:defRPr/>
            </a:pPr>
            <a:r>
              <a:rPr kumimoji="0" lang="en-GB" sz="1600" b="0" i="0" u="none" strike="noStrike" kern="1200" cap="none" spc="0" normalizeH="0" baseline="0" noProof="0" dirty="0">
                <a:ln>
                  <a:noFill/>
                </a:ln>
                <a:solidFill>
                  <a:prstClr val="black"/>
                </a:solidFill>
                <a:effectLst/>
                <a:uLnTx/>
                <a:uFillTx/>
                <a:ea typeface="SimSun" panose="02010600030101010101" pitchFamily="2" charset="-122"/>
                <a:cs typeface="Calibri" panose="020F0502020204030204" pitchFamily="34" charset="0"/>
              </a:rPr>
              <a:t>Contents (continue)</a:t>
            </a:r>
          </a:p>
          <a:p>
            <a:pPr marL="0" marR="0" lvl="0" indent="0" algn="just" defTabSz="914400" rtl="0" eaLnBrk="1" fontAlgn="auto" latinLnBrk="0" hangingPunct="1">
              <a:lnSpc>
                <a:spcPct val="115000"/>
              </a:lnSpc>
              <a:spcBef>
                <a:spcPts val="0"/>
              </a:spcBef>
              <a:spcAft>
                <a:spcPts val="0"/>
              </a:spcAft>
              <a:buClrTx/>
              <a:buSzTx/>
              <a:buNone/>
              <a:tabLst/>
              <a:defRPr/>
            </a:pPr>
            <a:endParaRPr kumimoji="0" lang="en-GB" sz="1600" b="0" i="0" u="none" strike="noStrike" kern="1200" cap="none" spc="0" normalizeH="0" baseline="0" noProof="0" dirty="0">
              <a:ln>
                <a:noFill/>
              </a:ln>
              <a:solidFill>
                <a:prstClr val="black"/>
              </a:solidFill>
              <a:effectLst/>
              <a:uLnTx/>
              <a:uFillTx/>
              <a:ea typeface="SimSun" panose="02010600030101010101" pitchFamily="2" charset="-122"/>
              <a:cs typeface="Calibri" panose="020F0502020204030204" pitchFamily="34" charset="0"/>
            </a:endParaRPr>
          </a:p>
          <a:p>
            <a:pPr marL="342900" marR="0" lvl="0" indent="-342900" algn="just" defTabSz="914400" rtl="0"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en-GB" sz="1600" b="0" i="0" u="none" strike="noStrike" kern="1200" cap="none" spc="0" normalizeH="0" baseline="0" noProof="0" dirty="0">
                <a:ln>
                  <a:noFill/>
                </a:ln>
                <a:solidFill>
                  <a:prstClr val="black"/>
                </a:solidFill>
                <a:effectLst/>
                <a:uLnTx/>
                <a:uFillTx/>
                <a:ea typeface="SimSun" panose="02010600030101010101" pitchFamily="2" charset="-122"/>
                <a:cs typeface="Calibri" panose="020F0502020204030204" pitchFamily="34" charset="0"/>
              </a:rPr>
              <a:t>COVID-19 Pandemic </a:t>
            </a:r>
            <a:endParaRPr kumimoji="0" lang="en-US" sz="1600" b="0" i="0" u="none" strike="noStrike" kern="1200" cap="none" spc="0" normalizeH="0" baseline="0" noProof="0" dirty="0">
              <a:ln>
                <a:noFill/>
              </a:ln>
              <a:solidFill>
                <a:prstClr val="black"/>
              </a:solidFill>
              <a:effectLst/>
              <a:uLnTx/>
              <a:uFillTx/>
              <a:ea typeface="SimSun" panose="02010600030101010101" pitchFamily="2" charset="-122"/>
              <a:cs typeface="Arial" panose="020B0604020202020204" pitchFamily="34" charset="0"/>
            </a:endParaRPr>
          </a:p>
          <a:p>
            <a:pPr marL="742950" marR="0" lvl="1" indent="-285750" algn="just" defTabSz="914400" rtl="0" eaLnBrk="1" fontAlgn="auto" latinLnBrk="0" hangingPunct="1">
              <a:lnSpc>
                <a:spcPct val="115000"/>
              </a:lnSpc>
              <a:spcBef>
                <a:spcPts val="0"/>
              </a:spcBef>
              <a:spcAft>
                <a:spcPts val="0"/>
              </a:spcAft>
              <a:buClrTx/>
              <a:buSzTx/>
              <a:buFont typeface="Courier New" panose="02070309020205020404" pitchFamily="49" charset="0"/>
              <a:buChar char="o"/>
              <a:tabLst/>
              <a:defRPr/>
            </a:pPr>
            <a:r>
              <a:rPr kumimoji="0" lang="en-GB" b="0" i="0" u="none" strike="noStrike" kern="1200" cap="none" spc="0" normalizeH="0" baseline="0" noProof="0" dirty="0">
                <a:ln>
                  <a:noFill/>
                </a:ln>
                <a:solidFill>
                  <a:prstClr val="black"/>
                </a:solidFill>
                <a:effectLst/>
                <a:uLnTx/>
                <a:uFillTx/>
                <a:ea typeface="SimSun" panose="02010600030101010101" pitchFamily="2" charset="-122"/>
                <a:cs typeface="Calibri" panose="020F0502020204030204" pitchFamily="34" charset="0"/>
              </a:rPr>
              <a:t>Description of COVID-19 pandemic Global experience</a:t>
            </a:r>
            <a:endParaRPr kumimoji="0" lang="en-US" b="0" i="0" u="none" strike="noStrike" kern="1200" cap="none" spc="0" normalizeH="0" baseline="0" noProof="0" dirty="0">
              <a:ln>
                <a:noFill/>
              </a:ln>
              <a:solidFill>
                <a:prstClr val="black"/>
              </a:solidFill>
              <a:effectLst/>
              <a:uLnTx/>
              <a:uFillTx/>
              <a:ea typeface="SimSun" panose="02010600030101010101" pitchFamily="2" charset="-122"/>
              <a:cs typeface="Arial" panose="020B0604020202020204" pitchFamily="34" charset="0"/>
            </a:endParaRPr>
          </a:p>
          <a:p>
            <a:pPr marL="1143000" marR="0" lvl="2" indent="-228600" algn="just"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kumimoji="0" lang="en-GB" sz="1600" b="0" i="0" u="none" strike="noStrike" kern="1200" cap="none" spc="0" normalizeH="0" baseline="0" noProof="0" dirty="0">
                <a:ln>
                  <a:noFill/>
                </a:ln>
                <a:solidFill>
                  <a:prstClr val="black"/>
                </a:solidFill>
                <a:effectLst/>
                <a:uLnTx/>
                <a:uFillTx/>
                <a:ea typeface="SimSun" panose="02010600030101010101" pitchFamily="2" charset="-122"/>
                <a:cs typeface="Calibri" panose="020F0502020204030204" pitchFamily="34" charset="0"/>
              </a:rPr>
              <a:t>Georgia COVID-19 experience</a:t>
            </a:r>
            <a:endParaRPr kumimoji="0" lang="en-US" sz="1600" b="0" i="0" u="none" strike="noStrike" kern="1200" cap="none" spc="0" normalizeH="0" baseline="0" noProof="0" dirty="0">
              <a:ln>
                <a:noFill/>
              </a:ln>
              <a:solidFill>
                <a:prstClr val="black"/>
              </a:solidFill>
              <a:effectLst/>
              <a:uLnTx/>
              <a:uFillTx/>
              <a:ea typeface="SimSun" panose="02010600030101010101" pitchFamily="2" charset="-122"/>
              <a:cs typeface="Arial" panose="020B0604020202020204" pitchFamily="34" charset="0"/>
            </a:endParaRPr>
          </a:p>
          <a:p>
            <a:pPr marL="1143000" marR="0" lvl="2" indent="-228600" algn="just" defTabSz="914400" rtl="0" eaLnBrk="1" fontAlgn="auto" latinLnBrk="0" hangingPunct="1">
              <a:lnSpc>
                <a:spcPct val="115000"/>
              </a:lnSpc>
              <a:spcBef>
                <a:spcPts val="0"/>
              </a:spcBef>
              <a:spcAft>
                <a:spcPts val="0"/>
              </a:spcAft>
              <a:buClrTx/>
              <a:buSzTx/>
              <a:buFont typeface="Wingdings" panose="05000000000000000000" pitchFamily="2" charset="2"/>
              <a:buChar char=""/>
              <a:tabLst/>
              <a:defRPr/>
            </a:pPr>
            <a:r>
              <a:rPr kumimoji="0" lang="en-GB" sz="1600" b="0" i="0" u="none" strike="noStrike" kern="1200" cap="none" spc="0" normalizeH="0" baseline="0" noProof="0" dirty="0">
                <a:ln>
                  <a:noFill/>
                </a:ln>
                <a:solidFill>
                  <a:prstClr val="black"/>
                </a:solidFill>
                <a:effectLst/>
                <a:uLnTx/>
                <a:uFillTx/>
                <a:ea typeface="SimSun" panose="02010600030101010101" pitchFamily="2" charset="-122"/>
                <a:cs typeface="Calibri" panose="020F0502020204030204" pitchFamily="34" charset="0"/>
              </a:rPr>
              <a:t>Overall impact, lessons learnt and need for comprehensive pandemic preparedness plan</a:t>
            </a:r>
            <a:endParaRPr kumimoji="0" lang="en-US" sz="1600" b="0" i="0" u="none" strike="noStrike" kern="1200" cap="none" spc="0" normalizeH="0" baseline="0" noProof="0" dirty="0">
              <a:ln>
                <a:noFill/>
              </a:ln>
              <a:solidFill>
                <a:prstClr val="black"/>
              </a:solidFill>
              <a:effectLst/>
              <a:uLnTx/>
              <a:uFillTx/>
              <a:ea typeface="SimSun" panose="02010600030101010101" pitchFamily="2" charset="-122"/>
              <a:cs typeface="Arial" panose="020B0604020202020204" pitchFamily="34" charset="0"/>
            </a:endParaRPr>
          </a:p>
          <a:p>
            <a:pPr marL="342900" marR="0" lvl="0" indent="-342900" algn="just" defTabSz="914400" rtl="0" eaLnBrk="1" fontAlgn="auto" latinLnBrk="0" hangingPunct="1">
              <a:lnSpc>
                <a:spcPct val="115000"/>
              </a:lnSpc>
              <a:spcBef>
                <a:spcPts val="0"/>
              </a:spcBef>
              <a:spcAft>
                <a:spcPts val="0"/>
              </a:spcAft>
              <a:buClrTx/>
              <a:buSzTx/>
              <a:buFont typeface="Symbol" panose="05050102010706020507" pitchFamily="18" charset="2"/>
              <a:buChar char=""/>
              <a:tabLst/>
              <a:defRPr/>
            </a:pPr>
            <a:endParaRPr kumimoji="0" lang="en-GB" sz="1600" b="0" i="0" u="none" strike="noStrike" kern="1200" cap="none" spc="0" normalizeH="0" baseline="0" noProof="0" dirty="0">
              <a:ln>
                <a:noFill/>
              </a:ln>
              <a:solidFill>
                <a:prstClr val="black"/>
              </a:solidFill>
              <a:effectLst/>
              <a:uLnTx/>
              <a:uFillTx/>
              <a:ea typeface="SimSun" panose="02010600030101010101" pitchFamily="2" charset="-122"/>
              <a:cs typeface="Arial" panose="020B0604020202020204" pitchFamily="34" charset="0"/>
            </a:endParaRPr>
          </a:p>
          <a:p>
            <a:pPr marL="342900" marR="0" lvl="0" indent="-342900" algn="just" defTabSz="914400" rtl="0" eaLnBrk="1" fontAlgn="auto" latinLnBrk="0" hangingPunct="1">
              <a:lnSpc>
                <a:spcPct val="115000"/>
              </a:lnSpc>
              <a:spcBef>
                <a:spcPts val="0"/>
              </a:spcBef>
              <a:spcAft>
                <a:spcPts val="0"/>
              </a:spcAft>
              <a:buClrTx/>
              <a:buSzTx/>
              <a:buFont typeface="Symbol" panose="05050102010706020507" pitchFamily="18" charset="2"/>
              <a:buChar char=""/>
              <a:tabLst/>
              <a:defRPr/>
            </a:pPr>
            <a:r>
              <a:rPr kumimoji="0" lang="en-GB" sz="1600" b="0" i="0" u="none" strike="noStrike" kern="1200" cap="none" spc="0" normalizeH="0" baseline="0" noProof="0" dirty="0">
                <a:ln>
                  <a:noFill/>
                </a:ln>
                <a:solidFill>
                  <a:prstClr val="black"/>
                </a:solidFill>
                <a:effectLst/>
                <a:uLnTx/>
                <a:uFillTx/>
                <a:ea typeface="SimSun" panose="02010600030101010101" pitchFamily="2" charset="-122"/>
                <a:cs typeface="Arial" panose="020B0604020202020204" pitchFamily="34" charset="0"/>
              </a:rPr>
              <a:t>Possible future</a:t>
            </a:r>
            <a:r>
              <a:rPr kumimoji="0" lang="en-GB" sz="1600" b="0" i="0" u="none" strike="noStrike" kern="1200" cap="none" spc="0" normalizeH="0" baseline="0" noProof="0" dirty="0">
                <a:ln>
                  <a:noFill/>
                </a:ln>
                <a:solidFill>
                  <a:prstClr val="black"/>
                </a:solidFill>
                <a:effectLst/>
                <a:uLnTx/>
                <a:uFillTx/>
                <a:ea typeface="SimSun" panose="02010600030101010101" pitchFamily="2" charset="-122"/>
                <a:cs typeface="Calibri" panose="020F0502020204030204" pitchFamily="34" charset="0"/>
              </a:rPr>
              <a:t> </a:t>
            </a:r>
            <a:r>
              <a:rPr kumimoji="0" lang="en-GB" sz="1600" b="0" i="0" u="none" strike="noStrike" kern="1200" cap="none" spc="0" normalizeH="0" baseline="0" noProof="0" dirty="0">
                <a:ln>
                  <a:noFill/>
                </a:ln>
                <a:solidFill>
                  <a:prstClr val="black"/>
                </a:solidFill>
                <a:effectLst/>
                <a:uLnTx/>
                <a:uFillTx/>
                <a:ea typeface="SimSun" panose="02010600030101010101" pitchFamily="2" charset="-122"/>
                <a:cs typeface="Arial" panose="020B0604020202020204" pitchFamily="34" charset="0"/>
              </a:rPr>
              <a:t>pandemics</a:t>
            </a:r>
            <a:endParaRPr kumimoji="0" lang="en-US" sz="1600" b="0" i="0" u="none" strike="noStrike" kern="1200" cap="none" spc="0" normalizeH="0" baseline="0" noProof="0" dirty="0">
              <a:ln>
                <a:noFill/>
              </a:ln>
              <a:solidFill>
                <a:prstClr val="black"/>
              </a:solidFill>
              <a:effectLst/>
              <a:uLnTx/>
              <a:uFillTx/>
              <a:ea typeface="SimSun" panose="02010600030101010101" pitchFamily="2" charset="-122"/>
              <a:cs typeface="Arial" panose="020B0604020202020204" pitchFamily="34" charset="0"/>
            </a:endParaRPr>
          </a:p>
          <a:p>
            <a:pPr marL="742950" marR="0" lvl="1" indent="-285750" algn="just" defTabSz="914400" rtl="0" eaLnBrk="1" fontAlgn="auto" latinLnBrk="0" hangingPunct="1">
              <a:lnSpc>
                <a:spcPct val="115000"/>
              </a:lnSpc>
              <a:spcBef>
                <a:spcPts val="0"/>
              </a:spcBef>
              <a:spcAft>
                <a:spcPts val="0"/>
              </a:spcAft>
              <a:buClrTx/>
              <a:buSzTx/>
              <a:buFont typeface="Courier New" panose="02070309020205020404" pitchFamily="49" charset="0"/>
              <a:buChar char="o"/>
              <a:tabLst/>
              <a:defRPr/>
            </a:pPr>
            <a:r>
              <a:rPr kumimoji="0" lang="en-GB" b="0" i="0" u="none" strike="noStrike" kern="1200" cap="none" spc="0" normalizeH="0" baseline="0" noProof="0" dirty="0">
                <a:ln>
                  <a:noFill/>
                </a:ln>
                <a:solidFill>
                  <a:prstClr val="black"/>
                </a:solidFill>
                <a:effectLst/>
                <a:uLnTx/>
                <a:uFillTx/>
                <a:ea typeface="SimSun" panose="02010600030101010101" pitchFamily="2" charset="-122"/>
                <a:cs typeface="Calibri" panose="020F0502020204030204" pitchFamily="34" charset="0"/>
              </a:rPr>
              <a:t>New influenza </a:t>
            </a:r>
            <a:r>
              <a:rPr kumimoji="0" lang="en-GB" b="0" i="0" u="none" strike="noStrike" kern="1200" cap="none" spc="0" normalizeH="0" baseline="0" noProof="0" dirty="0">
                <a:ln>
                  <a:noFill/>
                </a:ln>
                <a:solidFill>
                  <a:prstClr val="black"/>
                </a:solidFill>
                <a:effectLst/>
                <a:uLnTx/>
                <a:uFillTx/>
                <a:ea typeface="SimSun" panose="02010600030101010101" pitchFamily="2" charset="-122"/>
                <a:cs typeface="Arial" panose="020B0604020202020204" pitchFamily="34" charset="0"/>
              </a:rPr>
              <a:t>subtype</a:t>
            </a:r>
            <a:endParaRPr kumimoji="0" lang="en-US" b="0" i="0" u="none" strike="noStrike" kern="1200" cap="none" spc="0" normalizeH="0" baseline="0" noProof="0" dirty="0">
              <a:ln>
                <a:noFill/>
              </a:ln>
              <a:solidFill>
                <a:prstClr val="black"/>
              </a:solidFill>
              <a:effectLst/>
              <a:uLnTx/>
              <a:uFillTx/>
              <a:ea typeface="SimSun" panose="02010600030101010101" pitchFamily="2" charset="-122"/>
              <a:cs typeface="Arial" panose="020B0604020202020204" pitchFamily="34" charset="0"/>
            </a:endParaRPr>
          </a:p>
          <a:p>
            <a:pPr marL="742950" marR="0" lvl="1" indent="-285750" algn="just" defTabSz="914400" rtl="0" eaLnBrk="1" fontAlgn="auto" latinLnBrk="0" hangingPunct="1">
              <a:lnSpc>
                <a:spcPct val="115000"/>
              </a:lnSpc>
              <a:spcBef>
                <a:spcPts val="0"/>
              </a:spcBef>
              <a:spcAft>
                <a:spcPts val="0"/>
              </a:spcAft>
              <a:buClrTx/>
              <a:buSzTx/>
              <a:buFont typeface="Courier New" panose="02070309020205020404" pitchFamily="49" charset="0"/>
              <a:buChar char="o"/>
              <a:tabLst/>
              <a:defRPr/>
            </a:pPr>
            <a:r>
              <a:rPr kumimoji="0" lang="en-GB" b="0" i="0" u="none" strike="noStrike" kern="1200" cap="none" spc="0" normalizeH="0" baseline="0" noProof="0" dirty="0">
                <a:ln>
                  <a:noFill/>
                </a:ln>
                <a:solidFill>
                  <a:prstClr val="black"/>
                </a:solidFill>
                <a:effectLst/>
                <a:uLnTx/>
                <a:uFillTx/>
                <a:ea typeface="SimSun" panose="02010600030101010101" pitchFamily="2" charset="-122"/>
                <a:cs typeface="Calibri" panose="020F0502020204030204" pitchFamily="34" charset="0"/>
              </a:rPr>
              <a:t>New </a:t>
            </a:r>
            <a:r>
              <a:rPr kumimoji="0" lang="en-GB" b="0" i="0" u="none" strike="noStrike" kern="1200" cap="none" spc="0" normalizeH="0" baseline="0" noProof="0" dirty="0">
                <a:ln>
                  <a:noFill/>
                </a:ln>
                <a:solidFill>
                  <a:prstClr val="black"/>
                </a:solidFill>
                <a:effectLst/>
                <a:uLnTx/>
                <a:uFillTx/>
                <a:ea typeface="SimSun" panose="02010600030101010101" pitchFamily="2" charset="-122"/>
                <a:cs typeface="Arial" panose="020B0604020202020204" pitchFamily="34" charset="0"/>
              </a:rPr>
              <a:t>Coronavirus </a:t>
            </a:r>
            <a:endParaRPr kumimoji="0" lang="en-US" b="0" i="0" u="none" strike="noStrike" kern="1200" cap="none" spc="0" normalizeH="0" baseline="0" noProof="0" dirty="0">
              <a:ln>
                <a:noFill/>
              </a:ln>
              <a:solidFill>
                <a:prstClr val="black"/>
              </a:solidFill>
              <a:effectLst/>
              <a:uLnTx/>
              <a:uFillTx/>
              <a:ea typeface="SimSun" panose="02010600030101010101" pitchFamily="2" charset="-122"/>
              <a:cs typeface="Arial" panose="020B0604020202020204" pitchFamily="34" charset="0"/>
            </a:endParaRPr>
          </a:p>
          <a:p>
            <a:pPr marL="742950" marR="0" lvl="1" indent="-285750" algn="just" defTabSz="914400" rtl="0" eaLnBrk="1" fontAlgn="auto" latinLnBrk="0" hangingPunct="1">
              <a:lnSpc>
                <a:spcPct val="115000"/>
              </a:lnSpc>
              <a:spcBef>
                <a:spcPts val="0"/>
              </a:spcBef>
              <a:spcAft>
                <a:spcPts val="1000"/>
              </a:spcAft>
              <a:buClrTx/>
              <a:buSzTx/>
              <a:buFont typeface="Courier New" panose="02070309020205020404" pitchFamily="49" charset="0"/>
              <a:buChar char="o"/>
              <a:tabLst/>
              <a:defRPr/>
            </a:pPr>
            <a:r>
              <a:rPr kumimoji="0" lang="en-GB" b="0" i="0" u="none" strike="noStrike" kern="1200" cap="none" spc="0" normalizeH="0" baseline="0" noProof="0" dirty="0">
                <a:ln>
                  <a:noFill/>
                </a:ln>
                <a:solidFill>
                  <a:prstClr val="black"/>
                </a:solidFill>
                <a:effectLst/>
                <a:uLnTx/>
                <a:uFillTx/>
                <a:ea typeface="SimSun" panose="02010600030101010101" pitchFamily="2" charset="-122"/>
                <a:cs typeface="Arial" panose="020B0604020202020204" pitchFamily="34" charset="0"/>
              </a:rPr>
              <a:t>New v</a:t>
            </a:r>
            <a:r>
              <a:rPr kumimoji="0" lang="en-GB" b="0" i="0" u="none" strike="noStrike" kern="1200" cap="none" spc="0" normalizeH="0" baseline="0" noProof="0" dirty="0">
                <a:ln>
                  <a:noFill/>
                </a:ln>
                <a:solidFill>
                  <a:prstClr val="black"/>
                </a:solidFill>
                <a:effectLst/>
                <a:uLnTx/>
                <a:uFillTx/>
                <a:ea typeface="SimSun" panose="02010600030101010101" pitchFamily="2" charset="-122"/>
                <a:cs typeface="Calibri" panose="020F0502020204030204" pitchFamily="34" charset="0"/>
              </a:rPr>
              <a:t>ariants of SARS–CoV-2 </a:t>
            </a:r>
            <a:endParaRPr kumimoji="0" lang="en-US" b="0" i="0" u="none" strike="noStrike" kern="1200" cap="none" spc="0" normalizeH="0" baseline="0" noProof="0" dirty="0">
              <a:ln>
                <a:noFill/>
              </a:ln>
              <a:solidFill>
                <a:prstClr val="black"/>
              </a:solidFill>
              <a:effectLst/>
              <a:uLnTx/>
              <a:uFillTx/>
              <a:ea typeface="SimSun" panose="02010600030101010101" pitchFamily="2" charset="-122"/>
              <a:cs typeface="Arial" panose="020B0604020202020204" pitchFamily="34" charset="0"/>
            </a:endParaRPr>
          </a:p>
          <a:p>
            <a:pPr marL="742950" marR="0" lvl="1" indent="-285750" algn="just" defTabSz="914400" rtl="0" eaLnBrk="1" fontAlgn="auto" latinLnBrk="0" hangingPunct="1">
              <a:lnSpc>
                <a:spcPct val="115000"/>
              </a:lnSpc>
              <a:spcBef>
                <a:spcPts val="0"/>
              </a:spcBef>
              <a:spcAft>
                <a:spcPts val="1000"/>
              </a:spcAft>
              <a:buClrTx/>
              <a:buSzTx/>
              <a:buFont typeface="Courier New" panose="02070309020205020404" pitchFamily="49" charset="0"/>
              <a:buChar char="o"/>
              <a:tabLst/>
              <a:defRPr/>
            </a:pPr>
            <a:r>
              <a:rPr kumimoji="0" lang="en-US" b="0" i="0" u="none" strike="noStrike" kern="1200" cap="none" spc="0" normalizeH="0" baseline="0" noProof="0" dirty="0">
                <a:ln>
                  <a:noFill/>
                </a:ln>
                <a:solidFill>
                  <a:prstClr val="black"/>
                </a:solidFill>
                <a:effectLst/>
                <a:uLnTx/>
                <a:uFillTx/>
                <a:ea typeface="SimSun" panose="02010600030101010101" pitchFamily="2" charset="-122"/>
                <a:cs typeface="Arial" panose="020B0604020202020204" pitchFamily="34" charset="0"/>
              </a:rPr>
              <a:t>Other emerging/ respiratory pathogens</a:t>
            </a:r>
            <a:endParaRPr kumimoji="0" lang="en-US" b="0" i="0" u="none" strike="noStrike" kern="1200" cap="none" spc="0" normalizeH="0" baseline="0" noProof="0" dirty="0">
              <a:ln>
                <a:noFill/>
              </a:ln>
              <a:solidFill>
                <a:prstClr val="black"/>
              </a:solidFill>
              <a:effectLst/>
              <a:uLnTx/>
              <a:uFillTx/>
              <a:ea typeface="+mn-ea"/>
              <a:cs typeface="+mn-cs"/>
            </a:endParaRPr>
          </a:p>
          <a:p>
            <a:pPr marL="0" indent="0">
              <a:buNone/>
            </a:pPr>
            <a:endParaRPr lang="en-US" sz="1600" dirty="0"/>
          </a:p>
        </p:txBody>
      </p:sp>
    </p:spTree>
    <p:extLst>
      <p:ext uri="{BB962C8B-B14F-4D97-AF65-F5344CB8AC3E}">
        <p14:creationId xmlns:p14="http://schemas.microsoft.com/office/powerpoint/2010/main" val="3430584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F598D8-678A-4BCB-B839-431B9D3141F6}"/>
              </a:ext>
            </a:extLst>
          </p:cNvPr>
          <p:cNvSpPr>
            <a:spLocks noGrp="1"/>
          </p:cNvSpPr>
          <p:nvPr>
            <p:ph type="title"/>
          </p:nvPr>
        </p:nvSpPr>
        <p:spPr/>
        <p:txBody>
          <a:bodyPr/>
          <a:lstStyle/>
          <a:p>
            <a:pPr algn="ctr"/>
            <a:r>
              <a:rPr kumimoji="0" lang="en-US" sz="2600" b="1" i="0" u="none" strike="noStrike" kern="1200" cap="none" spc="0" normalizeH="0" baseline="0" noProof="0" dirty="0">
                <a:ln>
                  <a:noFill/>
                </a:ln>
                <a:solidFill>
                  <a:prstClr val="black"/>
                </a:solidFill>
                <a:effectLst/>
                <a:uLnTx/>
                <a:uFillTx/>
                <a:latin typeface="+mn-lt"/>
                <a:ea typeface="+mn-ea"/>
                <a:cs typeface="+mn-cs"/>
              </a:rPr>
              <a:t>Strategic Approach to Georgia Pandemic Planning</a:t>
            </a:r>
            <a:endParaRPr lang="en-US" b="1" dirty="0">
              <a:latin typeface="+mn-lt"/>
            </a:endParaRPr>
          </a:p>
        </p:txBody>
      </p:sp>
      <p:sp>
        <p:nvSpPr>
          <p:cNvPr id="3" name="Content Placeholder 2">
            <a:extLst>
              <a:ext uri="{FF2B5EF4-FFF2-40B4-BE49-F238E27FC236}">
                <a16:creationId xmlns:a16="http://schemas.microsoft.com/office/drawing/2014/main" id="{9DEF7B70-B865-4965-B75A-3F2FDD4603C1}"/>
              </a:ext>
            </a:extLst>
          </p:cNvPr>
          <p:cNvSpPr>
            <a:spLocks noGrp="1"/>
          </p:cNvSpPr>
          <p:nvPr>
            <p:ph idx="1"/>
          </p:nvPr>
        </p:nvSpPr>
        <p:spPr>
          <a:xfrm>
            <a:off x="538057" y="1493753"/>
            <a:ext cx="10515600" cy="4683210"/>
          </a:xfrm>
        </p:spPr>
        <p:txBody>
          <a:bodyPr>
            <a:normAutofit fontScale="55000" lnSpcReduction="20000"/>
          </a:bodyPr>
          <a:lstStyle/>
          <a:p>
            <a:pPr marL="0" marR="0" algn="just">
              <a:lnSpc>
                <a:spcPct val="115000"/>
              </a:lnSpc>
              <a:spcBef>
                <a:spcPts val="0"/>
              </a:spcBef>
              <a:spcAft>
                <a:spcPts val="1000"/>
              </a:spcAft>
            </a:pPr>
            <a:r>
              <a:rPr lang="en-US" sz="2800" dirty="0">
                <a:effectLst/>
                <a:latin typeface="Calibri" panose="020F0502020204030204" pitchFamily="34" charset="0"/>
                <a:ea typeface="SimSun" panose="02010600030101010101" pitchFamily="2" charset="-122"/>
                <a:cs typeface="Calibri" panose="020F0502020204030204" pitchFamily="34" charset="0"/>
              </a:rPr>
              <a:t>Chapter introduces the strategic approach and framework for Pandemic planning, </a:t>
            </a:r>
          </a:p>
          <a:p>
            <a:pPr marL="0" marR="0" indent="0" algn="just">
              <a:lnSpc>
                <a:spcPct val="115000"/>
              </a:lnSpc>
              <a:spcBef>
                <a:spcPts val="0"/>
              </a:spcBef>
              <a:spcAft>
                <a:spcPts val="1000"/>
              </a:spcAft>
              <a:buNone/>
            </a:pPr>
            <a:r>
              <a:rPr lang="en-US" sz="2800" dirty="0">
                <a:effectLst/>
                <a:latin typeface="Calibri" panose="020F0502020204030204" pitchFamily="34" charset="0"/>
                <a:ea typeface="SimSun" panose="02010600030101010101" pitchFamily="2" charset="-122"/>
                <a:cs typeface="Calibri" panose="020F0502020204030204" pitchFamily="34" charset="0"/>
              </a:rPr>
              <a:t>       why the plan is being developed and what Georgia hopes to achieve with this plan. </a:t>
            </a:r>
          </a:p>
          <a:p>
            <a:pPr marL="457200" lvl="1" algn="just">
              <a:lnSpc>
                <a:spcPct val="115000"/>
              </a:lnSpc>
              <a:spcBef>
                <a:spcPts val="0"/>
              </a:spcBef>
              <a:spcAft>
                <a:spcPts val="1000"/>
              </a:spcAft>
            </a:pPr>
            <a:r>
              <a:rPr lang="en-US" sz="2500" dirty="0">
                <a:latin typeface="Calibri" panose="020F0502020204030204" pitchFamily="34" charset="0"/>
                <a:ea typeface="SimSun" panose="02010600030101010101" pitchFamily="2" charset="-122"/>
                <a:cs typeface="Calibri" panose="020F0502020204030204" pitchFamily="34" charset="0"/>
              </a:rPr>
              <a:t>H</a:t>
            </a:r>
            <a:r>
              <a:rPr lang="en-US" sz="2500" dirty="0">
                <a:effectLst/>
                <a:latin typeface="Calibri" panose="020F0502020204030204" pitchFamily="34" charset="0"/>
                <a:ea typeface="SimSun" panose="02010600030101010101" pitchFamily="2" charset="-122"/>
                <a:cs typeface="Calibri" panose="020F0502020204030204" pitchFamily="34" charset="0"/>
              </a:rPr>
              <a:t>ow this plan, focused on broader respiratory pathogen, would be useful to tackle other health related emergencies, </a:t>
            </a:r>
          </a:p>
          <a:p>
            <a:pPr marL="171450" lvl="1" indent="0" algn="just">
              <a:lnSpc>
                <a:spcPct val="115000"/>
              </a:lnSpc>
              <a:spcBef>
                <a:spcPts val="0"/>
              </a:spcBef>
              <a:spcAft>
                <a:spcPts val="1000"/>
              </a:spcAft>
              <a:buNone/>
            </a:pPr>
            <a:r>
              <a:rPr lang="en-US" sz="2500" dirty="0">
                <a:latin typeface="Calibri" panose="020F0502020204030204" pitchFamily="34" charset="0"/>
                <a:ea typeface="SimSun" panose="02010600030101010101" pitchFamily="2" charset="-122"/>
                <a:cs typeface="Calibri" panose="020F0502020204030204" pitchFamily="34" charset="0"/>
              </a:rPr>
              <a:t>       </a:t>
            </a:r>
            <a:r>
              <a:rPr lang="en-US" sz="2500" dirty="0">
                <a:effectLst/>
                <a:latin typeface="Calibri" panose="020F0502020204030204" pitchFamily="34" charset="0"/>
                <a:ea typeface="SimSun" panose="02010600030101010101" pitchFamily="2" charset="-122"/>
                <a:cs typeface="Calibri" panose="020F0502020204030204" pitchFamily="34" charset="0"/>
              </a:rPr>
              <a:t>providing insight into how synergistic the pandemic plan is with plans for other emergencies.  </a:t>
            </a:r>
            <a:endParaRPr lang="en-US" sz="2500" dirty="0">
              <a:effectLst/>
              <a:latin typeface="Calibri" panose="020F0502020204030204" pitchFamily="34" charset="0"/>
              <a:ea typeface="SimSun" panose="02010600030101010101" pitchFamily="2" charset="-122"/>
              <a:cs typeface="Arial" panose="020B0604020202020204" pitchFamily="34" charset="0"/>
            </a:endParaRPr>
          </a:p>
          <a:p>
            <a:pPr marL="0" marR="0" algn="just">
              <a:lnSpc>
                <a:spcPct val="115000"/>
              </a:lnSpc>
              <a:spcBef>
                <a:spcPts val="0"/>
              </a:spcBef>
              <a:spcAft>
                <a:spcPts val="1000"/>
              </a:spcAft>
            </a:pPr>
            <a:endParaRPr lang="en-US" sz="2800" dirty="0">
              <a:effectLst/>
              <a:latin typeface="Calibri" panose="020F0502020204030204" pitchFamily="34" charset="0"/>
              <a:ea typeface="SimSun" panose="02010600030101010101" pitchFamily="2" charset="-122"/>
              <a:cs typeface="Calibri" panose="020F0502020204030204" pitchFamily="34" charset="0"/>
            </a:endParaRPr>
          </a:p>
          <a:p>
            <a:pPr marL="0" marR="0" algn="just">
              <a:lnSpc>
                <a:spcPct val="115000"/>
              </a:lnSpc>
              <a:spcBef>
                <a:spcPts val="0"/>
              </a:spcBef>
              <a:spcAft>
                <a:spcPts val="1000"/>
              </a:spcAft>
            </a:pPr>
            <a:r>
              <a:rPr lang="en-US" sz="2800" dirty="0">
                <a:effectLst/>
                <a:latin typeface="Calibri" panose="020F0502020204030204" pitchFamily="34" charset="0"/>
                <a:ea typeface="SimSun" panose="02010600030101010101" pitchFamily="2" charset="-122"/>
                <a:cs typeface="Calibri" panose="020F0502020204030204" pitchFamily="34" charset="0"/>
              </a:rPr>
              <a:t>Should give a strategic overview of the plan, including key stakeholders and the legal </a:t>
            </a:r>
          </a:p>
          <a:p>
            <a:pPr marL="0" marR="0" indent="0" algn="just">
              <a:lnSpc>
                <a:spcPct val="115000"/>
              </a:lnSpc>
              <a:spcBef>
                <a:spcPts val="0"/>
              </a:spcBef>
              <a:spcAft>
                <a:spcPts val="1000"/>
              </a:spcAft>
              <a:buNone/>
            </a:pPr>
            <a:r>
              <a:rPr lang="en-US" sz="2800" dirty="0">
                <a:latin typeface="Calibri" panose="020F0502020204030204" pitchFamily="34" charset="0"/>
                <a:ea typeface="SimSun" panose="02010600030101010101" pitchFamily="2" charset="-122"/>
                <a:cs typeface="Calibri" panose="020F0502020204030204" pitchFamily="34" charset="0"/>
              </a:rPr>
              <a:t>      </a:t>
            </a:r>
            <a:r>
              <a:rPr lang="en-US" sz="2800" dirty="0">
                <a:effectLst/>
                <a:latin typeface="Calibri" panose="020F0502020204030204" pitchFamily="34" charset="0"/>
                <a:ea typeface="SimSun" panose="02010600030101010101" pitchFamily="2" charset="-122"/>
                <a:cs typeface="Calibri" panose="020F0502020204030204" pitchFamily="34" charset="0"/>
              </a:rPr>
              <a:t>and ethical framework for any actions during the pandemic. </a:t>
            </a:r>
          </a:p>
          <a:p>
            <a:pPr marL="457200" lvl="1" algn="just">
              <a:lnSpc>
                <a:spcPct val="115000"/>
              </a:lnSpc>
              <a:spcBef>
                <a:spcPts val="0"/>
              </a:spcBef>
              <a:spcAft>
                <a:spcPts val="1000"/>
              </a:spcAft>
            </a:pPr>
            <a:r>
              <a:rPr lang="en-US" sz="2300" dirty="0">
                <a:effectLst/>
                <a:latin typeface="Calibri" panose="020F0502020204030204" pitchFamily="34" charset="0"/>
                <a:ea typeface="SimSun" panose="02010600030101010101" pitchFamily="2" charset="-122"/>
                <a:cs typeface="Calibri" panose="020F0502020204030204" pitchFamily="34" charset="0"/>
              </a:rPr>
              <a:t>It also can give the basic ethical principles and philosophy of pandemic planning (accounting for civic society engagement </a:t>
            </a:r>
          </a:p>
          <a:p>
            <a:pPr marL="171450" lvl="1" indent="0" algn="just">
              <a:lnSpc>
                <a:spcPct val="115000"/>
              </a:lnSpc>
              <a:spcBef>
                <a:spcPts val="0"/>
              </a:spcBef>
              <a:spcAft>
                <a:spcPts val="1000"/>
              </a:spcAft>
              <a:buNone/>
            </a:pPr>
            <a:r>
              <a:rPr lang="en-US" sz="2300" dirty="0">
                <a:latin typeface="Calibri" panose="020F0502020204030204" pitchFamily="34" charset="0"/>
                <a:ea typeface="SimSun" panose="02010600030101010101" pitchFamily="2" charset="-122"/>
                <a:cs typeface="Calibri" panose="020F0502020204030204" pitchFamily="34" charset="0"/>
              </a:rPr>
              <a:t>       </a:t>
            </a:r>
            <a:r>
              <a:rPr lang="en-US" sz="2300" dirty="0">
                <a:effectLst/>
                <a:latin typeface="Calibri" panose="020F0502020204030204" pitchFamily="34" charset="0"/>
                <a:ea typeface="SimSun" panose="02010600030101010101" pitchFamily="2" charset="-122"/>
                <a:cs typeface="Calibri" panose="020F0502020204030204" pitchFamily="34" charset="0"/>
              </a:rPr>
              <a:t>and founding principles for crisis management, if available according to country philosophy)</a:t>
            </a:r>
            <a:endParaRPr lang="en-US" sz="2300" dirty="0">
              <a:effectLst/>
              <a:latin typeface="Calibri" panose="020F0502020204030204" pitchFamily="34" charset="0"/>
              <a:ea typeface="SimSun" panose="02010600030101010101" pitchFamily="2" charset="-122"/>
              <a:cs typeface="Arial" panose="020B0604020202020204" pitchFamily="34" charset="0"/>
            </a:endParaRPr>
          </a:p>
          <a:p>
            <a:pPr marL="0" marR="0" algn="just">
              <a:lnSpc>
                <a:spcPct val="115000"/>
              </a:lnSpc>
              <a:spcBef>
                <a:spcPts val="0"/>
              </a:spcBef>
              <a:spcAft>
                <a:spcPts val="1000"/>
              </a:spcAft>
            </a:pPr>
            <a:endParaRPr lang="en-US" sz="2800" dirty="0">
              <a:effectLst/>
              <a:latin typeface="Calibri" panose="020F0502020204030204" pitchFamily="34" charset="0"/>
              <a:ea typeface="SimSun" panose="02010600030101010101" pitchFamily="2" charset="-122"/>
              <a:cs typeface="Calibri" panose="020F0502020204030204" pitchFamily="34" charset="0"/>
            </a:endParaRPr>
          </a:p>
          <a:p>
            <a:pPr marL="0" marR="0" algn="just">
              <a:lnSpc>
                <a:spcPct val="115000"/>
              </a:lnSpc>
              <a:spcBef>
                <a:spcPts val="0"/>
              </a:spcBef>
              <a:spcAft>
                <a:spcPts val="1000"/>
              </a:spcAft>
            </a:pPr>
            <a:r>
              <a:rPr lang="en-US" sz="2800" dirty="0">
                <a:effectLst/>
                <a:latin typeface="Calibri" panose="020F0502020204030204" pitchFamily="34" charset="0"/>
                <a:ea typeface="SimSun" panose="02010600030101010101" pitchFamily="2" charset="-122"/>
                <a:cs typeface="Calibri" panose="020F0502020204030204" pitchFamily="34" charset="0"/>
              </a:rPr>
              <a:t>How this Strategic plan can be tailored to suit the detection of future potential pandemic pathogens </a:t>
            </a:r>
          </a:p>
          <a:p>
            <a:pPr marL="0" marR="0" indent="0" algn="just">
              <a:lnSpc>
                <a:spcPct val="115000"/>
              </a:lnSpc>
              <a:spcBef>
                <a:spcPts val="0"/>
              </a:spcBef>
              <a:spcAft>
                <a:spcPts val="1000"/>
              </a:spcAft>
              <a:buNone/>
            </a:pPr>
            <a:r>
              <a:rPr lang="en-US" sz="2800" dirty="0">
                <a:effectLst/>
                <a:latin typeface="Calibri" panose="020F0502020204030204" pitchFamily="34" charset="0"/>
                <a:ea typeface="SimSun" panose="02010600030101010101" pitchFamily="2" charset="-122"/>
                <a:cs typeface="Calibri" panose="020F0502020204030204" pitchFamily="34" charset="0"/>
              </a:rPr>
              <a:t>        (A kind of Pandemic X plan) and  how the response would be proportional to country risk assessment </a:t>
            </a:r>
          </a:p>
          <a:p>
            <a:pPr marL="0" marR="0" indent="0" algn="just">
              <a:lnSpc>
                <a:spcPct val="115000"/>
              </a:lnSpc>
              <a:spcBef>
                <a:spcPts val="0"/>
              </a:spcBef>
              <a:spcAft>
                <a:spcPts val="1000"/>
              </a:spcAft>
              <a:buNone/>
            </a:pPr>
            <a:r>
              <a:rPr lang="en-US" sz="2800" dirty="0">
                <a:latin typeface="Calibri" panose="020F0502020204030204" pitchFamily="34" charset="0"/>
                <a:ea typeface="SimSun" panose="02010600030101010101" pitchFamily="2" charset="-122"/>
                <a:cs typeface="Calibri" panose="020F0502020204030204" pitchFamily="34" charset="0"/>
              </a:rPr>
              <a:t>        </a:t>
            </a:r>
            <a:r>
              <a:rPr lang="en-US" sz="2800" dirty="0">
                <a:effectLst/>
                <a:latin typeface="Calibri" panose="020F0502020204030204" pitchFamily="34" charset="0"/>
                <a:ea typeface="SimSun" panose="02010600030101010101" pitchFamily="2" charset="-122"/>
                <a:cs typeface="Calibri" panose="020F0502020204030204" pitchFamily="34" charset="0"/>
              </a:rPr>
              <a:t>(Severity and likely impact on Georgia).  </a:t>
            </a:r>
            <a:endParaRPr lang="en-US" sz="2400" dirty="0">
              <a:effectLst/>
              <a:latin typeface="Calibri" panose="020F0502020204030204" pitchFamily="34" charset="0"/>
              <a:ea typeface="SimSun" panose="02010600030101010101" pitchFamily="2" charset="-122"/>
              <a:cs typeface="Arial" panose="020B0604020202020204" pitchFamily="34" charset="0"/>
            </a:endParaRPr>
          </a:p>
          <a:p>
            <a:pPr marL="0" indent="0">
              <a:buNone/>
            </a:pPr>
            <a:endParaRPr lang="en-US" dirty="0"/>
          </a:p>
        </p:txBody>
      </p:sp>
    </p:spTree>
    <p:extLst>
      <p:ext uri="{BB962C8B-B14F-4D97-AF65-F5344CB8AC3E}">
        <p14:creationId xmlns:p14="http://schemas.microsoft.com/office/powerpoint/2010/main" val="33022432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08D777-A295-4A4B-89D1-F377EDBCCBBF}"/>
              </a:ext>
            </a:extLst>
          </p:cNvPr>
          <p:cNvSpPr>
            <a:spLocks noGrp="1"/>
          </p:cNvSpPr>
          <p:nvPr>
            <p:ph type="title"/>
          </p:nvPr>
        </p:nvSpPr>
        <p:spPr>
          <a:xfrm>
            <a:off x="545035" y="609434"/>
            <a:ext cx="10515600" cy="954120"/>
          </a:xfrm>
        </p:spPr>
        <p:txBody>
          <a:bodyPr/>
          <a:lstStyle/>
          <a:p>
            <a:pPr algn="ctr"/>
            <a:r>
              <a:rPr kumimoji="0" lang="en-US" sz="2600" b="1" i="0" u="none" strike="noStrike" kern="1200" cap="none" spc="0" normalizeH="0" baseline="0" noProof="0" dirty="0">
                <a:ln>
                  <a:noFill/>
                </a:ln>
                <a:solidFill>
                  <a:prstClr val="black"/>
                </a:solidFill>
                <a:effectLst/>
                <a:uLnTx/>
                <a:uFillTx/>
                <a:latin typeface="Calibri" panose="020F0502020204030204"/>
                <a:ea typeface="+mj-ea"/>
                <a:cs typeface="+mj-cs"/>
              </a:rPr>
              <a:t>Strategic Approach to Georgia Pandemic Planning</a:t>
            </a:r>
            <a:endParaRPr lang="en-US" dirty="0"/>
          </a:p>
        </p:txBody>
      </p:sp>
      <p:sp>
        <p:nvSpPr>
          <p:cNvPr id="3" name="Content Placeholder 2">
            <a:extLst>
              <a:ext uri="{FF2B5EF4-FFF2-40B4-BE49-F238E27FC236}">
                <a16:creationId xmlns:a16="http://schemas.microsoft.com/office/drawing/2014/main" id="{1DBC6E3B-D412-451E-B65A-08E01834F9EC}"/>
              </a:ext>
            </a:extLst>
          </p:cNvPr>
          <p:cNvSpPr>
            <a:spLocks noGrp="1"/>
          </p:cNvSpPr>
          <p:nvPr>
            <p:ph idx="1"/>
          </p:nvPr>
        </p:nvSpPr>
        <p:spPr>
          <a:xfrm>
            <a:off x="838200" y="1369605"/>
            <a:ext cx="10515600" cy="4807358"/>
          </a:xfrm>
        </p:spPr>
        <p:txBody>
          <a:bodyPr>
            <a:noAutofit/>
          </a:bodyPr>
          <a:lstStyle/>
          <a:p>
            <a:pPr marL="0" marR="0" indent="0" algn="just">
              <a:lnSpc>
                <a:spcPct val="115000"/>
              </a:lnSpc>
              <a:spcBef>
                <a:spcPts val="0"/>
              </a:spcBef>
              <a:spcAft>
                <a:spcPts val="1000"/>
              </a:spcAft>
              <a:buNone/>
            </a:pPr>
            <a:r>
              <a:rPr lang="en-US" sz="1600" b="1" dirty="0">
                <a:solidFill>
                  <a:srgbClr val="002060"/>
                </a:solidFill>
                <a:effectLst/>
                <a:ea typeface="SimSun" panose="02010600030101010101" pitchFamily="2" charset="-122"/>
                <a:cs typeface="Calibri" panose="020F0502020204030204" pitchFamily="34" charset="0"/>
              </a:rPr>
              <a:t>Contents:</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The strategic overarching goals and objectives</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endParaRPr lang="en-GB" sz="1600" dirty="0">
              <a:effectLst/>
              <a:ea typeface="SimSun" panose="02010600030101010101" pitchFamily="2" charset="-122"/>
              <a:cs typeface="Calibri" panose="020F050202020403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Guiding principles for Pandemic Preparedness plan</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endParaRPr lang="en-GB" sz="1600" dirty="0">
              <a:effectLst/>
              <a:ea typeface="SimSun" panose="02010600030101010101" pitchFamily="2" charset="-122"/>
              <a:cs typeface="Calibri" panose="020F050202020403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Emergency frameworks and risk management approach</a:t>
            </a:r>
            <a:endParaRPr lang="en-US"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endParaRPr lang="en-GB" sz="1600" dirty="0">
              <a:effectLst/>
              <a:ea typeface="SimSun" panose="02010600030101010101" pitchFamily="2" charset="-122"/>
              <a:cs typeface="Calibri" panose="020F050202020403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Calibri" panose="020F0502020204030204" pitchFamily="34" charset="0"/>
              </a:rPr>
              <a:t>Capacity assessments in last decades</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dirty="0">
                <a:effectLst/>
                <a:ea typeface="SimSun" panose="02010600030101010101" pitchFamily="2" charset="-122"/>
                <a:cs typeface="Calibri" panose="020F0502020204030204" pitchFamily="34" charset="0"/>
              </a:rPr>
              <a:t>Joint External Evaluation</a:t>
            </a:r>
            <a:endParaRPr lang="en-US"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dirty="0">
                <a:effectLst/>
                <a:ea typeface="SimSun" panose="02010600030101010101" pitchFamily="2" charset="-122"/>
                <a:cs typeface="Calibri" panose="020F0502020204030204" pitchFamily="34" charset="0"/>
              </a:rPr>
              <a:t>EU/ECDC technical assessment </a:t>
            </a:r>
            <a:endParaRPr lang="en-US"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dirty="0">
                <a:effectLst/>
                <a:ea typeface="SimSun" panose="02010600030101010101" pitchFamily="2" charset="-122"/>
                <a:cs typeface="Calibri" panose="020F0502020204030204" pitchFamily="34" charset="0"/>
              </a:rPr>
              <a:t>Several other assessments done with help of WHO </a:t>
            </a:r>
            <a:endParaRPr lang="en-US"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dirty="0">
                <a:effectLst/>
                <a:ea typeface="SimSun" panose="02010600030101010101" pitchFamily="2" charset="-122"/>
                <a:cs typeface="Calibri" panose="020F0502020204030204" pitchFamily="34" charset="0"/>
              </a:rPr>
              <a:t>National assessments conducted by Georgia agencies </a:t>
            </a:r>
            <a:endParaRPr lang="en-US"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endParaRPr lang="en-GB" sz="16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600" dirty="0">
                <a:effectLst/>
                <a:ea typeface="SimSun" panose="02010600030101010101" pitchFamily="2" charset="-122"/>
                <a:cs typeface="Arial" panose="020B0604020202020204" pitchFamily="34" charset="0"/>
              </a:rPr>
              <a:t>Decision Framework for Georgia Risk and Severity assessment</a:t>
            </a:r>
            <a:endParaRPr lang="en-US" sz="16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dirty="0">
                <a:effectLst/>
                <a:ea typeface="SimSun" panose="02010600030101010101" pitchFamily="2" charset="-122"/>
                <a:cs typeface="Arial" panose="020B0604020202020204" pitchFamily="34" charset="0"/>
              </a:rPr>
              <a:t>This is needed to link country risk assessments with international risk assessment for PHEIC/pandemic </a:t>
            </a:r>
            <a:endParaRPr lang="en-US"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dirty="0">
                <a:effectLst/>
                <a:ea typeface="SimSun" panose="02010600030101010101" pitchFamily="2" charset="-122"/>
                <a:cs typeface="Arial" panose="020B0604020202020204" pitchFamily="34" charset="0"/>
              </a:rPr>
              <a:t>How will Georgia assess the risk on declaration of PHEIC/pandemic? Are there any national tools, </a:t>
            </a:r>
          </a:p>
          <a:p>
            <a:pPr marL="457200" marR="0" lvl="1" indent="0" algn="just">
              <a:lnSpc>
                <a:spcPct val="115000"/>
              </a:lnSpc>
              <a:spcBef>
                <a:spcPts val="0"/>
              </a:spcBef>
              <a:spcAft>
                <a:spcPts val="0"/>
              </a:spcAft>
              <a:buNone/>
            </a:pPr>
            <a:r>
              <a:rPr lang="en-GB" dirty="0">
                <a:ea typeface="SimSun" panose="02010600030101010101" pitchFamily="2" charset="-122"/>
                <a:cs typeface="Arial" panose="020B0604020202020204" pitchFamily="34" charset="0"/>
              </a:rPr>
              <a:t>     </a:t>
            </a:r>
            <a:r>
              <a:rPr lang="en-GB" dirty="0">
                <a:effectLst/>
                <a:ea typeface="SimSun" panose="02010600030101010101" pitchFamily="2" charset="-122"/>
                <a:cs typeface="Arial" panose="020B0604020202020204" pitchFamily="34" charset="0"/>
              </a:rPr>
              <a:t>(e.g., PISA) available to assess the severity of pandemic in Georgia</a:t>
            </a:r>
            <a:endParaRPr lang="en-US"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1000"/>
              </a:spcAft>
              <a:buFont typeface="Courier New" panose="02070309020205020404" pitchFamily="49" charset="0"/>
              <a:buChar char="o"/>
            </a:pPr>
            <a:r>
              <a:rPr lang="en-GB" dirty="0">
                <a:effectLst/>
                <a:ea typeface="SimSun" panose="02010600030101010101" pitchFamily="2" charset="-122"/>
                <a:cs typeface="Arial" panose="020B0604020202020204" pitchFamily="34" charset="0"/>
              </a:rPr>
              <a:t>How national and international decisions are linked? </a:t>
            </a:r>
            <a:endParaRPr lang="en-US" dirty="0">
              <a:effectLst/>
              <a:ea typeface="SimSun" panose="02010600030101010101" pitchFamily="2" charset="-122"/>
              <a:cs typeface="Arial" panose="020B0604020202020204" pitchFamily="34" charset="0"/>
            </a:endParaRPr>
          </a:p>
          <a:p>
            <a:pPr marL="0" indent="0">
              <a:buNone/>
            </a:pPr>
            <a:endParaRPr lang="en-US" sz="1600" dirty="0"/>
          </a:p>
        </p:txBody>
      </p:sp>
    </p:spTree>
    <p:extLst>
      <p:ext uri="{BB962C8B-B14F-4D97-AF65-F5344CB8AC3E}">
        <p14:creationId xmlns:p14="http://schemas.microsoft.com/office/powerpoint/2010/main" val="2171953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DD3FC6-57D2-4E5E-90DE-F760F2E3D7A6}"/>
              </a:ext>
            </a:extLst>
          </p:cNvPr>
          <p:cNvSpPr>
            <a:spLocks noGrp="1"/>
          </p:cNvSpPr>
          <p:nvPr>
            <p:ph type="title"/>
          </p:nvPr>
        </p:nvSpPr>
        <p:spPr/>
        <p:txBody>
          <a:bodyPr/>
          <a:lstStyle/>
          <a:p>
            <a:pPr algn="ctr"/>
            <a:r>
              <a:rPr kumimoji="0" lang="en-US" sz="2600" b="1" i="0" u="none" strike="noStrike" kern="1200" cap="none" spc="0" normalizeH="0" baseline="0" noProof="0" dirty="0">
                <a:ln>
                  <a:noFill/>
                </a:ln>
                <a:solidFill>
                  <a:prstClr val="black"/>
                </a:solidFill>
                <a:effectLst/>
                <a:uLnTx/>
                <a:uFillTx/>
                <a:latin typeface="Calibri" panose="020F0502020204030204"/>
                <a:ea typeface="+mj-ea"/>
                <a:cs typeface="+mj-cs"/>
              </a:rPr>
              <a:t>Strategic Approach to Georgia Pandemic Planning</a:t>
            </a:r>
            <a:endParaRPr lang="en-US" dirty="0"/>
          </a:p>
        </p:txBody>
      </p:sp>
      <p:sp>
        <p:nvSpPr>
          <p:cNvPr id="3" name="Content Placeholder 2">
            <a:extLst>
              <a:ext uri="{FF2B5EF4-FFF2-40B4-BE49-F238E27FC236}">
                <a16:creationId xmlns:a16="http://schemas.microsoft.com/office/drawing/2014/main" id="{9378D374-7182-46A0-95C3-BEB4B4A7F56A}"/>
              </a:ext>
            </a:extLst>
          </p:cNvPr>
          <p:cNvSpPr>
            <a:spLocks noGrp="1"/>
          </p:cNvSpPr>
          <p:nvPr>
            <p:ph idx="1"/>
          </p:nvPr>
        </p:nvSpPr>
        <p:spPr>
          <a:xfrm>
            <a:off x="838200" y="1396031"/>
            <a:ext cx="10515600" cy="4780932"/>
          </a:xfrm>
        </p:spPr>
        <p:txBody>
          <a:bodyPr>
            <a:noAutofit/>
          </a:bodyPr>
          <a:lstStyle/>
          <a:p>
            <a:pPr marL="0" marR="0" lvl="0" indent="0" algn="just">
              <a:lnSpc>
                <a:spcPct val="115000"/>
              </a:lnSpc>
              <a:spcBef>
                <a:spcPts val="0"/>
              </a:spcBef>
              <a:spcAft>
                <a:spcPts val="0"/>
              </a:spcAft>
              <a:buNone/>
            </a:pPr>
            <a:r>
              <a:rPr lang="en-GB" sz="1400" dirty="0">
                <a:effectLst/>
                <a:ea typeface="SimSun" panose="02010600030101010101" pitchFamily="2" charset="-122"/>
                <a:cs typeface="Calibri" panose="020F0502020204030204" pitchFamily="34" charset="0"/>
              </a:rPr>
              <a:t>Contents (continue)</a:t>
            </a:r>
          </a:p>
          <a:p>
            <a:pPr marL="342900" marR="0" lvl="0" indent="-342900" algn="just">
              <a:lnSpc>
                <a:spcPct val="115000"/>
              </a:lnSpc>
              <a:spcBef>
                <a:spcPts val="0"/>
              </a:spcBef>
              <a:spcAft>
                <a:spcPts val="0"/>
              </a:spcAft>
              <a:buFont typeface="Symbol" panose="05050102010706020507" pitchFamily="18" charset="2"/>
              <a:buChar char=""/>
            </a:pPr>
            <a:endParaRPr lang="en-GB" sz="1400" dirty="0">
              <a:effectLst/>
              <a:ea typeface="SimSun" panose="02010600030101010101" pitchFamily="2" charset="-122"/>
              <a:cs typeface="Calibri" panose="020F050202020403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National and international coordination</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Roles and responsibilities of agencies</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Global guidance and national response triggers </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400" dirty="0">
                <a:effectLst/>
                <a:ea typeface="SimSun" panose="02010600030101010101" pitchFamily="2" charset="-122"/>
                <a:cs typeface="Calibri" panose="020F0502020204030204" pitchFamily="34" charset="0"/>
              </a:rPr>
              <a:t>WHO Pandemic Influenza Risk Management (PIRM) is a global guidance. Determine whether Georgia is ready to implement this guidance or there is a need to develop a new national system. </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400" dirty="0">
                <a:effectLst/>
                <a:ea typeface="SimSun" panose="02010600030101010101" pitchFamily="2" charset="-122"/>
                <a:cs typeface="Arial" panose="020B0604020202020204" pitchFamily="34" charset="0"/>
              </a:rPr>
              <a:t>Georgia Alert phase System (Task Force discussion- e.g., Disease Outbreak Response System Condition (DORSCON) -Some Green, Orange, Red algorithm/system)</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400" dirty="0">
                <a:effectLst/>
                <a:ea typeface="SimSun" panose="02010600030101010101" pitchFamily="2" charset="-122"/>
                <a:cs typeface="Calibri" panose="020F0502020204030204" pitchFamily="34" charset="0"/>
              </a:rPr>
              <a:t>How will Georgia react when PHEIC is declared?</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400" dirty="0">
                <a:effectLst/>
                <a:ea typeface="SimSun" panose="02010600030101010101" pitchFamily="2" charset="-122"/>
                <a:cs typeface="Calibri" panose="020F0502020204030204" pitchFamily="34" charset="0"/>
              </a:rPr>
              <a:t>How will Georgia react when pandemic is declared?</a:t>
            </a:r>
            <a:endParaRPr lang="en-US" sz="14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endParaRPr lang="en-GB" sz="1400" dirty="0">
              <a:effectLst/>
              <a:ea typeface="SimSun" panose="02010600030101010101" pitchFamily="2" charset="-122"/>
              <a:cs typeface="Calibri" panose="020F050202020403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Ethical principles and Legal guidelines</a:t>
            </a:r>
            <a:endParaRPr lang="en-US" sz="14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endParaRPr lang="en-GB" sz="1400" dirty="0">
              <a:effectLst/>
              <a:ea typeface="SimSun" panose="02010600030101010101" pitchFamily="2" charset="-122"/>
              <a:cs typeface="Calibri" panose="020F050202020403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International legislation – link to requirements from International Health Regulations</a:t>
            </a:r>
            <a:endParaRPr lang="en-US" sz="1400" dirty="0">
              <a:effectLst/>
              <a:ea typeface="SimSun" panose="02010600030101010101" pitchFamily="2" charset="-122"/>
              <a:cs typeface="Arial" panose="020B0604020202020204" pitchFamily="34" charset="0"/>
            </a:endParaRPr>
          </a:p>
          <a:p>
            <a:pPr marL="742950" marR="0" lvl="1" indent="-285750">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Roles and responsibilities related to International Health Regulations (IHR) in Georgia </a:t>
            </a:r>
            <a:endParaRPr lang="en-US" sz="1400" dirty="0">
              <a:effectLst/>
              <a:ea typeface="SimSun" panose="02010600030101010101" pitchFamily="2" charset="-122"/>
              <a:cs typeface="Arial" panose="020B0604020202020204" pitchFamily="34" charset="0"/>
            </a:endParaRPr>
          </a:p>
          <a:p>
            <a:pPr marL="742950" marR="0" lvl="1" indent="-285750">
              <a:lnSpc>
                <a:spcPct val="115000"/>
              </a:lnSpc>
              <a:spcBef>
                <a:spcPts val="0"/>
              </a:spcBef>
              <a:spcAft>
                <a:spcPts val="100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Establishment of a permanent Pandemic committee to oversee the plan and exercising. </a:t>
            </a:r>
          </a:p>
          <a:p>
            <a:pPr marL="1200150" lvl="2" indent="-285750">
              <a:lnSpc>
                <a:spcPct val="115000"/>
              </a:lnSpc>
              <a:spcBef>
                <a:spcPts val="0"/>
              </a:spcBef>
              <a:spcAft>
                <a:spcPts val="1000"/>
              </a:spcAft>
              <a:buFont typeface="Courier New" panose="02070309020205020404" pitchFamily="49" charset="0"/>
              <a:buChar char="o"/>
            </a:pPr>
            <a:r>
              <a:rPr lang="en-GB" sz="1200" dirty="0">
                <a:effectLst/>
                <a:ea typeface="SimSun" panose="02010600030101010101" pitchFamily="2" charset="-122"/>
                <a:cs typeface="Calibri" panose="020F0502020204030204" pitchFamily="34" charset="0"/>
              </a:rPr>
              <a:t>(Task Force discussion- any other mechanism for continuity of planning in Georgia for impending planning over longer period)</a:t>
            </a:r>
            <a:endParaRPr lang="en-US" sz="1200" dirty="0">
              <a:effectLst/>
              <a:ea typeface="SimSun" panose="02010600030101010101" pitchFamily="2" charset="-122"/>
              <a:cs typeface="Arial" panose="020B0604020202020204" pitchFamily="34" charset="0"/>
            </a:endParaRPr>
          </a:p>
          <a:p>
            <a:pPr marL="0" indent="0">
              <a:buNone/>
            </a:pPr>
            <a:endParaRPr lang="en-US" sz="1400" dirty="0"/>
          </a:p>
        </p:txBody>
      </p:sp>
    </p:spTree>
    <p:extLst>
      <p:ext uri="{BB962C8B-B14F-4D97-AF65-F5344CB8AC3E}">
        <p14:creationId xmlns:p14="http://schemas.microsoft.com/office/powerpoint/2010/main" val="32848402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BE2B0B-1171-4385-B480-FB7748E52776}"/>
              </a:ext>
            </a:extLst>
          </p:cNvPr>
          <p:cNvSpPr>
            <a:spLocks noGrp="1"/>
          </p:cNvSpPr>
          <p:nvPr>
            <p:ph type="title"/>
          </p:nvPr>
        </p:nvSpPr>
        <p:spPr>
          <a:xfrm>
            <a:off x="838200" y="118661"/>
            <a:ext cx="10515600" cy="1235487"/>
          </a:xfrm>
        </p:spPr>
        <p:txBody>
          <a:bodyPr>
            <a:normAutofit/>
          </a:bodyPr>
          <a:lstStyle/>
          <a:p>
            <a:pPr algn="ctr"/>
            <a:r>
              <a:rPr kumimoji="0" lang="en-US" sz="2800" b="1" i="0" u="none" strike="noStrike" kern="1200" cap="none" spc="0" normalizeH="0" baseline="0" noProof="0" dirty="0">
                <a:ln>
                  <a:noFill/>
                </a:ln>
                <a:solidFill>
                  <a:prstClr val="black"/>
                </a:solidFill>
                <a:effectLst/>
                <a:uLnTx/>
                <a:uFillTx/>
                <a:latin typeface="+mn-lt"/>
                <a:ea typeface="+mn-ea"/>
                <a:cs typeface="+mn-cs"/>
              </a:rPr>
              <a:t>Key components of pandemic preparedness and response</a:t>
            </a:r>
            <a:endParaRPr lang="en-US" sz="2800" b="1" dirty="0">
              <a:latin typeface="+mn-lt"/>
            </a:endParaRPr>
          </a:p>
        </p:txBody>
      </p:sp>
      <p:sp>
        <p:nvSpPr>
          <p:cNvPr id="3" name="Content Placeholder 2">
            <a:extLst>
              <a:ext uri="{FF2B5EF4-FFF2-40B4-BE49-F238E27FC236}">
                <a16:creationId xmlns:a16="http://schemas.microsoft.com/office/drawing/2014/main" id="{6FEB41FF-2FC3-4FF3-843A-3C1F790839BF}"/>
              </a:ext>
            </a:extLst>
          </p:cNvPr>
          <p:cNvSpPr>
            <a:spLocks noGrp="1"/>
          </p:cNvSpPr>
          <p:nvPr>
            <p:ph idx="1"/>
          </p:nvPr>
        </p:nvSpPr>
        <p:spPr>
          <a:xfrm>
            <a:off x="838200" y="649155"/>
            <a:ext cx="10515600" cy="5598082"/>
          </a:xfrm>
        </p:spPr>
        <p:txBody>
          <a:bodyPr>
            <a:noAutofit/>
          </a:bodyPr>
          <a:lstStyle/>
          <a:p>
            <a:pPr marL="0" marR="0" indent="0" algn="just">
              <a:lnSpc>
                <a:spcPct val="115000"/>
              </a:lnSpc>
              <a:spcBef>
                <a:spcPts val="0"/>
              </a:spcBef>
              <a:spcAft>
                <a:spcPts val="1000"/>
              </a:spcAft>
              <a:buNone/>
            </a:pPr>
            <a:r>
              <a:rPr lang="en-US" sz="1400" dirty="0">
                <a:effectLst/>
                <a:ea typeface="SimSun" panose="02010600030101010101" pitchFamily="2" charset="-122"/>
                <a:cs typeface="Calibri" panose="020F0502020204030204" pitchFamily="34" charset="0"/>
              </a:rPr>
              <a:t>Covers the specific measures that will need to be in place for the country to manage their pandemic response.  </a:t>
            </a:r>
          </a:p>
          <a:p>
            <a:pPr marL="0" marR="0" indent="0" algn="just">
              <a:lnSpc>
                <a:spcPct val="115000"/>
              </a:lnSpc>
              <a:spcBef>
                <a:spcPts val="0"/>
              </a:spcBef>
              <a:spcAft>
                <a:spcPts val="1000"/>
              </a:spcAft>
              <a:buNone/>
            </a:pPr>
            <a:r>
              <a:rPr lang="en-US" sz="1400" dirty="0">
                <a:effectLst/>
                <a:ea typeface="SimSun" panose="02010600030101010101" pitchFamily="2" charset="-122"/>
                <a:cs typeface="Calibri" panose="020F0502020204030204" pitchFamily="34" charset="0"/>
              </a:rPr>
              <a:t>This chapter gives overview of operationalization of pandemic response and capacities, need to be developed </a:t>
            </a:r>
          </a:p>
          <a:p>
            <a:pPr marL="0" marR="0" indent="0" algn="just">
              <a:lnSpc>
                <a:spcPct val="115000"/>
              </a:lnSpc>
              <a:spcBef>
                <a:spcPts val="0"/>
              </a:spcBef>
              <a:spcAft>
                <a:spcPts val="1000"/>
              </a:spcAft>
              <a:buNone/>
            </a:pPr>
            <a:r>
              <a:rPr lang="en-US" sz="1400" dirty="0">
                <a:effectLst/>
                <a:ea typeface="SimSun" panose="02010600030101010101" pitchFamily="2" charset="-122"/>
                <a:cs typeface="Calibri" panose="020F0502020204030204" pitchFamily="34" charset="0"/>
              </a:rPr>
              <a:t>in between </a:t>
            </a:r>
            <a:r>
              <a:rPr lang="en-US" sz="1400" dirty="0">
                <a:effectLst/>
                <a:ea typeface="SimSun" panose="02010600030101010101" pitchFamily="2" charset="-122"/>
                <a:cs typeface="Arial" panose="020B0604020202020204" pitchFamily="34" charset="0"/>
              </a:rPr>
              <a:t>pandemics </a:t>
            </a:r>
          </a:p>
          <a:p>
            <a:pPr marL="0" marR="0" indent="0" algn="just">
              <a:lnSpc>
                <a:spcPct val="115000"/>
              </a:lnSpc>
              <a:spcBef>
                <a:spcPts val="0"/>
              </a:spcBef>
              <a:spcAft>
                <a:spcPts val="1000"/>
              </a:spcAft>
              <a:buNone/>
            </a:pPr>
            <a:r>
              <a:rPr lang="en-US" sz="1400" b="1" dirty="0">
                <a:solidFill>
                  <a:srgbClr val="002060"/>
                </a:solidFill>
                <a:effectLst/>
                <a:ea typeface="SimSun" panose="02010600030101010101" pitchFamily="2" charset="-122"/>
                <a:cs typeface="Calibri" panose="020F0502020204030204" pitchFamily="34" charset="0"/>
              </a:rPr>
              <a:t>Contents</a:t>
            </a:r>
            <a:r>
              <a:rPr lang="en-US" sz="1400" dirty="0">
                <a:effectLst/>
                <a:ea typeface="SimSun" panose="02010600030101010101" pitchFamily="2" charset="-122"/>
                <a:cs typeface="Calibri" panose="020F0502020204030204" pitchFamily="34" charset="0"/>
              </a:rPr>
              <a:t>:</a:t>
            </a:r>
            <a:endParaRPr lang="en-US" sz="14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Public Health Emergency Preparedness and Response Division</a:t>
            </a:r>
            <a:endParaRPr lang="en-US" sz="14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Public Health Emergency Operations Centre functionality</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Organization, capacity development, brief operational plan for pandemic response</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100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How is this integrated with public health surveillance</a:t>
            </a:r>
            <a:r>
              <a:rPr lang="en-GB" sz="1400" dirty="0">
                <a:effectLst/>
                <a:ea typeface="SimSun" panose="02010600030101010101" pitchFamily="2" charset="-122"/>
                <a:cs typeface="Arial" panose="020B0604020202020204" pitchFamily="34" charset="0"/>
              </a:rPr>
              <a:t> and health services delivery indicators </a:t>
            </a:r>
          </a:p>
          <a:p>
            <a:pPr marL="457200" marR="0" lvl="1" indent="0" algn="just">
              <a:lnSpc>
                <a:spcPct val="115000"/>
              </a:lnSpc>
              <a:spcBef>
                <a:spcPts val="0"/>
              </a:spcBef>
              <a:spcAft>
                <a:spcPts val="1000"/>
              </a:spcAft>
              <a:buNone/>
            </a:pPr>
            <a:r>
              <a:rPr lang="en-GB" sz="1400" dirty="0">
                <a:ea typeface="SimSun" panose="02010600030101010101" pitchFamily="2" charset="-122"/>
                <a:cs typeface="Arial" panose="020B0604020202020204" pitchFamily="34" charset="0"/>
              </a:rPr>
              <a:t>     </a:t>
            </a:r>
            <a:r>
              <a:rPr lang="en-GB" sz="1400" dirty="0">
                <a:effectLst/>
                <a:ea typeface="SimSun" panose="02010600030101010101" pitchFamily="2" charset="-122"/>
                <a:cs typeface="Arial" panose="020B0604020202020204" pitchFamily="34" charset="0"/>
              </a:rPr>
              <a:t>(Health information system) and monitoring and evaluation of the response</a:t>
            </a:r>
            <a:endParaRPr lang="en-US" sz="14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Public health surveillance with a focus on respiratory pathogens of pandemic potential </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Integrated surveillance of communicable diseases in Georgia</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National Influenza Centre/ SARI Surveillance- existing and desired</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400" dirty="0">
                <a:effectLst/>
                <a:ea typeface="SimSun" panose="02010600030101010101" pitchFamily="2" charset="-122"/>
                <a:cs typeface="Calibri" panose="020F0502020204030204" pitchFamily="34" charset="0"/>
              </a:rPr>
              <a:t>Geographic coordination as per country structure and surveillance network</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1000"/>
              </a:spcAft>
              <a:buFont typeface="Wingdings" panose="05000000000000000000" pitchFamily="2" charset="2"/>
              <a:buChar char=""/>
            </a:pPr>
            <a:r>
              <a:rPr lang="en-GB" sz="1400" dirty="0">
                <a:effectLst/>
                <a:ea typeface="SimSun" panose="02010600030101010101" pitchFamily="2" charset="-122"/>
                <a:cs typeface="Arial" panose="020B0604020202020204" pitchFamily="34" charset="0"/>
              </a:rPr>
              <a:t>Any special ongoing projects for capacity building and future impact (details can go as annexure)</a:t>
            </a:r>
            <a:endParaRPr lang="en-US" sz="1400" dirty="0">
              <a:effectLst/>
              <a:ea typeface="SimSun" panose="02010600030101010101" pitchFamily="2" charset="-122"/>
              <a:cs typeface="Arial" panose="020B0604020202020204" pitchFamily="34" charset="0"/>
            </a:endParaRPr>
          </a:p>
          <a:p>
            <a:pPr marL="342900" marR="0" lvl="0" indent="-342900" algn="just">
              <a:lnSpc>
                <a:spcPct val="115000"/>
              </a:lnSpc>
              <a:spcBef>
                <a:spcPts val="0"/>
              </a:spcBef>
              <a:spcAft>
                <a:spcPts val="0"/>
              </a:spcAft>
              <a:buFont typeface="Symbol" panose="05050102010706020507" pitchFamily="18" charset="2"/>
              <a:buChar char=""/>
            </a:pPr>
            <a:r>
              <a:rPr lang="en-GB" sz="1400" dirty="0">
                <a:effectLst/>
                <a:ea typeface="SimSun" panose="02010600030101010101" pitchFamily="2" charset="-122"/>
                <a:cs typeface="Calibri" panose="020F0502020204030204" pitchFamily="34" charset="0"/>
              </a:rPr>
              <a:t>Laboratory services and investigations (Surveillance and clinical diagnosis)</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Organization and functioning of Lab surveillance network in Georgia</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Centralized lab, existing capacity and gaps assessed </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400" dirty="0">
                <a:effectLst/>
                <a:ea typeface="SimSun" panose="02010600030101010101" pitchFamily="2" charset="-122"/>
                <a:cs typeface="Calibri" panose="020F0502020204030204" pitchFamily="34" charset="0"/>
              </a:rPr>
              <a:t>Coordination between country network labs and centralized lab</a:t>
            </a:r>
            <a:endParaRPr lang="en-US" sz="1400" dirty="0">
              <a:effectLst/>
              <a:ea typeface="SimSun" panose="02010600030101010101" pitchFamily="2" charset="-122"/>
              <a:cs typeface="Arial" panose="020B0604020202020204" pitchFamily="34" charset="0"/>
            </a:endParaRPr>
          </a:p>
          <a:p>
            <a:pPr marL="1143000" marR="0" lvl="2" indent="-228600" algn="just">
              <a:lnSpc>
                <a:spcPct val="115000"/>
              </a:lnSpc>
              <a:spcBef>
                <a:spcPts val="0"/>
              </a:spcBef>
              <a:spcAft>
                <a:spcPts val="0"/>
              </a:spcAft>
              <a:buFont typeface="Wingdings" panose="05000000000000000000" pitchFamily="2" charset="2"/>
              <a:buChar char=""/>
            </a:pPr>
            <a:r>
              <a:rPr lang="en-GB" sz="1400" dirty="0">
                <a:effectLst/>
                <a:ea typeface="SimSun" panose="02010600030101010101" pitchFamily="2" charset="-122"/>
                <a:cs typeface="Calibri" panose="020F0502020204030204" pitchFamily="34" charset="0"/>
              </a:rPr>
              <a:t>Operational plan for future pandemic response </a:t>
            </a:r>
            <a:endParaRPr lang="en-US" sz="1400" dirty="0">
              <a:effectLst/>
              <a:ea typeface="SimSun" panose="02010600030101010101" pitchFamily="2" charset="-122"/>
              <a:cs typeface="Arial" panose="020B0604020202020204" pitchFamily="34" charset="0"/>
            </a:endParaRPr>
          </a:p>
          <a:p>
            <a:pPr marL="742950" marR="0" lvl="1" indent="-285750" algn="just">
              <a:lnSpc>
                <a:spcPct val="115000"/>
              </a:lnSpc>
              <a:spcBef>
                <a:spcPts val="0"/>
              </a:spcBef>
              <a:spcAft>
                <a:spcPts val="1000"/>
              </a:spcAft>
              <a:buFont typeface="Courier New" panose="02070309020205020404" pitchFamily="49" charset="0"/>
              <a:buChar char="o"/>
            </a:pPr>
            <a:r>
              <a:rPr lang="en-GB" sz="1400" dirty="0">
                <a:effectLst/>
                <a:ea typeface="SimSun" panose="02010600030101010101" pitchFamily="2" charset="-122"/>
                <a:cs typeface="Calibri" panose="020F0502020204030204" pitchFamily="34" charset="0"/>
              </a:rPr>
              <a:t>Labs network for clinical diagnostics (private and public sector)</a:t>
            </a:r>
            <a:endParaRPr lang="en-US" sz="1400" dirty="0">
              <a:effectLst/>
              <a:ea typeface="SimSun" panose="02010600030101010101" pitchFamily="2" charset="-122"/>
              <a:cs typeface="Arial" panose="020B0604020202020204" pitchFamily="34" charset="0"/>
            </a:endParaRPr>
          </a:p>
          <a:p>
            <a:pPr marL="0" indent="0">
              <a:buNone/>
            </a:pPr>
            <a:endParaRPr lang="en-US" sz="1400" dirty="0"/>
          </a:p>
        </p:txBody>
      </p:sp>
    </p:spTree>
    <p:extLst>
      <p:ext uri="{BB962C8B-B14F-4D97-AF65-F5344CB8AC3E}">
        <p14:creationId xmlns:p14="http://schemas.microsoft.com/office/powerpoint/2010/main" val="2648607156"/>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410</TotalTime>
  <Words>2380</Words>
  <Application>Microsoft Office PowerPoint</Application>
  <PresentationFormat>Widescreen</PresentationFormat>
  <Paragraphs>283</Paragraphs>
  <Slides>19</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19</vt:i4>
      </vt:variant>
    </vt:vector>
  </HeadingPairs>
  <TitlesOfParts>
    <vt:vector size="28" baseType="lpstr">
      <vt:lpstr>Arial</vt:lpstr>
      <vt:lpstr>Calibri</vt:lpstr>
      <vt:lpstr>Calibri Light</vt:lpstr>
      <vt:lpstr>Courier New</vt:lpstr>
      <vt:lpstr>Symbol</vt:lpstr>
      <vt:lpstr>Trebuchet MS</vt:lpstr>
      <vt:lpstr>Wingdings</vt:lpstr>
      <vt:lpstr>Wingdings 3</vt:lpstr>
      <vt:lpstr>Facet</vt:lpstr>
      <vt:lpstr>Georgia National Pandemic Preparedness Plan  With special focus on emerging respiratory pathogens </vt:lpstr>
      <vt:lpstr>Draft Outline of Georgia National Pandemic Preparedness Plan</vt:lpstr>
      <vt:lpstr>Introduction</vt:lpstr>
      <vt:lpstr>Pandemic Influenza and COVID-19 Pandemic </vt:lpstr>
      <vt:lpstr>Pandemic Influenza and COVID-19 Pandemic </vt:lpstr>
      <vt:lpstr>Strategic Approach to Georgia Pandemic Planning</vt:lpstr>
      <vt:lpstr>Strategic Approach to Georgia Pandemic Planning</vt:lpstr>
      <vt:lpstr>Strategic Approach to Georgia Pandemic Planning</vt:lpstr>
      <vt:lpstr>Key components of pandemic preparedness and response</vt:lpstr>
      <vt:lpstr>Key components of pandemic preparedness and response</vt:lpstr>
      <vt:lpstr>Health and Social Care during Pandemic in Georgia</vt:lpstr>
      <vt:lpstr>Health and Social Care during Pandemic in Georgia</vt:lpstr>
      <vt:lpstr>Business and Societal Continuity Plans during Pandemic </vt:lpstr>
      <vt:lpstr>Pandemic Risk Communication and community engagement Plan</vt:lpstr>
      <vt:lpstr>Pandemic Risk Communication and community engagement Plan</vt:lpstr>
      <vt:lpstr>Inter-pandemic assessment of various capacities and evaluating response </vt:lpstr>
      <vt:lpstr>Annexes/Appendices </vt:lpstr>
      <vt:lpstr>Additional points to consider (Task Force discussion)</vt:lpstr>
      <vt:lpstr>References and Guidelines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Georgia National Pandemic Preparedness Plan With special focus on emerging respiratory pathogens</dc:title>
  <dc:creator>Niteen Wairagkar</dc:creator>
  <cp:lastModifiedBy>Niteen Wairagkar</cp:lastModifiedBy>
  <cp:revision>10</cp:revision>
  <dcterms:created xsi:type="dcterms:W3CDTF">2021-03-29T18:12:41Z</dcterms:created>
  <dcterms:modified xsi:type="dcterms:W3CDTF">2021-03-30T01:03:37Z</dcterms:modified>
</cp:coreProperties>
</file>