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43" r:id="rId3"/>
    <p:sldId id="344" r:id="rId4"/>
    <p:sldId id="345" r:id="rId5"/>
    <p:sldId id="258" r:id="rId6"/>
    <p:sldId id="259" r:id="rId7"/>
    <p:sldId id="263" r:id="rId8"/>
    <p:sldId id="260" r:id="rId9"/>
    <p:sldId id="261" r:id="rId10"/>
    <p:sldId id="262" r:id="rId11"/>
    <p:sldId id="338" r:id="rId12"/>
    <p:sldId id="339" r:id="rId13"/>
    <p:sldId id="340" r:id="rId14"/>
    <p:sldId id="341" r:id="rId15"/>
    <p:sldId id="342" r:id="rId16"/>
    <p:sldId id="333" r:id="rId17"/>
    <p:sldId id="321" r:id="rId18"/>
    <p:sldId id="32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285956-C92A-43EC-8074-A358A90E6CCF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CC0D12-3F4C-4299-AC11-4F13BF602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145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63AD13-AE77-4AD8-B3FA-0716B51F04DD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05F12E-286E-4EBE-B8D4-CB3C99A83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387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667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68" t="41749" r="6" b="41751"/>
          <a:stretch/>
        </p:blipFill>
        <p:spPr>
          <a:xfrm>
            <a:off x="-152400" y="-7961"/>
            <a:ext cx="9296400" cy="1056132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-18198" y="6126480"/>
            <a:ext cx="9162198" cy="731520"/>
          </a:xfrm>
          <a:prstGeom prst="rect">
            <a:avLst/>
          </a:prstGeom>
          <a:solidFill>
            <a:srgbClr val="6CB484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0"/>
            <a:ext cx="8458200" cy="1470025"/>
          </a:xfrm>
        </p:spPr>
        <p:txBody>
          <a:bodyPr>
            <a:noAutofit/>
          </a:bodyPr>
          <a:lstStyle/>
          <a:p>
            <a:r>
              <a:rPr lang="ka-GE" sz="3200" b="1" spc="-5" dirty="0">
                <a:solidFill>
                  <a:schemeClr val="accent5">
                    <a:lumMod val="75000"/>
                  </a:schemeClr>
                </a:solidFill>
              </a:rPr>
              <a:t>ინფექციის პრევენცია და კონტროლი (იპკ) ახალი </a:t>
            </a:r>
            <a:r>
              <a:rPr lang="ka-GE" sz="3200" b="1" spc="-5" dirty="0" smtClean="0">
                <a:solidFill>
                  <a:schemeClr val="accent5">
                    <a:lumMod val="75000"/>
                  </a:schemeClr>
                </a:solidFill>
              </a:rPr>
              <a:t>კორონავირუსისთვის</a:t>
            </a:r>
            <a:r>
              <a:rPr lang="en-US" sz="3200" b="1" spc="-5" dirty="0" smtClean="0">
                <a:solidFill>
                  <a:schemeClr val="accent5">
                    <a:lumMod val="75000"/>
                  </a:schemeClr>
                </a:solidFill>
              </a:rPr>
              <a:t> (SARS-CoV-2)</a:t>
            </a:r>
            <a:r>
              <a:rPr lang="ka-GE" sz="3200" b="1" spc="-5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301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18234" y="1447800"/>
            <a:ext cx="8307532" cy="4262705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469900" marR="191770" indent="-457200">
              <a:spcBef>
                <a:spcPts val="1100"/>
              </a:spcBef>
              <a:buFont typeface="+mj-lt"/>
              <a:buAutoNum type="arabicPeriod"/>
              <a:tabLst>
                <a:tab pos="373380" algn="l"/>
              </a:tabLst>
            </a:pPr>
            <a:r>
              <a:rPr sz="2000" dirty="0" err="1">
                <a:latin typeface="Arial"/>
                <a:cs typeface="Arial"/>
              </a:rPr>
              <a:t>ხელის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dirty="0" err="1" smtClean="0">
                <a:latin typeface="Arial"/>
                <a:cs typeface="Arial"/>
              </a:rPr>
              <a:t>ჰიგიენა</a:t>
            </a:r>
            <a:endParaRPr sz="2000" dirty="0">
              <a:latin typeface="Arial"/>
              <a:cs typeface="Arial"/>
            </a:endParaRPr>
          </a:p>
          <a:p>
            <a:pPr marL="469900" marR="191770" indent="-457200">
              <a:spcBef>
                <a:spcPts val="1100"/>
              </a:spcBef>
              <a:buFont typeface="+mj-lt"/>
              <a:buAutoNum type="arabicPeriod"/>
              <a:tabLst>
                <a:tab pos="373380" algn="l"/>
              </a:tabLst>
            </a:pPr>
            <a:r>
              <a:rPr sz="2000" dirty="0" err="1">
                <a:latin typeface="Arial"/>
                <a:cs typeface="Arial"/>
              </a:rPr>
              <a:t>რესპირა</a:t>
            </a:r>
            <a:r>
              <a:rPr lang="ka-GE" sz="2000" dirty="0">
                <a:latin typeface="Arial"/>
                <a:cs typeface="Arial"/>
              </a:rPr>
              <a:t>ცი</a:t>
            </a:r>
            <a:r>
              <a:rPr sz="2000" dirty="0" err="1">
                <a:latin typeface="Arial"/>
                <a:cs typeface="Arial"/>
              </a:rPr>
              <a:t>ულ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dirty="0" err="1" smtClean="0">
                <a:latin typeface="Arial"/>
                <a:cs typeface="Arial"/>
              </a:rPr>
              <a:t>ჰიგიენა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</a:t>
            </a:r>
            <a:r>
              <a:rPr sz="2000" dirty="0" err="1">
                <a:latin typeface="Arial"/>
                <a:cs typeface="Arial"/>
              </a:rPr>
              <a:t>ეტიკეტი</a:t>
            </a:r>
            <a:r>
              <a:rPr sz="2000" dirty="0">
                <a:latin typeface="Arial"/>
                <a:cs typeface="Arial"/>
              </a:rPr>
              <a:t>)</a:t>
            </a:r>
          </a:p>
          <a:p>
            <a:pPr marL="469900" marR="191770" indent="-457200">
              <a:spcBef>
                <a:spcPts val="1100"/>
              </a:spcBef>
              <a:buFont typeface="+mj-lt"/>
              <a:buAutoNum type="arabicPeriod"/>
              <a:tabLst>
                <a:tab pos="373380" algn="l"/>
              </a:tabLst>
            </a:pPr>
            <a:r>
              <a:rPr sz="2000" dirty="0" err="1">
                <a:latin typeface="Arial"/>
                <a:cs typeface="Arial"/>
              </a:rPr>
              <a:t>რისკის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dirty="0" err="1">
                <a:latin typeface="Arial"/>
                <a:cs typeface="Arial"/>
              </a:rPr>
              <a:t>შესაბამისი</a:t>
            </a:r>
            <a:r>
              <a:rPr sz="2000" dirty="0">
                <a:latin typeface="Arial"/>
                <a:cs typeface="Arial"/>
              </a:rPr>
              <a:t> </a:t>
            </a:r>
            <a:r>
              <a:rPr lang="ka-GE" sz="2000" dirty="0">
                <a:latin typeface="Arial"/>
                <a:cs typeface="Arial"/>
              </a:rPr>
              <a:t>ი</a:t>
            </a:r>
            <a:r>
              <a:rPr sz="2000" dirty="0" err="1">
                <a:latin typeface="Arial"/>
                <a:cs typeface="Arial"/>
              </a:rPr>
              <a:t>დს</a:t>
            </a:r>
            <a:r>
              <a:rPr lang="en-US" sz="2000" dirty="0">
                <a:latin typeface="Arial"/>
                <a:cs typeface="Arial"/>
              </a:rPr>
              <a:t>-</a:t>
            </a:r>
            <a:r>
              <a:rPr lang="ka-GE" sz="2000" dirty="0">
                <a:latin typeface="Arial"/>
                <a:cs typeface="Arial"/>
              </a:rPr>
              <a:t>ის </a:t>
            </a:r>
            <a:r>
              <a:rPr lang="ka-GE" sz="2000" dirty="0" smtClean="0">
                <a:latin typeface="Arial"/>
                <a:cs typeface="Arial"/>
              </a:rPr>
              <a:t>გამოყენება</a:t>
            </a:r>
            <a:endParaRPr sz="2000" dirty="0">
              <a:latin typeface="Arial"/>
              <a:cs typeface="Arial"/>
            </a:endParaRPr>
          </a:p>
          <a:p>
            <a:pPr marL="469900" marR="191770" indent="-457200">
              <a:spcBef>
                <a:spcPts val="1100"/>
              </a:spcBef>
              <a:buFont typeface="+mj-lt"/>
              <a:buAutoNum type="arabicPeriod"/>
              <a:tabLst>
                <a:tab pos="373380" algn="l"/>
              </a:tabLst>
            </a:pPr>
            <a:r>
              <a:rPr sz="2000" dirty="0" err="1">
                <a:latin typeface="Arial"/>
                <a:cs typeface="Arial"/>
              </a:rPr>
              <a:t>უსაფრთხო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dirty="0" err="1">
                <a:latin typeface="Arial"/>
                <a:cs typeface="Arial"/>
              </a:rPr>
              <a:t>ინექციის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dirty="0" err="1" smtClean="0">
                <a:latin typeface="Arial"/>
                <a:cs typeface="Arial"/>
              </a:rPr>
              <a:t>პრაქტიკა</a:t>
            </a:r>
            <a:r>
              <a:rPr sz="2000" dirty="0" smtClean="0">
                <a:latin typeface="Arial"/>
                <a:cs typeface="Arial"/>
              </a:rPr>
              <a:t>, </a:t>
            </a:r>
            <a:r>
              <a:rPr sz="2000" dirty="0" err="1">
                <a:latin typeface="Arial"/>
                <a:cs typeface="Arial"/>
              </a:rPr>
              <a:t>ბასრი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dirty="0" err="1">
                <a:latin typeface="Arial"/>
                <a:cs typeface="Arial"/>
              </a:rPr>
              <a:t>ინსტრუმენტების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dirty="0" err="1">
                <a:latin typeface="Arial"/>
                <a:cs typeface="Arial"/>
              </a:rPr>
              <a:t>მართვა</a:t>
            </a:r>
            <a:r>
              <a:rPr lang="ka-GE" sz="2000" dirty="0">
                <a:latin typeface="Arial"/>
                <a:cs typeface="Arial"/>
              </a:rPr>
              <a:t>ს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dirty="0" err="1">
                <a:latin typeface="Arial"/>
                <a:cs typeface="Arial"/>
              </a:rPr>
              <a:t>და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dirty="0" err="1">
                <a:latin typeface="Arial"/>
                <a:cs typeface="Arial"/>
              </a:rPr>
              <a:t>დაზიანებ</a:t>
            </a:r>
            <a:r>
              <a:rPr lang="ka-GE" sz="2000" dirty="0">
                <a:latin typeface="Arial"/>
                <a:cs typeface="Arial"/>
              </a:rPr>
              <a:t>ი</a:t>
            </a:r>
            <a:r>
              <a:rPr sz="2000" dirty="0">
                <a:latin typeface="Arial"/>
                <a:cs typeface="Arial"/>
              </a:rPr>
              <a:t>ს </a:t>
            </a:r>
            <a:r>
              <a:rPr sz="2000" dirty="0" err="1" smtClean="0">
                <a:latin typeface="Arial"/>
                <a:cs typeface="Arial"/>
              </a:rPr>
              <a:t>პრევენცია</a:t>
            </a:r>
            <a:endParaRPr sz="2000" dirty="0">
              <a:latin typeface="Arial"/>
              <a:cs typeface="Arial"/>
            </a:endParaRPr>
          </a:p>
          <a:p>
            <a:pPr marL="469900" marR="191770" indent="-457200">
              <a:spcBef>
                <a:spcPts val="1100"/>
              </a:spcBef>
              <a:buFont typeface="+mj-lt"/>
              <a:buAutoNum type="arabicPeriod"/>
              <a:tabLst>
                <a:tab pos="373380" algn="l"/>
              </a:tabLst>
            </a:pPr>
            <a:r>
              <a:rPr sz="2000" dirty="0" err="1">
                <a:latin typeface="Arial"/>
                <a:cs typeface="Arial"/>
              </a:rPr>
              <a:t>სამედიცინო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dirty="0" err="1">
                <a:latin typeface="Arial"/>
                <a:cs typeface="Arial"/>
              </a:rPr>
              <a:t>აღჭურვილობის</a:t>
            </a:r>
            <a:r>
              <a:rPr sz="2000" dirty="0">
                <a:latin typeface="Arial"/>
                <a:cs typeface="Arial"/>
              </a:rPr>
              <a:t> </a:t>
            </a:r>
            <a:r>
              <a:rPr lang="ka-GE" sz="2000" dirty="0">
                <a:latin typeface="Arial"/>
                <a:cs typeface="Arial"/>
              </a:rPr>
              <a:t>უსაფრთხო </a:t>
            </a:r>
            <a:r>
              <a:rPr lang="ka-GE" sz="2000" dirty="0" smtClean="0">
                <a:latin typeface="Arial"/>
                <a:cs typeface="Arial"/>
              </a:rPr>
              <a:t>მოხმარება, წმენდა </a:t>
            </a:r>
            <a:r>
              <a:rPr lang="ka-GE" sz="2000" dirty="0">
                <a:latin typeface="Arial"/>
                <a:cs typeface="Arial"/>
              </a:rPr>
              <a:t>და </a:t>
            </a:r>
            <a:r>
              <a:rPr sz="2000" dirty="0" err="1">
                <a:latin typeface="Arial"/>
                <a:cs typeface="Arial"/>
              </a:rPr>
              <a:t>დეზინფექცია</a:t>
            </a:r>
            <a:r>
              <a:rPr lang="ka-GE" sz="2000" dirty="0">
                <a:latin typeface="Arial"/>
                <a:cs typeface="Arial"/>
              </a:rPr>
              <a:t>ს</a:t>
            </a:r>
            <a:endParaRPr sz="2000" dirty="0">
              <a:latin typeface="Arial"/>
              <a:cs typeface="Arial"/>
            </a:endParaRPr>
          </a:p>
          <a:p>
            <a:pPr marL="469900" marR="191770" indent="-457200">
              <a:spcBef>
                <a:spcPts val="1100"/>
              </a:spcBef>
              <a:buFont typeface="+mj-lt"/>
              <a:buAutoNum type="arabicPeriod"/>
              <a:tabLst>
                <a:tab pos="373380" algn="l"/>
              </a:tabLst>
            </a:pPr>
            <a:r>
              <a:rPr sz="2000" dirty="0" err="1">
                <a:latin typeface="Arial"/>
                <a:cs typeface="Arial"/>
              </a:rPr>
              <a:t>გარემოს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dirty="0" err="1" smtClean="0">
                <a:latin typeface="Arial"/>
                <a:cs typeface="Arial"/>
              </a:rPr>
              <a:t>დასუფთავება</a:t>
            </a:r>
            <a:endParaRPr sz="2000" dirty="0">
              <a:latin typeface="Arial"/>
              <a:cs typeface="Arial"/>
            </a:endParaRPr>
          </a:p>
          <a:p>
            <a:pPr marL="469900" marR="191770" indent="-457200">
              <a:spcBef>
                <a:spcPts val="1100"/>
              </a:spcBef>
              <a:buFont typeface="+mj-lt"/>
              <a:buAutoNum type="arabicPeriod"/>
              <a:tabLst>
                <a:tab pos="373380" algn="l"/>
              </a:tabLst>
            </a:pPr>
            <a:r>
              <a:rPr sz="2000" dirty="0" err="1">
                <a:latin typeface="Arial"/>
                <a:cs typeface="Arial"/>
              </a:rPr>
              <a:t>თეთრეულის</a:t>
            </a:r>
            <a:r>
              <a:rPr sz="2000" dirty="0">
                <a:latin typeface="Arial"/>
                <a:cs typeface="Arial"/>
              </a:rPr>
              <a:t> </a:t>
            </a:r>
            <a:r>
              <a:rPr lang="ka-GE" sz="2000" dirty="0">
                <a:latin typeface="Arial"/>
                <a:cs typeface="Arial"/>
              </a:rPr>
              <a:t>უსაფრთხო </a:t>
            </a:r>
            <a:r>
              <a:rPr lang="ka-GE" sz="2000" dirty="0" smtClean="0">
                <a:latin typeface="Arial"/>
                <a:cs typeface="Arial"/>
              </a:rPr>
              <a:t>გამოცვლა </a:t>
            </a:r>
            <a:r>
              <a:rPr lang="ka-GE" sz="2000" dirty="0">
                <a:latin typeface="Arial"/>
                <a:cs typeface="Arial"/>
              </a:rPr>
              <a:t>და </a:t>
            </a:r>
            <a:r>
              <a:rPr lang="ka-GE" sz="2000" dirty="0" smtClean="0">
                <a:latin typeface="Arial"/>
                <a:cs typeface="Arial"/>
              </a:rPr>
              <a:t>რეცხვა</a:t>
            </a:r>
            <a:endParaRPr sz="2000" dirty="0">
              <a:latin typeface="Arial"/>
              <a:cs typeface="Arial"/>
            </a:endParaRPr>
          </a:p>
          <a:p>
            <a:pPr marL="469900" marR="191770" indent="-457200">
              <a:spcBef>
                <a:spcPts val="1100"/>
              </a:spcBef>
              <a:buFont typeface="+mj-lt"/>
              <a:buAutoNum type="arabicPeriod"/>
              <a:tabLst>
                <a:tab pos="373380" algn="l"/>
              </a:tabLst>
            </a:pPr>
            <a:r>
              <a:rPr sz="2000" dirty="0" err="1">
                <a:latin typeface="Arial"/>
                <a:cs typeface="Arial"/>
              </a:rPr>
              <a:t>ნარჩენების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dirty="0" err="1" smtClean="0">
                <a:latin typeface="Arial"/>
                <a:cs typeface="Arial"/>
              </a:rPr>
              <a:t>მართვა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7658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43000" y="2438400"/>
            <a:ext cx="6963770" cy="16230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400"/>
              </a:lnSpc>
              <a:spcBef>
                <a:spcPts val="100"/>
              </a:spcBef>
              <a:tabLst>
                <a:tab pos="536575" algn="l"/>
              </a:tabLst>
            </a:pPr>
            <a:r>
              <a:rPr lang="ka-GE" sz="2400" b="1" spc="-5" dirty="0">
                <a:solidFill>
                  <a:schemeClr val="accent5">
                    <a:lumMod val="75000"/>
                  </a:schemeClr>
                </a:solidFill>
              </a:rPr>
              <a:t>რეკომენდაცია</a:t>
            </a:r>
            <a:r>
              <a:rPr sz="2400" b="1" spc="-5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sz="2400" b="1" spc="-5" dirty="0" smtClean="0">
                <a:solidFill>
                  <a:schemeClr val="accent5">
                    <a:lumMod val="75000"/>
                  </a:schemeClr>
                </a:solidFill>
              </a:rPr>
              <a:t>2.</a:t>
            </a:r>
            <a:br>
              <a:rPr sz="2400" b="1" spc="-5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sz="2400" b="1" spc="-5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b="1" spc="-5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sz="2400" b="1" spc="-5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2400" b="1" spc="-5" dirty="0">
                <a:solidFill>
                  <a:schemeClr val="accent5">
                    <a:lumMod val="75000"/>
                  </a:schemeClr>
                </a:solidFill>
              </a:rPr>
              <a:t>ტრიაჟის, შემთხვევების ადრეული ამოცნობისა და წყაროს კონტროლის ზრუნველყოფა</a:t>
            </a:r>
          </a:p>
        </p:txBody>
      </p:sp>
      <p:sp>
        <p:nvSpPr>
          <p:cNvPr id="4" name="object 4"/>
          <p:cNvSpPr/>
          <p:nvPr/>
        </p:nvSpPr>
        <p:spPr>
          <a:xfrm>
            <a:off x="6803374" y="371961"/>
            <a:ext cx="1976399" cy="69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2173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object 11"/>
          <p:cNvGrpSpPr/>
          <p:nvPr/>
        </p:nvGrpSpPr>
        <p:grpSpPr>
          <a:xfrm>
            <a:off x="178108" y="3226555"/>
            <a:ext cx="2082014" cy="2166586"/>
            <a:chOff x="1807464" y="3874008"/>
            <a:chExt cx="2609215" cy="2334895"/>
          </a:xfrm>
        </p:grpSpPr>
        <p:sp>
          <p:nvSpPr>
            <p:cNvPr id="12" name="object 12"/>
            <p:cNvSpPr/>
            <p:nvPr/>
          </p:nvSpPr>
          <p:spPr>
            <a:xfrm>
              <a:off x="1807464" y="3874008"/>
              <a:ext cx="2609088" cy="233476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846059" y="3890378"/>
              <a:ext cx="2532380" cy="2256790"/>
            </a:xfrm>
            <a:custGeom>
              <a:avLst/>
              <a:gdLst/>
              <a:ahLst/>
              <a:cxnLst/>
              <a:rect l="l" t="t" r="r" b="b"/>
              <a:pathLst>
                <a:path w="2532379" h="2256790">
                  <a:moveTo>
                    <a:pt x="2532316" y="0"/>
                  </a:moveTo>
                  <a:lnTo>
                    <a:pt x="0" y="0"/>
                  </a:lnTo>
                  <a:lnTo>
                    <a:pt x="504" y="45486"/>
                  </a:lnTo>
                  <a:lnTo>
                    <a:pt x="2010" y="90753"/>
                  </a:lnTo>
                  <a:lnTo>
                    <a:pt x="4510" y="135792"/>
                  </a:lnTo>
                  <a:lnTo>
                    <a:pt x="7992" y="180596"/>
                  </a:lnTo>
                  <a:lnTo>
                    <a:pt x="12449" y="225156"/>
                  </a:lnTo>
                  <a:lnTo>
                    <a:pt x="17870" y="269464"/>
                  </a:lnTo>
                  <a:lnTo>
                    <a:pt x="24246" y="313510"/>
                  </a:lnTo>
                  <a:lnTo>
                    <a:pt x="31568" y="357286"/>
                  </a:lnTo>
                  <a:lnTo>
                    <a:pt x="39825" y="400785"/>
                  </a:lnTo>
                  <a:lnTo>
                    <a:pt x="49009" y="443998"/>
                  </a:lnTo>
                  <a:lnTo>
                    <a:pt x="59111" y="486915"/>
                  </a:lnTo>
                  <a:lnTo>
                    <a:pt x="70120" y="529530"/>
                  </a:lnTo>
                  <a:lnTo>
                    <a:pt x="82027" y="571833"/>
                  </a:lnTo>
                  <a:lnTo>
                    <a:pt x="94823" y="613816"/>
                  </a:lnTo>
                  <a:lnTo>
                    <a:pt x="108499" y="655470"/>
                  </a:lnTo>
                  <a:lnTo>
                    <a:pt x="123044" y="696787"/>
                  </a:lnTo>
                  <a:lnTo>
                    <a:pt x="138449" y="737760"/>
                  </a:lnTo>
                  <a:lnTo>
                    <a:pt x="154706" y="778378"/>
                  </a:lnTo>
                  <a:lnTo>
                    <a:pt x="171804" y="818634"/>
                  </a:lnTo>
                  <a:lnTo>
                    <a:pt x="189734" y="858520"/>
                  </a:lnTo>
                  <a:lnTo>
                    <a:pt x="208487" y="898026"/>
                  </a:lnTo>
                  <a:lnTo>
                    <a:pt x="228053" y="937146"/>
                  </a:lnTo>
                  <a:lnTo>
                    <a:pt x="248422" y="975869"/>
                  </a:lnTo>
                  <a:lnTo>
                    <a:pt x="269586" y="1014188"/>
                  </a:lnTo>
                  <a:lnTo>
                    <a:pt x="291534" y="1052094"/>
                  </a:lnTo>
                  <a:lnTo>
                    <a:pt x="314258" y="1089579"/>
                  </a:lnTo>
                  <a:lnTo>
                    <a:pt x="337747" y="1126634"/>
                  </a:lnTo>
                  <a:lnTo>
                    <a:pt x="361993" y="1163252"/>
                  </a:lnTo>
                  <a:lnTo>
                    <a:pt x="386986" y="1199423"/>
                  </a:lnTo>
                  <a:lnTo>
                    <a:pt x="412716" y="1235139"/>
                  </a:lnTo>
                  <a:lnTo>
                    <a:pt x="439174" y="1270391"/>
                  </a:lnTo>
                  <a:lnTo>
                    <a:pt x="466351" y="1305172"/>
                  </a:lnTo>
                  <a:lnTo>
                    <a:pt x="494237" y="1339473"/>
                  </a:lnTo>
                  <a:lnTo>
                    <a:pt x="522823" y="1373286"/>
                  </a:lnTo>
                  <a:lnTo>
                    <a:pt x="552098" y="1406601"/>
                  </a:lnTo>
                  <a:lnTo>
                    <a:pt x="582055" y="1439411"/>
                  </a:lnTo>
                  <a:lnTo>
                    <a:pt x="612682" y="1471707"/>
                  </a:lnTo>
                  <a:lnTo>
                    <a:pt x="643972" y="1503480"/>
                  </a:lnTo>
                  <a:lnTo>
                    <a:pt x="675913" y="1534723"/>
                  </a:lnTo>
                  <a:lnTo>
                    <a:pt x="708498" y="1565427"/>
                  </a:lnTo>
                  <a:lnTo>
                    <a:pt x="741716" y="1595583"/>
                  </a:lnTo>
                  <a:lnTo>
                    <a:pt x="775558" y="1625183"/>
                  </a:lnTo>
                  <a:lnTo>
                    <a:pt x="810015" y="1654219"/>
                  </a:lnTo>
                  <a:lnTo>
                    <a:pt x="845076" y="1682682"/>
                  </a:lnTo>
                  <a:lnTo>
                    <a:pt x="880733" y="1710563"/>
                  </a:lnTo>
                  <a:lnTo>
                    <a:pt x="916977" y="1737855"/>
                  </a:lnTo>
                  <a:lnTo>
                    <a:pt x="953796" y="1764549"/>
                  </a:lnTo>
                  <a:lnTo>
                    <a:pt x="991184" y="1790636"/>
                  </a:lnTo>
                  <a:lnTo>
                    <a:pt x="1029129" y="1816108"/>
                  </a:lnTo>
                  <a:lnTo>
                    <a:pt x="1067622" y="1840957"/>
                  </a:lnTo>
                  <a:lnTo>
                    <a:pt x="1106654" y="1865174"/>
                  </a:lnTo>
                  <a:lnTo>
                    <a:pt x="1146215" y="1888750"/>
                  </a:lnTo>
                  <a:lnTo>
                    <a:pt x="1186297" y="1911678"/>
                  </a:lnTo>
                  <a:lnTo>
                    <a:pt x="1226889" y="1933949"/>
                  </a:lnTo>
                  <a:lnTo>
                    <a:pt x="1267982" y="1955554"/>
                  </a:lnTo>
                  <a:lnTo>
                    <a:pt x="1309566" y="1976485"/>
                  </a:lnTo>
                  <a:lnTo>
                    <a:pt x="1351633" y="1996734"/>
                  </a:lnTo>
                  <a:lnTo>
                    <a:pt x="1394172" y="2016292"/>
                  </a:lnTo>
                  <a:lnTo>
                    <a:pt x="1437174" y="2035151"/>
                  </a:lnTo>
                  <a:lnTo>
                    <a:pt x="1480630" y="2053302"/>
                  </a:lnTo>
                  <a:lnTo>
                    <a:pt x="1524531" y="2070736"/>
                  </a:lnTo>
                  <a:lnTo>
                    <a:pt x="1568866" y="2087447"/>
                  </a:lnTo>
                  <a:lnTo>
                    <a:pt x="1613627" y="2103424"/>
                  </a:lnTo>
                  <a:lnTo>
                    <a:pt x="1658803" y="2118660"/>
                  </a:lnTo>
                  <a:lnTo>
                    <a:pt x="1704386" y="2133146"/>
                  </a:lnTo>
                  <a:lnTo>
                    <a:pt x="1750366" y="2146873"/>
                  </a:lnTo>
                  <a:lnTo>
                    <a:pt x="1796733" y="2159835"/>
                  </a:lnTo>
                  <a:lnTo>
                    <a:pt x="1843479" y="2172020"/>
                  </a:lnTo>
                  <a:lnTo>
                    <a:pt x="1890593" y="2183423"/>
                  </a:lnTo>
                  <a:lnTo>
                    <a:pt x="1938066" y="2194033"/>
                  </a:lnTo>
                  <a:lnTo>
                    <a:pt x="1985889" y="2203843"/>
                  </a:lnTo>
                  <a:lnTo>
                    <a:pt x="2034052" y="2212844"/>
                  </a:lnTo>
                  <a:lnTo>
                    <a:pt x="2082546" y="2221028"/>
                  </a:lnTo>
                  <a:lnTo>
                    <a:pt x="2131361" y="2228387"/>
                  </a:lnTo>
                  <a:lnTo>
                    <a:pt x="2180488" y="2234911"/>
                  </a:lnTo>
                  <a:lnTo>
                    <a:pt x="2229918" y="2240592"/>
                  </a:lnTo>
                  <a:lnTo>
                    <a:pt x="2279640" y="2245423"/>
                  </a:lnTo>
                  <a:lnTo>
                    <a:pt x="2329646" y="2249394"/>
                  </a:lnTo>
                  <a:lnTo>
                    <a:pt x="2379926" y="2252497"/>
                  </a:lnTo>
                  <a:lnTo>
                    <a:pt x="2430471" y="2254725"/>
                  </a:lnTo>
                  <a:lnTo>
                    <a:pt x="2481271" y="2256067"/>
                  </a:lnTo>
                  <a:lnTo>
                    <a:pt x="2532316" y="2256516"/>
                  </a:lnTo>
                  <a:lnTo>
                    <a:pt x="2532316" y="0"/>
                  </a:lnTo>
                  <a:close/>
                </a:path>
              </a:pathLst>
            </a:custGeom>
            <a:solidFill>
              <a:srgbClr val="0916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5439869" y="1351012"/>
            <a:ext cx="3704131" cy="45847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95"/>
              </a:spcBef>
            </a:pP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სამედიცინო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დაწესებულებებში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დანერგეთ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ტრიაჟის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პროცედურები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,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რომელიც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ადრეულ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ეტაპზევე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გამოავლენს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მწვავე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რესპირატორული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ინფექციის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მქონე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პაციენტებს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და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თავიდან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აიცილებს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პათოგენის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სამედიცინო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პერსონალსა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და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სხვა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პაციენტებზე</a:t>
            </a:r>
            <a:r>
              <a:rPr sz="2000" b="1" spc="-5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sz="2000" b="1" spc="-5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გადაცემას</a:t>
            </a:r>
            <a:endParaRPr sz="2000" b="1" spc="-5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A4018765-F10F-4B66-BD4B-5C6F75BB4E2F}"/>
              </a:ext>
            </a:extLst>
          </p:cNvPr>
          <p:cNvGrpSpPr/>
          <p:nvPr/>
        </p:nvGrpSpPr>
        <p:grpSpPr>
          <a:xfrm>
            <a:off x="66626" y="1108685"/>
            <a:ext cx="4325966" cy="4301054"/>
            <a:chOff x="1807464" y="1511808"/>
            <a:chExt cx="5260847" cy="4696968"/>
          </a:xfrm>
        </p:grpSpPr>
        <p:grpSp>
          <p:nvGrpSpPr>
            <p:cNvPr id="3" name="object 3"/>
            <p:cNvGrpSpPr/>
            <p:nvPr/>
          </p:nvGrpSpPr>
          <p:grpSpPr>
            <a:xfrm>
              <a:off x="1807464" y="1511808"/>
              <a:ext cx="5260847" cy="4696968"/>
              <a:chOff x="1807464" y="1511808"/>
              <a:chExt cx="5260847" cy="4696968"/>
            </a:xfrm>
          </p:grpSpPr>
          <p:sp>
            <p:nvSpPr>
              <p:cNvPr id="4" name="object 4"/>
              <p:cNvSpPr/>
              <p:nvPr/>
            </p:nvSpPr>
            <p:spPr>
              <a:xfrm>
                <a:off x="1807464" y="1511808"/>
                <a:ext cx="2609088" cy="2337816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" name="object 5"/>
              <p:cNvSpPr/>
              <p:nvPr/>
            </p:nvSpPr>
            <p:spPr>
              <a:xfrm>
                <a:off x="1924220" y="1529651"/>
                <a:ext cx="2532380" cy="2256790"/>
              </a:xfrm>
              <a:custGeom>
                <a:avLst/>
                <a:gdLst/>
                <a:ahLst/>
                <a:cxnLst/>
                <a:rect l="l" t="t" r="r" b="b"/>
                <a:pathLst>
                  <a:path w="2532379" h="2256790">
                    <a:moveTo>
                      <a:pt x="2532316" y="0"/>
                    </a:moveTo>
                    <a:lnTo>
                      <a:pt x="2481271" y="449"/>
                    </a:lnTo>
                    <a:lnTo>
                      <a:pt x="2430471" y="1791"/>
                    </a:lnTo>
                    <a:lnTo>
                      <a:pt x="2379926" y="4018"/>
                    </a:lnTo>
                    <a:lnTo>
                      <a:pt x="2329646" y="7122"/>
                    </a:lnTo>
                    <a:lnTo>
                      <a:pt x="2279640" y="11093"/>
                    </a:lnTo>
                    <a:lnTo>
                      <a:pt x="2229918" y="15924"/>
                    </a:lnTo>
                    <a:lnTo>
                      <a:pt x="2180488" y="21605"/>
                    </a:lnTo>
                    <a:lnTo>
                      <a:pt x="2131361" y="28129"/>
                    </a:lnTo>
                    <a:lnTo>
                      <a:pt x="2082546" y="35487"/>
                    </a:lnTo>
                    <a:lnTo>
                      <a:pt x="2034052" y="43671"/>
                    </a:lnTo>
                    <a:lnTo>
                      <a:pt x="1985889" y="52672"/>
                    </a:lnTo>
                    <a:lnTo>
                      <a:pt x="1938066" y="62482"/>
                    </a:lnTo>
                    <a:lnTo>
                      <a:pt x="1890593" y="73093"/>
                    </a:lnTo>
                    <a:lnTo>
                      <a:pt x="1843479" y="84495"/>
                    </a:lnTo>
                    <a:lnTo>
                      <a:pt x="1796733" y="96681"/>
                    </a:lnTo>
                    <a:lnTo>
                      <a:pt x="1750366" y="109642"/>
                    </a:lnTo>
                    <a:lnTo>
                      <a:pt x="1704386" y="123370"/>
                    </a:lnTo>
                    <a:lnTo>
                      <a:pt x="1658803" y="137855"/>
                    </a:lnTo>
                    <a:lnTo>
                      <a:pt x="1613627" y="153091"/>
                    </a:lnTo>
                    <a:lnTo>
                      <a:pt x="1568866" y="169068"/>
                    </a:lnTo>
                    <a:lnTo>
                      <a:pt x="1524531" y="185779"/>
                    </a:lnTo>
                    <a:lnTo>
                      <a:pt x="1480630" y="203213"/>
                    </a:lnTo>
                    <a:lnTo>
                      <a:pt x="1437174" y="221364"/>
                    </a:lnTo>
                    <a:lnTo>
                      <a:pt x="1394172" y="240223"/>
                    </a:lnTo>
                    <a:lnTo>
                      <a:pt x="1351633" y="259780"/>
                    </a:lnTo>
                    <a:lnTo>
                      <a:pt x="1309566" y="280029"/>
                    </a:lnTo>
                    <a:lnTo>
                      <a:pt x="1267982" y="300960"/>
                    </a:lnTo>
                    <a:lnTo>
                      <a:pt x="1226889" y="322565"/>
                    </a:lnTo>
                    <a:lnTo>
                      <a:pt x="1186297" y="344836"/>
                    </a:lnTo>
                    <a:lnTo>
                      <a:pt x="1146215" y="367764"/>
                    </a:lnTo>
                    <a:lnTo>
                      <a:pt x="1106654" y="391340"/>
                    </a:lnTo>
                    <a:lnTo>
                      <a:pt x="1067622" y="415557"/>
                    </a:lnTo>
                    <a:lnTo>
                      <a:pt x="1029129" y="440405"/>
                    </a:lnTo>
                    <a:lnTo>
                      <a:pt x="991184" y="465877"/>
                    </a:lnTo>
                    <a:lnTo>
                      <a:pt x="953796" y="491964"/>
                    </a:lnTo>
                    <a:lnTo>
                      <a:pt x="916977" y="518658"/>
                    </a:lnTo>
                    <a:lnTo>
                      <a:pt x="880733" y="545950"/>
                    </a:lnTo>
                    <a:lnTo>
                      <a:pt x="845076" y="573831"/>
                    </a:lnTo>
                    <a:lnTo>
                      <a:pt x="810015" y="602294"/>
                    </a:lnTo>
                    <a:lnTo>
                      <a:pt x="775558" y="631330"/>
                    </a:lnTo>
                    <a:lnTo>
                      <a:pt x="741716" y="660930"/>
                    </a:lnTo>
                    <a:lnTo>
                      <a:pt x="708498" y="691086"/>
                    </a:lnTo>
                    <a:lnTo>
                      <a:pt x="675913" y="721789"/>
                    </a:lnTo>
                    <a:lnTo>
                      <a:pt x="643972" y="753032"/>
                    </a:lnTo>
                    <a:lnTo>
                      <a:pt x="612682" y="784806"/>
                    </a:lnTo>
                    <a:lnTo>
                      <a:pt x="582055" y="817102"/>
                    </a:lnTo>
                    <a:lnTo>
                      <a:pt x="552098" y="849911"/>
                    </a:lnTo>
                    <a:lnTo>
                      <a:pt x="522823" y="883226"/>
                    </a:lnTo>
                    <a:lnTo>
                      <a:pt x="494237" y="917039"/>
                    </a:lnTo>
                    <a:lnTo>
                      <a:pt x="466351" y="951339"/>
                    </a:lnTo>
                    <a:lnTo>
                      <a:pt x="439174" y="986120"/>
                    </a:lnTo>
                    <a:lnTo>
                      <a:pt x="412716" y="1021373"/>
                    </a:lnTo>
                    <a:lnTo>
                      <a:pt x="386986" y="1057089"/>
                    </a:lnTo>
                    <a:lnTo>
                      <a:pt x="361993" y="1093260"/>
                    </a:lnTo>
                    <a:lnTo>
                      <a:pt x="337747" y="1129877"/>
                    </a:lnTo>
                    <a:lnTo>
                      <a:pt x="314258" y="1166932"/>
                    </a:lnTo>
                    <a:lnTo>
                      <a:pt x="291534" y="1204417"/>
                    </a:lnTo>
                    <a:lnTo>
                      <a:pt x="269586" y="1242323"/>
                    </a:lnTo>
                    <a:lnTo>
                      <a:pt x="248422" y="1280642"/>
                    </a:lnTo>
                    <a:lnTo>
                      <a:pt x="228053" y="1319365"/>
                    </a:lnTo>
                    <a:lnTo>
                      <a:pt x="208487" y="1358484"/>
                    </a:lnTo>
                    <a:lnTo>
                      <a:pt x="189734" y="1397991"/>
                    </a:lnTo>
                    <a:lnTo>
                      <a:pt x="171804" y="1437876"/>
                    </a:lnTo>
                    <a:lnTo>
                      <a:pt x="154706" y="1478132"/>
                    </a:lnTo>
                    <a:lnTo>
                      <a:pt x="138449" y="1518751"/>
                    </a:lnTo>
                    <a:lnTo>
                      <a:pt x="123044" y="1559723"/>
                    </a:lnTo>
                    <a:lnTo>
                      <a:pt x="108499" y="1601040"/>
                    </a:lnTo>
                    <a:lnTo>
                      <a:pt x="94823" y="1642695"/>
                    </a:lnTo>
                    <a:lnTo>
                      <a:pt x="82027" y="1684677"/>
                    </a:lnTo>
                    <a:lnTo>
                      <a:pt x="70120" y="1726980"/>
                    </a:lnTo>
                    <a:lnTo>
                      <a:pt x="59111" y="1769595"/>
                    </a:lnTo>
                    <a:lnTo>
                      <a:pt x="49009" y="1812512"/>
                    </a:lnTo>
                    <a:lnTo>
                      <a:pt x="39825" y="1855725"/>
                    </a:lnTo>
                    <a:lnTo>
                      <a:pt x="31568" y="1899223"/>
                    </a:lnTo>
                    <a:lnTo>
                      <a:pt x="24246" y="1943000"/>
                    </a:lnTo>
                    <a:lnTo>
                      <a:pt x="17870" y="1987046"/>
                    </a:lnTo>
                    <a:lnTo>
                      <a:pt x="12449" y="2031353"/>
                    </a:lnTo>
                    <a:lnTo>
                      <a:pt x="7992" y="2075913"/>
                    </a:lnTo>
                    <a:lnTo>
                      <a:pt x="4510" y="2120717"/>
                    </a:lnTo>
                    <a:lnTo>
                      <a:pt x="2010" y="2165757"/>
                    </a:lnTo>
                    <a:lnTo>
                      <a:pt x="504" y="2211024"/>
                    </a:lnTo>
                    <a:lnTo>
                      <a:pt x="0" y="2256510"/>
                    </a:lnTo>
                    <a:lnTo>
                      <a:pt x="2532316" y="2256510"/>
                    </a:lnTo>
                    <a:lnTo>
                      <a:pt x="2532316" y="0"/>
                    </a:lnTo>
                    <a:close/>
                  </a:path>
                </a:pathLst>
              </a:custGeom>
              <a:solidFill>
                <a:srgbClr val="FF99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" name="object 6"/>
              <p:cNvSpPr/>
              <p:nvPr/>
            </p:nvSpPr>
            <p:spPr>
              <a:xfrm>
                <a:off x="4456176" y="1511808"/>
                <a:ext cx="2612135" cy="2337816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7" name="object 7"/>
              <p:cNvSpPr/>
              <p:nvPr/>
            </p:nvSpPr>
            <p:spPr>
              <a:xfrm>
                <a:off x="4508581" y="1552321"/>
                <a:ext cx="2559730" cy="2256790"/>
              </a:xfrm>
              <a:custGeom>
                <a:avLst/>
                <a:gdLst/>
                <a:ahLst/>
                <a:cxnLst/>
                <a:rect l="l" t="t" r="r" b="b"/>
                <a:pathLst>
                  <a:path w="2532379" h="2256790">
                    <a:moveTo>
                      <a:pt x="0" y="0"/>
                    </a:moveTo>
                    <a:lnTo>
                      <a:pt x="0" y="2256510"/>
                    </a:lnTo>
                    <a:lnTo>
                      <a:pt x="2532316" y="2256510"/>
                    </a:lnTo>
                    <a:lnTo>
                      <a:pt x="2531812" y="2211024"/>
                    </a:lnTo>
                    <a:lnTo>
                      <a:pt x="2530305" y="2165757"/>
                    </a:lnTo>
                    <a:lnTo>
                      <a:pt x="2527806" y="2120717"/>
                    </a:lnTo>
                    <a:lnTo>
                      <a:pt x="2524323" y="2075913"/>
                    </a:lnTo>
                    <a:lnTo>
                      <a:pt x="2519867" y="2031353"/>
                    </a:lnTo>
                    <a:lnTo>
                      <a:pt x="2514446" y="1987046"/>
                    </a:lnTo>
                    <a:lnTo>
                      <a:pt x="2508070" y="1943000"/>
                    </a:lnTo>
                    <a:lnTo>
                      <a:pt x="2500748" y="1899223"/>
                    </a:lnTo>
                    <a:lnTo>
                      <a:pt x="2492491" y="1855725"/>
                    </a:lnTo>
                    <a:lnTo>
                      <a:pt x="2483307" y="1812512"/>
                    </a:lnTo>
                    <a:lnTo>
                      <a:pt x="2473205" y="1769595"/>
                    </a:lnTo>
                    <a:lnTo>
                      <a:pt x="2462196" y="1726980"/>
                    </a:lnTo>
                    <a:lnTo>
                      <a:pt x="2450289" y="1684677"/>
                    </a:lnTo>
                    <a:lnTo>
                      <a:pt x="2437493" y="1642695"/>
                    </a:lnTo>
                    <a:lnTo>
                      <a:pt x="2423818" y="1601040"/>
                    </a:lnTo>
                    <a:lnTo>
                      <a:pt x="2409273" y="1559723"/>
                    </a:lnTo>
                    <a:lnTo>
                      <a:pt x="2393867" y="1518751"/>
                    </a:lnTo>
                    <a:lnTo>
                      <a:pt x="2377611" y="1478132"/>
                    </a:lnTo>
                    <a:lnTo>
                      <a:pt x="2360513" y="1437876"/>
                    </a:lnTo>
                    <a:lnTo>
                      <a:pt x="2342583" y="1397991"/>
                    </a:lnTo>
                    <a:lnTo>
                      <a:pt x="2323830" y="1358484"/>
                    </a:lnTo>
                    <a:lnTo>
                      <a:pt x="2304265" y="1319365"/>
                    </a:lnTo>
                    <a:lnTo>
                      <a:pt x="2283896" y="1280642"/>
                    </a:lnTo>
                    <a:lnTo>
                      <a:pt x="2262732" y="1242323"/>
                    </a:lnTo>
                    <a:lnTo>
                      <a:pt x="2240784" y="1204417"/>
                    </a:lnTo>
                    <a:lnTo>
                      <a:pt x="2218060" y="1166932"/>
                    </a:lnTo>
                    <a:lnTo>
                      <a:pt x="2194571" y="1129877"/>
                    </a:lnTo>
                    <a:lnTo>
                      <a:pt x="2170325" y="1093260"/>
                    </a:lnTo>
                    <a:lnTo>
                      <a:pt x="2145333" y="1057089"/>
                    </a:lnTo>
                    <a:lnTo>
                      <a:pt x="2119603" y="1021373"/>
                    </a:lnTo>
                    <a:lnTo>
                      <a:pt x="2093144" y="986120"/>
                    </a:lnTo>
                    <a:lnTo>
                      <a:pt x="2065968" y="951339"/>
                    </a:lnTo>
                    <a:lnTo>
                      <a:pt x="2038082" y="917039"/>
                    </a:lnTo>
                    <a:lnTo>
                      <a:pt x="2009497" y="883226"/>
                    </a:lnTo>
                    <a:lnTo>
                      <a:pt x="1980221" y="849911"/>
                    </a:lnTo>
                    <a:lnTo>
                      <a:pt x="1950265" y="817102"/>
                    </a:lnTo>
                    <a:lnTo>
                      <a:pt x="1919638" y="784806"/>
                    </a:lnTo>
                    <a:lnTo>
                      <a:pt x="1888348" y="753032"/>
                    </a:lnTo>
                    <a:lnTo>
                      <a:pt x="1856407" y="721789"/>
                    </a:lnTo>
                    <a:lnTo>
                      <a:pt x="1823822" y="691086"/>
                    </a:lnTo>
                    <a:lnTo>
                      <a:pt x="1790604" y="660930"/>
                    </a:lnTo>
                    <a:lnTo>
                      <a:pt x="1756762" y="631330"/>
                    </a:lnTo>
                    <a:lnTo>
                      <a:pt x="1722306" y="602294"/>
                    </a:lnTo>
                    <a:lnTo>
                      <a:pt x="1687244" y="573831"/>
                    </a:lnTo>
                    <a:lnTo>
                      <a:pt x="1651587" y="545950"/>
                    </a:lnTo>
                    <a:lnTo>
                      <a:pt x="1615344" y="518658"/>
                    </a:lnTo>
                    <a:lnTo>
                      <a:pt x="1578524" y="491964"/>
                    </a:lnTo>
                    <a:lnTo>
                      <a:pt x="1541137" y="465877"/>
                    </a:lnTo>
                    <a:lnTo>
                      <a:pt x="1503192" y="440405"/>
                    </a:lnTo>
                    <a:lnTo>
                      <a:pt x="1464699" y="415557"/>
                    </a:lnTo>
                    <a:lnTo>
                      <a:pt x="1425667" y="391340"/>
                    </a:lnTo>
                    <a:lnTo>
                      <a:pt x="1386106" y="367764"/>
                    </a:lnTo>
                    <a:lnTo>
                      <a:pt x="1346024" y="344836"/>
                    </a:lnTo>
                    <a:lnTo>
                      <a:pt x="1305432" y="322565"/>
                    </a:lnTo>
                    <a:lnTo>
                      <a:pt x="1264340" y="300960"/>
                    </a:lnTo>
                    <a:lnTo>
                      <a:pt x="1222755" y="280029"/>
                    </a:lnTo>
                    <a:lnTo>
                      <a:pt x="1180688" y="259780"/>
                    </a:lnTo>
                    <a:lnTo>
                      <a:pt x="1138149" y="240223"/>
                    </a:lnTo>
                    <a:lnTo>
                      <a:pt x="1095147" y="221364"/>
                    </a:lnTo>
                    <a:lnTo>
                      <a:pt x="1051691" y="203213"/>
                    </a:lnTo>
                    <a:lnTo>
                      <a:pt x="1007790" y="185779"/>
                    </a:lnTo>
                    <a:lnTo>
                      <a:pt x="963455" y="169068"/>
                    </a:lnTo>
                    <a:lnTo>
                      <a:pt x="918694" y="153091"/>
                    </a:lnTo>
                    <a:lnTo>
                      <a:pt x="873518" y="137855"/>
                    </a:lnTo>
                    <a:lnTo>
                      <a:pt x="827935" y="123370"/>
                    </a:lnTo>
                    <a:lnTo>
                      <a:pt x="781955" y="109642"/>
                    </a:lnTo>
                    <a:lnTo>
                      <a:pt x="735587" y="96681"/>
                    </a:lnTo>
                    <a:lnTo>
                      <a:pt x="688841" y="84495"/>
                    </a:lnTo>
                    <a:lnTo>
                      <a:pt x="641727" y="73093"/>
                    </a:lnTo>
                    <a:lnTo>
                      <a:pt x="594254" y="62482"/>
                    </a:lnTo>
                    <a:lnTo>
                      <a:pt x="546431" y="52672"/>
                    </a:lnTo>
                    <a:lnTo>
                      <a:pt x="498267" y="43671"/>
                    </a:lnTo>
                    <a:lnTo>
                      <a:pt x="449773" y="35487"/>
                    </a:lnTo>
                    <a:lnTo>
                      <a:pt x="400957" y="28129"/>
                    </a:lnTo>
                    <a:lnTo>
                      <a:pt x="351830" y="21605"/>
                    </a:lnTo>
                    <a:lnTo>
                      <a:pt x="302400" y="15924"/>
                    </a:lnTo>
                    <a:lnTo>
                      <a:pt x="252677" y="11093"/>
                    </a:lnTo>
                    <a:lnTo>
                      <a:pt x="202671" y="7122"/>
                    </a:lnTo>
                    <a:lnTo>
                      <a:pt x="152390" y="4018"/>
                    </a:lnTo>
                    <a:lnTo>
                      <a:pt x="101845" y="1791"/>
                    </a:lnTo>
                    <a:lnTo>
                      <a:pt x="51045" y="4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9164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" name="object 8"/>
              <p:cNvSpPr/>
              <p:nvPr/>
            </p:nvSpPr>
            <p:spPr>
              <a:xfrm>
                <a:off x="4456176" y="3874008"/>
                <a:ext cx="2612135" cy="2334768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" name="object 9"/>
              <p:cNvSpPr/>
              <p:nvPr/>
            </p:nvSpPr>
            <p:spPr>
              <a:xfrm>
                <a:off x="4482651" y="3838344"/>
                <a:ext cx="2585659" cy="2303463"/>
              </a:xfrm>
              <a:custGeom>
                <a:avLst/>
                <a:gdLst/>
                <a:ahLst/>
                <a:cxnLst/>
                <a:rect l="l" t="t" r="r" b="b"/>
                <a:pathLst>
                  <a:path w="2532379" h="2256790">
                    <a:moveTo>
                      <a:pt x="2532316" y="0"/>
                    </a:moveTo>
                    <a:lnTo>
                      <a:pt x="0" y="0"/>
                    </a:lnTo>
                    <a:lnTo>
                      <a:pt x="0" y="2256516"/>
                    </a:lnTo>
                    <a:lnTo>
                      <a:pt x="51045" y="2256067"/>
                    </a:lnTo>
                    <a:lnTo>
                      <a:pt x="101845" y="2254725"/>
                    </a:lnTo>
                    <a:lnTo>
                      <a:pt x="152390" y="2252498"/>
                    </a:lnTo>
                    <a:lnTo>
                      <a:pt x="202671" y="2249394"/>
                    </a:lnTo>
                    <a:lnTo>
                      <a:pt x="252677" y="2245423"/>
                    </a:lnTo>
                    <a:lnTo>
                      <a:pt x="302400" y="2240592"/>
                    </a:lnTo>
                    <a:lnTo>
                      <a:pt x="351830" y="2234911"/>
                    </a:lnTo>
                    <a:lnTo>
                      <a:pt x="400957" y="2228387"/>
                    </a:lnTo>
                    <a:lnTo>
                      <a:pt x="449773" y="2221029"/>
                    </a:lnTo>
                    <a:lnTo>
                      <a:pt x="498267" y="2212845"/>
                    </a:lnTo>
                    <a:lnTo>
                      <a:pt x="546431" y="2203844"/>
                    </a:lnTo>
                    <a:lnTo>
                      <a:pt x="594254" y="2194034"/>
                    </a:lnTo>
                    <a:lnTo>
                      <a:pt x="641727" y="2183424"/>
                    </a:lnTo>
                    <a:lnTo>
                      <a:pt x="688841" y="2172021"/>
                    </a:lnTo>
                    <a:lnTo>
                      <a:pt x="735587" y="2159836"/>
                    </a:lnTo>
                    <a:lnTo>
                      <a:pt x="781955" y="2146875"/>
                    </a:lnTo>
                    <a:lnTo>
                      <a:pt x="827935" y="2133147"/>
                    </a:lnTo>
                    <a:lnTo>
                      <a:pt x="873518" y="2118661"/>
                    </a:lnTo>
                    <a:lnTo>
                      <a:pt x="918694" y="2103425"/>
                    </a:lnTo>
                    <a:lnTo>
                      <a:pt x="963455" y="2087448"/>
                    </a:lnTo>
                    <a:lnTo>
                      <a:pt x="1007790" y="2070738"/>
                    </a:lnTo>
                    <a:lnTo>
                      <a:pt x="1051691" y="2053304"/>
                    </a:lnTo>
                    <a:lnTo>
                      <a:pt x="1095147" y="2035153"/>
                    </a:lnTo>
                    <a:lnTo>
                      <a:pt x="1138149" y="2016294"/>
                    </a:lnTo>
                    <a:lnTo>
                      <a:pt x="1180688" y="1996737"/>
                    </a:lnTo>
                    <a:lnTo>
                      <a:pt x="1222755" y="1976488"/>
                    </a:lnTo>
                    <a:lnTo>
                      <a:pt x="1264340" y="1955557"/>
                    </a:lnTo>
                    <a:lnTo>
                      <a:pt x="1305432" y="1933952"/>
                    </a:lnTo>
                    <a:lnTo>
                      <a:pt x="1346024" y="1911681"/>
                    </a:lnTo>
                    <a:lnTo>
                      <a:pt x="1386106" y="1888754"/>
                    </a:lnTo>
                    <a:lnTo>
                      <a:pt x="1425667" y="1865177"/>
                    </a:lnTo>
                    <a:lnTo>
                      <a:pt x="1464699" y="1840961"/>
                    </a:lnTo>
                    <a:lnTo>
                      <a:pt x="1503192" y="1816112"/>
                    </a:lnTo>
                    <a:lnTo>
                      <a:pt x="1541137" y="1790640"/>
                    </a:lnTo>
                    <a:lnTo>
                      <a:pt x="1578524" y="1764553"/>
                    </a:lnTo>
                    <a:lnTo>
                      <a:pt x="1615344" y="1737859"/>
                    </a:lnTo>
                    <a:lnTo>
                      <a:pt x="1651587" y="1710568"/>
                    </a:lnTo>
                    <a:lnTo>
                      <a:pt x="1687244" y="1682686"/>
                    </a:lnTo>
                    <a:lnTo>
                      <a:pt x="1722306" y="1654223"/>
                    </a:lnTo>
                    <a:lnTo>
                      <a:pt x="1756762" y="1625188"/>
                    </a:lnTo>
                    <a:lnTo>
                      <a:pt x="1790604" y="1595588"/>
                    </a:lnTo>
                    <a:lnTo>
                      <a:pt x="1823822" y="1565432"/>
                    </a:lnTo>
                    <a:lnTo>
                      <a:pt x="1856407" y="1534728"/>
                    </a:lnTo>
                    <a:lnTo>
                      <a:pt x="1888348" y="1503485"/>
                    </a:lnTo>
                    <a:lnTo>
                      <a:pt x="1919638" y="1471712"/>
                    </a:lnTo>
                    <a:lnTo>
                      <a:pt x="1950265" y="1439416"/>
                    </a:lnTo>
                    <a:lnTo>
                      <a:pt x="1980221" y="1406606"/>
                    </a:lnTo>
                    <a:lnTo>
                      <a:pt x="2009497" y="1373291"/>
                    </a:lnTo>
                    <a:lnTo>
                      <a:pt x="2038082" y="1339479"/>
                    </a:lnTo>
                    <a:lnTo>
                      <a:pt x="2065968" y="1305178"/>
                    </a:lnTo>
                    <a:lnTo>
                      <a:pt x="2093144" y="1270397"/>
                    </a:lnTo>
                    <a:lnTo>
                      <a:pt x="2119603" y="1235144"/>
                    </a:lnTo>
                    <a:lnTo>
                      <a:pt x="2145333" y="1199428"/>
                    </a:lnTo>
                    <a:lnTo>
                      <a:pt x="2170325" y="1163257"/>
                    </a:lnTo>
                    <a:lnTo>
                      <a:pt x="2194571" y="1126640"/>
                    </a:lnTo>
                    <a:lnTo>
                      <a:pt x="2218060" y="1089585"/>
                    </a:lnTo>
                    <a:lnTo>
                      <a:pt x="2240784" y="1052099"/>
                    </a:lnTo>
                    <a:lnTo>
                      <a:pt x="2262732" y="1014193"/>
                    </a:lnTo>
                    <a:lnTo>
                      <a:pt x="2283896" y="975874"/>
                    </a:lnTo>
                    <a:lnTo>
                      <a:pt x="2304265" y="937151"/>
                    </a:lnTo>
                    <a:lnTo>
                      <a:pt x="2323830" y="898032"/>
                    </a:lnTo>
                    <a:lnTo>
                      <a:pt x="2342583" y="858525"/>
                    </a:lnTo>
                    <a:lnTo>
                      <a:pt x="2360513" y="818639"/>
                    </a:lnTo>
                    <a:lnTo>
                      <a:pt x="2377611" y="778383"/>
                    </a:lnTo>
                    <a:lnTo>
                      <a:pt x="2393867" y="737764"/>
                    </a:lnTo>
                    <a:lnTo>
                      <a:pt x="2409273" y="696792"/>
                    </a:lnTo>
                    <a:lnTo>
                      <a:pt x="2423818" y="655475"/>
                    </a:lnTo>
                    <a:lnTo>
                      <a:pt x="2437493" y="613820"/>
                    </a:lnTo>
                    <a:lnTo>
                      <a:pt x="2450289" y="571837"/>
                    </a:lnTo>
                    <a:lnTo>
                      <a:pt x="2462196" y="529534"/>
                    </a:lnTo>
                    <a:lnTo>
                      <a:pt x="2473205" y="486919"/>
                    </a:lnTo>
                    <a:lnTo>
                      <a:pt x="2483307" y="444001"/>
                    </a:lnTo>
                    <a:lnTo>
                      <a:pt x="2492491" y="400788"/>
                    </a:lnTo>
                    <a:lnTo>
                      <a:pt x="2500748" y="357289"/>
                    </a:lnTo>
                    <a:lnTo>
                      <a:pt x="2508070" y="313512"/>
                    </a:lnTo>
                    <a:lnTo>
                      <a:pt x="2514446" y="269466"/>
                    </a:lnTo>
                    <a:lnTo>
                      <a:pt x="2519867" y="225158"/>
                    </a:lnTo>
                    <a:lnTo>
                      <a:pt x="2524323" y="180598"/>
                    </a:lnTo>
                    <a:lnTo>
                      <a:pt x="2527806" y="135794"/>
                    </a:lnTo>
                    <a:lnTo>
                      <a:pt x="2530305" y="90754"/>
                    </a:lnTo>
                    <a:lnTo>
                      <a:pt x="2531812" y="45486"/>
                    </a:lnTo>
                    <a:lnTo>
                      <a:pt x="2532316" y="0"/>
                    </a:lnTo>
                    <a:close/>
                  </a:path>
                </a:pathLst>
              </a:custGeom>
              <a:solidFill>
                <a:srgbClr val="09164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0" name="object 10"/>
            <p:cNvSpPr txBox="1"/>
            <p:nvPr/>
          </p:nvSpPr>
          <p:spPr>
            <a:xfrm>
              <a:off x="4508581" y="2456334"/>
              <a:ext cx="2125415" cy="870029"/>
            </a:xfrm>
            <a:prstGeom prst="rect">
              <a:avLst/>
            </a:prstGeom>
          </p:spPr>
          <p:txBody>
            <a:bodyPr vert="horz" wrap="square" lIns="0" tIns="48260" rIns="0" bIns="0" rtlCol="0">
              <a:spAutoFit/>
            </a:bodyPr>
            <a:lstStyle/>
            <a:p>
              <a:pPr marL="12065" marR="5080" indent="-635">
                <a:lnSpc>
                  <a:spcPct val="90400"/>
                </a:lnSpc>
                <a:spcBef>
                  <a:spcPts val="1664"/>
                </a:spcBef>
              </a:pPr>
              <a:r>
                <a:rPr spc="-5" dirty="0" err="1">
                  <a:solidFill>
                    <a:srgbClr val="FFFFFF"/>
                  </a:solidFill>
                  <a:latin typeface="Arial"/>
                  <a:cs typeface="Arial"/>
                </a:rPr>
                <a:t>იზოლირებულ</a:t>
              </a:r>
              <a:r>
                <a:rPr spc="-5" dirty="0">
                  <a:solidFill>
                    <a:srgbClr val="FFFFFF"/>
                  </a:solidFill>
                  <a:latin typeface="Arial"/>
                  <a:cs typeface="Arial"/>
                </a:rPr>
                <a:t> </a:t>
              </a:r>
              <a:r>
                <a:rPr spc="-5" dirty="0" err="1">
                  <a:solidFill>
                    <a:srgbClr val="FFFFFF"/>
                  </a:solidFill>
                  <a:latin typeface="Arial"/>
                  <a:cs typeface="Arial"/>
                </a:rPr>
                <a:t>გარემოში</a:t>
              </a:r>
              <a:r>
                <a:rPr spc="-5" dirty="0">
                  <a:solidFill>
                    <a:srgbClr val="FFFFFF"/>
                  </a:solidFill>
                  <a:latin typeface="Arial"/>
                  <a:cs typeface="Arial"/>
                </a:rPr>
                <a:t> </a:t>
              </a:r>
              <a:r>
                <a:rPr spc="-5" dirty="0" err="1">
                  <a:solidFill>
                    <a:srgbClr val="FFFFFF"/>
                  </a:solidFill>
                  <a:latin typeface="Arial"/>
                  <a:cs typeface="Arial"/>
                </a:rPr>
                <a:t>მოთავსება</a:t>
              </a:r>
              <a:endParaRPr spc="-5" dirty="0">
                <a:solidFill>
                  <a:srgbClr val="FFFFFF"/>
                </a:solidFill>
                <a:latin typeface="Arial"/>
                <a:cs typeface="Arial"/>
              </a:endParaRPr>
            </a:p>
          </p:txBody>
        </p:sp>
        <p:sp>
          <p:nvSpPr>
            <p:cNvPr id="14" name="object 14"/>
            <p:cNvSpPr txBox="1"/>
            <p:nvPr/>
          </p:nvSpPr>
          <p:spPr>
            <a:xfrm>
              <a:off x="1863294" y="4303901"/>
              <a:ext cx="2497908" cy="779210"/>
            </a:xfrm>
            <a:prstGeom prst="rect">
              <a:avLst/>
            </a:prstGeom>
          </p:spPr>
          <p:txBody>
            <a:bodyPr vert="horz" wrap="square" lIns="0" tIns="48260" rIns="0" bIns="0" rtlCol="0">
              <a:spAutoFit/>
            </a:bodyPr>
            <a:lstStyle/>
            <a:p>
              <a:pPr marL="90805" marR="83185" indent="-635" algn="r">
                <a:lnSpc>
                  <a:spcPct val="90400"/>
                </a:lnSpc>
                <a:spcBef>
                  <a:spcPts val="375"/>
                </a:spcBef>
              </a:pPr>
              <a:r>
                <a:rPr sz="1600" spc="-5" dirty="0" err="1">
                  <a:solidFill>
                    <a:srgbClr val="FFFFFF"/>
                  </a:solidFill>
                  <a:latin typeface="Arial"/>
                  <a:cs typeface="Arial"/>
                </a:rPr>
                <a:t>უსაფრთხო</a:t>
              </a:r>
              <a:r>
                <a:rPr sz="1600" spc="-5" dirty="0">
                  <a:solidFill>
                    <a:srgbClr val="FFFFFF"/>
                  </a:solidFill>
                  <a:latin typeface="Arial"/>
                  <a:cs typeface="Arial"/>
                </a:rPr>
                <a:t> </a:t>
              </a:r>
              <a:r>
                <a:rPr sz="1600" spc="-5" dirty="0" err="1">
                  <a:solidFill>
                    <a:srgbClr val="FFFFFF"/>
                  </a:solidFill>
                  <a:latin typeface="Arial"/>
                  <a:cs typeface="Arial"/>
                </a:rPr>
                <a:t>ტრანსპორტირება</a:t>
              </a:r>
              <a:r>
                <a:rPr sz="1600" spc="-5" dirty="0">
                  <a:solidFill>
                    <a:srgbClr val="FFFFFF"/>
                  </a:solidFill>
                  <a:latin typeface="Arial"/>
                  <a:cs typeface="Arial"/>
                </a:rPr>
                <a:t> </a:t>
              </a:r>
              <a:r>
                <a:rPr sz="1600" spc="-5" dirty="0" err="1">
                  <a:solidFill>
                    <a:srgbClr val="FFFFFF"/>
                  </a:solidFill>
                  <a:latin typeface="Arial"/>
                  <a:cs typeface="Arial"/>
                </a:rPr>
                <a:t>და</a:t>
              </a:r>
              <a:r>
                <a:rPr sz="1600" spc="-5" dirty="0">
                  <a:solidFill>
                    <a:srgbClr val="FFFFFF"/>
                  </a:solidFill>
                  <a:latin typeface="Arial"/>
                  <a:cs typeface="Arial"/>
                </a:rPr>
                <a:t> </a:t>
              </a:r>
              <a:r>
                <a:rPr sz="1600" spc="-5" dirty="0" err="1">
                  <a:solidFill>
                    <a:srgbClr val="FFFFFF"/>
                  </a:solidFill>
                  <a:latin typeface="Arial"/>
                  <a:cs typeface="Arial"/>
                </a:rPr>
                <a:t>ბინაზე</a:t>
              </a:r>
              <a:r>
                <a:rPr sz="1600" spc="-5" dirty="0">
                  <a:solidFill>
                    <a:srgbClr val="FFFFFF"/>
                  </a:solidFill>
                  <a:latin typeface="Arial"/>
                  <a:cs typeface="Arial"/>
                </a:rPr>
                <a:t> </a:t>
              </a:r>
              <a:r>
                <a:rPr sz="1600" spc="-5" dirty="0" err="1">
                  <a:solidFill>
                    <a:srgbClr val="FFFFFF"/>
                  </a:solidFill>
                  <a:latin typeface="Arial"/>
                  <a:cs typeface="Arial"/>
                </a:rPr>
                <a:t>გაწერა</a:t>
              </a:r>
              <a:endParaRPr sz="1600" dirty="0">
                <a:latin typeface="Arial"/>
                <a:cs typeface="Arial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110573" y="2201261"/>
              <a:ext cx="2207233" cy="14452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ka-GE" sz="1600" dirty="0">
                  <a:solidFill>
                    <a:schemeClr val="tx2">
                      <a:lumMod val="50000"/>
                    </a:schemeClr>
                  </a:solidFill>
                  <a:latin typeface="Sylfaen" panose="010A0502050306030303" pitchFamily="18" charset="0"/>
                </a:rPr>
                <a:t>დროული და ეფექტური ტრიაჟი და ინფექციის კონტროლი</a:t>
              </a:r>
              <a:endParaRPr lang="en-US" sz="1600" dirty="0">
                <a:solidFill>
                  <a:schemeClr val="tx2">
                    <a:lumMod val="50000"/>
                  </a:schemeClr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554542" y="4219784"/>
              <a:ext cx="2306103" cy="13108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2065" marR="5080" indent="-635">
                <a:lnSpc>
                  <a:spcPct val="90400"/>
                </a:lnSpc>
                <a:spcBef>
                  <a:spcPts val="1664"/>
                </a:spcBef>
              </a:pPr>
              <a:r>
                <a:rPr lang="ka-GE" sz="1600" spc="-5" dirty="0">
                  <a:solidFill>
                    <a:srgbClr val="FFFFFF"/>
                  </a:solidFill>
                  <a:latin typeface="Arial"/>
                  <a:cs typeface="Arial"/>
                </a:rPr>
                <a:t>ქეის მენეჯმენტის და კლინიკური  მართვის სპეციფიკური პროტოკოლები</a:t>
              </a:r>
              <a:endParaRPr lang="ka-GE" sz="1600" dirty="0">
                <a:latin typeface="Arial"/>
                <a:cs typeface="Arial"/>
              </a:endParaRPr>
            </a:p>
          </p:txBody>
        </p:sp>
      </p:grpSp>
      <p:sp>
        <p:nvSpPr>
          <p:cNvPr id="24" name="Title 23"/>
          <p:cNvSpPr>
            <a:spLocks noGrp="1"/>
          </p:cNvSpPr>
          <p:nvPr>
            <p:ph type="title"/>
          </p:nvPr>
        </p:nvSpPr>
        <p:spPr>
          <a:xfrm>
            <a:off x="-457200" y="5584371"/>
            <a:ext cx="6142531" cy="373193"/>
          </a:xfrm>
        </p:spPr>
        <p:txBody>
          <a:bodyPr>
            <a:noAutofit/>
          </a:bodyPr>
          <a:lstStyle/>
          <a:p>
            <a:r>
              <a:rPr lang="ka-GE" sz="2800" dirty="0" smtClean="0">
                <a:solidFill>
                  <a:schemeClr val="accent1">
                    <a:lumMod val="75000"/>
                  </a:schemeClr>
                </a:solidFill>
              </a:rPr>
              <a:t>პაციენტთა ნაკადების მართვა!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443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4800" y="2057400"/>
            <a:ext cx="8654143" cy="368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50000"/>
              </a:lnSpc>
              <a:spcBef>
                <a:spcPts val="100"/>
              </a:spcBef>
              <a:buSzPct val="79166"/>
              <a:buFont typeface="Wingdings" panose="05000000000000000000" pitchFamily="2" charset="2"/>
              <a:buChar char="§"/>
              <a:tabLst>
                <a:tab pos="298450" algn="l"/>
              </a:tabLst>
            </a:pPr>
            <a:r>
              <a:rPr lang="ka-GE" sz="1600" dirty="0">
                <a:latin typeface="Sylfaen" panose="010A0502050306030303" pitchFamily="18" charset="0"/>
              </a:rPr>
              <a:t>ადამიანების </a:t>
            </a:r>
            <a:r>
              <a:rPr lang="ka-GE" sz="1600" b="1" dirty="0">
                <a:latin typeface="Sylfaen" panose="010A0502050306030303" pitchFamily="18" charset="0"/>
              </a:rPr>
              <a:t>სიჭარბის </a:t>
            </a:r>
            <a:r>
              <a:rPr sz="1600" b="1" dirty="0" err="1">
                <a:latin typeface="Sylfaen" panose="010A0502050306030303" pitchFamily="18" charset="0"/>
              </a:rPr>
              <a:t>პრევენცია</a:t>
            </a:r>
            <a:r>
              <a:rPr lang="en-US" sz="1600" dirty="0">
                <a:latin typeface="Sylfaen" panose="010A0502050306030303" pitchFamily="18" charset="0"/>
              </a:rPr>
              <a:t>;</a:t>
            </a:r>
            <a:endParaRPr sz="1600" dirty="0">
              <a:latin typeface="Sylfaen" panose="010A0502050306030303" pitchFamily="18" charset="0"/>
            </a:endParaRPr>
          </a:p>
          <a:p>
            <a:pPr marL="355600" indent="-342900">
              <a:lnSpc>
                <a:spcPct val="150000"/>
              </a:lnSpc>
              <a:spcBef>
                <a:spcPts val="25"/>
              </a:spcBef>
              <a:buSzPct val="79166"/>
              <a:buFont typeface="Wingdings" panose="05000000000000000000" pitchFamily="2" charset="2"/>
              <a:buChar char="§"/>
              <a:tabLst>
                <a:tab pos="298450" algn="l"/>
              </a:tabLst>
            </a:pPr>
            <a:r>
              <a:rPr sz="1600" b="1" dirty="0" err="1">
                <a:latin typeface="Sylfaen" panose="010A0502050306030303" pitchFamily="18" charset="0"/>
                <a:cs typeface="Arial"/>
              </a:rPr>
              <a:t>სწრაფი</a:t>
            </a:r>
            <a:r>
              <a:rPr sz="1600" b="1" dirty="0">
                <a:latin typeface="Sylfaen" panose="010A0502050306030303" pitchFamily="18" charset="0"/>
                <a:cs typeface="Arial"/>
              </a:rPr>
              <a:t> </a:t>
            </a:r>
            <a:r>
              <a:rPr sz="1600" b="1" dirty="0" err="1">
                <a:latin typeface="Sylfaen" panose="010A0502050306030303" pitchFamily="18" charset="0"/>
                <a:cs typeface="Arial"/>
              </a:rPr>
              <a:t>ტრიაჟის</a:t>
            </a:r>
            <a:r>
              <a:rPr sz="1600" b="1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ჩატარება</a:t>
            </a:r>
            <a:r>
              <a:rPr lang="en-US" sz="1600" dirty="0">
                <a:latin typeface="Sylfaen" panose="010A0502050306030303" pitchFamily="18" charset="0"/>
                <a:cs typeface="Arial"/>
              </a:rPr>
              <a:t>;</a:t>
            </a:r>
            <a:endParaRPr sz="1600" dirty="0">
              <a:latin typeface="Sylfaen" panose="010A0502050306030303" pitchFamily="18" charset="0"/>
              <a:cs typeface="Arial"/>
            </a:endParaRPr>
          </a:p>
          <a:p>
            <a:pPr marL="355600" marR="156845" indent="-342900">
              <a:lnSpc>
                <a:spcPct val="150000"/>
              </a:lnSpc>
              <a:buSzPct val="79166"/>
              <a:buFont typeface="Wingdings" panose="05000000000000000000" pitchFamily="2" charset="2"/>
              <a:buChar char="§"/>
              <a:tabLst>
                <a:tab pos="298450" algn="l"/>
              </a:tabLst>
            </a:pPr>
            <a:r>
              <a:rPr sz="1600" spc="-5" dirty="0" err="1">
                <a:latin typeface="Sylfaen" panose="010A0502050306030303" pitchFamily="18" charset="0"/>
                <a:cs typeface="Arial"/>
              </a:rPr>
              <a:t>რესპირატორული</a:t>
            </a:r>
            <a:r>
              <a:rPr sz="1600" spc="-5" dirty="0">
                <a:latin typeface="Sylfaen" panose="010A0502050306030303" pitchFamily="18" charset="0"/>
                <a:cs typeface="Arial"/>
              </a:rPr>
              <a:t> </a:t>
            </a:r>
            <a:r>
              <a:rPr sz="1600" spc="-5" dirty="0" err="1">
                <a:latin typeface="Sylfaen" panose="010A0502050306030303" pitchFamily="18" charset="0"/>
                <a:cs typeface="Arial"/>
              </a:rPr>
              <a:t>სიმპტომების</a:t>
            </a:r>
            <a:r>
              <a:rPr sz="1600" spc="-5" dirty="0">
                <a:latin typeface="Sylfaen" panose="010A0502050306030303" pitchFamily="18" charset="0"/>
                <a:cs typeface="Arial"/>
              </a:rPr>
              <a:t> </a:t>
            </a:r>
            <a:r>
              <a:rPr sz="1600" spc="-5" dirty="0" err="1">
                <a:latin typeface="Sylfaen" panose="010A0502050306030303" pitchFamily="18" charset="0"/>
                <a:cs typeface="Arial"/>
              </a:rPr>
              <a:t>მქონე</a:t>
            </a:r>
            <a:r>
              <a:rPr sz="1600" spc="-5" dirty="0">
                <a:latin typeface="Sylfaen" panose="010A0502050306030303" pitchFamily="18" charset="0"/>
                <a:cs typeface="Arial"/>
              </a:rPr>
              <a:t> </a:t>
            </a:r>
            <a:r>
              <a:rPr sz="1600" spc="-5" dirty="0" err="1">
                <a:latin typeface="Sylfaen" panose="010A0502050306030303" pitchFamily="18" charset="0"/>
                <a:cs typeface="Arial"/>
              </a:rPr>
              <a:t>პაციენტების</a:t>
            </a:r>
            <a:r>
              <a:rPr lang="en-US" sz="1600" spc="-5" dirty="0">
                <a:latin typeface="Sylfaen" panose="010A0502050306030303" pitchFamily="18" charset="0"/>
                <a:cs typeface="Arial"/>
              </a:rPr>
              <a:t> </a:t>
            </a:r>
            <a:r>
              <a:rPr lang="ka-GE" sz="1600" spc="-5" dirty="0">
                <a:latin typeface="Sylfaen" panose="010A0502050306030303" pitchFamily="18" charset="0"/>
                <a:cs typeface="Arial"/>
              </a:rPr>
              <a:t>მოთავსება </a:t>
            </a:r>
            <a:r>
              <a:rPr sz="1600" spc="-5" dirty="0" err="1">
                <a:latin typeface="Sylfaen" panose="010A0502050306030303" pitchFamily="18" charset="0"/>
                <a:cs typeface="Arial"/>
              </a:rPr>
              <a:t>სპეციალურ</a:t>
            </a:r>
            <a:r>
              <a:rPr lang="ka-GE" sz="1600" spc="-5" dirty="0">
                <a:latin typeface="Sylfaen" panose="010A0502050306030303" pitchFamily="18" charset="0"/>
                <a:cs typeface="Arial"/>
              </a:rPr>
              <a:t>ად </a:t>
            </a:r>
            <a:r>
              <a:rPr lang="ka-GE" sz="1600" b="1" spc="-5" dirty="0">
                <a:latin typeface="Sylfaen" panose="010A0502050306030303" pitchFamily="18" charset="0"/>
                <a:cs typeface="Arial"/>
              </a:rPr>
              <a:t>გამოყოფილ მოსაცდელებში</a:t>
            </a:r>
            <a:r>
              <a:rPr lang="ka-GE" sz="1600" spc="-5" dirty="0">
                <a:latin typeface="Sylfaen" panose="010A0502050306030303" pitchFamily="18" charset="0"/>
                <a:cs typeface="Arial"/>
              </a:rPr>
              <a:t>, რომლებიც ადექვატურად არის ვენტილირებული;</a:t>
            </a:r>
            <a:endParaRPr sz="1600" dirty="0">
              <a:latin typeface="Sylfaen" panose="010A0502050306030303" pitchFamily="18" charset="0"/>
              <a:cs typeface="Arial"/>
            </a:endParaRPr>
          </a:p>
          <a:p>
            <a:pPr marL="355600" marR="5080" indent="-342900">
              <a:lnSpc>
                <a:spcPct val="150000"/>
              </a:lnSpc>
              <a:spcBef>
                <a:spcPts val="40"/>
              </a:spcBef>
              <a:buSzPct val="79166"/>
              <a:buFont typeface="Wingdings" panose="05000000000000000000" pitchFamily="2" charset="2"/>
              <a:buChar char="§"/>
              <a:tabLst>
                <a:tab pos="298450" algn="l"/>
              </a:tabLst>
            </a:pPr>
            <a:r>
              <a:rPr sz="1600" spc="-5" dirty="0" err="1">
                <a:latin typeface="Sylfaen" panose="010A0502050306030303" pitchFamily="18" charset="0"/>
                <a:cs typeface="Arial"/>
              </a:rPr>
              <a:t>სტანდარტული</a:t>
            </a:r>
            <a:r>
              <a:rPr sz="1600" spc="-5" dirty="0">
                <a:latin typeface="Sylfaen" panose="010A0502050306030303" pitchFamily="18" charset="0"/>
                <a:cs typeface="Arial"/>
              </a:rPr>
              <a:t> </a:t>
            </a:r>
            <a:r>
              <a:rPr sz="1600" spc="-5" dirty="0" err="1">
                <a:latin typeface="Sylfaen" panose="010A0502050306030303" pitchFamily="18" charset="0"/>
                <a:cs typeface="Arial"/>
              </a:rPr>
              <a:t>უსაფრთხოების</a:t>
            </a:r>
            <a:r>
              <a:rPr sz="1600" spc="-5" dirty="0">
                <a:latin typeface="Sylfaen" panose="010A0502050306030303" pitchFamily="18" charset="0"/>
                <a:cs typeface="Arial"/>
              </a:rPr>
              <a:t> </a:t>
            </a:r>
            <a:r>
              <a:rPr sz="1600" spc="-5" dirty="0" err="1">
                <a:latin typeface="Sylfaen" panose="010A0502050306030303" pitchFamily="18" charset="0"/>
                <a:cs typeface="Arial"/>
              </a:rPr>
              <a:t>ზომე</a:t>
            </a:r>
            <a:r>
              <a:rPr lang="ka-GE" sz="1600" spc="-5" dirty="0">
                <a:latin typeface="Sylfaen" panose="010A0502050306030303" pitchFamily="18" charset="0"/>
                <a:cs typeface="Arial"/>
              </a:rPr>
              <a:t>ბის გარდა,</a:t>
            </a:r>
            <a:r>
              <a:rPr sz="1600" spc="-5" dirty="0">
                <a:latin typeface="Sylfaen" panose="010A0502050306030303" pitchFamily="18" charset="0"/>
                <a:cs typeface="Arial"/>
              </a:rPr>
              <a:t> </a:t>
            </a:r>
            <a:r>
              <a:rPr sz="1600" spc="-5" dirty="0" err="1">
                <a:latin typeface="Sylfaen" panose="010A0502050306030303" pitchFamily="18" charset="0"/>
                <a:cs typeface="Arial"/>
              </a:rPr>
              <a:t>დაიცავით</a:t>
            </a:r>
            <a:r>
              <a:rPr sz="1600" spc="-5" dirty="0">
                <a:latin typeface="Sylfaen" panose="010A0502050306030303" pitchFamily="18" charset="0"/>
                <a:cs typeface="Arial"/>
              </a:rPr>
              <a:t> </a:t>
            </a:r>
            <a:r>
              <a:rPr sz="1600" b="1" spc="-5" dirty="0" err="1">
                <a:latin typeface="Sylfaen" panose="010A0502050306030303" pitchFamily="18" charset="0"/>
                <a:cs typeface="Arial"/>
              </a:rPr>
              <a:t>წვეთოვანი</a:t>
            </a:r>
            <a:r>
              <a:rPr sz="1600" b="1" spc="-5" dirty="0">
                <a:latin typeface="Sylfaen" panose="010A0502050306030303" pitchFamily="18" charset="0"/>
                <a:cs typeface="Arial"/>
              </a:rPr>
              <a:t> </a:t>
            </a:r>
            <a:r>
              <a:rPr sz="1600" b="1" spc="-5" dirty="0" err="1">
                <a:latin typeface="Sylfaen" panose="010A0502050306030303" pitchFamily="18" charset="0"/>
                <a:cs typeface="Arial"/>
              </a:rPr>
              <a:t>და</a:t>
            </a:r>
            <a:r>
              <a:rPr sz="1600" b="1" spc="-5" dirty="0">
                <a:latin typeface="Sylfaen" panose="010A0502050306030303" pitchFamily="18" charset="0"/>
                <a:cs typeface="Arial"/>
              </a:rPr>
              <a:t> </a:t>
            </a:r>
            <a:r>
              <a:rPr sz="1600" b="1" spc="-5" dirty="0" err="1">
                <a:latin typeface="Sylfaen" panose="010A0502050306030303" pitchFamily="18" charset="0"/>
                <a:cs typeface="Arial"/>
              </a:rPr>
              <a:t>კონტაქტური</a:t>
            </a:r>
            <a:r>
              <a:rPr sz="1600" b="1" spc="-5" dirty="0">
                <a:latin typeface="Sylfaen" panose="010A0502050306030303" pitchFamily="18" charset="0"/>
                <a:cs typeface="Arial"/>
              </a:rPr>
              <a:t> </a:t>
            </a:r>
            <a:r>
              <a:rPr sz="1600" b="1" spc="-5" dirty="0" err="1">
                <a:latin typeface="Sylfaen" panose="010A0502050306030303" pitchFamily="18" charset="0"/>
                <a:cs typeface="Arial"/>
              </a:rPr>
              <a:t>უსაფრთხოების</a:t>
            </a:r>
            <a:r>
              <a:rPr lang="en-US" sz="1600" b="1" spc="-5" dirty="0">
                <a:latin typeface="Sylfaen" panose="010A0502050306030303" pitchFamily="18" charset="0"/>
                <a:cs typeface="Arial"/>
              </a:rPr>
              <a:t> </a:t>
            </a:r>
            <a:r>
              <a:rPr lang="ka-GE" sz="1600" b="1" spc="-5" dirty="0">
                <a:latin typeface="Sylfaen" panose="010A0502050306030303" pitchFamily="18" charset="0"/>
                <a:cs typeface="Arial"/>
              </a:rPr>
              <a:t>ზომები</a:t>
            </a:r>
            <a:r>
              <a:rPr sz="1600" spc="-5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>
                <a:latin typeface="Sylfaen" panose="010A0502050306030303" pitchFamily="18" charset="0"/>
                <a:cs typeface="Arial"/>
              </a:rPr>
              <a:t>(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თუ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lang="ka-GE" sz="1600" dirty="0">
                <a:latin typeface="Sylfaen" panose="010A0502050306030303" pitchFamily="18" charset="0"/>
                <a:cs typeface="Arial"/>
              </a:rPr>
              <a:t>ახლო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კონტაქტი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გექნებათ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პაციენტთან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ან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დაბინძურებულ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აღჭურვილობასთან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ან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ზედაპირ</a:t>
            </a:r>
            <a:r>
              <a:rPr lang="ka-GE" sz="1600" dirty="0">
                <a:latin typeface="Sylfaen" panose="010A0502050306030303" pitchFamily="18" charset="0"/>
                <a:cs typeface="Arial"/>
              </a:rPr>
              <a:t>ებ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თან</a:t>
            </a:r>
            <a:r>
              <a:rPr lang="ka-GE" sz="1600" dirty="0">
                <a:latin typeface="Sylfaen" panose="010A0502050306030303" pitchFamily="18" charset="0"/>
                <a:cs typeface="Arial"/>
              </a:rPr>
              <a:t> ან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მასალასთან</a:t>
            </a:r>
            <a:r>
              <a:rPr sz="1600" spc="-5" dirty="0">
                <a:latin typeface="Sylfaen" panose="010A0502050306030303" pitchFamily="18" charset="0"/>
                <a:cs typeface="Arial"/>
              </a:rPr>
              <a:t>)</a:t>
            </a:r>
            <a:r>
              <a:rPr lang="en-US" sz="1600" spc="-5" dirty="0">
                <a:latin typeface="Sylfaen" panose="010A0502050306030303" pitchFamily="18" charset="0"/>
                <a:cs typeface="Arial"/>
              </a:rPr>
              <a:t>;</a:t>
            </a:r>
            <a:endParaRPr sz="1600" dirty="0">
              <a:latin typeface="Sylfaen" panose="010A0502050306030303" pitchFamily="18" charset="0"/>
              <a:cs typeface="Arial"/>
            </a:endParaRPr>
          </a:p>
          <a:p>
            <a:pPr marL="355600" marR="637540" indent="-342900">
              <a:lnSpc>
                <a:spcPct val="150000"/>
              </a:lnSpc>
              <a:spcBef>
                <a:spcPts val="60"/>
              </a:spcBef>
              <a:buSzPct val="79166"/>
              <a:buFont typeface="Wingdings" panose="05000000000000000000" pitchFamily="2" charset="2"/>
              <a:buChar char="§"/>
              <a:tabLst>
                <a:tab pos="297815" algn="l"/>
                <a:tab pos="298450" algn="l"/>
              </a:tabLst>
            </a:pPr>
            <a:r>
              <a:rPr lang="ka-GE" sz="1600" spc="-5" dirty="0">
                <a:latin typeface="Sylfaen" panose="010A0502050306030303" pitchFamily="18" charset="0"/>
                <a:cs typeface="Arial"/>
              </a:rPr>
              <a:t>რესპირატორული სიმპტომების მქონე პაციენტებს სთხოვეთ ჩაიტარონ </a:t>
            </a:r>
            <a:r>
              <a:rPr lang="ka-GE" sz="1600" b="1" spc="-5" dirty="0">
                <a:latin typeface="Sylfaen" panose="010A0502050306030303" pitchFamily="18" charset="0"/>
                <a:cs typeface="Arial"/>
              </a:rPr>
              <a:t>ხელის ჰიგიენა</a:t>
            </a:r>
            <a:r>
              <a:rPr lang="ka-GE" sz="1600" spc="-5" dirty="0">
                <a:latin typeface="Sylfaen" panose="010A0502050306030303" pitchFamily="18" charset="0"/>
                <a:cs typeface="Arial"/>
              </a:rPr>
              <a:t>, ატარონ </a:t>
            </a:r>
            <a:r>
              <a:rPr lang="ka-GE" sz="1600" b="1" spc="-5" dirty="0">
                <a:latin typeface="Sylfaen" panose="010A0502050306030303" pitchFamily="18" charset="0"/>
                <a:cs typeface="Arial"/>
              </a:rPr>
              <a:t>ნიღაბი</a:t>
            </a:r>
            <a:r>
              <a:rPr lang="ka-GE" sz="1600" spc="-5" dirty="0">
                <a:latin typeface="Sylfaen" panose="010A0502050306030303" pitchFamily="18" charset="0"/>
                <a:cs typeface="Arial"/>
              </a:rPr>
              <a:t> და დაიცვან </a:t>
            </a:r>
            <a:r>
              <a:rPr lang="ka-GE" sz="1600" b="1" spc="-5" dirty="0">
                <a:latin typeface="Sylfaen" panose="010A0502050306030303" pitchFamily="18" charset="0"/>
                <a:cs typeface="Arial"/>
              </a:rPr>
              <a:t>რესპირაციული ჰიგიენა</a:t>
            </a:r>
            <a:r>
              <a:rPr lang="ka-GE" sz="1600" spc="-5" dirty="0">
                <a:latin typeface="Sylfaen" panose="010A0502050306030303" pitchFamily="18" charset="0"/>
                <a:cs typeface="Arial"/>
              </a:rPr>
              <a:t>;</a:t>
            </a:r>
            <a:endParaRPr sz="1600" dirty="0">
              <a:latin typeface="Sylfaen" panose="010A0502050306030303" pitchFamily="18" charset="0"/>
              <a:cs typeface="Arial"/>
            </a:endParaRPr>
          </a:p>
          <a:p>
            <a:pPr marL="355600" indent="-342900">
              <a:lnSpc>
                <a:spcPct val="150000"/>
              </a:lnSpc>
              <a:spcBef>
                <a:spcPts val="25"/>
              </a:spcBef>
              <a:buSzPct val="79166"/>
              <a:buFont typeface="Wingdings" panose="05000000000000000000" pitchFamily="2" charset="2"/>
              <a:buChar char="§"/>
              <a:tabLst>
                <a:tab pos="297815" algn="l"/>
                <a:tab pos="298450" algn="l"/>
              </a:tabLst>
            </a:pPr>
            <a:r>
              <a:rPr sz="1600" spc="-5" dirty="0" err="1">
                <a:latin typeface="Sylfaen" panose="010A0502050306030303" pitchFamily="18" charset="0"/>
                <a:cs typeface="Arial"/>
              </a:rPr>
              <a:t>უზრუნველყავით</a:t>
            </a:r>
            <a:r>
              <a:rPr sz="1600" spc="-5" dirty="0">
                <a:latin typeface="Sylfaen" panose="010A0502050306030303" pitchFamily="18" charset="0"/>
                <a:cs typeface="Arial"/>
              </a:rPr>
              <a:t> </a:t>
            </a:r>
            <a:r>
              <a:rPr sz="1600" spc="-5" dirty="0" err="1">
                <a:latin typeface="Sylfaen" panose="010A0502050306030303" pitchFamily="18" charset="0"/>
                <a:cs typeface="Arial"/>
              </a:rPr>
              <a:t>პაციენტებს</a:t>
            </a:r>
            <a:r>
              <a:rPr sz="1600" spc="-5" dirty="0">
                <a:latin typeface="Sylfaen" panose="010A0502050306030303" pitchFamily="18" charset="0"/>
                <a:cs typeface="Arial"/>
              </a:rPr>
              <a:t> </a:t>
            </a:r>
            <a:r>
              <a:rPr sz="1600" spc="-5" dirty="0" err="1">
                <a:latin typeface="Sylfaen" panose="010A0502050306030303" pitchFamily="18" charset="0"/>
                <a:cs typeface="Arial"/>
              </a:rPr>
              <a:t>შორის</a:t>
            </a:r>
            <a:r>
              <a:rPr sz="1600" spc="-5" dirty="0">
                <a:latin typeface="Sylfaen" panose="010A0502050306030303" pitchFamily="18" charset="0"/>
                <a:cs typeface="Arial"/>
              </a:rPr>
              <a:t> </a:t>
            </a:r>
            <a:r>
              <a:rPr sz="1600" spc="-5" dirty="0" err="1">
                <a:latin typeface="Sylfaen" panose="010A0502050306030303" pitchFamily="18" charset="0"/>
                <a:cs typeface="Arial"/>
              </a:rPr>
              <a:t>მინიმუმ</a:t>
            </a:r>
            <a:r>
              <a:rPr sz="1600" spc="-5" dirty="0">
                <a:latin typeface="Sylfaen" panose="010A0502050306030303" pitchFamily="18" charset="0"/>
                <a:cs typeface="Arial"/>
              </a:rPr>
              <a:t> </a:t>
            </a:r>
            <a:r>
              <a:rPr lang="en-US" sz="1600" spc="-5" dirty="0">
                <a:latin typeface="Sylfaen" panose="010A0502050306030303" pitchFamily="18" charset="0"/>
                <a:cs typeface="Arial"/>
              </a:rPr>
              <a:t>1</a:t>
            </a:r>
            <a:r>
              <a:rPr sz="1600" spc="-5" dirty="0">
                <a:latin typeface="Sylfaen" panose="010A0502050306030303" pitchFamily="18" charset="0"/>
                <a:cs typeface="Arial"/>
              </a:rPr>
              <a:t> </a:t>
            </a:r>
            <a:r>
              <a:rPr sz="1600" spc="-5" dirty="0" err="1">
                <a:latin typeface="Sylfaen" panose="010A0502050306030303" pitchFamily="18" charset="0"/>
                <a:cs typeface="Arial"/>
              </a:rPr>
              <a:t>მეტრიანი</a:t>
            </a:r>
            <a:r>
              <a:rPr sz="1600" spc="-5" dirty="0">
                <a:latin typeface="Sylfaen" panose="010A0502050306030303" pitchFamily="18" charset="0"/>
                <a:cs typeface="Arial"/>
              </a:rPr>
              <a:t> </a:t>
            </a:r>
            <a:r>
              <a:rPr sz="1600" b="1" spc="-5" dirty="0" err="1">
                <a:latin typeface="Sylfaen" panose="010A0502050306030303" pitchFamily="18" charset="0"/>
                <a:cs typeface="Arial"/>
              </a:rPr>
              <a:t>დისტანციის</a:t>
            </a:r>
            <a:r>
              <a:rPr sz="1600" b="1" spc="-5" dirty="0">
                <a:latin typeface="Sylfaen" panose="010A0502050306030303" pitchFamily="18" charset="0"/>
                <a:cs typeface="Arial"/>
              </a:rPr>
              <a:t> </a:t>
            </a:r>
            <a:r>
              <a:rPr sz="1600" b="1" spc="-5" dirty="0" err="1">
                <a:latin typeface="Sylfaen" panose="010A0502050306030303" pitchFamily="18" charset="0"/>
                <a:cs typeface="Arial"/>
              </a:rPr>
              <a:t>დაცვა</a:t>
            </a:r>
            <a:r>
              <a:rPr lang="en-US" sz="1600" spc="-5" dirty="0">
                <a:latin typeface="Sylfaen" panose="010A0502050306030303" pitchFamily="18" charset="0"/>
                <a:cs typeface="Arial"/>
              </a:rPr>
              <a:t>.</a:t>
            </a:r>
            <a:endParaRPr sz="1600" dirty="0">
              <a:latin typeface="Sylfaen" panose="010A0502050306030303" pitchFamily="18" charset="0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1219200"/>
            <a:ext cx="2042812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35" dirty="0" err="1">
                <a:solidFill>
                  <a:schemeClr val="accent1">
                    <a:lumMod val="75000"/>
                  </a:schemeClr>
                </a:solidFill>
              </a:rPr>
              <a:t>ტრიაჟი</a:t>
            </a:r>
            <a:r>
              <a:rPr sz="3200" b="1" spc="-9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sz="3200" b="1" spc="-5" dirty="0">
                <a:solidFill>
                  <a:schemeClr val="accent1">
                    <a:lumMod val="75000"/>
                  </a:schemeClr>
                </a:solidFill>
              </a:rPr>
              <a:t>(1)</a:t>
            </a:r>
          </a:p>
        </p:txBody>
      </p:sp>
    </p:spTree>
    <p:extLst>
      <p:ext uri="{BB962C8B-B14F-4D97-AF65-F5344CB8AC3E}">
        <p14:creationId xmlns:p14="http://schemas.microsoft.com/office/powerpoint/2010/main" val="538600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1754836"/>
            <a:ext cx="7628582" cy="3360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2000" b="1" dirty="0" err="1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ტრიაჟი</a:t>
            </a:r>
            <a:r>
              <a:rPr sz="20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 err="1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ან</a:t>
            </a:r>
            <a:r>
              <a:rPr sz="20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 err="1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სკრინინგი</a:t>
            </a:r>
            <a:r>
              <a:rPr sz="20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 err="1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მოითხოვს</a:t>
            </a:r>
            <a:r>
              <a:rPr sz="20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 err="1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შემდეგ</a:t>
            </a:r>
            <a:r>
              <a:rPr sz="20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2000" b="1" dirty="0" err="1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აღჭურვილობას</a:t>
            </a:r>
            <a:r>
              <a:rPr sz="20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: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0" y="1066800"/>
            <a:ext cx="307667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200" b="1" spc="-35" dirty="0" err="1">
                <a:solidFill>
                  <a:schemeClr val="accent1">
                    <a:lumMod val="75000"/>
                  </a:schemeClr>
                </a:solidFill>
              </a:rPr>
              <a:t>ტრიაჟი</a:t>
            </a:r>
            <a:r>
              <a:rPr sz="3200" b="1" spc="-35" dirty="0">
                <a:solidFill>
                  <a:schemeClr val="accent1">
                    <a:lumMod val="75000"/>
                  </a:schemeClr>
                </a:solidFill>
              </a:rPr>
              <a:t> (2)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28600" y="2438400"/>
            <a:ext cx="4223613" cy="2912336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355600" marR="1489710" indent="-342900">
              <a:lnSpc>
                <a:spcPct val="150000"/>
              </a:lnSpc>
              <a:spcBef>
                <a:spcPts val="50"/>
              </a:spcBef>
              <a:buSzPct val="79166"/>
              <a:buFont typeface="Wingdings" panose="05000000000000000000" pitchFamily="2" charset="2"/>
              <a:buChar char="§"/>
              <a:tabLst>
                <a:tab pos="297815" algn="l"/>
                <a:tab pos="298450" algn="l"/>
              </a:tabLst>
            </a:pPr>
            <a:r>
              <a:rPr sz="1600" dirty="0" err="1">
                <a:latin typeface="Sylfaen" panose="010A0502050306030303" pitchFamily="18" charset="0"/>
                <a:cs typeface="Arial"/>
              </a:rPr>
              <a:t>სკრინინგის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კითხვარი</a:t>
            </a:r>
            <a:endParaRPr lang="ka-GE" sz="1600" dirty="0">
              <a:latin typeface="Sylfaen" panose="010A0502050306030303" pitchFamily="18" charset="0"/>
              <a:cs typeface="Arial"/>
            </a:endParaRPr>
          </a:p>
          <a:p>
            <a:pPr marL="355600" indent="-342900">
              <a:lnSpc>
                <a:spcPct val="150000"/>
              </a:lnSpc>
              <a:buSzPct val="79166"/>
              <a:buFont typeface="Wingdings" panose="05000000000000000000" pitchFamily="2" charset="2"/>
              <a:buChar char="§"/>
              <a:tabLst>
                <a:tab pos="297815" algn="l"/>
                <a:tab pos="298450" algn="l"/>
              </a:tabLst>
            </a:pPr>
            <a:r>
              <a:rPr lang="ka-GE" sz="1600" dirty="0">
                <a:latin typeface="Sylfaen" panose="010A0502050306030303" pitchFamily="18" charset="0"/>
                <a:cs typeface="Arial"/>
              </a:rPr>
              <a:t>ტრიაჟის ალგორითმი</a:t>
            </a:r>
          </a:p>
          <a:p>
            <a:pPr marL="355600" indent="-342900">
              <a:lnSpc>
                <a:spcPct val="150000"/>
              </a:lnSpc>
              <a:spcBef>
                <a:spcPts val="25"/>
              </a:spcBef>
              <a:buSzPct val="79166"/>
              <a:buFont typeface="Wingdings" panose="05000000000000000000" pitchFamily="2" charset="2"/>
              <a:buChar char="§"/>
              <a:tabLst>
                <a:tab pos="297815" algn="l"/>
                <a:tab pos="298450" algn="l"/>
              </a:tabLst>
            </a:pPr>
            <a:r>
              <a:rPr sz="1600" dirty="0" err="1">
                <a:latin typeface="Sylfaen" panose="010A0502050306030303" pitchFamily="18" charset="0"/>
                <a:cs typeface="Arial"/>
              </a:rPr>
              <a:t>დოკუმენტაცია</a:t>
            </a:r>
            <a:endParaRPr sz="1600" dirty="0">
              <a:latin typeface="Sylfaen" panose="010A0502050306030303" pitchFamily="18" charset="0"/>
              <a:cs typeface="Arial"/>
            </a:endParaRPr>
          </a:p>
          <a:p>
            <a:pPr marL="355600" indent="-342900">
              <a:lnSpc>
                <a:spcPct val="150000"/>
              </a:lnSpc>
              <a:spcBef>
                <a:spcPts val="50"/>
              </a:spcBef>
              <a:buSzPct val="79166"/>
              <a:buFont typeface="Wingdings" panose="05000000000000000000" pitchFamily="2" charset="2"/>
              <a:buChar char="§"/>
              <a:tabLst>
                <a:tab pos="297815" algn="l"/>
                <a:tab pos="298450" algn="l"/>
              </a:tabLst>
            </a:pPr>
            <a:r>
              <a:rPr lang="ka-GE" sz="1600" dirty="0">
                <a:latin typeface="Sylfaen" panose="010A0502050306030303" pitchFamily="18" charset="0"/>
                <a:cs typeface="Arial"/>
              </a:rPr>
              <a:t>ი</a:t>
            </a:r>
            <a:r>
              <a:rPr sz="1600" dirty="0" err="1" smtClean="0">
                <a:latin typeface="Sylfaen" panose="010A0502050306030303" pitchFamily="18" charset="0"/>
                <a:cs typeface="Arial"/>
              </a:rPr>
              <a:t>დს</a:t>
            </a:r>
            <a:endParaRPr sz="1600" dirty="0">
              <a:latin typeface="Sylfaen" panose="010A0502050306030303" pitchFamily="18" charset="0"/>
              <a:cs typeface="Arial"/>
            </a:endParaRPr>
          </a:p>
          <a:p>
            <a:pPr marL="355600" marR="5080" indent="-342900">
              <a:lnSpc>
                <a:spcPct val="150000"/>
              </a:lnSpc>
              <a:spcBef>
                <a:spcPts val="35"/>
              </a:spcBef>
              <a:buSzPct val="79166"/>
              <a:buFont typeface="Wingdings" panose="05000000000000000000" pitchFamily="2" charset="2"/>
              <a:buChar char="§"/>
              <a:tabLst>
                <a:tab pos="297815" algn="l"/>
                <a:tab pos="298450" algn="l"/>
              </a:tabLst>
            </a:pPr>
            <a:r>
              <a:rPr sz="1600" dirty="0" err="1">
                <a:latin typeface="Sylfaen" panose="010A0502050306030303" pitchFamily="18" charset="0"/>
                <a:cs typeface="Arial"/>
              </a:rPr>
              <a:t>ხელის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ჰიგიენის</a:t>
            </a:r>
            <a:r>
              <a:rPr sz="1600" dirty="0">
                <a:latin typeface="Sylfaen" panose="010A0502050306030303" pitchFamily="18" charset="0"/>
                <a:cs typeface="Arial"/>
              </a:rPr>
              <a:t> ა</a:t>
            </a:r>
            <a:r>
              <a:rPr lang="ka-GE" sz="1600" dirty="0">
                <a:latin typeface="Sylfaen" panose="010A0502050306030303" pitchFamily="18" charset="0"/>
                <a:cs typeface="Arial"/>
              </a:rPr>
              <a:t>ღ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ჭურვილობა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და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პოსტერ</a:t>
            </a:r>
            <a:r>
              <a:rPr lang="ka-GE" sz="1600" dirty="0" smtClean="0">
                <a:latin typeface="Sylfaen" panose="010A0502050306030303" pitchFamily="18" charset="0"/>
                <a:cs typeface="Arial"/>
              </a:rPr>
              <a:t>ები/თვალსაჩინოება</a:t>
            </a:r>
            <a:endParaRPr lang="ka-GE" sz="1600" dirty="0">
              <a:latin typeface="Sylfaen" panose="010A0502050306030303" pitchFamily="18" charset="0"/>
              <a:cs typeface="Arial"/>
            </a:endParaRPr>
          </a:p>
          <a:p>
            <a:pPr marL="355600" marR="5080" indent="-342900">
              <a:lnSpc>
                <a:spcPct val="150000"/>
              </a:lnSpc>
              <a:spcBef>
                <a:spcPts val="35"/>
              </a:spcBef>
              <a:buSzPct val="79166"/>
              <a:buFont typeface="Wingdings" panose="05000000000000000000" pitchFamily="2" charset="2"/>
              <a:buChar char="§"/>
              <a:tabLst>
                <a:tab pos="297815" algn="l"/>
                <a:tab pos="298450" algn="l"/>
              </a:tabLst>
            </a:pPr>
            <a:r>
              <a:rPr lang="ka-GE" sz="1600" dirty="0">
                <a:latin typeface="Sylfaen" panose="010A0502050306030303" pitchFamily="18" charset="0"/>
                <a:cs typeface="Arial"/>
              </a:rPr>
              <a:t>ინფრაწითელი </a:t>
            </a:r>
            <a:r>
              <a:rPr lang="ka-GE" sz="1600" dirty="0">
                <a:latin typeface="Sylfaen" panose="010A0502050306030303" pitchFamily="18" charset="0"/>
                <a:cs typeface="Arial"/>
              </a:rPr>
              <a:t>თერმომეტრი</a:t>
            </a:r>
          </a:p>
          <a:p>
            <a:pPr marL="298450" marR="5080" indent="-285750">
              <a:spcBef>
                <a:spcPts val="35"/>
              </a:spcBef>
              <a:buChar char="•"/>
              <a:tabLst>
                <a:tab pos="297815" algn="l"/>
                <a:tab pos="298450" algn="l"/>
              </a:tabLst>
            </a:pPr>
            <a:endParaRPr sz="20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27234" y="2438399"/>
            <a:ext cx="4916766" cy="3076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7815" algn="l"/>
                <a:tab pos="298450" algn="l"/>
              </a:tabLst>
            </a:pPr>
            <a:endParaRPr sz="6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355600" marR="38735" indent="-342900">
              <a:lnSpc>
                <a:spcPct val="150000"/>
              </a:lnSpc>
              <a:spcBef>
                <a:spcPts val="200"/>
              </a:spcBef>
              <a:buSzPct val="79166"/>
              <a:buFont typeface="Wingdings" panose="05000000000000000000" pitchFamily="2" charset="2"/>
              <a:buChar char="§"/>
              <a:tabLst>
                <a:tab pos="297815" algn="l"/>
                <a:tab pos="298450" algn="l"/>
              </a:tabLst>
            </a:pPr>
            <a:r>
              <a:rPr sz="1600" dirty="0" err="1">
                <a:latin typeface="Sylfaen" panose="010A0502050306030303" pitchFamily="18" charset="0"/>
                <a:cs typeface="Arial"/>
              </a:rPr>
              <a:t>ნარჩენების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ურნები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და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წმენდა</a:t>
            </a:r>
            <a:r>
              <a:rPr sz="1600" dirty="0">
                <a:latin typeface="Sylfaen" panose="010A0502050306030303" pitchFamily="18" charset="0"/>
                <a:cs typeface="Arial"/>
              </a:rPr>
              <a:t>/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დეზინფექციის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შესაძლებლობა</a:t>
            </a:r>
            <a:endParaRPr lang="en-US" sz="1600" dirty="0">
              <a:latin typeface="Sylfaen" panose="010A0502050306030303" pitchFamily="18" charset="0"/>
              <a:cs typeface="Arial"/>
            </a:endParaRPr>
          </a:p>
          <a:p>
            <a:pPr marL="355600" marR="38735" indent="-342900">
              <a:lnSpc>
                <a:spcPct val="150000"/>
              </a:lnSpc>
              <a:spcBef>
                <a:spcPts val="200"/>
              </a:spcBef>
              <a:buSzPct val="79166"/>
              <a:buFont typeface="Wingdings" panose="05000000000000000000" pitchFamily="2" charset="2"/>
              <a:buChar char="§"/>
              <a:tabLst>
                <a:tab pos="297815" algn="l"/>
                <a:tab pos="298450" algn="l"/>
              </a:tabLst>
            </a:pPr>
            <a:endParaRPr sz="1600" dirty="0">
              <a:latin typeface="Sylfaen" panose="010A0502050306030303" pitchFamily="18" charset="0"/>
              <a:cs typeface="Arial"/>
            </a:endParaRPr>
          </a:p>
          <a:p>
            <a:pPr marL="355600" indent="-342900">
              <a:lnSpc>
                <a:spcPct val="150000"/>
              </a:lnSpc>
              <a:buSzPct val="79166"/>
              <a:buFont typeface="Wingdings" panose="05000000000000000000" pitchFamily="2" charset="2"/>
              <a:buChar char="§"/>
              <a:tabLst>
                <a:tab pos="297815" algn="l"/>
                <a:tab pos="298450" algn="l"/>
              </a:tabLst>
            </a:pPr>
            <a:r>
              <a:rPr sz="1600" dirty="0" err="1">
                <a:latin typeface="Sylfaen" panose="010A0502050306030303" pitchFamily="18" charset="0"/>
                <a:cs typeface="Arial"/>
              </a:rPr>
              <a:t>საერთო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სივრცეებში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lang="ka-GE" sz="1600" dirty="0">
                <a:latin typeface="Sylfaen" panose="010A0502050306030303" pitchFamily="18" charset="0"/>
                <a:cs typeface="Arial"/>
              </a:rPr>
              <a:t>განათავსეთ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პოსტერ</a:t>
            </a:r>
            <a:r>
              <a:rPr lang="ka-GE" sz="1600" dirty="0">
                <a:latin typeface="Sylfaen" panose="010A0502050306030303" pitchFamily="18" charset="0"/>
                <a:cs typeface="Arial"/>
              </a:rPr>
              <a:t>ე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ბი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lang="ka-GE" sz="1600" dirty="0">
                <a:latin typeface="Sylfaen" panose="010A0502050306030303" pitchFamily="18" charset="0"/>
                <a:cs typeface="Arial"/>
              </a:rPr>
              <a:t>სინდრომული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სკრინგი</a:t>
            </a:r>
            <a:r>
              <a:rPr lang="ka-GE" sz="1600" dirty="0">
                <a:latin typeface="Sylfaen" panose="010A0502050306030303" pitchFamily="18" charset="0"/>
                <a:cs typeface="Arial"/>
              </a:rPr>
              <a:t>ს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კითხვებით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და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lang="ka-GE" sz="1600" dirty="0">
                <a:latin typeface="Sylfaen" panose="010A0502050306030303" pitchFamily="18" charset="0"/>
                <a:cs typeface="Arial"/>
              </a:rPr>
              <a:t>ინსტრუქტაჟით, რომ უნდა მიმართოს ჯანდაცვის მუშაკს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შესაბამისი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სიმპტომ</a:t>
            </a:r>
            <a:r>
              <a:rPr lang="en-US" sz="1600" dirty="0">
                <a:latin typeface="Sylfaen" panose="010A0502050306030303" pitchFamily="18" charset="0"/>
                <a:cs typeface="Arial"/>
              </a:rPr>
              <a:t>(</a:t>
            </a:r>
            <a:r>
              <a:rPr lang="ka-GE" sz="1600" dirty="0">
                <a:latin typeface="Sylfaen" panose="010A0502050306030303" pitchFamily="18" charset="0"/>
                <a:cs typeface="Arial"/>
              </a:rPr>
              <a:t>ებ)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ის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  <a:r>
              <a:rPr sz="1600" dirty="0" err="1">
                <a:latin typeface="Sylfaen" panose="010A0502050306030303" pitchFamily="18" charset="0"/>
                <a:cs typeface="Arial"/>
              </a:rPr>
              <a:t>არსებობის</a:t>
            </a:r>
            <a:r>
              <a:rPr lang="ka-GE" sz="1600" dirty="0">
                <a:latin typeface="Sylfaen" panose="010A0502050306030303" pitchFamily="18" charset="0"/>
                <a:cs typeface="Arial"/>
              </a:rPr>
              <a:t>ას</a:t>
            </a:r>
            <a:r>
              <a:rPr sz="1600" dirty="0">
                <a:latin typeface="Sylfaen" panose="010A0502050306030303" pitchFamily="18" charset="0"/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9103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771" y="1828800"/>
            <a:ext cx="8915400" cy="41755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9845" indent="-342900">
              <a:spcBef>
                <a:spcPts val="1720"/>
              </a:spcBef>
              <a:buSzPct val="79166"/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dirty="0" err="1" smtClean="0">
                <a:latin typeface="Arial"/>
                <a:cs typeface="Arial"/>
              </a:rPr>
              <a:t>შეარჩიეთ</a:t>
            </a:r>
            <a:r>
              <a:rPr dirty="0" smtClean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ადექვატური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სივრცე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ისე</a:t>
            </a:r>
            <a:r>
              <a:rPr dirty="0">
                <a:latin typeface="Arial"/>
                <a:cs typeface="Arial"/>
              </a:rPr>
              <a:t>, </a:t>
            </a:r>
            <a:r>
              <a:rPr dirty="0" err="1">
                <a:latin typeface="Arial"/>
                <a:cs typeface="Arial"/>
              </a:rPr>
              <a:t>რომ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დაცული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იყოს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სულ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მცირე</a:t>
            </a:r>
            <a:r>
              <a:rPr dirty="0">
                <a:latin typeface="Arial"/>
                <a:cs typeface="Arial"/>
              </a:rPr>
              <a:t> 1 </a:t>
            </a:r>
            <a:r>
              <a:rPr dirty="0" err="1">
                <a:latin typeface="Arial"/>
                <a:cs typeface="Arial"/>
              </a:rPr>
              <a:t>მეტრის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დისტანცია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სკრინინგის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პერსონალსა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და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შემომსვლელ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პაციენტს</a:t>
            </a:r>
            <a:r>
              <a:rPr dirty="0">
                <a:latin typeface="Arial"/>
                <a:cs typeface="Arial"/>
              </a:rPr>
              <a:t>/</a:t>
            </a:r>
            <a:r>
              <a:rPr dirty="0" err="1">
                <a:latin typeface="Arial"/>
                <a:cs typeface="Arial"/>
              </a:rPr>
              <a:t>თანამშრომელს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შორის</a:t>
            </a:r>
            <a:endParaRPr dirty="0">
              <a:latin typeface="Arial"/>
              <a:cs typeface="Arial"/>
            </a:endParaRPr>
          </a:p>
          <a:p>
            <a:pPr marL="355600" marR="5080" indent="-342900">
              <a:spcBef>
                <a:spcPts val="1605"/>
              </a:spcBef>
              <a:buSzPct val="79166"/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dirty="0" err="1">
                <a:latin typeface="Arial"/>
                <a:cs typeface="Arial"/>
              </a:rPr>
              <a:t>უზრუნველყავით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ნიღბისა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და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ალკოჰოლის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შემცველი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ხსნარის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ხელმისაწვდომობა</a:t>
            </a:r>
            <a:r>
              <a:rPr dirty="0">
                <a:latin typeface="Arial"/>
                <a:cs typeface="Arial"/>
              </a:rPr>
              <a:t> (</a:t>
            </a:r>
            <a:r>
              <a:rPr lang="ka-GE" dirty="0">
                <a:latin typeface="Arial"/>
                <a:cs typeface="Arial"/>
              </a:rPr>
              <a:t>რისკის შეფასების საფუძველზე, </a:t>
            </a:r>
            <a:r>
              <a:rPr dirty="0" err="1">
                <a:latin typeface="Arial"/>
                <a:cs typeface="Arial"/>
              </a:rPr>
              <a:t>ასევე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ხელთათმანების</a:t>
            </a:r>
            <a:r>
              <a:rPr dirty="0">
                <a:latin typeface="Arial"/>
                <a:cs typeface="Arial"/>
              </a:rPr>
              <a:t>, </a:t>
            </a:r>
            <a:r>
              <a:rPr dirty="0" err="1">
                <a:latin typeface="Arial"/>
                <a:cs typeface="Arial"/>
              </a:rPr>
              <a:t>ხალათის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და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თვალის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დამცავი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საშუალებების</a:t>
            </a:r>
            <a:r>
              <a:rPr dirty="0">
                <a:latin typeface="Arial"/>
                <a:cs typeface="Arial"/>
              </a:rPr>
              <a:t>)</a:t>
            </a:r>
          </a:p>
          <a:p>
            <a:pPr marL="355600" indent="-342900">
              <a:spcBef>
                <a:spcPts val="1825"/>
              </a:spcBef>
              <a:buSzPct val="79166"/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dirty="0" err="1">
                <a:latin typeface="Arial"/>
                <a:cs typeface="Arial"/>
              </a:rPr>
              <a:t>მოსაცდელში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სკამებს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შორის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დაცილება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უნდა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იყოს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მინიმუმ</a:t>
            </a:r>
            <a:r>
              <a:rPr dirty="0">
                <a:latin typeface="Arial"/>
                <a:cs typeface="Arial"/>
              </a:rPr>
              <a:t> 1მ</a:t>
            </a:r>
          </a:p>
          <a:p>
            <a:pPr marL="355600" indent="-342900">
              <a:spcBef>
                <a:spcPts val="1920"/>
              </a:spcBef>
              <a:buSzPct val="79166"/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lang="ka-GE" dirty="0">
                <a:latin typeface="Arial"/>
                <a:cs typeface="Arial"/>
              </a:rPr>
              <a:t>შეინარჩუნეთ ცალმხრივი ნაკადი პაციენტებისა და პერსონალისთვის</a:t>
            </a:r>
          </a:p>
          <a:p>
            <a:pPr marL="355600" indent="-342900">
              <a:spcBef>
                <a:spcPts val="1920"/>
              </a:spcBef>
              <a:buSzPct val="79166"/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dirty="0" err="1">
                <a:latin typeface="Arial"/>
                <a:cs typeface="Arial"/>
              </a:rPr>
              <a:t>მკაფიო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 smtClean="0">
                <a:latin typeface="Arial"/>
                <a:cs typeface="Arial"/>
              </a:rPr>
              <a:t>პოსტერები</a:t>
            </a:r>
            <a:r>
              <a:rPr dirty="0" smtClean="0">
                <a:latin typeface="Arial"/>
                <a:cs typeface="Arial"/>
              </a:rPr>
              <a:t>/</a:t>
            </a:r>
            <a:r>
              <a:rPr lang="ka-GE" dirty="0" smtClean="0">
                <a:latin typeface="Arial"/>
                <a:cs typeface="Arial"/>
              </a:rPr>
              <a:t>აბრები </a:t>
            </a:r>
            <a:r>
              <a:rPr dirty="0" err="1">
                <a:latin typeface="Arial"/>
                <a:cs typeface="Arial"/>
              </a:rPr>
              <a:t>სიმპტომებისა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და</a:t>
            </a:r>
            <a:r>
              <a:rPr dirty="0">
                <a:latin typeface="Arial"/>
                <a:cs typeface="Arial"/>
              </a:rPr>
              <a:t> მიმართულებებისთვის</a:t>
            </a:r>
          </a:p>
          <a:p>
            <a:pPr marL="355600" marR="351155" indent="-342900">
              <a:spcBef>
                <a:spcPts val="1515"/>
              </a:spcBef>
              <a:buSzPct val="79166"/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dirty="0" err="1">
                <a:latin typeface="Arial"/>
                <a:cs typeface="Arial"/>
              </a:rPr>
              <a:t>თანმხლები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პირები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უნდა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დარჩნენ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ტრიაჟის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სივრცის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გარეთ</a:t>
            </a:r>
            <a:r>
              <a:rPr dirty="0">
                <a:latin typeface="Arial"/>
                <a:cs typeface="Arial"/>
              </a:rPr>
              <a:t>, </a:t>
            </a:r>
            <a:r>
              <a:rPr dirty="0" err="1">
                <a:latin typeface="Arial"/>
                <a:cs typeface="Arial"/>
              </a:rPr>
              <a:t>რა</a:t>
            </a:r>
            <a:r>
              <a:rPr lang="ka-GE" dirty="0">
                <a:latin typeface="Arial"/>
                <a:cs typeface="Arial"/>
              </a:rPr>
              <a:t>თ</a:t>
            </a:r>
            <a:r>
              <a:rPr dirty="0">
                <a:latin typeface="Arial"/>
                <a:cs typeface="Arial"/>
              </a:rPr>
              <a:t>ა </a:t>
            </a:r>
            <a:r>
              <a:rPr dirty="0" err="1">
                <a:latin typeface="Arial"/>
                <a:cs typeface="Arial"/>
              </a:rPr>
              <a:t>არ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მოხდეს</a:t>
            </a:r>
            <a:r>
              <a:rPr dirty="0">
                <a:latin typeface="Arial"/>
                <a:cs typeface="Arial"/>
              </a:rPr>
              <a:t> </a:t>
            </a:r>
            <a:r>
              <a:rPr lang="ka-GE" dirty="0">
                <a:latin typeface="Arial"/>
                <a:cs typeface="Arial"/>
              </a:rPr>
              <a:t>ტრიაჟის სივრცის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>
                <a:latin typeface="Arial"/>
                <a:cs typeface="Arial"/>
              </a:rPr>
              <a:t>გადატვი</a:t>
            </a:r>
            <a:r>
              <a:rPr lang="ka-GE" dirty="0">
                <a:latin typeface="Arial"/>
                <a:cs typeface="Arial"/>
              </a:rPr>
              <a:t>რ</a:t>
            </a:r>
            <a:r>
              <a:rPr dirty="0" err="1">
                <a:latin typeface="Arial"/>
                <a:cs typeface="Arial"/>
              </a:rPr>
              <a:t>თვა</a:t>
            </a:r>
            <a:endParaRPr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657" y="1066800"/>
            <a:ext cx="7086600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200" b="1" spc="-35" dirty="0" err="1">
                <a:solidFill>
                  <a:schemeClr val="accent1">
                    <a:lumMod val="75000"/>
                  </a:schemeClr>
                </a:solidFill>
              </a:rPr>
              <a:t>ტრიაჟი</a:t>
            </a:r>
            <a:r>
              <a:rPr lang="en-US" sz="3200" b="1" spc="-35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sz="3200" b="1" spc="-35" dirty="0">
                <a:solidFill>
                  <a:schemeClr val="accent1">
                    <a:lumMod val="75000"/>
                  </a:schemeClr>
                </a:solidFill>
              </a:rPr>
              <a:t>(3</a:t>
            </a:r>
            <a:r>
              <a:rPr sz="3200" b="1" spc="-35" dirty="0" smtClean="0">
                <a:solidFill>
                  <a:schemeClr val="accent1">
                    <a:lumMod val="75000"/>
                  </a:schemeClr>
                </a:solidFill>
              </a:rPr>
              <a:t>):</a:t>
            </a:r>
            <a:r>
              <a:rPr lang="ka-GE" sz="32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ka-GE" sz="3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სივრცის მოწყობა:</a:t>
            </a:r>
            <a:br>
              <a:rPr lang="ka-GE" sz="3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</a:br>
            <a:endParaRPr sz="3200" b="1" spc="-35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6117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4A1A73A-6D21-4924-8392-80AAE350DA9C}"/>
              </a:ext>
            </a:extLst>
          </p:cNvPr>
          <p:cNvSpPr txBox="1">
            <a:spLocks/>
          </p:cNvSpPr>
          <p:nvPr/>
        </p:nvSpPr>
        <p:spPr>
          <a:xfrm>
            <a:off x="571500" y="2936558"/>
            <a:ext cx="817245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92CC"/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j-ea"/>
                <a:cs typeface="Arial"/>
              </a:rPr>
              <a:t>მადლობა </a:t>
            </a:r>
            <a:r>
              <a:rPr kumimoji="0" lang="ka-GE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j-ea"/>
                <a:cs typeface="Arial"/>
              </a:rPr>
              <a:t>ყურადღებისთვის !!!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89746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41541" y="1512741"/>
            <a:ext cx="810245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 err="1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ამბულატორიული</a:t>
            </a:r>
            <a:r>
              <a:rPr sz="3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ka-GE" sz="3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დაწესებულებები</a:t>
            </a:r>
            <a:endParaRPr sz="3200" b="1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4450" y="2286000"/>
            <a:ext cx="7658100" cy="3839513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 marR="236220">
              <a:lnSpc>
                <a:spcPts val="3000"/>
              </a:lnSpc>
              <a:spcBef>
                <a:spcPts val="500"/>
              </a:spcBef>
            </a:pPr>
            <a:r>
              <a:rPr sz="1600" dirty="0" err="1">
                <a:latin typeface="Arial"/>
                <a:cs typeface="Arial"/>
              </a:rPr>
              <a:t>იპკ</a:t>
            </a:r>
            <a:r>
              <a:rPr sz="1600" dirty="0">
                <a:latin typeface="Arial"/>
                <a:cs typeface="Arial"/>
              </a:rPr>
              <a:t>-ს </a:t>
            </a:r>
            <a:r>
              <a:rPr sz="1600" dirty="0" err="1">
                <a:latin typeface="Arial"/>
                <a:cs typeface="Arial"/>
              </a:rPr>
              <a:t>ბაზისური</a:t>
            </a:r>
            <a:r>
              <a:rPr sz="1600" dirty="0">
                <a:latin typeface="Arial"/>
                <a:cs typeface="Arial"/>
              </a:rPr>
              <a:t> </a:t>
            </a:r>
            <a:r>
              <a:rPr lang="ka-GE" sz="1600" dirty="0">
                <a:latin typeface="Arial"/>
                <a:cs typeface="Arial"/>
              </a:rPr>
              <a:t>პრინციპები და სტანდარტული უსაფრთხოების ზომები დაცული უნდა იყოს ყველა სამედიცინო დაწესებულებაში, მათ შორი ამბულატორიებში</a:t>
            </a:r>
          </a:p>
          <a:p>
            <a:pPr marL="12700" marR="236220">
              <a:lnSpc>
                <a:spcPts val="3000"/>
              </a:lnSpc>
              <a:spcBef>
                <a:spcPts val="500"/>
              </a:spcBef>
            </a:pPr>
            <a:endParaRPr sz="2400" dirty="0">
              <a:latin typeface="Arial"/>
              <a:cs typeface="Arial"/>
            </a:endParaRPr>
          </a:p>
          <a:p>
            <a:pPr marL="12700" marR="5080">
              <a:lnSpc>
                <a:spcPts val="3000"/>
              </a:lnSpc>
            </a:pPr>
            <a:r>
              <a:rPr sz="1600" spc="-5" dirty="0">
                <a:latin typeface="Arial"/>
                <a:cs typeface="Arial"/>
              </a:rPr>
              <a:t>COVID-19 </a:t>
            </a:r>
            <a:r>
              <a:rPr sz="1600" dirty="0" err="1">
                <a:latin typeface="Arial"/>
                <a:cs typeface="Arial"/>
              </a:rPr>
              <a:t>ინფექციის</a:t>
            </a:r>
            <a:r>
              <a:rPr lang="ka-GE" sz="1600" dirty="0">
                <a:latin typeface="Arial"/>
                <a:cs typeface="Arial"/>
              </a:rPr>
              <a:t>თვის</a:t>
            </a:r>
            <a:r>
              <a:rPr sz="1600" dirty="0">
                <a:latin typeface="Arial"/>
                <a:cs typeface="Arial"/>
              </a:rPr>
              <a:t> </a:t>
            </a:r>
            <a:r>
              <a:rPr lang="ka-GE" sz="1600" dirty="0">
                <a:latin typeface="Arial"/>
                <a:cs typeface="Arial"/>
              </a:rPr>
              <a:t>გამოყენებულ უნდა იქნას </a:t>
            </a:r>
            <a:r>
              <a:rPr sz="1600" dirty="0" err="1">
                <a:latin typeface="Arial"/>
                <a:cs typeface="Arial"/>
              </a:rPr>
              <a:t>შემდეგი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ზომები</a:t>
            </a:r>
            <a:r>
              <a:rPr sz="1600" dirty="0">
                <a:latin typeface="Arial"/>
                <a:cs typeface="Arial"/>
              </a:rPr>
              <a:t>:</a:t>
            </a:r>
          </a:p>
          <a:p>
            <a:pPr marL="755650" indent="-285750">
              <a:lnSpc>
                <a:spcPct val="100000"/>
              </a:lnSpc>
              <a:spcBef>
                <a:spcPts val="200"/>
              </a:spcBef>
              <a:buChar char="•"/>
              <a:tabLst>
                <a:tab pos="755015" algn="l"/>
                <a:tab pos="755650" algn="l"/>
              </a:tabLst>
            </a:pPr>
            <a:r>
              <a:rPr sz="1600" dirty="0" err="1">
                <a:latin typeface="Arial"/>
                <a:cs typeface="Arial"/>
              </a:rPr>
              <a:t>ტრიაჟი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და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ადრეული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იდენტიფიკაცია</a:t>
            </a:r>
            <a:endParaRPr sz="1600" dirty="0">
              <a:latin typeface="Arial"/>
              <a:cs typeface="Arial"/>
            </a:endParaRPr>
          </a:p>
          <a:p>
            <a:pPr marL="755650" indent="-285750">
              <a:lnSpc>
                <a:spcPct val="100000"/>
              </a:lnSpc>
              <a:spcBef>
                <a:spcPts val="335"/>
              </a:spcBef>
              <a:buChar char="•"/>
              <a:tabLst>
                <a:tab pos="755015" algn="l"/>
                <a:tab pos="755650" algn="l"/>
              </a:tabLst>
            </a:pPr>
            <a:r>
              <a:rPr sz="1600" dirty="0" err="1">
                <a:latin typeface="Arial"/>
                <a:cs typeface="Arial"/>
              </a:rPr>
              <a:t>სინდრომული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სკრინინგი</a:t>
            </a:r>
            <a:endParaRPr sz="1600" dirty="0">
              <a:latin typeface="Arial"/>
              <a:cs typeface="Arial"/>
            </a:endParaRPr>
          </a:p>
          <a:p>
            <a:pPr marL="755650" marR="267335" indent="-285750">
              <a:lnSpc>
                <a:spcPts val="3000"/>
              </a:lnSpc>
              <a:spcBef>
                <a:spcPts val="640"/>
              </a:spcBef>
              <a:buChar char="•"/>
              <a:tabLst>
                <a:tab pos="755015" algn="l"/>
                <a:tab pos="755650" algn="l"/>
              </a:tabLst>
            </a:pPr>
            <a:r>
              <a:rPr lang="ka-GE" sz="1600" dirty="0">
                <a:latin typeface="Arial"/>
                <a:cs typeface="Arial"/>
              </a:rPr>
              <a:t>გაძლიერებული ყურადღება </a:t>
            </a:r>
            <a:r>
              <a:rPr sz="1600" dirty="0" err="1">
                <a:latin typeface="Arial"/>
                <a:cs typeface="Arial"/>
              </a:rPr>
              <a:t>ხელის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ჰიგიენ</a:t>
            </a:r>
            <a:r>
              <a:rPr lang="ka-GE" sz="1600" dirty="0">
                <a:latin typeface="Arial"/>
                <a:cs typeface="Arial"/>
              </a:rPr>
              <a:t>ის და </a:t>
            </a:r>
            <a:r>
              <a:rPr sz="1600" dirty="0" err="1">
                <a:latin typeface="Arial"/>
                <a:cs typeface="Arial"/>
              </a:rPr>
              <a:t>რესპირ</a:t>
            </a:r>
            <a:r>
              <a:rPr lang="ka-GE" sz="1600" dirty="0">
                <a:latin typeface="Arial"/>
                <a:cs typeface="Arial"/>
              </a:rPr>
              <a:t>აციული ჰიგიენის დაცვაზე </a:t>
            </a:r>
            <a:r>
              <a:rPr sz="1600" dirty="0" err="1">
                <a:latin typeface="Arial"/>
                <a:cs typeface="Arial"/>
              </a:rPr>
              <a:t>და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სიმპტომურ</a:t>
            </a:r>
            <a:r>
              <a:rPr lang="ka-GE" sz="1600" dirty="0">
                <a:latin typeface="Arial"/>
                <a:cs typeface="Arial"/>
              </a:rPr>
              <a:t>ი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პაციენტების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მიერ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ნიღბის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ტარება</a:t>
            </a:r>
            <a:r>
              <a:rPr lang="ka-GE" sz="1600" dirty="0">
                <a:latin typeface="Arial"/>
                <a:cs typeface="Arial"/>
              </a:rPr>
              <a:t>ზე</a:t>
            </a:r>
            <a:r>
              <a:rPr lang="en-US" sz="160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(</a:t>
            </a:r>
            <a:r>
              <a:rPr sz="1600" dirty="0" err="1">
                <a:latin typeface="Arial"/>
                <a:cs typeface="Arial"/>
              </a:rPr>
              <a:t>ვიზუალური</a:t>
            </a:r>
            <a:r>
              <a:rPr sz="1600" dirty="0">
                <a:latin typeface="Arial"/>
                <a:cs typeface="Arial"/>
              </a:rPr>
              <a:t> </a:t>
            </a:r>
            <a:r>
              <a:rPr lang="ka-GE" sz="1600" dirty="0">
                <a:latin typeface="Arial"/>
                <a:cs typeface="Arial"/>
              </a:rPr>
              <a:t>მიმანიშნებლების</a:t>
            </a:r>
            <a:r>
              <a:rPr sz="1600" dirty="0">
                <a:latin typeface="Arial"/>
                <a:cs typeface="Arial"/>
              </a:rPr>
              <a:t>/</a:t>
            </a:r>
            <a:r>
              <a:rPr sz="1600" dirty="0" err="1">
                <a:latin typeface="Arial"/>
                <a:cs typeface="Arial"/>
              </a:rPr>
              <a:t>პოსტერები</a:t>
            </a:r>
            <a:r>
              <a:rPr sz="1600" dirty="0">
                <a:latin typeface="Arial"/>
                <a:cs typeface="Arial"/>
              </a:rPr>
              <a:t>);</a:t>
            </a:r>
          </a:p>
        </p:txBody>
      </p:sp>
      <p:sp>
        <p:nvSpPr>
          <p:cNvPr id="4" name="object 4"/>
          <p:cNvSpPr/>
          <p:nvPr/>
        </p:nvSpPr>
        <p:spPr>
          <a:xfrm>
            <a:off x="237530" y="1909166"/>
            <a:ext cx="782240" cy="10626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37529" y="3429000"/>
            <a:ext cx="782240" cy="914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37529" y="4800601"/>
            <a:ext cx="782240" cy="10626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40953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085850" y="2317107"/>
            <a:ext cx="7909884" cy="3723069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298450" marR="441959" indent="-285750">
              <a:lnSpc>
                <a:spcPct val="150000"/>
              </a:lnSpc>
              <a:spcBef>
                <a:spcPts val="150"/>
              </a:spcBef>
              <a:buChar char="•"/>
              <a:tabLst>
                <a:tab pos="297815" algn="l"/>
                <a:tab pos="298450" algn="l"/>
              </a:tabLst>
            </a:pPr>
            <a:r>
              <a:rPr sz="1600" dirty="0" err="1">
                <a:latin typeface="Arial"/>
                <a:cs typeface="Arial"/>
              </a:rPr>
              <a:t>თუ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შესაძლებელია</a:t>
            </a:r>
            <a:r>
              <a:rPr lang="en-US" sz="1600" dirty="0">
                <a:latin typeface="Arial"/>
                <a:cs typeface="Arial"/>
              </a:rPr>
              <a:t>,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მოათავსეთ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პაციენტ</a:t>
            </a:r>
            <a:r>
              <a:rPr lang="ka-GE" sz="1600" dirty="0">
                <a:latin typeface="Arial"/>
                <a:cs typeface="Arial"/>
              </a:rPr>
              <a:t>ები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განცალკევებულ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ოთახ</a:t>
            </a:r>
            <a:r>
              <a:rPr lang="ka-GE" sz="1600" dirty="0">
                <a:latin typeface="Arial"/>
                <a:cs typeface="Arial"/>
              </a:rPr>
              <a:t>ებში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ან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სხვა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პაციენტებისგან</a:t>
            </a:r>
            <a:r>
              <a:rPr lang="en-US" sz="1600" dirty="0">
                <a:latin typeface="Arial"/>
                <a:cs typeface="Arial"/>
              </a:rPr>
              <a:t> </a:t>
            </a:r>
            <a:r>
              <a:rPr lang="ka-GE" sz="1600" dirty="0">
                <a:latin typeface="Arial"/>
                <a:cs typeface="Arial"/>
              </a:rPr>
              <a:t>მოშორებით მოსაცდელ ოთახებში;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ატარეთ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ნიღ</a:t>
            </a:r>
            <a:r>
              <a:rPr lang="ka-GE" sz="1600" dirty="0">
                <a:latin typeface="Arial"/>
                <a:cs typeface="Arial"/>
              </a:rPr>
              <a:t>ა</a:t>
            </a:r>
            <a:r>
              <a:rPr sz="1600" dirty="0" err="1">
                <a:latin typeface="Arial"/>
                <a:cs typeface="Arial"/>
              </a:rPr>
              <a:t>ბი</a:t>
            </a:r>
            <a:r>
              <a:rPr sz="1600" dirty="0">
                <a:latin typeface="Arial"/>
                <a:cs typeface="Arial"/>
              </a:rPr>
              <a:t>, </a:t>
            </a:r>
            <a:r>
              <a:rPr sz="1600" dirty="0" err="1">
                <a:latin typeface="Arial"/>
                <a:cs typeface="Arial"/>
              </a:rPr>
              <a:t>ხელთათმანი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და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ხალათი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პაციენტის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გასინჯვის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დროს</a:t>
            </a:r>
            <a:r>
              <a:rPr sz="1600" dirty="0">
                <a:latin typeface="Arial"/>
                <a:cs typeface="Arial"/>
              </a:rPr>
              <a:t>  (</a:t>
            </a:r>
            <a:r>
              <a:rPr sz="1600" dirty="0" err="1">
                <a:latin typeface="Arial"/>
                <a:cs typeface="Arial"/>
              </a:rPr>
              <a:t>კონტაქტური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და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წვეთოვანი</a:t>
            </a:r>
            <a:r>
              <a:rPr sz="1600" dirty="0">
                <a:latin typeface="Arial"/>
                <a:cs typeface="Arial"/>
              </a:rPr>
              <a:t> </a:t>
            </a:r>
            <a:r>
              <a:rPr lang="ka-GE" sz="1600" dirty="0">
                <a:latin typeface="Arial"/>
                <a:cs typeface="Arial"/>
              </a:rPr>
              <a:t>უსაფრთხოების ზომები</a:t>
            </a:r>
            <a:r>
              <a:rPr sz="1600" dirty="0">
                <a:latin typeface="Arial"/>
                <a:cs typeface="Arial"/>
              </a:rPr>
              <a:t>);</a:t>
            </a:r>
          </a:p>
          <a:p>
            <a:pPr marL="298450" marR="186055" indent="-285750">
              <a:lnSpc>
                <a:spcPct val="150000"/>
              </a:lnSpc>
              <a:spcBef>
                <a:spcPts val="215"/>
              </a:spcBef>
              <a:buChar char="•"/>
              <a:tabLst>
                <a:tab pos="297815" algn="l"/>
                <a:tab pos="298450" algn="l"/>
              </a:tabLst>
            </a:pPr>
            <a:r>
              <a:rPr sz="1600" dirty="0" err="1">
                <a:latin typeface="Arial"/>
                <a:cs typeface="Arial"/>
              </a:rPr>
              <a:t>თუ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სიმპტომურ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პაციენტს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უწევ</a:t>
            </a:r>
            <a:r>
              <a:rPr lang="ka-GE" sz="1600" dirty="0">
                <a:latin typeface="Arial"/>
                <a:cs typeface="Arial"/>
              </a:rPr>
              <a:t>ს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მოსაცდელში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დაყოვნება</a:t>
            </a:r>
            <a:r>
              <a:rPr sz="1600" dirty="0">
                <a:latin typeface="Arial"/>
                <a:cs typeface="Arial"/>
              </a:rPr>
              <a:t>,</a:t>
            </a:r>
            <a:r>
              <a:rPr lang="en-US"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უზრუნველყავით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მათი</a:t>
            </a:r>
            <a:r>
              <a:rPr sz="1600" dirty="0">
                <a:latin typeface="Arial"/>
                <a:cs typeface="Arial"/>
              </a:rPr>
              <a:t> </a:t>
            </a:r>
            <a:r>
              <a:rPr lang="ka-GE" sz="1600" dirty="0">
                <a:latin typeface="Arial"/>
                <a:cs typeface="Arial"/>
              </a:rPr>
              <a:t>განთავსება სხვა მოსაცდელში ან 1 მ-იანი დისტანცია სხვა პაციენტებთან;</a:t>
            </a:r>
            <a:endParaRPr sz="1600" dirty="0">
              <a:latin typeface="Arial"/>
              <a:cs typeface="Arial"/>
            </a:endParaRPr>
          </a:p>
          <a:p>
            <a:pPr marL="298450" indent="-285750">
              <a:lnSpc>
                <a:spcPct val="150000"/>
              </a:lnSpc>
              <a:buChar char="•"/>
              <a:tabLst>
                <a:tab pos="297815" algn="l"/>
                <a:tab pos="298450" algn="l"/>
              </a:tabLst>
            </a:pPr>
            <a:r>
              <a:rPr sz="1600" dirty="0" err="1">
                <a:latin typeface="Arial"/>
                <a:cs typeface="Arial"/>
              </a:rPr>
              <a:t>სიმპტომურ</a:t>
            </a:r>
            <a:r>
              <a:rPr lang="ka-GE" sz="1600" dirty="0">
                <a:latin typeface="Arial"/>
                <a:cs typeface="Arial"/>
              </a:rPr>
              <a:t>ი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პაციენტებ</a:t>
            </a:r>
            <a:r>
              <a:rPr lang="ka-GE" sz="1600" dirty="0">
                <a:latin typeface="Arial"/>
                <a:cs typeface="Arial"/>
              </a:rPr>
              <a:t>ს მოემსახურეთ ურიგოდ;</a:t>
            </a:r>
            <a:endParaRPr sz="1600" dirty="0">
              <a:latin typeface="Arial"/>
              <a:cs typeface="Arial"/>
            </a:endParaRPr>
          </a:p>
          <a:p>
            <a:pPr marL="298450" marR="5080" indent="-285750">
              <a:lnSpc>
                <a:spcPct val="150000"/>
              </a:lnSpc>
              <a:spcBef>
                <a:spcPts val="75"/>
              </a:spcBef>
              <a:buChar char="•"/>
              <a:tabLst>
                <a:tab pos="297815" algn="l"/>
                <a:tab pos="298450" algn="l"/>
              </a:tabLst>
            </a:pPr>
            <a:r>
              <a:rPr lang="ka-GE" sz="1600" dirty="0">
                <a:latin typeface="Arial"/>
                <a:cs typeface="Arial"/>
              </a:rPr>
              <a:t>პაციენტებს და მათ </a:t>
            </a:r>
            <a:r>
              <a:rPr sz="1600" dirty="0" err="1">
                <a:latin typeface="Arial"/>
                <a:cs typeface="Arial"/>
              </a:rPr>
              <a:t>ოჯახის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წევრებს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ასწავლეთ</a:t>
            </a:r>
            <a:r>
              <a:rPr sz="1600" dirty="0">
                <a:latin typeface="Arial"/>
                <a:cs typeface="Arial"/>
              </a:rPr>
              <a:t> </a:t>
            </a:r>
            <a:r>
              <a:rPr lang="ka-GE" sz="1600" dirty="0">
                <a:latin typeface="Arial"/>
                <a:cs typeface="Arial"/>
              </a:rPr>
              <a:t>სიმპტომების</a:t>
            </a:r>
            <a:r>
              <a:rPr sz="1600" dirty="0">
                <a:latin typeface="Arial"/>
                <a:cs typeface="Arial"/>
              </a:rPr>
              <a:t> </a:t>
            </a:r>
            <a:r>
              <a:rPr lang="ka-GE" sz="1600" dirty="0">
                <a:latin typeface="Arial"/>
                <a:cs typeface="Arial"/>
              </a:rPr>
              <a:t>ადრეული </a:t>
            </a:r>
            <a:r>
              <a:rPr sz="1600" dirty="0" err="1">
                <a:latin typeface="Arial"/>
                <a:cs typeface="Arial"/>
              </a:rPr>
              <a:t>ამოცნობა</a:t>
            </a:r>
            <a:r>
              <a:rPr lang="en-US" sz="1600" dirty="0">
                <a:latin typeface="Arial"/>
                <a:cs typeface="Arial"/>
              </a:rPr>
              <a:t>,</a:t>
            </a:r>
            <a:r>
              <a:rPr lang="ka-GE" sz="1600" dirty="0">
                <a:latin typeface="Arial"/>
                <a:cs typeface="Arial"/>
              </a:rPr>
              <a:t> უსაფრთხოების საბაზისო წესები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და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რომელ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სამედიცინო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დაწესებულებას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dirty="0" err="1">
                <a:latin typeface="Arial"/>
                <a:cs typeface="Arial"/>
              </a:rPr>
              <a:t>მიმართო</a:t>
            </a:r>
            <a:r>
              <a:rPr lang="ka-GE" sz="1600" dirty="0">
                <a:latin typeface="Arial"/>
                <a:cs typeface="Arial"/>
              </a:rPr>
              <a:t>ნ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4300" y="1785790"/>
            <a:ext cx="782240" cy="10626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4301" y="3168949"/>
            <a:ext cx="782240" cy="914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8267" y="4724401"/>
            <a:ext cx="782240" cy="10626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xmlns="" id="{2E8B5D1B-9185-46F7-A02D-BD9AEAB00A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61434" y="1533156"/>
            <a:ext cx="77343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200" b="1" dirty="0" err="1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ამბულატორიული</a:t>
            </a:r>
            <a:r>
              <a:rPr sz="3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ka-GE" sz="32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დაწესებულებები</a:t>
            </a:r>
            <a:endParaRPr sz="3200" b="1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12762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95600"/>
            <a:ext cx="9144000" cy="1143000"/>
          </a:xfrm>
        </p:spPr>
        <p:txBody>
          <a:bodyPr>
            <a:noAutofit/>
          </a:bodyPr>
          <a:lstStyle/>
          <a:p>
            <a:r>
              <a:rPr lang="ka-GE" sz="2800" b="1" spc="-5" dirty="0">
                <a:solidFill>
                  <a:schemeClr val="accent5">
                    <a:lumMod val="75000"/>
                  </a:schemeClr>
                </a:solidFill>
              </a:rPr>
              <a:t>როგორ ხდება პაციენტების </a:t>
            </a:r>
            <a:r>
              <a:rPr lang="ka-GE" sz="2800" b="1" spc="-5" dirty="0" smtClean="0">
                <a:solidFill>
                  <a:schemeClr val="accent5">
                    <a:lumMod val="75000"/>
                  </a:schemeClr>
                </a:solidFill>
              </a:rPr>
              <a:t>ნაკადების მართვა? </a:t>
            </a:r>
            <a:br>
              <a:rPr lang="ka-GE" sz="2800" b="1" spc="-5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2800" b="1" spc="-5" dirty="0" smtClean="0">
                <a:solidFill>
                  <a:schemeClr val="accent5">
                    <a:lumMod val="75000"/>
                  </a:schemeClr>
                </a:solidFill>
              </a:rPr>
              <a:t>(მობილიზაციის გეგმა)</a:t>
            </a:r>
            <a:endParaRPr lang="en-US" sz="2800" b="1" spc="-5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096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3624695" cy="684356"/>
          </a:xfrm>
        </p:spPr>
        <p:txBody>
          <a:bodyPr>
            <a:normAutofit/>
          </a:bodyPr>
          <a:lstStyle/>
          <a:p>
            <a:r>
              <a:rPr lang="ka-GE" sz="2800" b="1" spc="-5" dirty="0">
                <a:solidFill>
                  <a:schemeClr val="accent5">
                    <a:lumMod val="75000"/>
                  </a:schemeClr>
                </a:solidFill>
              </a:rPr>
              <a:t>ცხელების კლინიკა:</a:t>
            </a:r>
            <a:endParaRPr lang="en-US" sz="2800" b="1" spc="-5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2057400"/>
            <a:ext cx="7674429" cy="381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ka-GE" sz="1800" dirty="0"/>
              <a:t>ცხელების მქონე პაციენტების მისაღებად სრულად მობილიზებული სამედიცინო დაწესებულებაა რომელიც ახორციელებს: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1800" dirty="0"/>
              <a:t> ცხელებით მიმდინარე ყველა შემთხვევის ტრიაჟს,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1800" dirty="0"/>
              <a:t>დიაგნოსტირებას,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1800" dirty="0"/>
              <a:t>მკურნალობის შემდგომი ტაქტიკის განსაზღვრას,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1800" dirty="0"/>
              <a:t>ცხელებით მიმდინარე შემთხვევების  სამედიცინო მომსახურებას/მართვას და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1800" dirty="0"/>
              <a:t>COVID-19 -ის დადასტურებული შემთხვევის რეფერალს შესაბამის სამედიცინო დაწესებულებაში</a:t>
            </a:r>
          </a:p>
          <a:p>
            <a:endParaRPr lang="en-US" sz="1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1981200"/>
            <a:ext cx="1935307" cy="2580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353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071629"/>
            <a:ext cx="3167495" cy="632401"/>
          </a:xfrm>
        </p:spPr>
        <p:txBody>
          <a:bodyPr>
            <a:normAutofit/>
          </a:bodyPr>
          <a:lstStyle/>
          <a:p>
            <a:r>
              <a:rPr lang="en-US" sz="2800" b="1" spc="-5" dirty="0">
                <a:solidFill>
                  <a:schemeClr val="accent5">
                    <a:lumMod val="75000"/>
                  </a:schemeClr>
                </a:solidFill>
              </a:rPr>
              <a:t>COVID-</a:t>
            </a:r>
            <a:r>
              <a:rPr lang="ka-GE" sz="2800" b="1" spc="-5" dirty="0">
                <a:solidFill>
                  <a:schemeClr val="accent5">
                    <a:lumMod val="75000"/>
                  </a:schemeClr>
                </a:solidFill>
              </a:rPr>
              <a:t>19 კლინიკა</a:t>
            </a:r>
            <a:endParaRPr lang="en-US" sz="2800" b="1" spc="-5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53290" y="2040009"/>
            <a:ext cx="5569529" cy="381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ka-GE" sz="2000" dirty="0">
                <a:latin typeface="Sylfaen" panose="010A0502050306030303" pitchFamily="18" charset="0"/>
              </a:rPr>
              <a:t>სრულად მობილიზებული სამედიცინო დაწესებულება, რომელიც  ახორციელებს ახალი კორონავირუსით (</a:t>
            </a:r>
            <a:r>
              <a:rPr lang="en-US" sz="2000" dirty="0">
                <a:latin typeface="Sylfaen" panose="010A0502050306030303" pitchFamily="18" charset="0"/>
              </a:rPr>
              <a:t>SARS-CoV-2) </a:t>
            </a:r>
            <a:r>
              <a:rPr lang="ka-GE" sz="2000" dirty="0">
                <a:latin typeface="Sylfaen" panose="010A0502050306030303" pitchFamily="18" charset="0"/>
              </a:rPr>
              <a:t>გამოწვეული ინფექციის (</a:t>
            </a:r>
            <a:r>
              <a:rPr lang="en-US" sz="2000" dirty="0">
                <a:latin typeface="Sylfaen" panose="010A0502050306030303" pitchFamily="18" charset="0"/>
              </a:rPr>
              <a:t>COVID-19)</a:t>
            </a:r>
            <a:r>
              <a:rPr lang="ka-GE" sz="2000" dirty="0">
                <a:latin typeface="Sylfaen" panose="010A0502050306030303" pitchFamily="18" charset="0"/>
              </a:rPr>
              <a:t> საეჭვო და/ან დადასტურებული შემთხვევების დიაგნოსტირებასა და </a:t>
            </a:r>
            <a:r>
              <a:rPr lang="ka-GE" sz="2000" dirty="0" smtClean="0">
                <a:latin typeface="Sylfaen" panose="010A0502050306030303" pitchFamily="18" charset="0"/>
              </a:rPr>
              <a:t>მართვას.</a:t>
            </a:r>
            <a:endParaRPr lang="ka-GE" sz="2000" dirty="0">
              <a:latin typeface="Sylfaen" panose="010A0502050306030303" pitchFamily="18" charset="0"/>
            </a:endParaRPr>
          </a:p>
          <a:p>
            <a:pPr>
              <a:lnSpc>
                <a:spcPct val="150000"/>
              </a:lnSpc>
            </a:pPr>
            <a:endParaRPr lang="en-US" sz="1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9212" y="1704030"/>
            <a:ext cx="2146588" cy="257694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384" y="1323192"/>
            <a:ext cx="1540616" cy="1433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917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66800" y="2888979"/>
            <a:ext cx="6895292" cy="1086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000"/>
              </a:lnSpc>
              <a:spcBef>
                <a:spcPts val="100"/>
              </a:spcBef>
              <a:tabLst>
                <a:tab pos="1108710" algn="l"/>
              </a:tabLst>
            </a:pPr>
            <a:r>
              <a:rPr lang="ka-GE" sz="3200" b="1" spc="-5" dirty="0" smtClean="0">
                <a:solidFill>
                  <a:schemeClr val="accent5">
                    <a:lumMod val="75000"/>
                  </a:schemeClr>
                </a:solidFill>
              </a:rPr>
              <a:t>იპკ-ს </a:t>
            </a:r>
            <a:r>
              <a:rPr lang="ka-GE" sz="3200" b="1" spc="-5" dirty="0" smtClean="0">
                <a:solidFill>
                  <a:schemeClr val="accent5">
                    <a:lumMod val="75000"/>
                  </a:schemeClr>
                </a:solidFill>
              </a:rPr>
              <a:t>რა </a:t>
            </a:r>
            <a:r>
              <a:rPr lang="ka-GE" sz="3200" b="1" spc="-5" dirty="0">
                <a:solidFill>
                  <a:schemeClr val="accent5">
                    <a:lumMod val="75000"/>
                  </a:schemeClr>
                </a:solidFill>
              </a:rPr>
              <a:t>სტრატეგიას გვთავაზობს ჯანმო </a:t>
            </a:r>
            <a:r>
              <a:rPr sz="3200" b="1" spc="-45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sz="3200" b="1" spc="-5" dirty="0">
                <a:solidFill>
                  <a:schemeClr val="accent5">
                    <a:lumMod val="75000"/>
                  </a:schemeClr>
                </a:solidFill>
              </a:rPr>
              <a:t>COVID-19</a:t>
            </a:r>
            <a:r>
              <a:rPr lang="ka-GE" sz="3200" b="1" spc="-5" dirty="0">
                <a:solidFill>
                  <a:schemeClr val="accent5">
                    <a:lumMod val="75000"/>
                  </a:schemeClr>
                </a:solidFill>
              </a:rPr>
              <a:t> შემთხვევაში</a:t>
            </a:r>
            <a:r>
              <a:rPr sz="3200" b="1" spc="-5" dirty="0">
                <a:solidFill>
                  <a:schemeClr val="accent5">
                    <a:lumMod val="75000"/>
                  </a:schemeClr>
                </a:solidFill>
              </a:rPr>
              <a:t>?</a:t>
            </a:r>
            <a:endParaRPr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268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0" y="2667000"/>
            <a:ext cx="8459303" cy="2674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6575" indent="-342900">
              <a:spcBef>
                <a:spcPts val="1440"/>
              </a:spcBef>
              <a:buFontTx/>
              <a:buAutoNum type="arabicPeriod"/>
              <a:tabLst>
                <a:tab pos="536575" algn="l"/>
              </a:tabLst>
            </a:pPr>
            <a:r>
              <a:rPr lang="ka-GE" dirty="0" smtClean="0">
                <a:latin typeface="Sylfaen" panose="010A0502050306030303" pitchFamily="18" charset="0"/>
                <a:cs typeface="Arial"/>
              </a:rPr>
              <a:t>ყველა </a:t>
            </a:r>
            <a:r>
              <a:rPr lang="ka-GE" dirty="0">
                <a:latin typeface="Sylfaen" panose="010A0502050306030303" pitchFamily="18" charset="0"/>
                <a:cs typeface="Arial"/>
              </a:rPr>
              <a:t>პაციენტთან</a:t>
            </a:r>
            <a:r>
              <a:rPr lang="en-GB" dirty="0">
                <a:latin typeface="Sylfaen" panose="010A0502050306030303" pitchFamily="18" charset="0"/>
                <a:cs typeface="Arial"/>
              </a:rPr>
              <a:t> </a:t>
            </a:r>
            <a:r>
              <a:rPr lang="ka-GE" b="1" dirty="0">
                <a:latin typeface="Sylfaen" panose="010A0502050306030303" pitchFamily="18" charset="0"/>
                <a:cs typeface="Arial"/>
              </a:rPr>
              <a:t>უსაფრთხოების სტანდარტული ზომების </a:t>
            </a:r>
            <a:r>
              <a:rPr lang="ka-GE" dirty="0">
                <a:latin typeface="Sylfaen" panose="010A0502050306030303" pitchFamily="18" charset="0"/>
                <a:cs typeface="Arial"/>
              </a:rPr>
              <a:t>გამოყენება </a:t>
            </a:r>
          </a:p>
          <a:p>
            <a:pPr marL="536575" indent="-3429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536575" algn="l"/>
              </a:tabLst>
            </a:pPr>
            <a:r>
              <a:rPr b="1" dirty="0" err="1">
                <a:latin typeface="Sylfaen" panose="010A0502050306030303" pitchFamily="18" charset="0"/>
                <a:cs typeface="Arial"/>
              </a:rPr>
              <a:t>ტრიაჟის</a:t>
            </a:r>
            <a:r>
              <a:rPr dirty="0">
                <a:latin typeface="Sylfaen" panose="010A0502050306030303" pitchFamily="18" charset="0"/>
                <a:cs typeface="Arial"/>
              </a:rPr>
              <a:t>, </a:t>
            </a:r>
            <a:r>
              <a:rPr dirty="0" err="1">
                <a:latin typeface="Sylfaen" panose="010A0502050306030303" pitchFamily="18" charset="0"/>
                <a:cs typeface="Arial"/>
              </a:rPr>
              <a:t>შემთხვევის</a:t>
            </a:r>
            <a:r>
              <a:rPr dirty="0">
                <a:latin typeface="Sylfaen" panose="010A0502050306030303" pitchFamily="18" charset="0"/>
                <a:cs typeface="Arial"/>
              </a:rPr>
              <a:t> </a:t>
            </a:r>
            <a:r>
              <a:rPr dirty="0" err="1">
                <a:latin typeface="Sylfaen" panose="010A0502050306030303" pitchFamily="18" charset="0"/>
                <a:cs typeface="Arial"/>
              </a:rPr>
              <a:t>ადრეული</a:t>
            </a:r>
            <a:r>
              <a:rPr dirty="0">
                <a:latin typeface="Sylfaen" panose="010A0502050306030303" pitchFamily="18" charset="0"/>
                <a:cs typeface="Arial"/>
              </a:rPr>
              <a:t> </a:t>
            </a:r>
            <a:r>
              <a:rPr dirty="0" err="1">
                <a:latin typeface="Sylfaen" panose="010A0502050306030303" pitchFamily="18" charset="0"/>
                <a:cs typeface="Arial"/>
              </a:rPr>
              <a:t>ამოცნობისა</a:t>
            </a:r>
            <a:r>
              <a:rPr dirty="0">
                <a:latin typeface="Sylfaen" panose="010A0502050306030303" pitchFamily="18" charset="0"/>
                <a:cs typeface="Arial"/>
              </a:rPr>
              <a:t> </a:t>
            </a:r>
            <a:r>
              <a:rPr dirty="0" err="1">
                <a:latin typeface="Sylfaen" panose="010A0502050306030303" pitchFamily="18" charset="0"/>
                <a:cs typeface="Arial"/>
              </a:rPr>
              <a:t>და</a:t>
            </a:r>
            <a:r>
              <a:rPr dirty="0">
                <a:latin typeface="Sylfaen" panose="010A0502050306030303" pitchFamily="18" charset="0"/>
                <a:cs typeface="Arial"/>
              </a:rPr>
              <a:t> </a:t>
            </a:r>
            <a:r>
              <a:rPr dirty="0" err="1">
                <a:latin typeface="Sylfaen" panose="010A0502050306030303" pitchFamily="18" charset="0"/>
                <a:cs typeface="Arial"/>
              </a:rPr>
              <a:t>წყაროს</a:t>
            </a:r>
            <a:r>
              <a:rPr dirty="0">
                <a:latin typeface="Sylfaen" panose="010A0502050306030303" pitchFamily="18" charset="0"/>
                <a:cs typeface="Arial"/>
              </a:rPr>
              <a:t> </a:t>
            </a:r>
            <a:r>
              <a:rPr dirty="0" err="1">
                <a:latin typeface="Sylfaen" panose="010A0502050306030303" pitchFamily="18" charset="0"/>
                <a:cs typeface="Arial"/>
              </a:rPr>
              <a:t>კონტროლის</a:t>
            </a:r>
            <a:r>
              <a:rPr dirty="0">
                <a:latin typeface="Sylfaen" panose="010A0502050306030303" pitchFamily="18" charset="0"/>
                <a:cs typeface="Arial"/>
              </a:rPr>
              <a:t> </a:t>
            </a:r>
            <a:r>
              <a:rPr dirty="0" err="1">
                <a:latin typeface="Sylfaen" panose="010A0502050306030303" pitchFamily="18" charset="0"/>
                <a:cs typeface="Arial"/>
              </a:rPr>
              <a:t>უზრუნველყოფა</a:t>
            </a:r>
            <a:endParaRPr dirty="0">
              <a:latin typeface="Sylfaen" panose="010A0502050306030303" pitchFamily="18" charset="0"/>
              <a:cs typeface="Arial"/>
            </a:endParaRPr>
          </a:p>
          <a:p>
            <a:pPr marL="536575" marR="8255" indent="-342900">
              <a:lnSpc>
                <a:spcPct val="110000"/>
              </a:lnSpc>
              <a:spcBef>
                <a:spcPts val="1100"/>
              </a:spcBef>
              <a:buAutoNum type="arabicPeriod"/>
              <a:tabLst>
                <a:tab pos="536575" algn="l"/>
              </a:tabLst>
            </a:pPr>
            <a:r>
              <a:rPr spc="-5" dirty="0">
                <a:latin typeface="Sylfaen" panose="010A0502050306030303" pitchFamily="18" charset="0"/>
                <a:cs typeface="Arial"/>
              </a:rPr>
              <a:t>COVID-19</a:t>
            </a:r>
            <a:r>
              <a:rPr spc="-15" dirty="0">
                <a:latin typeface="Sylfaen" panose="010A0502050306030303" pitchFamily="18" charset="0"/>
                <a:cs typeface="Arial"/>
              </a:rPr>
              <a:t> </a:t>
            </a:r>
            <a:r>
              <a:rPr dirty="0" err="1">
                <a:latin typeface="Sylfaen" panose="010A0502050306030303" pitchFamily="18" charset="0"/>
                <a:cs typeface="Arial"/>
              </a:rPr>
              <a:t>ინფექციის</a:t>
            </a:r>
            <a:r>
              <a:rPr dirty="0">
                <a:latin typeface="Sylfaen" panose="010A0502050306030303" pitchFamily="18" charset="0"/>
                <a:cs typeface="Arial"/>
              </a:rPr>
              <a:t> </a:t>
            </a:r>
            <a:r>
              <a:rPr dirty="0" err="1">
                <a:latin typeface="Sylfaen" panose="010A0502050306030303" pitchFamily="18" charset="0"/>
                <a:cs typeface="Arial"/>
              </a:rPr>
              <a:t>სავარაუდო</a:t>
            </a:r>
            <a:r>
              <a:rPr dirty="0">
                <a:latin typeface="Sylfaen" panose="010A0502050306030303" pitchFamily="18" charset="0"/>
                <a:cs typeface="Arial"/>
              </a:rPr>
              <a:t> </a:t>
            </a:r>
            <a:r>
              <a:rPr dirty="0" err="1">
                <a:latin typeface="Sylfaen" panose="010A0502050306030303" pitchFamily="18" charset="0"/>
                <a:cs typeface="Arial"/>
              </a:rPr>
              <a:t>შემთხვევებთან</a:t>
            </a:r>
            <a:r>
              <a:rPr dirty="0">
                <a:latin typeface="Sylfaen" panose="010A0502050306030303" pitchFamily="18" charset="0"/>
                <a:cs typeface="Arial"/>
              </a:rPr>
              <a:t> </a:t>
            </a:r>
            <a:r>
              <a:rPr dirty="0" err="1">
                <a:latin typeface="Sylfaen" panose="010A0502050306030303" pitchFamily="18" charset="0"/>
                <a:cs typeface="Arial"/>
              </a:rPr>
              <a:t>უსაფრთხოების</a:t>
            </a:r>
            <a:r>
              <a:rPr dirty="0">
                <a:latin typeface="Sylfaen" panose="010A0502050306030303" pitchFamily="18" charset="0"/>
                <a:cs typeface="Arial"/>
              </a:rPr>
              <a:t> </a:t>
            </a:r>
            <a:r>
              <a:rPr lang="ka-GE" dirty="0">
                <a:latin typeface="Sylfaen" panose="010A0502050306030303" pitchFamily="18" charset="0"/>
                <a:cs typeface="Arial"/>
              </a:rPr>
              <a:t>ემპირიული </a:t>
            </a:r>
            <a:r>
              <a:rPr b="1" dirty="0" err="1">
                <a:latin typeface="Sylfaen" panose="010A0502050306030303" pitchFamily="18" charset="0"/>
                <a:cs typeface="Arial"/>
              </a:rPr>
              <a:t>დამატებითი</a:t>
            </a:r>
            <a:r>
              <a:rPr b="1" dirty="0">
                <a:latin typeface="Sylfaen" panose="010A0502050306030303" pitchFamily="18" charset="0"/>
                <a:cs typeface="Arial"/>
              </a:rPr>
              <a:t> </a:t>
            </a:r>
            <a:r>
              <a:rPr b="1" dirty="0" err="1">
                <a:latin typeface="Sylfaen" panose="010A0502050306030303" pitchFamily="18" charset="0"/>
                <a:cs typeface="Arial"/>
              </a:rPr>
              <a:t>ზომების</a:t>
            </a:r>
            <a:r>
              <a:rPr b="1" dirty="0">
                <a:latin typeface="Sylfaen" panose="010A0502050306030303" pitchFamily="18" charset="0"/>
                <a:cs typeface="Arial"/>
              </a:rPr>
              <a:t> </a:t>
            </a:r>
            <a:r>
              <a:rPr dirty="0" err="1">
                <a:latin typeface="Sylfaen" panose="010A0502050306030303" pitchFamily="18" charset="0"/>
                <a:cs typeface="Arial"/>
              </a:rPr>
              <a:t>დანერგვა</a:t>
            </a:r>
            <a:endParaRPr dirty="0">
              <a:latin typeface="Sylfaen" panose="010A0502050306030303" pitchFamily="18" charset="0"/>
              <a:cs typeface="Arial"/>
            </a:endParaRPr>
          </a:p>
          <a:p>
            <a:pPr marL="536575" indent="-342900">
              <a:lnSpc>
                <a:spcPct val="100000"/>
              </a:lnSpc>
              <a:spcBef>
                <a:spcPts val="1345"/>
              </a:spcBef>
              <a:buAutoNum type="arabicPeriod"/>
              <a:tabLst>
                <a:tab pos="536575" algn="l"/>
              </a:tabLst>
            </a:pPr>
            <a:r>
              <a:rPr b="1" dirty="0" err="1">
                <a:latin typeface="Sylfaen" panose="010A0502050306030303" pitchFamily="18" charset="0"/>
                <a:cs typeface="Arial"/>
              </a:rPr>
              <a:t>ადმინისტრაციული</a:t>
            </a:r>
            <a:r>
              <a:rPr b="1" dirty="0">
                <a:latin typeface="Sylfaen" panose="010A0502050306030303" pitchFamily="18" charset="0"/>
                <a:cs typeface="Arial"/>
              </a:rPr>
              <a:t> </a:t>
            </a:r>
            <a:r>
              <a:rPr b="1" dirty="0" err="1">
                <a:latin typeface="Sylfaen" panose="010A0502050306030303" pitchFamily="18" charset="0"/>
                <a:cs typeface="Arial"/>
              </a:rPr>
              <a:t>კონტროლის</a:t>
            </a:r>
            <a:r>
              <a:rPr b="1" dirty="0">
                <a:latin typeface="Sylfaen" panose="010A0502050306030303" pitchFamily="18" charset="0"/>
                <a:cs typeface="Arial"/>
              </a:rPr>
              <a:t> </a:t>
            </a:r>
            <a:r>
              <a:rPr dirty="0" err="1">
                <a:latin typeface="Sylfaen" panose="010A0502050306030303" pitchFamily="18" charset="0"/>
                <a:cs typeface="Arial"/>
              </a:rPr>
              <a:t>დანერგვა</a:t>
            </a:r>
            <a:endParaRPr dirty="0">
              <a:latin typeface="Sylfaen" panose="010A0502050306030303" pitchFamily="18" charset="0"/>
              <a:cs typeface="Arial"/>
            </a:endParaRPr>
          </a:p>
          <a:p>
            <a:pPr marL="536575" indent="-3429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536575" algn="l"/>
              </a:tabLst>
            </a:pPr>
            <a:r>
              <a:rPr dirty="0" err="1">
                <a:latin typeface="Sylfaen" panose="010A0502050306030303" pitchFamily="18" charset="0"/>
                <a:cs typeface="Arial"/>
              </a:rPr>
              <a:t>გარემო</a:t>
            </a:r>
            <a:r>
              <a:rPr lang="ka-GE" dirty="0">
                <a:latin typeface="Sylfaen" panose="010A0502050306030303" pitchFamily="18" charset="0"/>
                <a:cs typeface="Arial"/>
              </a:rPr>
              <a:t>ს დაცვითი</a:t>
            </a:r>
            <a:r>
              <a:rPr dirty="0">
                <a:latin typeface="Sylfaen" panose="010A0502050306030303" pitchFamily="18" charset="0"/>
                <a:cs typeface="Arial"/>
              </a:rPr>
              <a:t> </a:t>
            </a:r>
            <a:r>
              <a:rPr dirty="0" err="1">
                <a:latin typeface="Sylfaen" panose="010A0502050306030303" pitchFamily="18" charset="0"/>
                <a:cs typeface="Arial"/>
              </a:rPr>
              <a:t>და</a:t>
            </a:r>
            <a:r>
              <a:rPr dirty="0">
                <a:latin typeface="Sylfaen" panose="010A0502050306030303" pitchFamily="18" charset="0"/>
                <a:cs typeface="Arial"/>
              </a:rPr>
              <a:t> </a:t>
            </a:r>
            <a:r>
              <a:rPr dirty="0" err="1">
                <a:latin typeface="Sylfaen" panose="010A0502050306030303" pitchFamily="18" charset="0"/>
                <a:cs typeface="Arial"/>
              </a:rPr>
              <a:t>საინჟინრო</a:t>
            </a:r>
            <a:r>
              <a:rPr dirty="0">
                <a:latin typeface="Sylfaen" panose="010A0502050306030303" pitchFamily="18" charset="0"/>
                <a:cs typeface="Arial"/>
              </a:rPr>
              <a:t> </a:t>
            </a:r>
            <a:r>
              <a:rPr dirty="0" err="1">
                <a:latin typeface="Sylfaen" panose="010A0502050306030303" pitchFamily="18" charset="0"/>
                <a:cs typeface="Arial"/>
              </a:rPr>
              <a:t>კონტროლის</a:t>
            </a:r>
            <a:r>
              <a:rPr dirty="0">
                <a:latin typeface="Sylfaen" panose="010A0502050306030303" pitchFamily="18" charset="0"/>
                <a:cs typeface="Arial"/>
              </a:rPr>
              <a:t> </a:t>
            </a:r>
            <a:r>
              <a:rPr dirty="0" err="1">
                <a:latin typeface="Sylfaen" panose="010A0502050306030303" pitchFamily="18" charset="0"/>
                <a:cs typeface="Arial"/>
              </a:rPr>
              <a:t>გამოყენება</a:t>
            </a:r>
            <a:endParaRPr dirty="0">
              <a:latin typeface="Sylfaen" panose="010A0502050306030303" pitchFamily="18" charset="0"/>
              <a:cs typeface="Arial"/>
            </a:endParaRPr>
          </a:p>
        </p:txBody>
      </p:sp>
      <p:sp>
        <p:nvSpPr>
          <p:cNvPr id="5" name="object 3"/>
          <p:cNvSpPr txBox="1">
            <a:spLocks/>
          </p:cNvSpPr>
          <p:nvPr/>
        </p:nvSpPr>
        <p:spPr>
          <a:xfrm>
            <a:off x="0" y="1219200"/>
            <a:ext cx="9144000" cy="1060675"/>
          </a:xfrm>
          <a:prstGeom prst="rect">
            <a:avLst/>
          </a:prstGeom>
        </p:spPr>
        <p:txBody>
          <a:bodyPr vert="horz" wrap="square" lIns="0" tIns="62865" rIns="0" bIns="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5080">
              <a:lnSpc>
                <a:spcPct val="89700"/>
              </a:lnSpc>
              <a:spcBef>
                <a:spcPts val="495"/>
              </a:spcBef>
            </a:pPr>
            <a:r>
              <a:rPr lang="ka-GE" sz="2400" b="1" spc="-5" dirty="0" smtClean="0">
                <a:solidFill>
                  <a:schemeClr val="accent5">
                    <a:lumMod val="75000"/>
                  </a:schemeClr>
                </a:solidFill>
              </a:rPr>
              <a:t>ჯანმო-ს რეკომენდებული იპკ სტრატეგია </a:t>
            </a:r>
            <a:r>
              <a:rPr lang="en-US" sz="2400" b="1" spc="-5" dirty="0" smtClean="0">
                <a:solidFill>
                  <a:schemeClr val="accent5">
                    <a:lumMod val="75000"/>
                  </a:schemeClr>
                </a:solidFill>
              </a:rPr>
              <a:t>COVID-19 </a:t>
            </a:r>
            <a:r>
              <a:rPr lang="ka-GE" sz="2400" b="1" spc="-5" dirty="0" smtClean="0">
                <a:solidFill>
                  <a:schemeClr val="accent5">
                    <a:lumMod val="75000"/>
                  </a:schemeClr>
                </a:solidFill>
              </a:rPr>
              <a:t>პრევენციის და გავრცელების შეზღუდვისთვის</a:t>
            </a:r>
            <a:r>
              <a:rPr lang="en-US" sz="2400" b="1" spc="-5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ka-GE" sz="2400" b="1" spc="-5" dirty="0" smtClean="0">
                <a:solidFill>
                  <a:schemeClr val="accent5">
                    <a:lumMod val="75000"/>
                  </a:schemeClr>
                </a:solidFill>
              </a:rPr>
              <a:t>სამედიცინო დაწესებულებებში  </a:t>
            </a:r>
            <a:endParaRPr lang="ka-GE" sz="2400" b="1" spc="-5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173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93221" y="2057400"/>
            <a:ext cx="4400550" cy="294952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5600" indent="-342900">
              <a:lnSpc>
                <a:spcPct val="15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 err="1">
                <a:latin typeface="Arial"/>
                <a:cs typeface="Arial"/>
              </a:rPr>
              <a:t>ინფექციის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5" dirty="0" err="1">
                <a:latin typeface="Arial"/>
                <a:cs typeface="Arial"/>
              </a:rPr>
              <a:t>გავრცელებისთვის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5" dirty="0" err="1">
                <a:latin typeface="Arial"/>
                <a:cs typeface="Arial"/>
              </a:rPr>
              <a:t>სა</a:t>
            </a:r>
            <a:r>
              <a:rPr lang="ka-GE" sz="2000" spc="-5" dirty="0">
                <a:latin typeface="Arial"/>
                <a:cs typeface="Arial"/>
              </a:rPr>
              <a:t>ჭ</a:t>
            </a:r>
            <a:r>
              <a:rPr sz="2000" spc="-5" dirty="0" err="1">
                <a:latin typeface="Arial"/>
                <a:cs typeface="Arial"/>
              </a:rPr>
              <a:t>იროა</a:t>
            </a:r>
            <a:r>
              <a:rPr sz="2000" spc="-5" dirty="0">
                <a:latin typeface="Arial"/>
                <a:cs typeface="Arial"/>
              </a:rPr>
              <a:t>, </a:t>
            </a:r>
            <a:r>
              <a:rPr sz="2000" spc="-5" dirty="0" err="1">
                <a:latin typeface="Arial"/>
                <a:cs typeface="Arial"/>
              </a:rPr>
              <a:t>რომ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5" dirty="0" err="1">
                <a:latin typeface="Arial"/>
                <a:cs typeface="Arial"/>
              </a:rPr>
              <a:t>ჯაჭვის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b="1" u="sng" spc="-5" dirty="0" err="1">
                <a:latin typeface="Arial"/>
                <a:cs typeface="Arial"/>
              </a:rPr>
              <a:t>ყველა</a:t>
            </a:r>
            <a:r>
              <a:rPr sz="2000" b="1" u="sng" spc="-5" dirty="0">
                <a:latin typeface="Arial"/>
                <a:cs typeface="Arial"/>
              </a:rPr>
              <a:t> </a:t>
            </a:r>
            <a:r>
              <a:rPr sz="2000" b="1" u="sng" spc="-5" dirty="0" err="1">
                <a:latin typeface="Arial"/>
                <a:cs typeface="Arial"/>
              </a:rPr>
              <a:t>რგოლი</a:t>
            </a:r>
            <a:r>
              <a:rPr sz="2000" b="1" u="sng" spc="-5" dirty="0">
                <a:latin typeface="Arial"/>
                <a:cs typeface="Arial"/>
              </a:rPr>
              <a:t> </a:t>
            </a:r>
            <a:r>
              <a:rPr sz="2000" b="1" u="sng" spc="-5" dirty="0" err="1">
                <a:latin typeface="Arial"/>
                <a:cs typeface="Arial"/>
              </a:rPr>
              <a:t>შეკრული</a:t>
            </a:r>
            <a:r>
              <a:rPr sz="2000" b="1" u="sng" spc="-5" dirty="0">
                <a:latin typeface="Arial"/>
                <a:cs typeface="Arial"/>
              </a:rPr>
              <a:t> </a:t>
            </a:r>
            <a:r>
              <a:rPr lang="ka-GE" sz="2000" b="1" u="sng" spc="-5" dirty="0">
                <a:latin typeface="Arial"/>
                <a:cs typeface="Arial"/>
              </a:rPr>
              <a:t>იყოს</a:t>
            </a:r>
            <a:endParaRPr sz="2000" b="1" u="sng" spc="-5" dirty="0">
              <a:latin typeface="Arial"/>
              <a:cs typeface="Arial"/>
            </a:endParaRPr>
          </a:p>
          <a:p>
            <a:pPr marL="355600" indent="-342900">
              <a:lnSpc>
                <a:spcPct val="15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b="1" u="sng" spc="-5" dirty="0" err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რომელიმე</a:t>
            </a:r>
            <a:r>
              <a:rPr sz="2000" b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5" dirty="0" err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რგოლის</a:t>
            </a:r>
            <a:r>
              <a:rPr sz="2000" b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5" dirty="0" err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გაწყვეტა</a:t>
            </a:r>
            <a:r>
              <a:rPr sz="2000" b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spc="-5" dirty="0" err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შეაჩერებს</a:t>
            </a:r>
            <a:r>
              <a:rPr sz="2000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spc="-5" dirty="0" err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ინფექციის</a:t>
            </a:r>
            <a:r>
              <a:rPr sz="2000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spc="-5" dirty="0" err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გავრცელებას</a:t>
            </a:r>
            <a:r>
              <a:rPr lang="en-US" sz="2000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!</a:t>
            </a:r>
            <a:r>
              <a:rPr lang="en-US" sz="2000" spc="-5" dirty="0">
                <a:latin typeface="Arial"/>
                <a:cs typeface="Arial"/>
              </a:rPr>
              <a:t>!</a:t>
            </a:r>
            <a:r>
              <a:rPr lang="ka-GE" sz="2000" spc="-5" dirty="0">
                <a:latin typeface="Arial"/>
                <a:cs typeface="Arial"/>
              </a:rPr>
              <a:t>!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875" y="1358314"/>
            <a:ext cx="3960897" cy="2985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868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1450" y="2485709"/>
            <a:ext cx="8972550" cy="16080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400"/>
              </a:lnSpc>
              <a:spcBef>
                <a:spcPts val="100"/>
              </a:spcBef>
            </a:pPr>
            <a:r>
              <a:rPr sz="2400" b="1" spc="-5" dirty="0" err="1">
                <a:solidFill>
                  <a:schemeClr val="accent5">
                    <a:lumMod val="75000"/>
                  </a:schemeClr>
                </a:solidFill>
              </a:rPr>
              <a:t>რეკომენდაცია</a:t>
            </a:r>
            <a:r>
              <a:rPr sz="2400" b="1" spc="-5" dirty="0">
                <a:solidFill>
                  <a:schemeClr val="accent5">
                    <a:lumMod val="75000"/>
                  </a:schemeClr>
                </a:solidFill>
              </a:rPr>
              <a:t> 1. </a:t>
            </a:r>
            <a:r>
              <a:rPr lang="en-US" sz="2400" b="1" spc="-5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sz="2400" b="1" spc="-5" dirty="0">
                <a:solidFill>
                  <a:schemeClr val="accent5">
                    <a:lumMod val="75000"/>
                  </a:schemeClr>
                </a:solidFill>
              </a:rPr>
            </a:br>
            <a:r>
              <a:rPr sz="2400" b="1" spc="-5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sz="2400" b="1" spc="-5" dirty="0">
                <a:solidFill>
                  <a:schemeClr val="accent5">
                    <a:lumMod val="75000"/>
                  </a:schemeClr>
                </a:solidFill>
              </a:rPr>
            </a:br>
            <a:r>
              <a:rPr sz="2400" b="1" spc="-5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ka-GE" sz="2400" b="1" spc="-5" dirty="0">
                <a:solidFill>
                  <a:schemeClr val="accent5">
                    <a:lumMod val="75000"/>
                  </a:schemeClr>
                </a:solidFill>
              </a:rPr>
              <a:t>ყველა პაციენტთან სტანდარტული უსაფრთხოების ზომების გამოყენება </a:t>
            </a:r>
          </a:p>
        </p:txBody>
      </p:sp>
    </p:spTree>
    <p:extLst>
      <p:ext uri="{BB962C8B-B14F-4D97-AF65-F5344CB8AC3E}">
        <p14:creationId xmlns:p14="http://schemas.microsoft.com/office/powerpoint/2010/main" val="2876866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39137" y="1828800"/>
            <a:ext cx="8665727" cy="33266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92405">
              <a:lnSpc>
                <a:spcPct val="110000"/>
              </a:lnSpc>
              <a:spcBef>
                <a:spcPts val="100"/>
              </a:spcBef>
            </a:pPr>
            <a:r>
              <a:rPr lang="ka-GE" sz="2000" dirty="0">
                <a:latin typeface="Arial"/>
                <a:cs typeface="Arial"/>
              </a:rPr>
              <a:t>უსაფრთხოების სტანდარტული ზომების გამოყენება </a:t>
            </a:r>
            <a:r>
              <a:rPr sz="2000" b="1" u="sng" dirty="0" err="1">
                <a:latin typeface="Arial"/>
                <a:cs typeface="Arial"/>
              </a:rPr>
              <a:t>ყველა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dirty="0" err="1">
                <a:latin typeface="Arial"/>
                <a:cs typeface="Arial"/>
              </a:rPr>
              <a:t>პაციენტთან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b="1" u="sng" dirty="0" err="1">
                <a:latin typeface="Arial"/>
                <a:cs typeface="Arial"/>
              </a:rPr>
              <a:t>ყოველთვის</a:t>
            </a:r>
            <a:r>
              <a:rPr sz="2000" dirty="0">
                <a:latin typeface="Arial"/>
                <a:cs typeface="Arial"/>
              </a:rPr>
              <a:t>:</a:t>
            </a:r>
          </a:p>
          <a:p>
            <a:pPr marL="373380" marR="191770" indent="-179705">
              <a:lnSpc>
                <a:spcPct val="110000"/>
              </a:lnSpc>
              <a:spcBef>
                <a:spcPts val="1100"/>
              </a:spcBef>
              <a:buChar char="•"/>
              <a:tabLst>
                <a:tab pos="373380" algn="l"/>
              </a:tabLst>
            </a:pPr>
            <a:r>
              <a:rPr lang="ka-GE" sz="2000" dirty="0">
                <a:latin typeface="Arial"/>
                <a:cs typeface="Arial"/>
              </a:rPr>
              <a:t>პრევენციული ზომების მინიმუმი, რომელიც გამოიყენება ყველა პაციენტის მოვლის/მკურნალობის ყველა ეტაპზე, ინფექციის სავარაუდო ან დადასტურებული სტატუსის მიუხედავად</a:t>
            </a:r>
          </a:p>
          <a:p>
            <a:pPr marL="193675" marR="191770">
              <a:lnSpc>
                <a:spcPct val="110000"/>
              </a:lnSpc>
              <a:spcBef>
                <a:spcPts val="1100"/>
              </a:spcBef>
              <a:tabLst>
                <a:tab pos="373380" algn="l"/>
              </a:tabLst>
            </a:pPr>
            <a:r>
              <a:rPr lang="ka-GE" sz="2000" dirty="0">
                <a:latin typeface="Arial"/>
                <a:cs typeface="Arial"/>
              </a:rPr>
              <a:t>რისკის შეფასება </a:t>
            </a:r>
            <a:r>
              <a:rPr sz="2000" dirty="0" err="1">
                <a:latin typeface="Arial"/>
                <a:cs typeface="Arial"/>
              </a:rPr>
              <a:t>კრიტიკულ</a:t>
            </a:r>
            <a:r>
              <a:rPr lang="ka-GE" sz="2000" dirty="0">
                <a:latin typeface="Arial"/>
                <a:cs typeface="Arial"/>
              </a:rPr>
              <a:t>ად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dirty="0" err="1">
                <a:latin typeface="Arial"/>
                <a:cs typeface="Arial"/>
              </a:rPr>
              <a:t>მნიშვნელო</a:t>
            </a:r>
            <a:r>
              <a:rPr lang="ka-GE" sz="2000" dirty="0">
                <a:latin typeface="Arial"/>
                <a:cs typeface="Arial"/>
              </a:rPr>
              <a:t>ვანია</a:t>
            </a:r>
            <a:r>
              <a:rPr sz="2000" dirty="0">
                <a:latin typeface="Arial"/>
                <a:cs typeface="Arial"/>
              </a:rPr>
              <a:t> </a:t>
            </a:r>
            <a:r>
              <a:rPr lang="ka-GE" sz="2000" dirty="0">
                <a:latin typeface="Arial"/>
                <a:cs typeface="Arial"/>
              </a:rPr>
              <a:t>ყველა სახის აქტივობის დროს ანუ საჭიროა ყოველი აქტივობის შეფასება და ინდივიდუალური დაცვის საშუელებების (იდს) განსაზღვრა, რაც აუცილებელია </a:t>
            </a:r>
            <a:r>
              <a:rPr lang="ka-GE" sz="2000" dirty="0" smtClean="0">
                <a:latin typeface="Arial"/>
                <a:cs typeface="Arial"/>
              </a:rPr>
              <a:t>ადეკვატური </a:t>
            </a:r>
            <a:r>
              <a:rPr lang="ka-GE" sz="2000" dirty="0">
                <a:latin typeface="Arial"/>
                <a:cs typeface="Arial"/>
              </a:rPr>
              <a:t>დაცვისთვის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21969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688</Words>
  <Application>Microsoft Office PowerPoint</Application>
  <PresentationFormat>On-screen Show (4:3)</PresentationFormat>
  <Paragraphs>79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ინფექციის პრევენცია და კონტროლი (იპკ) ახალი კორონავირუსისთვის (SARS-CoV-2) </vt:lpstr>
      <vt:lpstr>როგორ ხდება პაციენტების ნაკადების მართვა?  (მობილიზაციის გეგმა)</vt:lpstr>
      <vt:lpstr>ცხელების კლინიკა:</vt:lpstr>
      <vt:lpstr>COVID-19 კლინიკა</vt:lpstr>
      <vt:lpstr>იპკ-ს რა სტრატეგიას გვთავაზობს ჯანმო  COVID-19 შემთხვევაში?</vt:lpstr>
      <vt:lpstr>PowerPoint Presentation</vt:lpstr>
      <vt:lpstr>PowerPoint Presentation</vt:lpstr>
      <vt:lpstr>რეკომენდაცია 1.    ყველა პაციენტთან სტანდარტული უსაფრთხოების ზომების გამოყენება </vt:lpstr>
      <vt:lpstr>PowerPoint Presentation</vt:lpstr>
      <vt:lpstr>PowerPoint Presentation</vt:lpstr>
      <vt:lpstr>რეკომენდაცია 2.   ტრიაჟის, შემთხვევების ადრეული ამოცნობისა და წყაროს კონტროლის ზრუნველყოფა</vt:lpstr>
      <vt:lpstr>პაციენტთა ნაკადების მართვა!</vt:lpstr>
      <vt:lpstr>ტრიაჟი (1)</vt:lpstr>
      <vt:lpstr>ტრიაჟი (2)</vt:lpstr>
      <vt:lpstr>ტრიაჟი (3): სივრცის მოწყობა: </vt:lpstr>
      <vt:lpstr>PowerPoint Presentation</vt:lpstr>
      <vt:lpstr>ამბულატორიული დაწესებულებები</vt:lpstr>
      <vt:lpstr>ამბულატორიული დაწესებულებები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Alisa Tsuladze</dc:creator>
  <cp:lastModifiedBy>Alisa Tsuladze</cp:lastModifiedBy>
  <cp:revision>8</cp:revision>
  <dcterms:created xsi:type="dcterms:W3CDTF">2006-08-16T00:00:00Z</dcterms:created>
  <dcterms:modified xsi:type="dcterms:W3CDTF">2020-07-10T08:01:07Z</dcterms:modified>
</cp:coreProperties>
</file>