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6" r:id="rId3"/>
    <p:sldId id="267" r:id="rId4"/>
    <p:sldId id="265" r:id="rId5"/>
    <p:sldId id="268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36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5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30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141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3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5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5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3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4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2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D6C63-AB7B-484D-BB7A-0E901582C1CE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2866-B5C3-1C45-9913-851D7CBA9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89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001"/>
            <a:ext cx="8229600" cy="946461"/>
          </a:xfrm>
        </p:spPr>
        <p:txBody>
          <a:bodyPr/>
          <a:lstStyle/>
          <a:p>
            <a:r>
              <a:rPr lang="en-US" dirty="0" err="1" smtClean="0"/>
              <a:t>ჯანდაცვა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151" y="133766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err="1" smtClean="0"/>
              <a:t>ჩვენი</a:t>
            </a:r>
            <a:r>
              <a:rPr lang="en-US" sz="1600" dirty="0" smtClean="0"/>
              <a:t>  </a:t>
            </a:r>
            <a:r>
              <a:rPr lang="en-US" sz="1600" dirty="0" err="1" smtClean="0"/>
              <a:t>ჯანდაცვის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სისტემის</a:t>
            </a:r>
            <a:r>
              <a:rPr lang="en-US" sz="1600" dirty="0" smtClean="0"/>
              <a:t>  </a:t>
            </a:r>
            <a:r>
              <a:rPr lang="en-US" sz="1600" dirty="0" err="1" smtClean="0"/>
              <a:t>სამომავლო</a:t>
            </a:r>
            <a:r>
              <a:rPr lang="en-US" sz="1600" dirty="0" smtClean="0"/>
              <a:t> </a:t>
            </a:r>
            <a:r>
              <a:rPr lang="en-US" sz="1600" dirty="0" err="1" smtClean="0"/>
              <a:t>პოლიტიკა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დამყარებული</a:t>
            </a:r>
            <a:r>
              <a:rPr lang="en-US" sz="1600" dirty="0" smtClean="0"/>
              <a:t> </a:t>
            </a:r>
            <a:r>
              <a:rPr lang="en-US" sz="1600" dirty="0" err="1" smtClean="0"/>
              <a:t>იქნება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უმთავრეს</a:t>
            </a:r>
            <a:r>
              <a:rPr lang="en-US" sz="1600" dirty="0" smtClean="0"/>
              <a:t> </a:t>
            </a:r>
            <a:r>
              <a:rPr lang="en-US" sz="1600" dirty="0" err="1" smtClean="0"/>
              <a:t>ღირებულებაზე-პაციენტის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უფლებების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დაცვაზე</a:t>
            </a:r>
            <a:r>
              <a:rPr lang="en-US" sz="1600" dirty="0" smtClean="0"/>
              <a:t>, </a:t>
            </a:r>
            <a:r>
              <a:rPr lang="en-US" sz="1600" dirty="0" err="1" smtClean="0"/>
              <a:t>რაც</a:t>
            </a:r>
            <a:r>
              <a:rPr lang="en-US" sz="1600" dirty="0" smtClean="0"/>
              <a:t> </a:t>
            </a:r>
            <a:r>
              <a:rPr lang="en-US" sz="1600" dirty="0" err="1" smtClean="0"/>
              <a:t>გულისხმობს</a:t>
            </a:r>
            <a:r>
              <a:rPr lang="en-US" sz="1600" dirty="0" smtClean="0"/>
              <a:t> </a:t>
            </a:r>
            <a:r>
              <a:rPr lang="en-US" sz="1600" dirty="0" err="1" smtClean="0"/>
              <a:t>ხელმისაწვდომი</a:t>
            </a:r>
            <a:r>
              <a:rPr lang="en-US" sz="1600" dirty="0" smtClean="0"/>
              <a:t> </a:t>
            </a:r>
            <a:r>
              <a:rPr lang="en-US" sz="1600" dirty="0" err="1" smtClean="0"/>
              <a:t>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ხარისხიანი</a:t>
            </a:r>
            <a:r>
              <a:rPr lang="en-US" sz="1600" dirty="0" smtClean="0"/>
              <a:t> </a:t>
            </a:r>
            <a:r>
              <a:rPr lang="en-US" sz="1600" dirty="0" err="1" smtClean="0"/>
              <a:t>მომსახურების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მიღების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გარანტიას</a:t>
            </a:r>
            <a:r>
              <a:rPr lang="en-US" sz="1600" dirty="0" smtClean="0"/>
              <a:t>. </a:t>
            </a:r>
          </a:p>
          <a:p>
            <a:pPr marL="0" indent="0">
              <a:buNone/>
            </a:pPr>
            <a:r>
              <a:rPr lang="en-US" sz="1600" dirty="0" err="1" smtClean="0"/>
              <a:t>ჯანდაცვაზე</a:t>
            </a:r>
            <a:r>
              <a:rPr lang="en-US" sz="1600" dirty="0" smtClean="0"/>
              <a:t> </a:t>
            </a:r>
            <a:r>
              <a:rPr lang="en-US" sz="1600" dirty="0" err="1" smtClean="0"/>
              <a:t>ხელმისაწვდომობა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პირდაპირი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მნიშვნელობით</a:t>
            </a:r>
            <a:r>
              <a:rPr lang="en-US" sz="1600" dirty="0" smtClean="0"/>
              <a:t> </a:t>
            </a:r>
            <a:r>
              <a:rPr lang="en-US" sz="1600" dirty="0" err="1" smtClean="0"/>
              <a:t>უნდა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იგრძნოს</a:t>
            </a:r>
            <a:r>
              <a:rPr lang="en-US" sz="1600" dirty="0" smtClean="0"/>
              <a:t> </a:t>
            </a:r>
            <a:r>
              <a:rPr lang="en-US" sz="1600" dirty="0" err="1" smtClean="0"/>
              <a:t>ყოველმა</a:t>
            </a:r>
            <a:r>
              <a:rPr lang="en-US" sz="1600" dirty="0" smtClean="0"/>
              <a:t> </a:t>
            </a:r>
            <a:r>
              <a:rPr lang="en-US" sz="1600" dirty="0" err="1" smtClean="0"/>
              <a:t>მოქალაქემ</a:t>
            </a:r>
            <a:r>
              <a:rPr lang="en-US" sz="1600" dirty="0"/>
              <a:t>-</a:t>
            </a:r>
            <a:r>
              <a:rPr lang="en-US" sz="1600" dirty="0" smtClean="0"/>
              <a:t> </a:t>
            </a:r>
            <a:r>
              <a:rPr lang="en-US" sz="1600" dirty="0" err="1" smtClean="0"/>
              <a:t>სახელმწიფოს</a:t>
            </a:r>
            <a:r>
              <a:rPr lang="en-US" sz="1600" dirty="0" smtClean="0"/>
              <a:t> </a:t>
            </a:r>
            <a:r>
              <a:rPr lang="en-US" sz="1600" dirty="0" err="1" smtClean="0"/>
              <a:t>ფინანსური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მხარდაჭერით</a:t>
            </a:r>
            <a:r>
              <a:rPr lang="en-US" sz="1600" dirty="0" smtClean="0"/>
              <a:t>, </a:t>
            </a:r>
            <a:r>
              <a:rPr lang="en-US" sz="1600" dirty="0" err="1" smtClean="0"/>
              <a:t>მომსახურების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ადეკვატური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ღირებულებით</a:t>
            </a:r>
            <a:r>
              <a:rPr lang="en-US" sz="1600" dirty="0" smtClean="0"/>
              <a:t> </a:t>
            </a:r>
            <a:r>
              <a:rPr lang="en-US" sz="1600" dirty="0" err="1" smtClean="0"/>
              <a:t>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ფასების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გამჭვირვალობით</a:t>
            </a:r>
            <a:r>
              <a:rPr lang="en-US" sz="1600" dirty="0" smtClean="0"/>
              <a:t>. </a:t>
            </a:r>
          </a:p>
          <a:p>
            <a:pPr marL="0" indent="0">
              <a:buNone/>
            </a:pPr>
            <a:r>
              <a:rPr lang="en-US" sz="1600" dirty="0" err="1" smtClean="0"/>
              <a:t>რაც</a:t>
            </a:r>
            <a:r>
              <a:rPr lang="en-US" sz="1600" dirty="0" smtClean="0"/>
              <a:t> </a:t>
            </a:r>
            <a:r>
              <a:rPr lang="en-US" sz="1600" dirty="0" err="1" smtClean="0"/>
              <a:t>შეეხება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ხარისხს</a:t>
            </a:r>
            <a:r>
              <a:rPr lang="en-US" sz="1600" dirty="0" smtClean="0"/>
              <a:t>, </a:t>
            </a:r>
            <a:r>
              <a:rPr lang="en-US" sz="1600" dirty="0" err="1" smtClean="0"/>
              <a:t>ამ</a:t>
            </a:r>
            <a:r>
              <a:rPr lang="en-US" sz="1600" dirty="0" smtClean="0"/>
              <a:t> </a:t>
            </a:r>
            <a:r>
              <a:rPr lang="en-US" sz="1600" dirty="0" err="1" smtClean="0"/>
              <a:t>მიმართულებით</a:t>
            </a:r>
            <a:r>
              <a:rPr lang="en-US" sz="1600" dirty="0" smtClean="0"/>
              <a:t>  </a:t>
            </a:r>
            <a:r>
              <a:rPr lang="en-US" sz="1600" dirty="0" err="1" smtClean="0"/>
              <a:t>სახელმწიფოს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დაგეგმილი</a:t>
            </a:r>
            <a:r>
              <a:rPr lang="en-US" sz="1600" dirty="0" smtClean="0"/>
              <a:t> </a:t>
            </a:r>
            <a:r>
              <a:rPr lang="en-US" sz="1600" dirty="0" err="1" smtClean="0"/>
              <a:t>აქვს</a:t>
            </a:r>
            <a:r>
              <a:rPr lang="en-US" sz="1600" dirty="0" smtClean="0"/>
              <a:t> </a:t>
            </a:r>
            <a:r>
              <a:rPr lang="en-US" sz="1600" dirty="0" err="1" smtClean="0"/>
              <a:t>კომპლექსური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ღონისძიებები</a:t>
            </a:r>
            <a:r>
              <a:rPr lang="en-US" sz="1600" dirty="0" smtClean="0"/>
              <a:t>: </a:t>
            </a:r>
            <a:r>
              <a:rPr lang="en-US" sz="1600" dirty="0" err="1" smtClean="0"/>
              <a:t>სამედიცინო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განათლების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გაძლიერება</a:t>
            </a:r>
            <a:r>
              <a:rPr lang="en-US" sz="1600" dirty="0"/>
              <a:t>;</a:t>
            </a:r>
            <a:r>
              <a:rPr lang="en-US" sz="1600" dirty="0" smtClean="0"/>
              <a:t> </a:t>
            </a:r>
            <a:r>
              <a:rPr lang="en-US" sz="1600" dirty="0" err="1" smtClean="0"/>
              <a:t>მაღალი</a:t>
            </a:r>
            <a:r>
              <a:rPr lang="en-US" sz="1600" dirty="0" smtClean="0"/>
              <a:t> </a:t>
            </a:r>
            <a:r>
              <a:rPr lang="en-US" sz="1600" dirty="0" err="1" smtClean="0"/>
              <a:t>დონის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კლინიკურ</a:t>
            </a:r>
            <a:r>
              <a:rPr lang="en-US" sz="1600" dirty="0" smtClean="0"/>
              <a:t> </a:t>
            </a:r>
            <a:r>
              <a:rPr lang="en-US" sz="1600" dirty="0" err="1" smtClean="0"/>
              <a:t>სტანდარტებთან</a:t>
            </a:r>
            <a:r>
              <a:rPr lang="en-US" sz="1600" dirty="0" smtClean="0"/>
              <a:t> </a:t>
            </a:r>
            <a:r>
              <a:rPr lang="en-US" sz="1600" dirty="0" err="1" smtClean="0"/>
              <a:t>შესაბამისობა</a:t>
            </a:r>
            <a:r>
              <a:rPr lang="en-US" sz="1600" dirty="0"/>
              <a:t>;</a:t>
            </a:r>
            <a:r>
              <a:rPr lang="en-US" sz="1600" dirty="0" smtClean="0"/>
              <a:t> </a:t>
            </a:r>
            <a:r>
              <a:rPr lang="en-US" sz="1600" dirty="0" err="1" smtClean="0"/>
              <a:t>ინოვაციური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ტექნოლოგიების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დანერგვა</a:t>
            </a:r>
            <a:r>
              <a:rPr lang="en-US" sz="1600" dirty="0" smtClean="0"/>
              <a:t>.</a:t>
            </a:r>
          </a:p>
          <a:p>
            <a:pPr marL="0" indent="0">
              <a:buNone/>
            </a:pPr>
            <a:r>
              <a:rPr lang="en-US" sz="1600" dirty="0" err="1" smtClean="0"/>
              <a:t>ქვეყნის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განვითარებას</a:t>
            </a:r>
            <a:r>
              <a:rPr lang="en-US" sz="1600" dirty="0" smtClean="0"/>
              <a:t> </a:t>
            </a:r>
            <a:r>
              <a:rPr lang="en-US" sz="1600" dirty="0" err="1" smtClean="0"/>
              <a:t>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წარმატებას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მნიშვნელოვნად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განსაზღვრავს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მოსახლეობის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ჯანმრთელობის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სტატუსი</a:t>
            </a:r>
            <a:r>
              <a:rPr lang="en-US" sz="1600" dirty="0" smtClean="0"/>
              <a:t>. </a:t>
            </a:r>
            <a:r>
              <a:rPr lang="en-US" sz="1600" dirty="0" err="1" smtClean="0"/>
              <a:t>სწორედ</a:t>
            </a:r>
            <a:r>
              <a:rPr lang="en-US" sz="1600" dirty="0" smtClean="0"/>
              <a:t> </a:t>
            </a:r>
            <a:r>
              <a:rPr lang="en-US" sz="1600" dirty="0" err="1" smtClean="0"/>
              <a:t>ამიტომ</a:t>
            </a:r>
            <a:r>
              <a:rPr lang="en-US" sz="1600" dirty="0" smtClean="0"/>
              <a:t>, </a:t>
            </a:r>
            <a:r>
              <a:rPr lang="en-US" sz="1600" dirty="0" err="1" smtClean="0"/>
              <a:t>რესურსები</a:t>
            </a:r>
            <a:r>
              <a:rPr lang="en-US" sz="1600" dirty="0" smtClean="0"/>
              <a:t> </a:t>
            </a:r>
            <a:r>
              <a:rPr lang="en-US" sz="1600" dirty="0" err="1" smtClean="0"/>
              <a:t>მიმართული</a:t>
            </a:r>
            <a:r>
              <a:rPr lang="en-US" sz="1600" dirty="0" smtClean="0"/>
              <a:t> </a:t>
            </a:r>
            <a:r>
              <a:rPr lang="en-US" sz="1600" dirty="0" err="1" smtClean="0"/>
              <a:t>იქნება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პირველადი</a:t>
            </a:r>
            <a:r>
              <a:rPr lang="en-US" sz="1600" dirty="0" smtClean="0"/>
              <a:t> </a:t>
            </a:r>
            <a:r>
              <a:rPr lang="en-US" sz="1600" dirty="0" err="1" smtClean="0"/>
              <a:t>ჯანდაცვისა</a:t>
            </a:r>
            <a:r>
              <a:rPr lang="en-US" sz="1600" dirty="0" smtClean="0"/>
              <a:t> </a:t>
            </a:r>
            <a:r>
              <a:rPr lang="en-US" sz="1600" dirty="0" err="1" smtClean="0"/>
              <a:t>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პრევენციის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მიმართულებით</a:t>
            </a:r>
            <a:r>
              <a:rPr lang="en-US" sz="1600" dirty="0" smtClean="0"/>
              <a:t> </a:t>
            </a:r>
            <a:r>
              <a:rPr lang="en-US" sz="1600" dirty="0" err="1" smtClean="0"/>
              <a:t>სისტემური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რეფორმის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განხორციელებაზე</a:t>
            </a:r>
            <a:r>
              <a:rPr lang="en-US" sz="1600" dirty="0" smtClean="0"/>
              <a:t>. </a:t>
            </a:r>
            <a:r>
              <a:rPr lang="en-US" sz="1600" dirty="0" err="1" smtClean="0"/>
              <a:t>ჩვენი</a:t>
            </a:r>
            <a:r>
              <a:rPr lang="en-US" sz="1600" dirty="0" smtClean="0"/>
              <a:t> </a:t>
            </a:r>
            <a:r>
              <a:rPr lang="en-US" sz="1600" dirty="0" err="1" smtClean="0"/>
              <a:t>მიზანია</a:t>
            </a:r>
            <a:r>
              <a:rPr lang="en-US" sz="1600" dirty="0" smtClean="0"/>
              <a:t> </a:t>
            </a:r>
            <a:r>
              <a:rPr lang="en-US" sz="1600" dirty="0" err="1" smtClean="0"/>
              <a:t>რაც</a:t>
            </a:r>
            <a:r>
              <a:rPr lang="en-US" sz="1600" dirty="0" smtClean="0"/>
              <a:t> </a:t>
            </a:r>
            <a:r>
              <a:rPr lang="en-US" sz="1600" dirty="0" err="1" smtClean="0"/>
              <a:t>შეიძლება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დაბალი</a:t>
            </a:r>
            <a:r>
              <a:rPr lang="en-US" sz="1600" dirty="0" smtClean="0"/>
              <a:t> </a:t>
            </a:r>
            <a:r>
              <a:rPr lang="en-US" sz="1600" dirty="0" err="1" smtClean="0"/>
              <a:t>იყოს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მოსახლეობის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ავადობა</a:t>
            </a:r>
            <a:r>
              <a:rPr lang="en-US" sz="1600" dirty="0"/>
              <a:t> </a:t>
            </a:r>
            <a:r>
              <a:rPr lang="en-US" sz="1600" dirty="0" err="1" smtClean="0"/>
              <a:t>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რაც</a:t>
            </a:r>
            <a:r>
              <a:rPr lang="en-US" sz="1600" dirty="0" smtClean="0"/>
              <a:t> </a:t>
            </a:r>
            <a:r>
              <a:rPr lang="en-US" sz="1600" dirty="0" err="1" smtClean="0"/>
              <a:t>შეიძლება</a:t>
            </a:r>
            <a:r>
              <a:rPr lang="en-US" sz="1600" dirty="0" smtClean="0"/>
              <a:t> </a:t>
            </a:r>
            <a:r>
              <a:rPr lang="en-US" sz="1600" dirty="0" err="1" smtClean="0"/>
              <a:t>ნაკლებ</a:t>
            </a:r>
            <a:r>
              <a:rPr lang="en-US" sz="1600" dirty="0" smtClean="0"/>
              <a:t> </a:t>
            </a:r>
            <a:r>
              <a:rPr lang="en-US" sz="1600" dirty="0" err="1" smtClean="0"/>
              <a:t>ადმიანს</a:t>
            </a:r>
            <a:r>
              <a:rPr lang="en-US" sz="1600" dirty="0" smtClean="0"/>
              <a:t> </a:t>
            </a:r>
            <a:r>
              <a:rPr lang="en-US" sz="1600" dirty="0" err="1" smtClean="0"/>
              <a:t>დასჭირდეს</a:t>
            </a:r>
            <a:r>
              <a:rPr lang="en-US" sz="1600" dirty="0" smtClean="0"/>
              <a:t> </a:t>
            </a:r>
            <a:r>
              <a:rPr lang="en-US" sz="1600" dirty="0" err="1" smtClean="0"/>
              <a:t>ჰოსპიტალური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სამედიცინო</a:t>
            </a:r>
            <a:r>
              <a:rPr lang="en-US" sz="1600" dirty="0" smtClean="0"/>
              <a:t> </a:t>
            </a:r>
            <a:r>
              <a:rPr lang="en-US" sz="1600" dirty="0" err="1" smtClean="0"/>
              <a:t>მომსახურება</a:t>
            </a:r>
            <a:r>
              <a:rPr lang="en-US" sz="1600" dirty="0" smtClean="0"/>
              <a:t>. </a:t>
            </a:r>
          </a:p>
          <a:p>
            <a:pPr marL="0" indent="0">
              <a:buNone/>
            </a:pPr>
            <a:r>
              <a:rPr lang="en-US" sz="1600" dirty="0" err="1" smtClean="0"/>
              <a:t>ჩვენ</a:t>
            </a:r>
            <a:r>
              <a:rPr lang="en-US" sz="1600" dirty="0" smtClean="0"/>
              <a:t> </a:t>
            </a:r>
            <a:r>
              <a:rPr lang="en-US" sz="1600" dirty="0" err="1" smtClean="0"/>
              <a:t>სულ</a:t>
            </a:r>
            <a:r>
              <a:rPr lang="en-US" sz="1600" dirty="0" smtClean="0"/>
              <a:t> </a:t>
            </a:r>
            <a:r>
              <a:rPr lang="en-US" sz="1600" dirty="0" err="1" smtClean="0"/>
              <a:t>ახლახანს</a:t>
            </a:r>
            <a:r>
              <a:rPr lang="en-US" sz="1600" dirty="0" smtClean="0"/>
              <a:t> </a:t>
            </a:r>
            <a:r>
              <a:rPr lang="en-US" sz="1600" dirty="0" err="1" smtClean="0"/>
              <a:t>ვიხილეთ</a:t>
            </a:r>
            <a:r>
              <a:rPr lang="en-US" sz="1600" dirty="0" smtClean="0"/>
              <a:t> </a:t>
            </a:r>
            <a:r>
              <a:rPr lang="en-US" sz="1600" dirty="0" err="1" smtClean="0"/>
              <a:t>გლობალური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კრიზისის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წინაშე</a:t>
            </a:r>
            <a:r>
              <a:rPr lang="en-US" sz="1600" dirty="0" smtClean="0"/>
              <a:t> </a:t>
            </a:r>
            <a:r>
              <a:rPr lang="en-US" sz="1600" dirty="0" err="1" smtClean="0"/>
              <a:t>საქართველოს</a:t>
            </a:r>
            <a:r>
              <a:rPr lang="en-US" sz="1600" dirty="0" smtClean="0"/>
              <a:t> </a:t>
            </a:r>
            <a:r>
              <a:rPr lang="en-US" sz="1600" dirty="0" err="1" smtClean="0"/>
              <a:t>ჯანდაცვის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სისტემის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მდგრადობა</a:t>
            </a:r>
            <a:r>
              <a:rPr lang="en-US" sz="1600" dirty="0" smtClean="0"/>
              <a:t>. </a:t>
            </a:r>
            <a:r>
              <a:rPr lang="en-US" sz="1600" dirty="0" err="1" smtClean="0"/>
              <a:t>ახლა</a:t>
            </a:r>
            <a:r>
              <a:rPr lang="en-US" sz="1600" dirty="0" smtClean="0"/>
              <a:t> </a:t>
            </a:r>
            <a:r>
              <a:rPr lang="en-US" sz="1600" dirty="0" err="1" smtClean="0"/>
              <a:t>მნიშვნელოვანია</a:t>
            </a:r>
            <a:r>
              <a:rPr lang="en-US" sz="1600" dirty="0" smtClean="0"/>
              <a:t> </a:t>
            </a:r>
            <a:r>
              <a:rPr lang="en-US" sz="1600" dirty="0" err="1" smtClean="0"/>
              <a:t>სისტემის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კიდევ</a:t>
            </a:r>
            <a:r>
              <a:rPr lang="en-US" sz="1600" dirty="0" smtClean="0"/>
              <a:t> </a:t>
            </a:r>
            <a:r>
              <a:rPr lang="en-US" sz="1600" dirty="0" err="1" smtClean="0"/>
              <a:t>უფრო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გაძლიერება</a:t>
            </a:r>
            <a:r>
              <a:rPr lang="en-US" sz="1600" dirty="0" smtClean="0"/>
              <a:t>, </a:t>
            </a:r>
            <a:r>
              <a:rPr lang="en-US" sz="1600" dirty="0" err="1" smtClean="0"/>
              <a:t>რათა</a:t>
            </a:r>
            <a:r>
              <a:rPr lang="en-US" sz="1600" dirty="0" smtClean="0"/>
              <a:t> </a:t>
            </a:r>
            <a:r>
              <a:rPr lang="en-US" sz="1600" dirty="0" err="1" smtClean="0"/>
              <a:t>მზად</a:t>
            </a:r>
            <a:r>
              <a:rPr lang="en-US" sz="1600" dirty="0" smtClean="0"/>
              <a:t> </a:t>
            </a:r>
            <a:r>
              <a:rPr lang="en-US" sz="1600" dirty="0" err="1" smtClean="0"/>
              <a:t>ვიყოთ</a:t>
            </a:r>
            <a:r>
              <a:rPr lang="en-US" sz="1600" dirty="0" smtClean="0"/>
              <a:t> </a:t>
            </a:r>
            <a:r>
              <a:rPr lang="en-US" sz="1600" dirty="0" err="1" smtClean="0"/>
              <a:t>ნებისმიერი</a:t>
            </a:r>
            <a:r>
              <a:rPr lang="en-US" sz="1600" dirty="0" smtClean="0"/>
              <a:t> </a:t>
            </a:r>
            <a:r>
              <a:rPr lang="en-US" sz="1600" dirty="0" err="1" smtClean="0"/>
              <a:t>სირთულის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გამოწვევაზე</a:t>
            </a:r>
            <a:r>
              <a:rPr lang="en-US" sz="1600" dirty="0" smtClean="0"/>
              <a:t> </a:t>
            </a:r>
            <a:r>
              <a:rPr lang="en-US" sz="1600" dirty="0" err="1" smtClean="0"/>
              <a:t>საპასუხოდ</a:t>
            </a:r>
            <a:r>
              <a:rPr lang="en-US" sz="1600" dirty="0" smtClean="0"/>
              <a:t>.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497307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4900"/>
          </a:xfrm>
        </p:spPr>
        <p:txBody>
          <a:bodyPr/>
          <a:lstStyle/>
          <a:p>
            <a:r>
              <a:rPr lang="en-US" dirty="0" err="1" smtClean="0"/>
              <a:t>დევნილები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553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err="1" smtClean="0"/>
              <a:t>დევნილთა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საკითხები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სახელმწიფოსთვის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ერთ-ერთ</a:t>
            </a:r>
            <a:r>
              <a:rPr lang="en-US" sz="2000" dirty="0" smtClean="0"/>
              <a:t> </a:t>
            </a:r>
            <a:r>
              <a:rPr lang="en-US" sz="2000" dirty="0" err="1" smtClean="0"/>
              <a:t>ყველაზე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საპასუხისმგებლო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მიმართულებას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წარმოადგენს</a:t>
            </a:r>
            <a:r>
              <a:rPr lang="en-US" sz="2000" dirty="0" smtClean="0"/>
              <a:t>. </a:t>
            </a:r>
            <a:r>
              <a:rPr lang="en-US" sz="2000" dirty="0" err="1" smtClean="0"/>
              <a:t>მიუხედავად</a:t>
            </a:r>
            <a:r>
              <a:rPr lang="en-US" sz="2000" dirty="0" smtClean="0"/>
              <a:t> </a:t>
            </a:r>
            <a:r>
              <a:rPr lang="en-US" sz="2000" dirty="0" err="1" smtClean="0"/>
              <a:t>იმისა</a:t>
            </a:r>
            <a:r>
              <a:rPr lang="en-US" sz="2000" dirty="0" smtClean="0"/>
              <a:t>, </a:t>
            </a:r>
            <a:r>
              <a:rPr lang="en-US" sz="2000" dirty="0" err="1" smtClean="0"/>
              <a:t>რომ</a:t>
            </a:r>
            <a:r>
              <a:rPr lang="en-US" sz="2000" dirty="0" smtClean="0"/>
              <a:t> </a:t>
            </a:r>
            <a:r>
              <a:rPr lang="en-US" sz="2000" dirty="0" err="1" smtClean="0"/>
              <a:t>ბოლო</a:t>
            </a:r>
            <a:r>
              <a:rPr lang="en-US" sz="2000" dirty="0" smtClean="0"/>
              <a:t> 8 </a:t>
            </a:r>
            <a:r>
              <a:rPr lang="en-US" sz="2000" dirty="0" err="1" smtClean="0"/>
              <a:t>წლის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მანძილზე</a:t>
            </a:r>
            <a:r>
              <a:rPr lang="en-US" sz="2000" dirty="0"/>
              <a:t> </a:t>
            </a:r>
            <a:r>
              <a:rPr lang="en-US" sz="2000" dirty="0" err="1" smtClean="0"/>
              <a:t>დევნილებისთვის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გადაცემული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საცხოვრებლების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რაოდენობამ</a:t>
            </a:r>
            <a:r>
              <a:rPr lang="en-US" sz="2000" dirty="0" smtClean="0"/>
              <a:t> </a:t>
            </a:r>
            <a:r>
              <a:rPr lang="en-US" sz="2000" dirty="0" err="1" smtClean="0"/>
              <a:t>მსხვილ</a:t>
            </a:r>
            <a:r>
              <a:rPr lang="en-US" sz="2000" dirty="0" smtClean="0"/>
              <a:t>  </a:t>
            </a:r>
            <a:r>
              <a:rPr lang="en-US" sz="2000" dirty="0" err="1" smtClean="0"/>
              <a:t>მასშტაბებს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მიაღწია</a:t>
            </a:r>
            <a:r>
              <a:rPr lang="en-US" sz="2000" dirty="0" smtClean="0"/>
              <a:t>, </a:t>
            </a:r>
            <a:r>
              <a:rPr lang="en-US" sz="2000" dirty="0" err="1" smtClean="0"/>
              <a:t>კვლავ</a:t>
            </a:r>
            <a:r>
              <a:rPr lang="en-US" sz="2000" dirty="0" smtClean="0"/>
              <a:t> </a:t>
            </a:r>
            <a:r>
              <a:rPr lang="en-US" sz="2000" dirty="0" err="1" smtClean="0"/>
              <a:t>რჩებიან</a:t>
            </a:r>
            <a:r>
              <a:rPr lang="en-US" sz="2000" dirty="0" smtClean="0"/>
              <a:t> </a:t>
            </a:r>
            <a:r>
              <a:rPr lang="en-US" sz="2000" dirty="0" err="1" smtClean="0"/>
              <a:t>ადამიანები</a:t>
            </a:r>
            <a:r>
              <a:rPr lang="en-US" sz="2000" dirty="0" smtClean="0"/>
              <a:t>, </a:t>
            </a:r>
            <a:r>
              <a:rPr lang="en-US" sz="2000" dirty="0" err="1" smtClean="0"/>
              <a:t>რომლებიც</a:t>
            </a:r>
            <a:r>
              <a:rPr lang="en-US" sz="2000" dirty="0" smtClean="0"/>
              <a:t> </a:t>
            </a:r>
            <a:r>
              <a:rPr lang="en-US" sz="2000" dirty="0" err="1" smtClean="0"/>
              <a:t>ჯერ</a:t>
            </a:r>
            <a:r>
              <a:rPr lang="en-US" sz="2000" dirty="0" smtClean="0"/>
              <a:t> </a:t>
            </a:r>
            <a:r>
              <a:rPr lang="en-US" sz="2000" dirty="0" err="1" smtClean="0"/>
              <a:t>კიდევ</a:t>
            </a:r>
            <a:r>
              <a:rPr lang="en-US" sz="2000" dirty="0" smtClean="0"/>
              <a:t> </a:t>
            </a:r>
            <a:r>
              <a:rPr lang="en-US" sz="2000" dirty="0" err="1" smtClean="0"/>
              <a:t>მოლოდინის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პროცესში</a:t>
            </a:r>
            <a:r>
              <a:rPr lang="en-US" sz="2000" dirty="0" smtClean="0"/>
              <a:t> </a:t>
            </a:r>
            <a:r>
              <a:rPr lang="en-US" sz="2000" dirty="0" err="1" smtClean="0"/>
              <a:t>იმყოფებიან</a:t>
            </a:r>
            <a:r>
              <a:rPr lang="en-US" sz="2000" dirty="0" smtClean="0"/>
              <a:t>. </a:t>
            </a:r>
            <a:r>
              <a:rPr lang="en-US" sz="2000" dirty="0" err="1" smtClean="0"/>
              <a:t>ხაზგასმით</a:t>
            </a:r>
            <a:r>
              <a:rPr lang="en-US" sz="2000" dirty="0" smtClean="0"/>
              <a:t> </a:t>
            </a:r>
            <a:r>
              <a:rPr lang="en-US" sz="2000" dirty="0" err="1" smtClean="0"/>
              <a:t>აღვნიშნავთ</a:t>
            </a:r>
            <a:r>
              <a:rPr lang="en-US" sz="2000" dirty="0" smtClean="0"/>
              <a:t>, </a:t>
            </a:r>
            <a:r>
              <a:rPr lang="en-US" sz="2000" dirty="0" err="1" smtClean="0"/>
              <a:t>რომ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საცხოვრებლით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დაკმაყოფილების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პროცესი</a:t>
            </a:r>
            <a:r>
              <a:rPr lang="en-US" sz="2000" dirty="0" smtClean="0"/>
              <a:t> </a:t>
            </a:r>
            <a:r>
              <a:rPr lang="en-US" sz="2000" dirty="0" err="1" smtClean="0"/>
              <a:t>კიდევ</a:t>
            </a:r>
            <a:r>
              <a:rPr lang="en-US" sz="2000" dirty="0" smtClean="0"/>
              <a:t> </a:t>
            </a:r>
            <a:r>
              <a:rPr lang="en-US" sz="2000" dirty="0" err="1" smtClean="0"/>
              <a:t>უფრო</a:t>
            </a:r>
            <a:r>
              <a:rPr lang="en-US" sz="2000" dirty="0" smtClean="0"/>
              <a:t> </a:t>
            </a:r>
            <a:r>
              <a:rPr lang="en-US" sz="2000" dirty="0" err="1" smtClean="0"/>
              <a:t>აქტიური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ტემპით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გაგრძელდება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რაც</a:t>
            </a:r>
            <a:r>
              <a:rPr lang="en-US" sz="2000" dirty="0" smtClean="0"/>
              <a:t> </a:t>
            </a:r>
            <a:r>
              <a:rPr lang="en-US" sz="2000" dirty="0" err="1" smtClean="0"/>
              <a:t>მთავარია</a:t>
            </a:r>
            <a:r>
              <a:rPr lang="en-US" sz="2000" dirty="0" smtClean="0"/>
              <a:t> </a:t>
            </a:r>
            <a:r>
              <a:rPr lang="en-US" sz="2000" dirty="0" err="1" smtClean="0"/>
              <a:t>პროცესი</a:t>
            </a:r>
            <a:r>
              <a:rPr lang="en-US" sz="2000" dirty="0" smtClean="0"/>
              <a:t> </a:t>
            </a:r>
            <a:r>
              <a:rPr lang="en-US" sz="2000" dirty="0" err="1" smtClean="0"/>
              <a:t>იქნება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სრულიად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გამჭვირვალე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სამართლიანი</a:t>
            </a:r>
            <a:r>
              <a:rPr lang="en-US" sz="2000" dirty="0" smtClean="0"/>
              <a:t>. </a:t>
            </a:r>
            <a:r>
              <a:rPr lang="en-US" sz="2000" dirty="0" err="1" smtClean="0"/>
              <a:t>ბინების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სამართლიანი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განაწილება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სწორად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დაგეგმილი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პრიორიტეტები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წარმოადგენს</a:t>
            </a:r>
            <a:r>
              <a:rPr lang="en-US" sz="2000" dirty="0" smtClean="0"/>
              <a:t> </a:t>
            </a:r>
            <a:r>
              <a:rPr lang="en-US" sz="2000" dirty="0" err="1" smtClean="0"/>
              <a:t>ჩვენი</a:t>
            </a:r>
            <a:r>
              <a:rPr lang="en-US" sz="2000" dirty="0" smtClean="0"/>
              <a:t> </a:t>
            </a:r>
            <a:r>
              <a:rPr lang="en-US" sz="2000" dirty="0" err="1" smtClean="0"/>
              <a:t>ხელისუფლების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უმთავრეს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მიღწევას</a:t>
            </a:r>
            <a:r>
              <a:rPr lang="en-US" sz="2000" dirty="0" smtClean="0"/>
              <a:t>.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err="1" smtClean="0"/>
              <a:t>თუმცა</a:t>
            </a:r>
            <a:r>
              <a:rPr lang="en-US" sz="2000" dirty="0" smtClean="0"/>
              <a:t>, </a:t>
            </a:r>
            <a:r>
              <a:rPr lang="en-US" sz="2000" dirty="0" err="1" smtClean="0"/>
              <a:t>დევნილთა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კეთილდღეობას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მხოლოდ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საცხოვრებლით</a:t>
            </a:r>
            <a:r>
              <a:rPr lang="en-US" sz="2000" dirty="0" smtClean="0"/>
              <a:t> </a:t>
            </a:r>
            <a:r>
              <a:rPr lang="en-US" sz="2000" dirty="0" err="1" smtClean="0"/>
              <a:t>უზრუნველყოფა</a:t>
            </a:r>
            <a:r>
              <a:rPr lang="en-US" sz="2000" dirty="0" smtClean="0"/>
              <a:t> </a:t>
            </a:r>
            <a:r>
              <a:rPr lang="en-US" sz="2000" dirty="0" err="1" smtClean="0"/>
              <a:t>ვერ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განაპირობებს</a:t>
            </a:r>
            <a:r>
              <a:rPr lang="en-US" sz="2000" dirty="0" smtClean="0"/>
              <a:t>. </a:t>
            </a:r>
            <a:r>
              <a:rPr lang="en-US" sz="2000" dirty="0" err="1" smtClean="0"/>
              <a:t>საზოგადოებრივ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საქმიანობაში</a:t>
            </a:r>
            <a:r>
              <a:rPr lang="en-US" sz="2000" dirty="0" smtClean="0"/>
              <a:t> </a:t>
            </a:r>
            <a:r>
              <a:rPr lang="en-US" sz="2000" dirty="0" err="1" smtClean="0"/>
              <a:t>მათი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სრული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ინტეგრაციისთვის</a:t>
            </a:r>
            <a:r>
              <a:rPr lang="en-US" sz="2000" dirty="0" smtClean="0"/>
              <a:t>  </a:t>
            </a:r>
            <a:r>
              <a:rPr lang="en-US" sz="2000" dirty="0" err="1" smtClean="0"/>
              <a:t>აუცილებელია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საარსებო</a:t>
            </a:r>
            <a:r>
              <a:rPr lang="en-US" sz="2000" dirty="0" smtClean="0"/>
              <a:t> </a:t>
            </a:r>
            <a:r>
              <a:rPr lang="en-US" sz="2000" dirty="0" err="1" smtClean="0"/>
              <a:t>წყაროებით</a:t>
            </a:r>
            <a:r>
              <a:rPr lang="en-US" sz="2000" dirty="0" smtClean="0"/>
              <a:t> </a:t>
            </a:r>
            <a:r>
              <a:rPr lang="en-US" sz="2000" dirty="0" err="1" smtClean="0"/>
              <a:t>უზურნველყოფის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ხელშეწყობა</a:t>
            </a:r>
            <a:r>
              <a:rPr lang="en-US" sz="2000" dirty="0" smtClean="0"/>
              <a:t>, </a:t>
            </a:r>
            <a:r>
              <a:rPr lang="en-US" sz="2000" dirty="0" err="1" smtClean="0"/>
              <a:t>დევნილთა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აქტიური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დასაქმება</a:t>
            </a:r>
            <a:r>
              <a:rPr lang="en-US" sz="2000" dirty="0" smtClean="0"/>
              <a:t>, </a:t>
            </a:r>
            <a:r>
              <a:rPr lang="en-US" sz="2000" dirty="0" err="1" smtClean="0"/>
              <a:t>სამეურნეო</a:t>
            </a:r>
            <a:r>
              <a:rPr lang="en-US" sz="2000" dirty="0" smtClean="0"/>
              <a:t> </a:t>
            </a:r>
            <a:r>
              <a:rPr lang="en-US" sz="2000" dirty="0" err="1" smtClean="0"/>
              <a:t>თუ</a:t>
            </a:r>
            <a:r>
              <a:rPr lang="en-US" sz="2000" dirty="0" smtClean="0"/>
              <a:t> </a:t>
            </a:r>
            <a:r>
              <a:rPr lang="en-US" sz="2000" dirty="0" err="1" smtClean="0"/>
              <a:t>ბიზნეს-საქმიანობის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ხელშეწყობა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ახალი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წამოწყებების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წახალისება</a:t>
            </a:r>
            <a:r>
              <a:rPr lang="en-US" sz="2000" dirty="0" smtClean="0"/>
              <a:t>. </a:t>
            </a:r>
            <a:r>
              <a:rPr lang="en-US" sz="2000" dirty="0" err="1" smtClean="0"/>
              <a:t>ჩვენ</a:t>
            </a:r>
            <a:r>
              <a:rPr lang="en-US" sz="2000" dirty="0" smtClean="0"/>
              <a:t> </a:t>
            </a:r>
            <a:r>
              <a:rPr lang="en-US" sz="2000" dirty="0" err="1" smtClean="0"/>
              <a:t>ყველა</a:t>
            </a:r>
            <a:r>
              <a:rPr lang="en-US" sz="2000" dirty="0"/>
              <a:t> </a:t>
            </a:r>
            <a:r>
              <a:rPr lang="en-US" sz="2000" dirty="0" err="1" smtClean="0"/>
              <a:t>ღონეს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უნდა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მივმართოთ</a:t>
            </a:r>
            <a:r>
              <a:rPr lang="en-US" sz="2000" dirty="0" smtClean="0"/>
              <a:t>, </a:t>
            </a:r>
            <a:r>
              <a:rPr lang="en-US" sz="2000" dirty="0" err="1" smtClean="0"/>
              <a:t>რომ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გადატანილი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სირთულეები</a:t>
            </a:r>
            <a:r>
              <a:rPr lang="en-US" sz="2000" dirty="0" smtClean="0"/>
              <a:t> </a:t>
            </a:r>
            <a:r>
              <a:rPr lang="en-US" sz="2000" dirty="0" err="1" smtClean="0"/>
              <a:t>მათთვის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დარჩეს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წარსულში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 </a:t>
            </a:r>
            <a:r>
              <a:rPr lang="en-US" sz="2000" dirty="0" err="1" smtClean="0"/>
              <a:t>სამომავლო</a:t>
            </a:r>
            <a:r>
              <a:rPr lang="en-US" sz="2000" dirty="0" smtClean="0"/>
              <a:t> </a:t>
            </a:r>
            <a:r>
              <a:rPr lang="en-US" sz="2000" dirty="0" err="1" smtClean="0"/>
              <a:t>პერსპექტივა</a:t>
            </a:r>
            <a:r>
              <a:rPr lang="en-US" sz="2000" dirty="0" smtClean="0"/>
              <a:t> </a:t>
            </a:r>
            <a:r>
              <a:rPr lang="en-US" sz="2000" dirty="0" err="1" smtClean="0"/>
              <a:t>იყოს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მკაფიო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ნათელი</a:t>
            </a:r>
            <a:r>
              <a:rPr lang="en-US" sz="2000" dirty="0" smtClean="0"/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97043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შეჯამება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აღნიშნული</a:t>
            </a:r>
            <a:r>
              <a:rPr lang="en-US" dirty="0" smtClean="0"/>
              <a:t> </a:t>
            </a:r>
            <a:r>
              <a:rPr lang="en-US" dirty="0" err="1" smtClean="0"/>
              <a:t>პრიორიტეტები</a:t>
            </a:r>
            <a:r>
              <a:rPr lang="en-US" dirty="0" smtClean="0"/>
              <a:t> </a:t>
            </a:r>
            <a:r>
              <a:rPr lang="en-US" dirty="0" err="1" smtClean="0"/>
              <a:t>საზოგადოებამდე</a:t>
            </a:r>
            <a:r>
              <a:rPr lang="en-US" dirty="0" smtClean="0"/>
              <a:t> </a:t>
            </a:r>
            <a:r>
              <a:rPr lang="en-US" dirty="0" err="1" smtClean="0"/>
              <a:t>მიწოდებული</a:t>
            </a:r>
            <a:r>
              <a:rPr lang="en-US" dirty="0" smtClean="0"/>
              <a:t> </a:t>
            </a:r>
            <a:r>
              <a:rPr lang="en-US" dirty="0" err="1" smtClean="0"/>
              <a:t>იქნება</a:t>
            </a:r>
            <a:r>
              <a:rPr lang="en-US" dirty="0" smtClean="0"/>
              <a:t> </a:t>
            </a:r>
            <a:r>
              <a:rPr lang="en-US" dirty="0" err="1" smtClean="0"/>
              <a:t>ხარისხიანი</a:t>
            </a:r>
            <a:r>
              <a:rPr lang="en-US" dirty="0" smtClean="0"/>
              <a:t> </a:t>
            </a:r>
            <a:r>
              <a:rPr lang="en-US" dirty="0" err="1" smtClean="0"/>
              <a:t>სერვისების</a:t>
            </a:r>
            <a:r>
              <a:rPr lang="en-US" dirty="0" smtClean="0"/>
              <a:t>, </a:t>
            </a:r>
            <a:r>
              <a:rPr lang="en-US" dirty="0" err="1" smtClean="0"/>
              <a:t>არსებული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ახალი</a:t>
            </a:r>
            <a:r>
              <a:rPr lang="en-US" dirty="0" smtClean="0"/>
              <a:t> </a:t>
            </a:r>
            <a:r>
              <a:rPr lang="en-US" dirty="0" err="1" smtClean="0"/>
              <a:t>მრავალფეროვანი</a:t>
            </a:r>
            <a:r>
              <a:rPr lang="en-US" dirty="0" smtClean="0"/>
              <a:t> </a:t>
            </a:r>
            <a:r>
              <a:rPr lang="en-US" dirty="0" err="1" smtClean="0"/>
              <a:t>პროგრამების</a:t>
            </a:r>
            <a:r>
              <a:rPr lang="en-US" dirty="0" smtClean="0"/>
              <a:t> </a:t>
            </a:r>
            <a:r>
              <a:rPr lang="en-US" dirty="0" err="1" smtClean="0"/>
              <a:t>სახით</a:t>
            </a:r>
            <a:r>
              <a:rPr lang="en-US" dirty="0" smtClean="0"/>
              <a:t>, </a:t>
            </a:r>
            <a:r>
              <a:rPr lang="en-US" dirty="0" err="1" smtClean="0"/>
              <a:t>რომელზეც</a:t>
            </a:r>
            <a:r>
              <a:rPr lang="en-US" dirty="0" smtClean="0"/>
              <a:t> </a:t>
            </a:r>
            <a:r>
              <a:rPr lang="en-US" dirty="0" err="1" smtClean="0"/>
              <a:t>სამართლიანი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თანაბარი</a:t>
            </a:r>
            <a:r>
              <a:rPr lang="en-US" dirty="0" smtClean="0"/>
              <a:t> </a:t>
            </a:r>
            <a:r>
              <a:rPr lang="en-US" dirty="0" err="1" smtClean="0"/>
              <a:t>წვდომა</a:t>
            </a:r>
            <a:r>
              <a:rPr lang="en-US" dirty="0" smtClean="0"/>
              <a:t> </a:t>
            </a:r>
            <a:r>
              <a:rPr lang="en-US" dirty="0" err="1" smtClean="0"/>
              <a:t>ექნება</a:t>
            </a:r>
            <a:r>
              <a:rPr lang="en-US" dirty="0" smtClean="0"/>
              <a:t> </a:t>
            </a:r>
            <a:r>
              <a:rPr lang="en-US" dirty="0" err="1" smtClean="0"/>
              <a:t>საქართველოს</a:t>
            </a:r>
            <a:r>
              <a:rPr lang="en-US" dirty="0" smtClean="0"/>
              <a:t> </a:t>
            </a:r>
            <a:r>
              <a:rPr lang="en-US" dirty="0" err="1" smtClean="0"/>
              <a:t>ყოველ</a:t>
            </a:r>
            <a:r>
              <a:rPr lang="en-US" dirty="0" smtClean="0"/>
              <a:t> </a:t>
            </a:r>
            <a:r>
              <a:rPr lang="en-US" dirty="0" err="1" smtClean="0"/>
              <a:t>მოქალაქეს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33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ჯანდაცვა 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9117"/>
            <a:ext cx="8229600" cy="4525963"/>
          </a:xfrm>
        </p:spPr>
        <p:txBody>
          <a:bodyPr>
            <a:noAutofit/>
          </a:bodyPr>
          <a:lstStyle/>
          <a:p>
            <a:r>
              <a:rPr lang="en-US" sz="1600" i="1" dirty="0" err="1"/>
              <a:t>ხარისხიანი</a:t>
            </a:r>
            <a:r>
              <a:rPr lang="en-US" sz="1600" i="1" dirty="0"/>
              <a:t> </a:t>
            </a:r>
            <a:r>
              <a:rPr lang="en-US" sz="1600" i="1" dirty="0" err="1"/>
              <a:t>და</a:t>
            </a:r>
            <a:r>
              <a:rPr lang="en-US" sz="1600" i="1" dirty="0"/>
              <a:t> </a:t>
            </a:r>
            <a:r>
              <a:rPr lang="en-US" sz="1600" i="1" dirty="0" err="1"/>
              <a:t>საყოველთაოდ</a:t>
            </a:r>
            <a:r>
              <a:rPr lang="en-US" sz="1600" i="1" dirty="0"/>
              <a:t> </a:t>
            </a:r>
            <a:r>
              <a:rPr lang="en-US" sz="1600" i="1" dirty="0" err="1"/>
              <a:t>ხელმისაწვდომი</a:t>
            </a:r>
            <a:r>
              <a:rPr lang="en-US" sz="1600" i="1" dirty="0"/>
              <a:t>, </a:t>
            </a:r>
            <a:r>
              <a:rPr lang="en-US" sz="1600" i="1" dirty="0" err="1"/>
              <a:t>სოციალური</a:t>
            </a:r>
            <a:r>
              <a:rPr lang="en-US" sz="1600" i="1" dirty="0"/>
              <a:t> </a:t>
            </a:r>
            <a:r>
              <a:rPr lang="en-US" sz="1600" i="1" dirty="0" err="1"/>
              <a:t>სამართლიანობის</a:t>
            </a:r>
            <a:r>
              <a:rPr lang="en-US" sz="1600" i="1" dirty="0"/>
              <a:t> </a:t>
            </a:r>
            <a:r>
              <a:rPr lang="en-US" sz="1600" i="1" dirty="0" err="1"/>
              <a:t>პრინციპზე</a:t>
            </a:r>
            <a:r>
              <a:rPr lang="en-US" sz="1600" i="1" dirty="0"/>
              <a:t> </a:t>
            </a:r>
            <a:r>
              <a:rPr lang="en-US" sz="1600" i="1" dirty="0" err="1"/>
              <a:t>დაფუძნებული</a:t>
            </a:r>
            <a:r>
              <a:rPr lang="en-US" sz="1600" i="1" dirty="0"/>
              <a:t> </a:t>
            </a:r>
            <a:r>
              <a:rPr lang="en-US" sz="1600" i="1" dirty="0" err="1"/>
              <a:t>ჯანმრთელობის</a:t>
            </a:r>
            <a:r>
              <a:rPr lang="en-US" sz="1600" i="1" dirty="0"/>
              <a:t> </a:t>
            </a:r>
            <a:r>
              <a:rPr lang="en-US" sz="1600" i="1" dirty="0" err="1"/>
              <a:t>დაცვის</a:t>
            </a:r>
            <a:r>
              <a:rPr lang="en-US" sz="1600" i="1" dirty="0"/>
              <a:t> </a:t>
            </a:r>
            <a:r>
              <a:rPr lang="en-US" sz="1600" i="1" dirty="0" err="1"/>
              <a:t>სისტემის</a:t>
            </a:r>
            <a:r>
              <a:rPr lang="en-US" sz="1600" i="1" dirty="0"/>
              <a:t> </a:t>
            </a:r>
            <a:r>
              <a:rPr lang="en-US" sz="1600" i="1" dirty="0" err="1"/>
              <a:t>შენარჩუნება</a:t>
            </a:r>
            <a:r>
              <a:rPr lang="en-US" sz="1600" i="1" dirty="0"/>
              <a:t> </a:t>
            </a:r>
            <a:r>
              <a:rPr lang="en-US" sz="1600" i="1" dirty="0" err="1"/>
              <a:t>და</a:t>
            </a:r>
            <a:r>
              <a:rPr lang="en-US" sz="1600" i="1" dirty="0"/>
              <a:t> </a:t>
            </a:r>
            <a:r>
              <a:rPr lang="en-US" sz="1600" i="1" dirty="0" err="1"/>
              <a:t>შემდგომი</a:t>
            </a:r>
            <a:r>
              <a:rPr lang="en-US" sz="1600" i="1" dirty="0"/>
              <a:t> </a:t>
            </a:r>
            <a:r>
              <a:rPr lang="en-US" sz="1600" i="1" dirty="0" err="1"/>
              <a:t>განვითარება</a:t>
            </a:r>
            <a:r>
              <a:rPr lang="en-US" sz="1600" i="1" dirty="0"/>
              <a:t> „</a:t>
            </a:r>
            <a:r>
              <a:rPr lang="en-US" sz="1600" i="1" dirty="0" err="1"/>
              <a:t>ქართული</a:t>
            </a:r>
            <a:r>
              <a:rPr lang="en-US" sz="1600" i="1" dirty="0"/>
              <a:t> </a:t>
            </a:r>
            <a:r>
              <a:rPr lang="en-US" sz="1600" i="1" dirty="0" err="1"/>
              <a:t>ოცნების</a:t>
            </a:r>
            <a:r>
              <a:rPr lang="en-US" sz="1600" i="1" dirty="0"/>
              <a:t>“ </a:t>
            </a:r>
            <a:r>
              <a:rPr lang="en-US" sz="1600" i="1" dirty="0" err="1"/>
              <a:t>ერთ-ერთი</a:t>
            </a:r>
            <a:r>
              <a:rPr lang="en-US" sz="1600" i="1" dirty="0"/>
              <a:t> </a:t>
            </a:r>
            <a:r>
              <a:rPr lang="en-US" sz="1600" i="1" dirty="0" err="1"/>
              <a:t>უმთავრესი</a:t>
            </a:r>
            <a:r>
              <a:rPr lang="en-US" sz="1600" i="1" dirty="0"/>
              <a:t> </a:t>
            </a:r>
            <a:r>
              <a:rPr lang="en-US" sz="1600" i="1" dirty="0" err="1"/>
              <a:t>პრიორიტეტია</a:t>
            </a:r>
            <a:r>
              <a:rPr lang="en-US" sz="1600" i="1" dirty="0"/>
              <a:t>.</a:t>
            </a:r>
          </a:p>
          <a:p>
            <a:r>
              <a:rPr lang="ka-GE" sz="1600" i="1" dirty="0"/>
              <a:t>მიმდინარეობს </a:t>
            </a:r>
            <a:r>
              <a:rPr lang="ka-GE" sz="1600" i="1" dirty="0"/>
              <a:t>ამბულატორიების </a:t>
            </a:r>
            <a:r>
              <a:rPr lang="ka-GE" sz="1600" i="1" dirty="0"/>
              <a:t>მშენებლობა/აღჭურვა, უკვე რეაბილიტაცია ჩაუტარდა 400-ზე მეტ ამბულატორიას, 2021 წელს კიდევ 450-მდე ამბულატორიის რეაბილიტაცია დაგეგმილი; </a:t>
            </a:r>
          </a:p>
          <a:p>
            <a:r>
              <a:rPr lang="en-US" sz="1600" i="1" dirty="0" err="1"/>
              <a:t>გაიზრდება</a:t>
            </a:r>
            <a:r>
              <a:rPr lang="en-US" sz="1600" i="1" dirty="0"/>
              <a:t> </a:t>
            </a:r>
            <a:r>
              <a:rPr lang="en-US" sz="1600" i="1" dirty="0" err="1"/>
              <a:t>სისტემის</a:t>
            </a:r>
            <a:r>
              <a:rPr lang="en-US" sz="1600" i="1" dirty="0"/>
              <a:t> „</a:t>
            </a:r>
            <a:r>
              <a:rPr lang="en-US" sz="1600" i="1" dirty="0" err="1"/>
              <a:t>მეკარიბჭის</a:t>
            </a:r>
            <a:r>
              <a:rPr lang="en-US" sz="1600" i="1" dirty="0"/>
              <a:t>“ </a:t>
            </a:r>
            <a:r>
              <a:rPr lang="en-US" sz="1600" i="1" dirty="0" err="1"/>
              <a:t>ფუნქცია</a:t>
            </a:r>
            <a:r>
              <a:rPr lang="en-US" sz="1600" i="1" dirty="0"/>
              <a:t> - </a:t>
            </a:r>
            <a:r>
              <a:rPr lang="en-US" sz="1600" i="1" dirty="0" err="1"/>
              <a:t>უზრუნველყოფილი</a:t>
            </a:r>
            <a:r>
              <a:rPr lang="en-US" sz="1600" i="1" dirty="0"/>
              <a:t> </a:t>
            </a:r>
            <a:r>
              <a:rPr lang="en-US" sz="1600" i="1" dirty="0" err="1"/>
              <a:t>იქნება</a:t>
            </a:r>
            <a:r>
              <a:rPr lang="en-US" sz="1600" i="1" dirty="0"/>
              <a:t> </a:t>
            </a:r>
            <a:r>
              <a:rPr lang="en-US" sz="1600" i="1" dirty="0" err="1"/>
              <a:t>მოსახლეობის</a:t>
            </a:r>
            <a:r>
              <a:rPr lang="en-US" sz="1600" i="1" dirty="0"/>
              <a:t> </a:t>
            </a:r>
            <a:r>
              <a:rPr lang="en-US" sz="1600" i="1" dirty="0" err="1"/>
              <a:t>ავადობის</a:t>
            </a:r>
            <a:r>
              <a:rPr lang="en-US" sz="1600" i="1" dirty="0"/>
              <a:t> </a:t>
            </a:r>
            <a:r>
              <a:rPr lang="en-US" sz="1600" i="1" dirty="0" err="1"/>
              <a:t>ადრეული</a:t>
            </a:r>
            <a:r>
              <a:rPr lang="en-US" sz="1600" i="1" dirty="0"/>
              <a:t> </a:t>
            </a:r>
            <a:r>
              <a:rPr lang="en-US" sz="1600" i="1" dirty="0" err="1"/>
              <a:t>გამოვლენა</a:t>
            </a:r>
            <a:r>
              <a:rPr lang="en-US" sz="1600" i="1" dirty="0"/>
              <a:t> </a:t>
            </a:r>
            <a:r>
              <a:rPr lang="en-US" sz="1600" i="1" dirty="0" err="1"/>
              <a:t>და</a:t>
            </a:r>
            <a:r>
              <a:rPr lang="en-US" sz="1600" i="1" dirty="0"/>
              <a:t> </a:t>
            </a:r>
            <a:r>
              <a:rPr lang="en-US" sz="1600" i="1" dirty="0" err="1"/>
              <a:t>შეკავება</a:t>
            </a:r>
            <a:r>
              <a:rPr lang="en-US" sz="1600" i="1" dirty="0"/>
              <a:t>, </a:t>
            </a:r>
            <a:r>
              <a:rPr lang="en-US" sz="1600" i="1" dirty="0" err="1"/>
              <a:t>რაც</a:t>
            </a:r>
            <a:r>
              <a:rPr lang="en-US" sz="1600" i="1" dirty="0"/>
              <a:t> </a:t>
            </a:r>
            <a:r>
              <a:rPr lang="en-US" sz="1600" i="1" dirty="0" err="1"/>
              <a:t>გააუმჯობესებს</a:t>
            </a:r>
            <a:r>
              <a:rPr lang="en-US" sz="1600" i="1" dirty="0"/>
              <a:t> </a:t>
            </a:r>
            <a:r>
              <a:rPr lang="en-US" sz="1600" i="1" dirty="0" err="1"/>
              <a:t>ჯანმრთელობის</a:t>
            </a:r>
            <a:r>
              <a:rPr lang="en-US" sz="1600" i="1" dirty="0"/>
              <a:t> </a:t>
            </a:r>
            <a:r>
              <a:rPr lang="en-US" sz="1600" i="1" dirty="0" err="1"/>
              <a:t>მაჩვენებლებს</a:t>
            </a:r>
            <a:r>
              <a:rPr lang="en-US" sz="1600" i="1" dirty="0"/>
              <a:t> </a:t>
            </a:r>
            <a:r>
              <a:rPr lang="en-US" sz="1600" i="1" dirty="0" err="1"/>
              <a:t>და</a:t>
            </a:r>
            <a:r>
              <a:rPr lang="en-US" sz="1600" i="1" dirty="0"/>
              <a:t> </a:t>
            </a:r>
            <a:r>
              <a:rPr lang="en-US" sz="1600" i="1" dirty="0" err="1"/>
              <a:t>შეამცირებს</a:t>
            </a:r>
            <a:r>
              <a:rPr lang="en-US" sz="1600" i="1" dirty="0"/>
              <a:t> </a:t>
            </a:r>
            <a:r>
              <a:rPr lang="en-US" sz="1600" i="1" dirty="0" err="1"/>
              <a:t>დანახარჯებს</a:t>
            </a:r>
            <a:r>
              <a:rPr lang="en-US" sz="1600" i="1" dirty="0"/>
              <a:t> </a:t>
            </a:r>
            <a:r>
              <a:rPr lang="en-US" sz="1600" i="1" dirty="0" err="1"/>
              <a:t>გადაუდებელ</a:t>
            </a:r>
            <a:r>
              <a:rPr lang="en-US" sz="1600" i="1" dirty="0"/>
              <a:t> </a:t>
            </a:r>
            <a:r>
              <a:rPr lang="en-US" sz="1600" i="1" dirty="0" err="1"/>
              <a:t>და</a:t>
            </a:r>
            <a:r>
              <a:rPr lang="en-US" sz="1600" i="1" dirty="0"/>
              <a:t> </a:t>
            </a:r>
            <a:r>
              <a:rPr lang="en-US" sz="1600" i="1" dirty="0" err="1"/>
              <a:t>სტაციონარულ</a:t>
            </a:r>
            <a:r>
              <a:rPr lang="en-US" sz="1600" i="1" dirty="0"/>
              <a:t> </a:t>
            </a:r>
            <a:r>
              <a:rPr lang="en-US" sz="1600" i="1" dirty="0" err="1"/>
              <a:t>მომსახურებაზე</a:t>
            </a:r>
            <a:r>
              <a:rPr lang="en-US" sz="1600" i="1" dirty="0"/>
              <a:t>, </a:t>
            </a:r>
            <a:r>
              <a:rPr lang="en-US" sz="1600" i="1" dirty="0" err="1"/>
              <a:t>დაიხვეწება</a:t>
            </a:r>
            <a:r>
              <a:rPr lang="en-US" sz="1600" i="1" dirty="0"/>
              <a:t> </a:t>
            </a:r>
            <a:r>
              <a:rPr lang="en-US" sz="1600" i="1" dirty="0" err="1"/>
              <a:t>პირველად</a:t>
            </a:r>
            <a:r>
              <a:rPr lang="en-US" sz="1600" i="1" dirty="0"/>
              <a:t> </a:t>
            </a:r>
            <a:r>
              <a:rPr lang="en-US" sz="1600" i="1" dirty="0" err="1"/>
              <a:t>დონეზე</a:t>
            </a:r>
            <a:r>
              <a:rPr lang="en-US" sz="1600" i="1" dirty="0"/>
              <a:t> </a:t>
            </a:r>
            <a:r>
              <a:rPr lang="en-US" sz="1600" i="1" dirty="0" err="1"/>
              <a:t>სერვისები</a:t>
            </a:r>
            <a:r>
              <a:rPr lang="en-US" sz="1600" i="1" dirty="0"/>
              <a:t> </a:t>
            </a:r>
            <a:r>
              <a:rPr lang="en-US" sz="1600" i="1" dirty="0" err="1"/>
              <a:t>და</a:t>
            </a:r>
            <a:r>
              <a:rPr lang="en-US" sz="1600" i="1" dirty="0"/>
              <a:t> </a:t>
            </a:r>
            <a:r>
              <a:rPr lang="en-US" sz="1600" i="1" dirty="0" err="1"/>
              <a:t>სისტემის</a:t>
            </a:r>
            <a:r>
              <a:rPr lang="en-US" sz="1600" i="1" dirty="0"/>
              <a:t> </a:t>
            </a:r>
            <a:r>
              <a:rPr lang="en-US" sz="1600" i="1" dirty="0" err="1"/>
              <a:t>დაფინანსების</a:t>
            </a:r>
            <a:r>
              <a:rPr lang="en-US" sz="1600" i="1" dirty="0"/>
              <a:t> </a:t>
            </a:r>
            <a:r>
              <a:rPr lang="en-US" sz="1600" i="1" dirty="0" err="1"/>
              <a:t>მექანიზმები</a:t>
            </a:r>
            <a:r>
              <a:rPr lang="en-US" sz="1600" i="1" dirty="0"/>
              <a:t>. </a:t>
            </a:r>
            <a:endParaRPr lang="ka-GE" sz="1600" i="1" dirty="0"/>
          </a:p>
          <a:p>
            <a:endParaRPr lang="ka-GE" sz="1600" i="1" dirty="0"/>
          </a:p>
          <a:p>
            <a:r>
              <a:rPr lang="ka-GE" sz="1600" i="1" dirty="0"/>
              <a:t>სოფლად </a:t>
            </a:r>
            <a:r>
              <a:rPr lang="ka-GE" sz="1600" i="1" dirty="0"/>
              <a:t>და ქალაქად მომსახურებაზე ერთნაირი ხელმისაწვდომობისთვის ინერგება </a:t>
            </a:r>
            <a:r>
              <a:rPr lang="ka-GE" sz="1600" i="1" dirty="0" err="1"/>
              <a:t>ტელემედიცინის</a:t>
            </a:r>
            <a:r>
              <a:rPr lang="ka-GE" sz="1600" i="1" dirty="0"/>
              <a:t> </a:t>
            </a:r>
            <a:r>
              <a:rPr lang="ka-GE" sz="1600" i="1" dirty="0"/>
              <a:t>სერვისები</a:t>
            </a:r>
            <a:r>
              <a:rPr lang="en-US" sz="1600" i="1" dirty="0"/>
              <a:t>, </a:t>
            </a:r>
            <a:r>
              <a:rPr lang="en-US" sz="1600" i="1" dirty="0" err="1"/>
              <a:t>რაც</a:t>
            </a:r>
            <a:r>
              <a:rPr lang="en-US" sz="1600" i="1" dirty="0"/>
              <a:t> </a:t>
            </a:r>
            <a:r>
              <a:rPr lang="en-US" sz="1600" i="1" dirty="0" err="1"/>
              <a:t>გაზრდის</a:t>
            </a:r>
            <a:r>
              <a:rPr lang="en-US" sz="1600" i="1" dirty="0"/>
              <a:t> </a:t>
            </a:r>
            <a:r>
              <a:rPr lang="en-US" sz="1600" i="1" dirty="0" err="1"/>
              <a:t>სამედიცინო</a:t>
            </a:r>
            <a:r>
              <a:rPr lang="en-US" sz="1600" i="1" dirty="0"/>
              <a:t> </a:t>
            </a:r>
            <a:r>
              <a:rPr lang="en-US" sz="1600" i="1" dirty="0" err="1"/>
              <a:t>მომსახურების</a:t>
            </a:r>
            <a:r>
              <a:rPr lang="en-US" sz="1600" i="1" dirty="0"/>
              <a:t> </a:t>
            </a:r>
            <a:r>
              <a:rPr lang="en-US" sz="1600" i="1" dirty="0" err="1"/>
              <a:t>ხელმისაწვდომობას</a:t>
            </a:r>
            <a:r>
              <a:rPr lang="en-US" sz="1600" i="1" dirty="0"/>
              <a:t>, </a:t>
            </a:r>
            <a:r>
              <a:rPr lang="en-US" sz="1600" i="1" dirty="0" err="1"/>
              <a:t>გააუმჯობესებს</a:t>
            </a:r>
            <a:r>
              <a:rPr lang="en-US" sz="1600" i="1" dirty="0"/>
              <a:t> </a:t>
            </a:r>
            <a:r>
              <a:rPr lang="en-US" sz="1600" i="1" dirty="0" err="1"/>
              <a:t>სამედიცინო</a:t>
            </a:r>
            <a:r>
              <a:rPr lang="en-US" sz="1600" i="1" dirty="0"/>
              <a:t> </a:t>
            </a:r>
            <a:r>
              <a:rPr lang="en-US" sz="1600" i="1" dirty="0" err="1"/>
              <a:t>მომსახურების</a:t>
            </a:r>
            <a:r>
              <a:rPr lang="en-US" sz="1600" i="1" dirty="0"/>
              <a:t> </a:t>
            </a:r>
            <a:r>
              <a:rPr lang="en-US" sz="1600" i="1" dirty="0" err="1"/>
              <a:t>ხარისხს</a:t>
            </a:r>
            <a:r>
              <a:rPr lang="en-US" sz="1600" i="1" dirty="0"/>
              <a:t>, </a:t>
            </a:r>
            <a:r>
              <a:rPr lang="en-US" sz="1600" i="1" dirty="0" err="1"/>
              <a:t>უზრუნველყოფს</a:t>
            </a:r>
            <a:r>
              <a:rPr lang="en-US" sz="1600" i="1" dirty="0"/>
              <a:t> </a:t>
            </a:r>
            <a:r>
              <a:rPr lang="en-US" sz="1600" i="1" dirty="0" err="1"/>
              <a:t>არასაჭირო</a:t>
            </a:r>
            <a:r>
              <a:rPr lang="en-US" sz="1600" i="1" dirty="0"/>
              <a:t> </a:t>
            </a:r>
            <a:r>
              <a:rPr lang="en-US" sz="1600" i="1" dirty="0" err="1"/>
              <a:t>ჰოსპიტალიზაციისაგან</a:t>
            </a:r>
            <a:r>
              <a:rPr lang="en-US" sz="1600" i="1" dirty="0"/>
              <a:t> </a:t>
            </a:r>
            <a:r>
              <a:rPr lang="en-US" sz="1600" i="1" dirty="0" err="1"/>
              <a:t>დაცვას</a:t>
            </a:r>
            <a:r>
              <a:rPr lang="en-US" sz="1600" i="1" dirty="0"/>
              <a:t> </a:t>
            </a:r>
            <a:r>
              <a:rPr lang="en-US" sz="1600" i="1" dirty="0" err="1"/>
              <a:t>და</a:t>
            </a:r>
            <a:r>
              <a:rPr lang="en-US" sz="1600" i="1" dirty="0"/>
              <a:t> </a:t>
            </a:r>
            <a:r>
              <a:rPr lang="en-US" sz="1600" i="1" dirty="0" err="1"/>
              <a:t>შეამცირებს</a:t>
            </a:r>
            <a:r>
              <a:rPr lang="en-US" sz="1600" i="1" dirty="0"/>
              <a:t> </a:t>
            </a:r>
            <a:r>
              <a:rPr lang="en-US" sz="1600" i="1" dirty="0" err="1"/>
              <a:t>გადაუდებელი</a:t>
            </a:r>
            <a:r>
              <a:rPr lang="en-US" sz="1600" i="1" dirty="0"/>
              <a:t> </a:t>
            </a:r>
            <a:r>
              <a:rPr lang="en-US" sz="1600" i="1" dirty="0" err="1"/>
              <a:t>შემთხვევებისა</a:t>
            </a:r>
            <a:r>
              <a:rPr lang="en-US" sz="1600" i="1" dirty="0"/>
              <a:t> </a:t>
            </a:r>
            <a:r>
              <a:rPr lang="en-US" sz="1600" i="1" dirty="0" err="1"/>
              <a:t>და</a:t>
            </a:r>
            <a:r>
              <a:rPr lang="en-US" sz="1600" i="1" dirty="0"/>
              <a:t> </a:t>
            </a:r>
            <a:r>
              <a:rPr lang="en-US" sz="1600" i="1" dirty="0" err="1"/>
              <a:t>ჰოსპიტალიზაციის</a:t>
            </a:r>
            <a:r>
              <a:rPr lang="en-US" sz="1600" i="1" dirty="0"/>
              <a:t> </a:t>
            </a:r>
            <a:r>
              <a:rPr lang="en-US" sz="1600" i="1" dirty="0" err="1"/>
              <a:t>დანახარჯებს</a:t>
            </a:r>
            <a:endParaRPr lang="ka-GE" sz="1600" i="1" dirty="0"/>
          </a:p>
          <a:p>
            <a:endParaRPr lang="ka-GE" sz="1600" dirty="0" smtClean="0"/>
          </a:p>
          <a:p>
            <a:endParaRPr lang="ka-GE" sz="1600" dirty="0" smtClean="0"/>
          </a:p>
          <a:p>
            <a:endParaRPr lang="ka-GE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83287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ჯანდაცვა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9117"/>
            <a:ext cx="8229600" cy="4525963"/>
          </a:xfrm>
        </p:spPr>
        <p:txBody>
          <a:bodyPr>
            <a:noAutofit/>
          </a:bodyPr>
          <a:lstStyle/>
          <a:p>
            <a:pPr lvl="0"/>
            <a:r>
              <a:rPr lang="ka-GE" sz="1600" dirty="0"/>
              <a:t>2017 წლიდან გაიზარდა ფინანსური </a:t>
            </a:r>
            <a:r>
              <a:rPr lang="ka-GE" sz="1600" dirty="0" err="1"/>
              <a:t>ხელმისავდომობა</a:t>
            </a:r>
            <a:r>
              <a:rPr lang="ka-GE" sz="1600" dirty="0"/>
              <a:t> მედიკამენტებზე ქრონიკული დაავადებების მქონე მოწყვლადი ჯგუფისთვის, აფთიაქიდან  სრულიად უსასყიდლოდ მიეწოდებათ წამლები სხვადასხვა ქრონიკული დაავადებისთვის. </a:t>
            </a:r>
            <a:r>
              <a:rPr lang="en-US" sz="1600" dirty="0"/>
              <a:t>2019 </a:t>
            </a:r>
            <a:r>
              <a:rPr lang="en-US" sz="1600" dirty="0" err="1"/>
              <a:t>წლის</a:t>
            </a:r>
            <a:r>
              <a:rPr lang="en-US" sz="1600" dirty="0"/>
              <a:t> 1 </a:t>
            </a:r>
            <a:r>
              <a:rPr lang="en-US" sz="1600" dirty="0" err="1"/>
              <a:t>სექტემბრიდან</a:t>
            </a:r>
            <a:r>
              <a:rPr lang="en-US" sz="1600" dirty="0"/>
              <a:t> 2020 </a:t>
            </a:r>
            <a:r>
              <a:rPr lang="en-US" sz="1600" dirty="0" err="1"/>
              <a:t>წლის</a:t>
            </a:r>
            <a:r>
              <a:rPr lang="en-US" sz="1600" dirty="0"/>
              <a:t> 1 </a:t>
            </a:r>
            <a:r>
              <a:rPr lang="en-US" sz="1600" dirty="0" err="1"/>
              <a:t>მაისამდე</a:t>
            </a:r>
            <a:r>
              <a:rPr lang="en-US" sz="1600" dirty="0"/>
              <a:t>, </a:t>
            </a:r>
            <a:r>
              <a:rPr lang="en-US" sz="1600" dirty="0" err="1"/>
              <a:t>პროგრამით</a:t>
            </a:r>
            <a:r>
              <a:rPr lang="en-US" sz="1600" dirty="0"/>
              <a:t> </a:t>
            </a:r>
            <a:r>
              <a:rPr lang="en-US" sz="1600" dirty="0" err="1"/>
              <a:t>ისარგებლა</a:t>
            </a:r>
            <a:r>
              <a:rPr lang="en-US" sz="1600" dirty="0"/>
              <a:t> 103 </a:t>
            </a:r>
            <a:r>
              <a:rPr lang="en-US" sz="1600" dirty="0" err="1"/>
              <a:t>ათასზე</a:t>
            </a:r>
            <a:r>
              <a:rPr lang="en-US" sz="1600" dirty="0"/>
              <a:t> </a:t>
            </a:r>
            <a:r>
              <a:rPr lang="en-US" sz="1600" dirty="0" err="1"/>
              <a:t>მეტმა</a:t>
            </a:r>
            <a:r>
              <a:rPr lang="en-US" sz="1600" dirty="0"/>
              <a:t> </a:t>
            </a:r>
            <a:r>
              <a:rPr lang="en-US" sz="1600" dirty="0" err="1"/>
              <a:t>ბენეფიციარმა</a:t>
            </a:r>
            <a:r>
              <a:rPr lang="en-US" sz="1600" dirty="0"/>
              <a:t>, </a:t>
            </a:r>
            <a:r>
              <a:rPr lang="en-US" sz="1600" dirty="0" err="1"/>
              <a:t>მათ</a:t>
            </a:r>
            <a:r>
              <a:rPr lang="en-US" sz="1600" dirty="0"/>
              <a:t> </a:t>
            </a:r>
            <a:r>
              <a:rPr lang="en-US" sz="1600" dirty="0" err="1"/>
              <a:t>შორის</a:t>
            </a:r>
            <a:r>
              <a:rPr lang="en-US" sz="1600" dirty="0"/>
              <a:t> 66 </a:t>
            </a:r>
            <a:r>
              <a:rPr lang="en-US" sz="1600" dirty="0" err="1"/>
              <a:t>ათასამდე</a:t>
            </a:r>
            <a:r>
              <a:rPr lang="en-US" sz="1600" dirty="0"/>
              <a:t> </a:t>
            </a:r>
            <a:r>
              <a:rPr lang="en-US" sz="1600" dirty="0" err="1"/>
              <a:t>საპენსიო</a:t>
            </a:r>
            <a:r>
              <a:rPr lang="en-US" sz="1600" dirty="0"/>
              <a:t> </a:t>
            </a:r>
            <a:r>
              <a:rPr lang="en-US" sz="1600" dirty="0" err="1"/>
              <a:t>ასაკის</a:t>
            </a:r>
            <a:r>
              <a:rPr lang="en-US" sz="1600" dirty="0"/>
              <a:t> </a:t>
            </a:r>
            <a:r>
              <a:rPr lang="en-US" sz="1600" dirty="0" err="1"/>
              <a:t>პირმა</a:t>
            </a:r>
            <a:r>
              <a:rPr lang="en-US" sz="1600" dirty="0"/>
              <a:t>.</a:t>
            </a:r>
            <a:r>
              <a:rPr lang="ka-GE" sz="1600" dirty="0"/>
              <a:t> </a:t>
            </a:r>
            <a:r>
              <a:rPr lang="en-US" sz="1600" dirty="0" err="1"/>
              <a:t>გაგრძელდება</a:t>
            </a:r>
            <a:r>
              <a:rPr lang="en-US" sz="1600" dirty="0"/>
              <a:t> </a:t>
            </a:r>
            <a:r>
              <a:rPr lang="en-US" sz="1600" dirty="0" err="1"/>
              <a:t>ბენეფიციართა</a:t>
            </a:r>
            <a:r>
              <a:rPr lang="en-US" sz="1600" dirty="0"/>
              <a:t> </a:t>
            </a:r>
            <a:r>
              <a:rPr lang="en-US" sz="1600" dirty="0" err="1"/>
              <a:t>გარკვეული</a:t>
            </a:r>
            <a:r>
              <a:rPr lang="en-US" sz="1600" dirty="0"/>
              <a:t> </a:t>
            </a:r>
            <a:r>
              <a:rPr lang="en-US" sz="1600" dirty="0" err="1"/>
              <a:t>ჯგუფების</a:t>
            </a:r>
            <a:r>
              <a:rPr lang="en-US" sz="1600" dirty="0"/>
              <a:t> (</a:t>
            </a:r>
            <a:r>
              <a:rPr lang="en-US" sz="1600" dirty="0" err="1"/>
              <a:t>სოციალურად</a:t>
            </a:r>
            <a:r>
              <a:rPr lang="en-US" sz="1600" dirty="0"/>
              <a:t> </a:t>
            </a:r>
            <a:r>
              <a:rPr lang="en-US" sz="1600" dirty="0" err="1"/>
              <a:t>დაუცველთა</a:t>
            </a:r>
            <a:r>
              <a:rPr lang="en-US" sz="1600" dirty="0"/>
              <a:t>, </a:t>
            </a:r>
            <a:r>
              <a:rPr lang="en-US" sz="1600" dirty="0" err="1"/>
              <a:t>საპენსიო</a:t>
            </a:r>
            <a:r>
              <a:rPr lang="en-US" sz="1600" dirty="0"/>
              <a:t> </a:t>
            </a:r>
            <a:r>
              <a:rPr lang="en-US" sz="1600" dirty="0" err="1"/>
              <a:t>ასაკის</a:t>
            </a:r>
            <a:r>
              <a:rPr lang="en-US" sz="1600" dirty="0"/>
              <a:t> </a:t>
            </a:r>
            <a:r>
              <a:rPr lang="en-US" sz="1600" dirty="0" err="1"/>
              <a:t>პირთა</a:t>
            </a:r>
            <a:r>
              <a:rPr lang="en-US" sz="1600" dirty="0"/>
              <a:t>, </a:t>
            </a:r>
            <a:r>
              <a:rPr lang="en-US" sz="1600" dirty="0" err="1"/>
              <a:t>ვეტერანთა</a:t>
            </a:r>
            <a:r>
              <a:rPr lang="en-US" sz="1600" dirty="0"/>
              <a:t> </a:t>
            </a:r>
            <a:r>
              <a:rPr lang="en-US" sz="1600" dirty="0" err="1"/>
              <a:t>და</a:t>
            </a:r>
            <a:r>
              <a:rPr lang="en-US" sz="1600" dirty="0"/>
              <a:t> </a:t>
            </a:r>
            <a:r>
              <a:rPr lang="en-US" sz="1600" dirty="0" err="1"/>
              <a:t>სხვ</a:t>
            </a:r>
            <a:r>
              <a:rPr lang="en-US" sz="1600" dirty="0"/>
              <a:t>.) </a:t>
            </a:r>
            <a:r>
              <a:rPr lang="en-US" sz="1600" dirty="0" err="1"/>
              <a:t>ქრონიკული</a:t>
            </a:r>
            <a:r>
              <a:rPr lang="en-US" sz="1600" dirty="0"/>
              <a:t> </a:t>
            </a:r>
            <a:r>
              <a:rPr lang="en-US" sz="1600" dirty="0" err="1"/>
              <a:t>დაავადებების</a:t>
            </a:r>
            <a:r>
              <a:rPr lang="en-US" sz="1600" dirty="0"/>
              <a:t> </a:t>
            </a:r>
            <a:r>
              <a:rPr lang="en-US" sz="1600" dirty="0" err="1"/>
              <a:t>სამკურნალო</a:t>
            </a:r>
            <a:r>
              <a:rPr lang="en-US" sz="1600" dirty="0"/>
              <a:t> </a:t>
            </a:r>
            <a:r>
              <a:rPr lang="en-US" sz="1600" dirty="0" err="1"/>
              <a:t>მედიკამენტებით</a:t>
            </a:r>
            <a:r>
              <a:rPr lang="en-US" sz="1600" dirty="0"/>
              <a:t> </a:t>
            </a:r>
            <a:r>
              <a:rPr lang="en-US" sz="1600" dirty="0" err="1"/>
              <a:t>უზრუნველყოფა</a:t>
            </a:r>
            <a:r>
              <a:rPr lang="en-US" sz="1600" dirty="0"/>
              <a:t>, </a:t>
            </a:r>
            <a:r>
              <a:rPr lang="en-US" sz="1600" dirty="0" err="1"/>
              <a:t>სათანადო</a:t>
            </a:r>
            <a:r>
              <a:rPr lang="en-US" sz="1600" dirty="0"/>
              <a:t> </a:t>
            </a:r>
            <a:r>
              <a:rPr lang="en-US" sz="1600" dirty="0" err="1"/>
              <a:t>მექანიზმების</a:t>
            </a:r>
            <a:r>
              <a:rPr lang="en-US" sz="1600" dirty="0"/>
              <a:t> </a:t>
            </a:r>
            <a:r>
              <a:rPr lang="en-US" sz="1600" dirty="0" err="1"/>
              <a:t>დახვეწა</a:t>
            </a:r>
            <a:r>
              <a:rPr lang="en-US" sz="1600" dirty="0"/>
              <a:t> </a:t>
            </a:r>
            <a:r>
              <a:rPr lang="en-US" sz="1600" dirty="0" err="1"/>
              <a:t>და</a:t>
            </a:r>
            <a:r>
              <a:rPr lang="en-US" sz="1600" dirty="0"/>
              <a:t> </a:t>
            </a:r>
            <a:r>
              <a:rPr lang="en-US" sz="1600" dirty="0" err="1"/>
              <a:t>მედიკამენტების</a:t>
            </a:r>
            <a:r>
              <a:rPr lang="en-US" sz="1600" dirty="0"/>
              <a:t> </a:t>
            </a:r>
            <a:r>
              <a:rPr lang="en-US" sz="1600" dirty="0" err="1"/>
              <a:t>სიის</a:t>
            </a:r>
            <a:r>
              <a:rPr lang="en-US" sz="1600" dirty="0"/>
              <a:t> </a:t>
            </a:r>
            <a:r>
              <a:rPr lang="en-US" sz="1600" dirty="0" err="1"/>
              <a:t>გაფართოება</a:t>
            </a:r>
            <a:r>
              <a:rPr lang="en-US" sz="1600" dirty="0"/>
              <a:t>; </a:t>
            </a:r>
          </a:p>
          <a:p>
            <a:endParaRPr lang="en-US" sz="1600" dirty="0"/>
          </a:p>
          <a:p>
            <a:r>
              <a:rPr lang="ka-GE" sz="1600" dirty="0"/>
              <a:t>2020 წლიდან გაფართოვდა ონკოლოგიის მიმართულებით გათვალისწინებული მედიკამენტების ჩამონათვალი და ასევე, გაიზარდა შესაბამისი წლიური ლიმიტი, რაც ონკოლოგიური მკურნალობის სრულად დაფარვისკენ გადადგმული კიდევ ერთი ძალიან მნიშვნელოვანი ნაბიჯია</a:t>
            </a:r>
            <a:endParaRPr lang="en-US" sz="1600" dirty="0"/>
          </a:p>
          <a:p>
            <a:endParaRPr lang="en-US" sz="1600" dirty="0"/>
          </a:p>
          <a:p>
            <a:endParaRPr lang="ka-GE" sz="1600" dirty="0" smtClean="0"/>
          </a:p>
          <a:p>
            <a:endParaRPr lang="ka-GE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24291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ჯანდაცვა 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ka-GE" dirty="0"/>
              <a:t>2015 წლიდან ამოქმედდა </a:t>
            </a:r>
            <a:r>
              <a:rPr lang="ka-GE" dirty="0" err="1"/>
              <a:t>ცე</a:t>
            </a:r>
            <a:r>
              <a:rPr lang="ka-GE" dirty="0"/>
              <a:t>-ჰეპატიტის </a:t>
            </a:r>
            <a:r>
              <a:rPr lang="ka-GE" dirty="0" err="1"/>
              <a:t>ელიმინაციის</a:t>
            </a:r>
            <a:r>
              <a:rPr lang="ka-GE" dirty="0"/>
              <a:t> უპრეცედენტო პროგრამა, რომლის საფუძველზე უკვე </a:t>
            </a:r>
            <a:r>
              <a:rPr lang="ka-GE" dirty="0" smtClean="0"/>
              <a:t>47 ათასზე </a:t>
            </a:r>
            <a:r>
              <a:rPr lang="ka-GE" dirty="0"/>
              <a:t>მეტი ადამიანის სიცოცხლე </a:t>
            </a:r>
            <a:r>
              <a:rPr lang="ka-GE" dirty="0" smtClean="0"/>
              <a:t>გადარჩა; </a:t>
            </a:r>
            <a:r>
              <a:rPr lang="en-US" dirty="0" smtClean="0"/>
              <a:t>C </a:t>
            </a:r>
            <a:r>
              <a:rPr lang="en-US" dirty="0" err="1"/>
              <a:t>ჰეპატიტის</a:t>
            </a:r>
            <a:r>
              <a:rPr lang="en-US" dirty="0"/>
              <a:t> </a:t>
            </a:r>
            <a:r>
              <a:rPr lang="en-US" dirty="0" err="1"/>
              <a:t>ელიმინაციის</a:t>
            </a:r>
            <a:r>
              <a:rPr lang="en-US" dirty="0"/>
              <a:t> </a:t>
            </a:r>
            <a:r>
              <a:rPr lang="en-US" dirty="0" err="1"/>
              <a:t>პროგრამის</a:t>
            </a:r>
            <a:r>
              <a:rPr lang="en-US" dirty="0"/>
              <a:t> </a:t>
            </a:r>
            <a:r>
              <a:rPr lang="en-US" dirty="0" err="1"/>
              <a:t>ფარგლებში</a:t>
            </a:r>
            <a:r>
              <a:rPr lang="en-US" dirty="0"/>
              <a:t> </a:t>
            </a:r>
            <a:r>
              <a:rPr lang="en-US" dirty="0" err="1"/>
              <a:t>გაგრძელდება</a:t>
            </a:r>
            <a:r>
              <a:rPr lang="en-US" dirty="0"/>
              <a:t> </a:t>
            </a:r>
            <a:r>
              <a:rPr lang="en-US" dirty="0" err="1"/>
              <a:t>სერვისების</a:t>
            </a:r>
            <a:r>
              <a:rPr lang="en-US" dirty="0"/>
              <a:t> </a:t>
            </a:r>
            <a:r>
              <a:rPr lang="en-US" dirty="0" err="1"/>
              <a:t>დეცენტრალიზაციის</a:t>
            </a:r>
            <a:r>
              <a:rPr lang="en-US" dirty="0"/>
              <a:t> </a:t>
            </a:r>
            <a:r>
              <a:rPr lang="en-US" dirty="0" err="1"/>
              <a:t>პროცესი</a:t>
            </a:r>
            <a:r>
              <a:rPr lang="en-US" dirty="0" smtClean="0"/>
              <a:t>;</a:t>
            </a:r>
            <a:endParaRPr lang="ka-GE" dirty="0" smtClean="0"/>
          </a:p>
          <a:p>
            <a:pPr lvl="0"/>
            <a:endParaRPr lang="ka-GE" dirty="0"/>
          </a:p>
          <a:p>
            <a:pPr lvl="0"/>
            <a:r>
              <a:rPr lang="ka-GE" dirty="0" smtClean="0"/>
              <a:t>2019 </a:t>
            </a:r>
            <a:r>
              <a:rPr lang="ka-GE" dirty="0"/>
              <a:t>წლიდან ამოქმედდა გათანაბრებული ტარიფები საყოველთაო ჯანდაცვის პროგრამაში მონაწილე კლინიკებისთვის კარდიოქირურგიის, კარდიოლოგიისა და რეანიმაციის სერვისებზე, რამაც შეამცირა </a:t>
            </a:r>
            <a:r>
              <a:rPr lang="ka-GE" dirty="0" err="1"/>
              <a:t>თანაგადახდის</a:t>
            </a:r>
            <a:r>
              <a:rPr lang="ka-GE" dirty="0"/>
              <a:t> მოცულობა და კიდევ უფრო გაზარდა სამედიცინო სერვისებზე მოსახლეობის </a:t>
            </a:r>
            <a:r>
              <a:rPr lang="ka-GE" dirty="0" smtClean="0"/>
              <a:t>ხელმისაწვდომობა.</a:t>
            </a:r>
          </a:p>
          <a:p>
            <a:r>
              <a:rPr lang="ka-GE" dirty="0" err="1" smtClean="0"/>
              <a:t>გაგრძლედება</a:t>
            </a:r>
            <a:r>
              <a:rPr lang="ka-GE" dirty="0" smtClean="0"/>
              <a:t> </a:t>
            </a:r>
            <a:r>
              <a:rPr lang="en-US" b="1" dirty="0" err="1" smtClean="0"/>
              <a:t>მომსახურების</a:t>
            </a:r>
            <a:r>
              <a:rPr lang="en-US" b="1" dirty="0" smtClean="0"/>
              <a:t> </a:t>
            </a:r>
            <a:r>
              <a:rPr lang="en-US" b="1" dirty="0" err="1"/>
              <a:t>ტარიფების</a:t>
            </a:r>
            <a:r>
              <a:rPr lang="en-US" b="1" dirty="0"/>
              <a:t> </a:t>
            </a:r>
            <a:r>
              <a:rPr lang="en-US" b="1" dirty="0" err="1"/>
              <a:t>გათანაბრება</a:t>
            </a:r>
            <a:r>
              <a:rPr lang="en-US" dirty="0"/>
              <a:t> </a:t>
            </a:r>
            <a:r>
              <a:rPr lang="en-US" dirty="0" err="1"/>
              <a:t>საყოველთაო</a:t>
            </a:r>
            <a:r>
              <a:rPr lang="en-US" dirty="0"/>
              <a:t> </a:t>
            </a:r>
            <a:r>
              <a:rPr lang="en-US" dirty="0" err="1"/>
              <a:t>ჯანდაცვის</a:t>
            </a:r>
            <a:r>
              <a:rPr lang="en-US" dirty="0"/>
              <a:t> </a:t>
            </a:r>
            <a:r>
              <a:rPr lang="en-US" dirty="0" err="1"/>
              <a:t>პროგრამის</a:t>
            </a:r>
            <a:r>
              <a:rPr lang="en-US" dirty="0"/>
              <a:t> </a:t>
            </a:r>
            <a:r>
              <a:rPr lang="en-US" dirty="0" err="1"/>
              <a:t>ფარგლებში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დაიწყება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სერვისების</a:t>
            </a:r>
            <a:r>
              <a:rPr lang="en-US" dirty="0"/>
              <a:t> </a:t>
            </a:r>
            <a:r>
              <a:rPr lang="en-US" dirty="0" err="1"/>
              <a:t>ანაზღაურებისათვის</a:t>
            </a:r>
            <a:r>
              <a:rPr lang="en-US" dirty="0"/>
              <a:t> </a:t>
            </a:r>
            <a:r>
              <a:rPr lang="en-US" dirty="0" err="1"/>
              <a:t>დიაგნოზთან</a:t>
            </a:r>
            <a:r>
              <a:rPr lang="en-US" dirty="0"/>
              <a:t> </a:t>
            </a:r>
            <a:r>
              <a:rPr lang="en-US" dirty="0" err="1"/>
              <a:t>შეჭიდული</a:t>
            </a:r>
            <a:r>
              <a:rPr lang="en-US" dirty="0"/>
              <a:t> </a:t>
            </a:r>
            <a:r>
              <a:rPr lang="en-US" dirty="0" err="1"/>
              <a:t>ჯგუფების</a:t>
            </a:r>
            <a:r>
              <a:rPr lang="en-US" dirty="0"/>
              <a:t> </a:t>
            </a:r>
            <a:r>
              <a:rPr lang="en-US" dirty="0" err="1"/>
              <a:t>სისტემის</a:t>
            </a:r>
            <a:r>
              <a:rPr lang="en-US" dirty="0"/>
              <a:t> (DRG) </a:t>
            </a:r>
            <a:r>
              <a:rPr lang="en-US" dirty="0" err="1"/>
              <a:t>დანერგვა</a:t>
            </a:r>
            <a:r>
              <a:rPr lang="en-US" dirty="0"/>
              <a:t>; </a:t>
            </a:r>
            <a:r>
              <a:rPr lang="en-US" dirty="0" err="1"/>
              <a:t>გათანაბრებული</a:t>
            </a:r>
            <a:r>
              <a:rPr lang="en-US" dirty="0"/>
              <a:t> </a:t>
            </a:r>
            <a:r>
              <a:rPr lang="en-US" dirty="0" err="1"/>
              <a:t>ტარიფების</a:t>
            </a:r>
            <a:r>
              <a:rPr lang="en-US" dirty="0"/>
              <a:t> </a:t>
            </a:r>
            <a:r>
              <a:rPr lang="en-US" dirty="0" err="1"/>
              <a:t>ინიციატივა</a:t>
            </a:r>
            <a:r>
              <a:rPr lang="en-US" dirty="0"/>
              <a:t> </a:t>
            </a:r>
            <a:r>
              <a:rPr lang="en-US" dirty="0" err="1"/>
              <a:t>გახდება</a:t>
            </a:r>
            <a:r>
              <a:rPr lang="en-US" dirty="0"/>
              <a:t> </a:t>
            </a:r>
            <a:r>
              <a:rPr lang="en-US" dirty="0" err="1"/>
              <a:t>ქვეყნის</a:t>
            </a:r>
            <a:r>
              <a:rPr lang="en-US" dirty="0"/>
              <a:t> </a:t>
            </a:r>
            <a:r>
              <a:rPr lang="en-US" dirty="0" err="1"/>
              <a:t>მასშტაბით</a:t>
            </a:r>
            <a:r>
              <a:rPr lang="en-US" dirty="0"/>
              <a:t> </a:t>
            </a:r>
            <a:r>
              <a:rPr lang="en-US" dirty="0" err="1"/>
              <a:t>ერთიანი</a:t>
            </a:r>
            <a:r>
              <a:rPr lang="en-US" dirty="0"/>
              <a:t> </a:t>
            </a:r>
            <a:r>
              <a:rPr lang="en-US" dirty="0" err="1"/>
              <a:t>სტანდარტისა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ხარისხის</a:t>
            </a:r>
            <a:r>
              <a:rPr lang="en-US" dirty="0"/>
              <a:t> </a:t>
            </a:r>
            <a:r>
              <a:rPr lang="en-US" dirty="0" err="1"/>
              <a:t>მოთხოვნის</a:t>
            </a:r>
            <a:r>
              <a:rPr lang="en-US" dirty="0"/>
              <a:t> </a:t>
            </a:r>
            <a:r>
              <a:rPr lang="en-US" dirty="0" err="1"/>
              <a:t>საფუძველი</a:t>
            </a:r>
            <a:r>
              <a:rPr lang="en-US" dirty="0"/>
              <a:t>. </a:t>
            </a:r>
            <a:r>
              <a:rPr lang="en-US" dirty="0" err="1"/>
              <a:t>საქართველოს</a:t>
            </a:r>
            <a:r>
              <a:rPr lang="en-US" dirty="0"/>
              <a:t> </a:t>
            </a:r>
            <a:r>
              <a:rPr lang="en-US" dirty="0" err="1"/>
              <a:t>ყველა</a:t>
            </a:r>
            <a:r>
              <a:rPr lang="en-US" dirty="0"/>
              <a:t> </a:t>
            </a:r>
            <a:r>
              <a:rPr lang="en-US" dirty="0" err="1"/>
              <a:t>მოქალაქე</a:t>
            </a:r>
            <a:r>
              <a:rPr lang="en-US" dirty="0"/>
              <a:t> </a:t>
            </a:r>
            <a:r>
              <a:rPr lang="en-US" dirty="0" err="1"/>
              <a:t>კვლავ</a:t>
            </a:r>
            <a:r>
              <a:rPr lang="en-US" dirty="0"/>
              <a:t> </a:t>
            </a:r>
            <a:r>
              <a:rPr lang="en-US" dirty="0" err="1"/>
              <a:t>იქნება</a:t>
            </a:r>
            <a:r>
              <a:rPr lang="en-US" dirty="0"/>
              <a:t> </a:t>
            </a:r>
            <a:r>
              <a:rPr lang="en-US" dirty="0" err="1"/>
              <a:t>დაცული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მომსახურებასთან</a:t>
            </a:r>
            <a:r>
              <a:rPr lang="en-US" dirty="0"/>
              <a:t> </a:t>
            </a:r>
            <a:r>
              <a:rPr lang="en-US" dirty="0" err="1"/>
              <a:t>დაკავშირებული</a:t>
            </a:r>
            <a:r>
              <a:rPr lang="en-US" dirty="0"/>
              <a:t> </a:t>
            </a:r>
            <a:r>
              <a:rPr lang="en-US" dirty="0" err="1"/>
              <a:t>მაღალი</a:t>
            </a:r>
            <a:r>
              <a:rPr lang="en-US" dirty="0"/>
              <a:t> </a:t>
            </a:r>
            <a:r>
              <a:rPr lang="en-US" dirty="0" err="1" smtClean="0"/>
              <a:t>ხარჯებისაგან</a:t>
            </a:r>
            <a:endParaRPr lang="en-US" dirty="0"/>
          </a:p>
          <a:p>
            <a:pPr lvl="0"/>
            <a:endParaRPr lang="ka-GE" dirty="0" smtClean="0"/>
          </a:p>
          <a:p>
            <a:pPr lvl="0"/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486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ჯანდაცვა 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endParaRPr lang="ka-GE" dirty="0" smtClean="0"/>
          </a:p>
          <a:p>
            <a:r>
              <a:rPr lang="en-US" dirty="0"/>
              <a:t>2017 </a:t>
            </a:r>
            <a:r>
              <a:rPr lang="en-US" dirty="0" err="1"/>
              <a:t>წლის</a:t>
            </a:r>
            <a:r>
              <a:rPr lang="en-US" dirty="0"/>
              <a:t> </a:t>
            </a:r>
            <a:r>
              <a:rPr lang="en-US" dirty="0" err="1"/>
              <a:t>მაისიდან</a:t>
            </a:r>
            <a:r>
              <a:rPr lang="en-US" dirty="0"/>
              <a:t> </a:t>
            </a:r>
            <a:r>
              <a:rPr lang="en-US" dirty="0" err="1"/>
              <a:t>დაიწყო</a:t>
            </a:r>
            <a:r>
              <a:rPr lang="en-US" dirty="0"/>
              <a:t> </a:t>
            </a:r>
            <a:r>
              <a:rPr lang="en-US" dirty="0" err="1"/>
              <a:t>სელექციური</a:t>
            </a:r>
            <a:r>
              <a:rPr lang="en-US" dirty="0"/>
              <a:t> </a:t>
            </a:r>
            <a:r>
              <a:rPr lang="en-US" dirty="0" err="1"/>
              <a:t>კონტარქტირების</a:t>
            </a:r>
            <a:r>
              <a:rPr lang="en-US" dirty="0"/>
              <a:t> </a:t>
            </a:r>
            <a:r>
              <a:rPr lang="en-US" dirty="0" err="1"/>
              <a:t>დანერგვა</a:t>
            </a:r>
            <a:r>
              <a:rPr lang="en-US" dirty="0"/>
              <a:t> </a:t>
            </a:r>
            <a:r>
              <a:rPr lang="en-US" dirty="0" err="1"/>
              <a:t>მომსახურების</a:t>
            </a:r>
            <a:r>
              <a:rPr lang="en-US" dirty="0"/>
              <a:t> </a:t>
            </a:r>
            <a:r>
              <a:rPr lang="en-US" dirty="0" err="1"/>
              <a:t>ხარისხზე</a:t>
            </a:r>
            <a:r>
              <a:rPr lang="en-US" dirty="0"/>
              <a:t> </a:t>
            </a:r>
            <a:r>
              <a:rPr lang="en-US" dirty="0" err="1"/>
              <a:t>ორიენტირებული</a:t>
            </a:r>
            <a:r>
              <a:rPr lang="en-US" dirty="0"/>
              <a:t> </a:t>
            </a:r>
            <a:r>
              <a:rPr lang="en-US" dirty="0" err="1" smtClean="0"/>
              <a:t>კრიტერიუმებით</a:t>
            </a:r>
            <a:r>
              <a:rPr lang="ka-GE" dirty="0" smtClean="0"/>
              <a:t>; </a:t>
            </a:r>
            <a:r>
              <a:rPr lang="en-US" dirty="0" err="1"/>
              <a:t>გაგრძელდება</a:t>
            </a:r>
            <a:r>
              <a:rPr lang="en-US" dirty="0"/>
              <a:t> </a:t>
            </a:r>
            <a:r>
              <a:rPr lang="en-US" dirty="0" err="1"/>
              <a:t>პროვაიდერების</a:t>
            </a:r>
            <a:r>
              <a:rPr lang="en-US" dirty="0"/>
              <a:t> </a:t>
            </a:r>
            <a:r>
              <a:rPr lang="en-US" dirty="0" err="1"/>
              <a:t>სელექციური</a:t>
            </a:r>
            <a:r>
              <a:rPr lang="en-US" dirty="0"/>
              <a:t> </a:t>
            </a:r>
            <a:r>
              <a:rPr lang="en-US" dirty="0" err="1"/>
              <a:t>შერჩევა</a:t>
            </a:r>
            <a:r>
              <a:rPr lang="en-US" dirty="0"/>
              <a:t> </a:t>
            </a:r>
            <a:r>
              <a:rPr lang="en-US" dirty="0" err="1"/>
              <a:t>ხარისხის</a:t>
            </a:r>
            <a:r>
              <a:rPr lang="en-US" dirty="0"/>
              <a:t> </a:t>
            </a:r>
            <a:r>
              <a:rPr lang="en-US" dirty="0" err="1"/>
              <a:t>სტანდარტების</a:t>
            </a:r>
            <a:r>
              <a:rPr lang="en-US" dirty="0"/>
              <a:t>, </a:t>
            </a:r>
            <a:r>
              <a:rPr lang="en-US" dirty="0" err="1"/>
              <a:t>ხელმისაწვდომობის</a:t>
            </a:r>
            <a:r>
              <a:rPr lang="en-US" dirty="0"/>
              <a:t>, </a:t>
            </a:r>
            <a:r>
              <a:rPr lang="en-US" dirty="0" err="1"/>
              <a:t>უტილიზაციის</a:t>
            </a:r>
            <a:r>
              <a:rPr lang="en-US" dirty="0"/>
              <a:t> </a:t>
            </a:r>
            <a:r>
              <a:rPr lang="en-US" dirty="0" err="1"/>
              <a:t>მაჩვენებლის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დაფინანსების</a:t>
            </a:r>
            <a:r>
              <a:rPr lang="en-US" dirty="0"/>
              <a:t> </a:t>
            </a:r>
            <a:r>
              <a:rPr lang="en-US" dirty="0" err="1"/>
              <a:t>ახალი</a:t>
            </a:r>
            <a:r>
              <a:rPr lang="en-US" dirty="0"/>
              <a:t> </a:t>
            </a:r>
            <a:r>
              <a:rPr lang="en-US" dirty="0" err="1"/>
              <a:t>მეთოდების</a:t>
            </a:r>
            <a:r>
              <a:rPr lang="en-US" dirty="0"/>
              <a:t> </a:t>
            </a:r>
            <a:r>
              <a:rPr lang="en-US" dirty="0" err="1"/>
              <a:t>გათვალისწინებით</a:t>
            </a:r>
            <a:r>
              <a:rPr lang="en-US" dirty="0"/>
              <a:t>;</a:t>
            </a:r>
            <a:endParaRPr lang="ka-GE" dirty="0"/>
          </a:p>
          <a:p>
            <a:pPr marL="0" indent="0">
              <a:buNone/>
            </a:pPr>
            <a:endParaRPr lang="ka-GE" dirty="0"/>
          </a:p>
          <a:p>
            <a:r>
              <a:rPr lang="ka-GE" dirty="0" smtClean="0"/>
              <a:t>საყოველთაო </a:t>
            </a:r>
            <a:r>
              <a:rPr lang="ka-GE" dirty="0"/>
              <a:t>ჯანდაცვის დანერგვით, მთავრობამ  თითქმის გაანახევრა მკურნალობის გამო გაღარიბების რისკი, 73-დან 48 პროცენტამდე შემცირდა მოსახლეობის ჯიბიდან </a:t>
            </a:r>
            <a:r>
              <a:rPr lang="ka-GE" dirty="0" smtClean="0"/>
              <a:t>გადახდები, რამაც გაზარდა მოსახლეობის ფინანსური დაცულობა</a:t>
            </a:r>
          </a:p>
          <a:p>
            <a:pPr marL="0" indent="0">
              <a:buNone/>
            </a:pPr>
            <a:endParaRPr lang="ka-GE" dirty="0" smtClean="0"/>
          </a:p>
          <a:p>
            <a:r>
              <a:rPr lang="ka-GE" dirty="0"/>
              <a:t>სახელმწიფო უზრუნველყოფს 13 დაავადების პრევენციას, დაინერგა 5 ახალი ვაქცინა, დაავადებათა ადრეული კონტროლისა და </a:t>
            </a:r>
            <a:r>
              <a:rPr lang="ka-GE" dirty="0" err="1"/>
              <a:t>სკრინინგის</a:t>
            </a:r>
            <a:r>
              <a:rPr lang="ka-GE" dirty="0"/>
              <a:t> პროგრამით ათიათასობით ადამიანმა </a:t>
            </a:r>
            <a:r>
              <a:rPr lang="ka-GE" dirty="0" smtClean="0"/>
              <a:t>ისარგებლა. </a:t>
            </a:r>
            <a:r>
              <a:rPr lang="en-US" b="1" dirty="0" err="1"/>
              <a:t>საზოგადოებრივი</a:t>
            </a:r>
            <a:r>
              <a:rPr lang="en-US" b="1" dirty="0"/>
              <a:t> </a:t>
            </a:r>
            <a:r>
              <a:rPr lang="en-US" b="1" dirty="0" err="1"/>
              <a:t>ჯანდაცვის</a:t>
            </a:r>
            <a:r>
              <a:rPr lang="en-US" dirty="0"/>
              <a:t> </a:t>
            </a:r>
            <a:r>
              <a:rPr lang="en-US" dirty="0" err="1"/>
              <a:t>მიმართულებით</a:t>
            </a:r>
            <a:r>
              <a:rPr lang="en-US" dirty="0"/>
              <a:t> </a:t>
            </a:r>
            <a:r>
              <a:rPr lang="en-US" dirty="0" err="1"/>
              <a:t>გატარდება</a:t>
            </a:r>
            <a:r>
              <a:rPr lang="en-US" dirty="0"/>
              <a:t> </a:t>
            </a:r>
            <a:r>
              <a:rPr lang="en-US" dirty="0" err="1"/>
              <a:t>მოსახლეობის</a:t>
            </a:r>
            <a:r>
              <a:rPr lang="en-US" dirty="0"/>
              <a:t> </a:t>
            </a:r>
            <a:r>
              <a:rPr lang="en-US" dirty="0" err="1"/>
              <a:t>ჯანმრთელობის</a:t>
            </a:r>
            <a:r>
              <a:rPr lang="en-US" dirty="0"/>
              <a:t> </a:t>
            </a:r>
            <a:r>
              <a:rPr lang="en-US" dirty="0" err="1"/>
              <a:t>ხელშეწყობის</a:t>
            </a:r>
            <a:r>
              <a:rPr lang="en-US" dirty="0"/>
              <a:t>, </a:t>
            </a:r>
            <a:r>
              <a:rPr lang="en-US" dirty="0" err="1"/>
              <a:t>ჯანსაღი</a:t>
            </a:r>
            <a:r>
              <a:rPr lang="en-US" dirty="0"/>
              <a:t> </a:t>
            </a:r>
            <a:r>
              <a:rPr lang="en-US" dirty="0" err="1"/>
              <a:t>ცხოვრების</a:t>
            </a:r>
            <a:r>
              <a:rPr lang="en-US" dirty="0"/>
              <a:t> </a:t>
            </a:r>
            <a:r>
              <a:rPr lang="en-US" dirty="0" err="1"/>
              <a:t>წესის</a:t>
            </a:r>
            <a:r>
              <a:rPr lang="en-US" dirty="0"/>
              <a:t> </a:t>
            </a:r>
            <a:r>
              <a:rPr lang="en-US" dirty="0" err="1"/>
              <a:t>დამკვიდრების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გადამდებ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არაგადამდებ</a:t>
            </a:r>
            <a:r>
              <a:rPr lang="en-US" dirty="0"/>
              <a:t> </a:t>
            </a:r>
            <a:r>
              <a:rPr lang="en-US" dirty="0" err="1"/>
              <a:t>დაავადებათა</a:t>
            </a:r>
            <a:r>
              <a:rPr lang="en-US" dirty="0"/>
              <a:t> </a:t>
            </a:r>
            <a:r>
              <a:rPr lang="en-US" dirty="0" err="1"/>
              <a:t>პრევენციის</a:t>
            </a:r>
            <a:r>
              <a:rPr lang="en-US" dirty="0"/>
              <a:t> </a:t>
            </a:r>
            <a:r>
              <a:rPr lang="en-US" dirty="0" err="1"/>
              <a:t>ღონიძიებები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266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3465"/>
          </a:xfrm>
        </p:spPr>
        <p:txBody>
          <a:bodyPr>
            <a:normAutofit/>
          </a:bodyPr>
          <a:lstStyle/>
          <a:p>
            <a:r>
              <a:rPr lang="en-US" dirty="0" err="1" smtClean="0"/>
              <a:t>სოციალური</a:t>
            </a:r>
            <a:r>
              <a:rPr lang="en-US" dirty="0" smtClean="0"/>
              <a:t> </a:t>
            </a:r>
            <a:r>
              <a:rPr lang="en-US" dirty="0" err="1" smtClean="0"/>
              <a:t>კეთილდღეობა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174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err="1" smtClean="0"/>
              <a:t>სოციალური</a:t>
            </a:r>
            <a:r>
              <a:rPr lang="en-US" sz="1800" dirty="0" smtClean="0"/>
              <a:t> </a:t>
            </a:r>
            <a:r>
              <a:rPr lang="en-US" sz="1800" dirty="0" err="1" smtClean="0"/>
              <a:t>პოლიტიკა</a:t>
            </a:r>
            <a:r>
              <a:rPr lang="en-US" sz="1800" dirty="0"/>
              <a:t> </a:t>
            </a:r>
            <a:r>
              <a:rPr lang="en-US" sz="1800" dirty="0" err="1" smtClean="0"/>
              <a:t>უნდა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გახდეს</a:t>
            </a:r>
            <a:r>
              <a:rPr lang="en-US" sz="1800" dirty="0" smtClean="0"/>
              <a:t> </a:t>
            </a:r>
            <a:r>
              <a:rPr lang="en-US" sz="1800" dirty="0" err="1" smtClean="0"/>
              <a:t>უფრო</a:t>
            </a:r>
            <a:r>
              <a:rPr lang="en-US" sz="1800" dirty="0" smtClean="0"/>
              <a:t> </a:t>
            </a:r>
            <a:r>
              <a:rPr lang="en-US" sz="1800" dirty="0" err="1" smtClean="0"/>
              <a:t>მეტად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ფოკუსირებული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საზოგადოების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იმ</a:t>
            </a:r>
            <a:r>
              <a:rPr lang="en-US" sz="1800" dirty="0" smtClean="0"/>
              <a:t> </a:t>
            </a:r>
            <a:r>
              <a:rPr lang="en-US" sz="1800" dirty="0" err="1" smtClean="0"/>
              <a:t>ნაწილზე</a:t>
            </a:r>
            <a:r>
              <a:rPr lang="en-US" sz="1800" dirty="0" smtClean="0"/>
              <a:t>, </a:t>
            </a:r>
            <a:r>
              <a:rPr lang="en-US" sz="1800" dirty="0" err="1" smtClean="0"/>
              <a:t>რომელსაც</a:t>
            </a:r>
            <a:r>
              <a:rPr lang="en-US" sz="1800" dirty="0" smtClean="0"/>
              <a:t> </a:t>
            </a:r>
            <a:r>
              <a:rPr lang="en-US" sz="1800" dirty="0" err="1" smtClean="0"/>
              <a:t>ყველაზე</a:t>
            </a:r>
            <a:r>
              <a:rPr lang="en-US" sz="1800" dirty="0" smtClean="0"/>
              <a:t> </a:t>
            </a:r>
            <a:r>
              <a:rPr lang="en-US" sz="1800" dirty="0" err="1" smtClean="0"/>
              <a:t>მეტად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ესაჭიროება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სახელმწიფოს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მხარდაჭერა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1800" dirty="0" err="1" smtClean="0"/>
              <a:t>ამისათვის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კი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საჭიროა</a:t>
            </a:r>
            <a:r>
              <a:rPr lang="en-US" sz="1800" dirty="0" smtClean="0"/>
              <a:t>, </a:t>
            </a:r>
            <a:r>
              <a:rPr lang="en-US" sz="1800" dirty="0" err="1" smtClean="0"/>
              <a:t>უპირველეს</a:t>
            </a:r>
            <a:r>
              <a:rPr lang="en-US" sz="1800" dirty="0" smtClean="0"/>
              <a:t> </a:t>
            </a:r>
            <a:r>
              <a:rPr lang="en-US" sz="1800" dirty="0" err="1" smtClean="0"/>
              <a:t>ყოვლისა</a:t>
            </a:r>
            <a:r>
              <a:rPr lang="en-US" sz="1800" dirty="0" smtClean="0"/>
              <a:t>  </a:t>
            </a:r>
            <a:r>
              <a:rPr lang="en-US" sz="1800" dirty="0" err="1" smtClean="0"/>
              <a:t>შევქმნათ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გარემო</a:t>
            </a:r>
            <a:r>
              <a:rPr lang="en-US" sz="1800" dirty="0" smtClean="0"/>
              <a:t>, </a:t>
            </a:r>
            <a:r>
              <a:rPr lang="en-US" sz="1800" dirty="0" err="1" smtClean="0"/>
              <a:t>რომელშიც</a:t>
            </a:r>
            <a:r>
              <a:rPr lang="en-US" sz="1800" dirty="0" smtClean="0"/>
              <a:t> </a:t>
            </a:r>
            <a:r>
              <a:rPr lang="en-US" sz="1800" dirty="0" err="1" smtClean="0"/>
              <a:t>ადამიანები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დამოკიდებულნი</a:t>
            </a:r>
            <a:r>
              <a:rPr lang="en-US" sz="1800" dirty="0" smtClean="0"/>
              <a:t> </a:t>
            </a:r>
            <a:r>
              <a:rPr lang="en-US" sz="1800" dirty="0" err="1" smtClean="0"/>
              <a:t>იქნებიან</a:t>
            </a:r>
            <a:r>
              <a:rPr lang="en-US" sz="1800" dirty="0" smtClean="0"/>
              <a:t> </a:t>
            </a:r>
            <a:r>
              <a:rPr lang="en-US" sz="1800" dirty="0" err="1" smtClean="0"/>
              <a:t>არა</a:t>
            </a:r>
            <a:r>
              <a:rPr lang="en-US" sz="1800" dirty="0" smtClean="0"/>
              <a:t> </a:t>
            </a:r>
            <a:r>
              <a:rPr lang="en-US" sz="1800" dirty="0" err="1" smtClean="0"/>
              <a:t>მხოლოდ</a:t>
            </a:r>
            <a:r>
              <a:rPr lang="en-US" sz="1800" dirty="0" smtClean="0"/>
              <a:t> </a:t>
            </a:r>
            <a:r>
              <a:rPr lang="en-US" sz="1800" dirty="0" err="1" smtClean="0"/>
              <a:t>სუბსიდიებსა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დახმარებაზე</a:t>
            </a:r>
            <a:r>
              <a:rPr lang="en-US" sz="1800" dirty="0" smtClean="0"/>
              <a:t>, </a:t>
            </a:r>
            <a:r>
              <a:rPr lang="en-US" sz="1800" dirty="0" err="1" smtClean="0"/>
              <a:t>არამედ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საკუთარ</a:t>
            </a:r>
            <a:r>
              <a:rPr lang="en-US" sz="1800" dirty="0" smtClean="0"/>
              <a:t> </a:t>
            </a:r>
            <a:r>
              <a:rPr lang="en-US" sz="1800" dirty="0" err="1" smtClean="0"/>
              <a:t>რეალიზებულ</a:t>
            </a:r>
            <a:r>
              <a:rPr lang="en-US" sz="1800" dirty="0" smtClean="0"/>
              <a:t> </a:t>
            </a:r>
            <a:r>
              <a:rPr lang="en-US" sz="1800" dirty="0" err="1" smtClean="0"/>
              <a:t>შესაძლებლობებზე</a:t>
            </a:r>
            <a:r>
              <a:rPr lang="en-US" sz="1800" dirty="0" smtClean="0"/>
              <a:t>. </a:t>
            </a:r>
            <a:r>
              <a:rPr lang="en-US" sz="1800" dirty="0" err="1" smtClean="0"/>
              <a:t>სწორედ</a:t>
            </a:r>
            <a:r>
              <a:rPr lang="en-US" sz="1800" dirty="0" smtClean="0"/>
              <a:t> </a:t>
            </a:r>
            <a:r>
              <a:rPr lang="en-US" sz="1800" dirty="0" err="1" smtClean="0"/>
              <a:t>ამიტომ</a:t>
            </a:r>
            <a:r>
              <a:rPr lang="en-US" sz="1800" dirty="0" smtClean="0"/>
              <a:t>, </a:t>
            </a:r>
            <a:r>
              <a:rPr lang="en-US" sz="1800" dirty="0" err="1" smtClean="0"/>
              <a:t>მოქალაქეებს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სახელმწიფო</a:t>
            </a:r>
            <a:r>
              <a:rPr lang="en-US" sz="1800" dirty="0" smtClean="0"/>
              <a:t> </a:t>
            </a:r>
            <a:r>
              <a:rPr lang="en-US" sz="1800" dirty="0" err="1" smtClean="0"/>
              <a:t>შესთავაზებას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მხარდაჭერას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დასაქმებისა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 </a:t>
            </a:r>
            <a:r>
              <a:rPr lang="en-US" sz="1800" dirty="0" err="1" smtClean="0"/>
              <a:t>პროფესიული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განვითარების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ხელშეწყობის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სახით</a:t>
            </a:r>
            <a:r>
              <a:rPr lang="en-US" sz="1800" dirty="0" smtClean="0"/>
              <a:t>, </a:t>
            </a:r>
            <a:r>
              <a:rPr lang="en-US" sz="1800" dirty="0" err="1" smtClean="0"/>
              <a:t>რაც</a:t>
            </a:r>
            <a:r>
              <a:rPr lang="en-US" sz="1800" dirty="0" smtClean="0"/>
              <a:t> </a:t>
            </a:r>
            <a:r>
              <a:rPr lang="en-US" sz="1800" dirty="0" err="1" smtClean="0"/>
              <a:t>თავისმხრივ</a:t>
            </a:r>
            <a:r>
              <a:rPr lang="en-US" sz="1800" dirty="0" smtClean="0"/>
              <a:t> </a:t>
            </a:r>
            <a:r>
              <a:rPr lang="en-US" sz="1800" dirty="0" err="1" smtClean="0"/>
              <a:t>მოიცავს</a:t>
            </a:r>
            <a:r>
              <a:rPr lang="en-US" sz="1800" dirty="0" smtClean="0"/>
              <a:t> </a:t>
            </a:r>
            <a:r>
              <a:rPr lang="en-US" sz="1800" dirty="0" err="1" smtClean="0"/>
              <a:t>როგორც</a:t>
            </a:r>
            <a:r>
              <a:rPr lang="en-US" sz="1800" dirty="0" smtClean="0"/>
              <a:t> </a:t>
            </a:r>
            <a:r>
              <a:rPr lang="en-US" sz="1800" dirty="0" err="1" smtClean="0"/>
              <a:t>ფინანსურ</a:t>
            </a:r>
            <a:r>
              <a:rPr lang="en-US" sz="1800" dirty="0" smtClean="0"/>
              <a:t>, </a:t>
            </a:r>
            <a:r>
              <a:rPr lang="en-US" sz="1800" dirty="0" err="1" smtClean="0"/>
              <a:t>ისე</a:t>
            </a:r>
            <a:r>
              <a:rPr lang="en-US" sz="1800" dirty="0" smtClean="0"/>
              <a:t> </a:t>
            </a:r>
            <a:r>
              <a:rPr lang="en-US" sz="1800" dirty="0" err="1" smtClean="0"/>
              <a:t>ტექნიკურ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დახმარებას</a:t>
            </a:r>
            <a:r>
              <a:rPr lang="en-US" sz="1800" dirty="0" smtClean="0"/>
              <a:t> </a:t>
            </a:r>
            <a:r>
              <a:rPr lang="en-US" sz="1800" dirty="0" err="1" smtClean="0"/>
              <a:t>სერვისებზე</a:t>
            </a:r>
            <a:r>
              <a:rPr lang="en-US" sz="1800" dirty="0" smtClean="0"/>
              <a:t> </a:t>
            </a:r>
            <a:r>
              <a:rPr lang="en-US" sz="1800" dirty="0" err="1" smtClean="0"/>
              <a:t>მარტივად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ხელმისაწვდომობის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მიზნით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1800" dirty="0" err="1" smtClean="0"/>
              <a:t>პარალელურად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სახელმწიფო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განაგრძობს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საზოგადოების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ყველაზე</a:t>
            </a:r>
            <a:r>
              <a:rPr lang="en-US" sz="1800" dirty="0" smtClean="0"/>
              <a:t> </a:t>
            </a:r>
            <a:r>
              <a:rPr lang="en-US" sz="1800" dirty="0" err="1" smtClean="0"/>
              <a:t>სენსიტიური</a:t>
            </a:r>
            <a:r>
              <a:rPr lang="en-US" sz="1800" dirty="0" smtClean="0"/>
              <a:t> </a:t>
            </a:r>
            <a:r>
              <a:rPr lang="en-US" sz="1800" dirty="0" err="1" smtClean="0"/>
              <a:t>ნაწილის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მხარდაჭერას</a:t>
            </a:r>
            <a:r>
              <a:rPr lang="en-US" sz="1800" dirty="0" smtClean="0"/>
              <a:t> </a:t>
            </a:r>
            <a:r>
              <a:rPr lang="en-US" sz="1800" dirty="0" err="1" smtClean="0"/>
              <a:t>ფინანსური</a:t>
            </a:r>
            <a:r>
              <a:rPr lang="en-US" sz="1800" dirty="0" smtClean="0"/>
              <a:t>, </a:t>
            </a:r>
            <a:r>
              <a:rPr lang="en-US" sz="1800" dirty="0" err="1" smtClean="0"/>
              <a:t>ჯანდაცვითი</a:t>
            </a:r>
            <a:r>
              <a:rPr lang="en-US" sz="1800" dirty="0" smtClean="0"/>
              <a:t>, </a:t>
            </a:r>
            <a:r>
              <a:rPr lang="en-US" sz="1800" dirty="0" err="1" smtClean="0"/>
              <a:t>საცხოვრებლით</a:t>
            </a:r>
            <a:r>
              <a:rPr lang="en-US" sz="1800" dirty="0" smtClean="0"/>
              <a:t> </a:t>
            </a:r>
            <a:r>
              <a:rPr lang="en-US" sz="1800" dirty="0" err="1" smtClean="0"/>
              <a:t>თუ</a:t>
            </a:r>
            <a:r>
              <a:rPr lang="en-US" sz="1800" dirty="0" smtClean="0"/>
              <a:t> </a:t>
            </a:r>
            <a:r>
              <a:rPr lang="en-US" sz="1800" dirty="0" err="1" smtClean="0"/>
              <a:t>სხვა</a:t>
            </a:r>
            <a:r>
              <a:rPr lang="en-US" sz="1800" dirty="0" smtClean="0"/>
              <a:t> </a:t>
            </a:r>
            <a:r>
              <a:rPr lang="en-US" sz="1800" dirty="0" err="1" smtClean="0"/>
              <a:t>მნიშვნელოვანი</a:t>
            </a:r>
            <a:r>
              <a:rPr lang="en-US" sz="1800" dirty="0" smtClean="0"/>
              <a:t> </a:t>
            </a:r>
            <a:r>
              <a:rPr lang="en-US" sz="1800" dirty="0" err="1" smtClean="0"/>
              <a:t>სერვისების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მიწოდებით</a:t>
            </a:r>
            <a:r>
              <a:rPr lang="en-US" sz="1800" dirty="0" smtClean="0"/>
              <a:t>.  </a:t>
            </a:r>
            <a:r>
              <a:rPr lang="en-US" sz="1800" dirty="0" err="1" smtClean="0"/>
              <a:t>უწყვეტ</a:t>
            </a:r>
            <a:r>
              <a:rPr lang="en-US" sz="1800" dirty="0" smtClean="0"/>
              <a:t> </a:t>
            </a:r>
            <a:r>
              <a:rPr lang="en-US" sz="1800" dirty="0" err="1" smtClean="0"/>
              <a:t>რეჟიმში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გადაიხედება</a:t>
            </a:r>
            <a:r>
              <a:rPr lang="en-US" sz="1800" dirty="0" smtClean="0"/>
              <a:t> </a:t>
            </a:r>
            <a:r>
              <a:rPr lang="en-US" sz="1800" dirty="0" err="1" smtClean="0"/>
              <a:t>ასაკობრივი</a:t>
            </a:r>
            <a:r>
              <a:rPr lang="en-US" sz="1800" dirty="0" smtClean="0"/>
              <a:t> </a:t>
            </a:r>
            <a:r>
              <a:rPr lang="en-US" sz="1800" dirty="0" err="1" smtClean="0"/>
              <a:t>პენსიის</a:t>
            </a:r>
            <a:r>
              <a:rPr lang="en-US" sz="1800" dirty="0" smtClean="0"/>
              <a:t>, </a:t>
            </a:r>
            <a:r>
              <a:rPr lang="en-US" sz="1800" dirty="0" err="1" smtClean="0"/>
              <a:t>სოციალური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დახმარებისა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სხვა</a:t>
            </a:r>
            <a:r>
              <a:rPr lang="en-US" sz="1800" dirty="0" smtClean="0"/>
              <a:t> </a:t>
            </a:r>
            <a:r>
              <a:rPr lang="en-US" sz="1800" dirty="0" err="1" smtClean="0"/>
              <a:t>ფულადი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გასაცემლების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მოცულობა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გაცემის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წესი</a:t>
            </a:r>
            <a:r>
              <a:rPr lang="en-US" sz="1800" dirty="0" smtClean="0"/>
              <a:t>, </a:t>
            </a:r>
            <a:r>
              <a:rPr lang="en-US" sz="1800" dirty="0" err="1" smtClean="0"/>
              <a:t>რათა</a:t>
            </a:r>
            <a:r>
              <a:rPr lang="en-US" sz="1800" dirty="0" smtClean="0"/>
              <a:t> </a:t>
            </a:r>
            <a:r>
              <a:rPr lang="en-US" sz="1800" dirty="0" err="1" smtClean="0"/>
              <a:t>იგი</a:t>
            </a:r>
            <a:r>
              <a:rPr lang="en-US" sz="1800" dirty="0" smtClean="0"/>
              <a:t> </a:t>
            </a:r>
            <a:r>
              <a:rPr lang="en-US" sz="1800" dirty="0" err="1" smtClean="0"/>
              <a:t>იყოს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მაქსიმალურად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სამართლიანი</a:t>
            </a:r>
            <a:r>
              <a:rPr lang="en-US" sz="1800" dirty="0" smtClean="0"/>
              <a:t>, </a:t>
            </a:r>
            <a:r>
              <a:rPr lang="en-US" sz="1800" dirty="0" err="1" smtClean="0"/>
              <a:t>გამჭვირვალე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 </a:t>
            </a:r>
            <a:r>
              <a:rPr lang="en-US" sz="1800" dirty="0" err="1" smtClean="0"/>
              <a:t>პასუხობდეს</a:t>
            </a:r>
            <a:r>
              <a:rPr lang="en-US" sz="1800" dirty="0" smtClean="0"/>
              <a:t> </a:t>
            </a:r>
            <a:r>
              <a:rPr lang="en-US" sz="1800" dirty="0" err="1" smtClean="0"/>
              <a:t>ადამიანების</a:t>
            </a:r>
            <a:r>
              <a:rPr lang="en-US" sz="1800" dirty="0" smtClean="0"/>
              <a:t>  </a:t>
            </a:r>
            <a:r>
              <a:rPr lang="en-US" sz="1800" dirty="0" err="1" smtClean="0"/>
              <a:t>რეალურ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საჭიროებებს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128661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6952"/>
          </a:xfrm>
        </p:spPr>
        <p:txBody>
          <a:bodyPr/>
          <a:lstStyle/>
          <a:p>
            <a:r>
              <a:rPr lang="en-US" dirty="0" err="1" smtClean="0"/>
              <a:t>სოციალური</a:t>
            </a:r>
            <a:r>
              <a:rPr lang="en-US" dirty="0" smtClean="0"/>
              <a:t> </a:t>
            </a:r>
            <a:r>
              <a:rPr lang="en-US" dirty="0" err="1" smtClean="0"/>
              <a:t>დაცვა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610" y="129409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 err="1" smtClean="0"/>
              <a:t>სოციალური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პოლიტიკა</a:t>
            </a:r>
            <a:r>
              <a:rPr lang="en-US" sz="2000" dirty="0" smtClean="0"/>
              <a:t> </a:t>
            </a:r>
            <a:r>
              <a:rPr lang="en-US" sz="2000" dirty="0" err="1" smtClean="0"/>
              <a:t>არ</a:t>
            </a:r>
            <a:r>
              <a:rPr lang="en-US" sz="2000" dirty="0" smtClean="0"/>
              <a:t> </a:t>
            </a:r>
            <a:r>
              <a:rPr lang="en-US" sz="2000" dirty="0" err="1" smtClean="0"/>
              <a:t>გულისხმობს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მხოლოდ</a:t>
            </a:r>
            <a:r>
              <a:rPr lang="en-US" sz="2000" dirty="0" smtClean="0"/>
              <a:t> </a:t>
            </a:r>
            <a:r>
              <a:rPr lang="en-US" sz="2000" dirty="0" err="1" smtClean="0"/>
              <a:t>ადამიანების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მატერიალურ</a:t>
            </a:r>
            <a:r>
              <a:rPr lang="en-US" sz="2000" dirty="0" smtClean="0"/>
              <a:t> </a:t>
            </a:r>
            <a:r>
              <a:rPr lang="en-US" sz="2000" dirty="0" err="1" smtClean="0"/>
              <a:t>კეთილდღეობას</a:t>
            </a:r>
            <a:r>
              <a:rPr lang="en-US" sz="2000" dirty="0" smtClean="0"/>
              <a:t>. </a:t>
            </a:r>
            <a:r>
              <a:rPr lang="en-US" sz="2000" dirty="0" err="1" smtClean="0"/>
              <a:t>სახელმწიფო</a:t>
            </a:r>
            <a:r>
              <a:rPr lang="en-US" sz="2000" dirty="0" smtClean="0"/>
              <a:t> </a:t>
            </a:r>
            <a:r>
              <a:rPr lang="en-US" sz="2000" dirty="0" err="1" smtClean="0"/>
              <a:t>სრულად</a:t>
            </a:r>
            <a:r>
              <a:rPr lang="en-US" sz="2000" dirty="0" smtClean="0"/>
              <a:t> </a:t>
            </a:r>
            <a:r>
              <a:rPr lang="en-US" sz="2000" dirty="0" err="1" smtClean="0"/>
              <a:t>იაზრებს</a:t>
            </a:r>
            <a:r>
              <a:rPr lang="en-US" sz="2000" dirty="0" smtClean="0"/>
              <a:t> </a:t>
            </a:r>
            <a:r>
              <a:rPr lang="en-US" sz="2000" dirty="0" err="1" smtClean="0"/>
              <a:t>იმ</a:t>
            </a:r>
            <a:r>
              <a:rPr lang="en-US" sz="2000" dirty="0" smtClean="0"/>
              <a:t> </a:t>
            </a:r>
            <a:r>
              <a:rPr lang="en-US" sz="2000" dirty="0" err="1" smtClean="0"/>
              <a:t>პასუხისმგებლობას</a:t>
            </a:r>
            <a:r>
              <a:rPr lang="en-US" sz="2000" dirty="0" smtClean="0"/>
              <a:t>, </a:t>
            </a:r>
            <a:r>
              <a:rPr lang="en-US" sz="2000" dirty="0" err="1" smtClean="0"/>
              <a:t>რომელიც</a:t>
            </a:r>
            <a:r>
              <a:rPr lang="en-US" sz="2000" dirty="0" smtClean="0"/>
              <a:t> </a:t>
            </a:r>
            <a:r>
              <a:rPr lang="en-US" sz="2000" dirty="0" err="1" smtClean="0"/>
              <a:t>აღებული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აქვს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საზოგადოების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სხვა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სხვა</a:t>
            </a:r>
            <a:r>
              <a:rPr lang="en-US" sz="2000" dirty="0" smtClean="0"/>
              <a:t> </a:t>
            </a:r>
            <a:r>
              <a:rPr lang="en-US" sz="2000" dirty="0" err="1" smtClean="0"/>
              <a:t>ჯგუფზე</a:t>
            </a:r>
            <a:r>
              <a:rPr lang="en-US" sz="2000" dirty="0" smtClean="0"/>
              <a:t>. </a:t>
            </a:r>
            <a:r>
              <a:rPr lang="en-US" sz="2000" dirty="0" err="1" smtClean="0"/>
              <a:t>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უპირველეს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ყოვლისა</a:t>
            </a:r>
            <a:r>
              <a:rPr lang="en-US" sz="2000" dirty="0" smtClean="0"/>
              <a:t> </a:t>
            </a:r>
            <a:r>
              <a:rPr lang="en-US" sz="2000" dirty="0" err="1" smtClean="0"/>
              <a:t>ეხება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ბავშვებს</a:t>
            </a:r>
            <a:r>
              <a:rPr lang="en-US" sz="2000" dirty="0" smtClean="0"/>
              <a:t>. </a:t>
            </a:r>
            <a:r>
              <a:rPr lang="en-US" sz="2000" dirty="0" err="1" smtClean="0"/>
              <a:t>ჩვენი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სამომავლო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საქმიანობის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უმთავრესი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მიზანია</a:t>
            </a:r>
            <a:r>
              <a:rPr lang="en-US" sz="2000" dirty="0" smtClean="0"/>
              <a:t> </a:t>
            </a:r>
            <a:r>
              <a:rPr lang="en-US" sz="2000" dirty="0" err="1" smtClean="0"/>
              <a:t>ოჯახების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გაძლიერება,რათა</a:t>
            </a:r>
            <a:r>
              <a:rPr lang="en-US" sz="2000" dirty="0" smtClean="0"/>
              <a:t>   </a:t>
            </a:r>
            <a:r>
              <a:rPr lang="en-US" sz="2000" dirty="0" err="1" smtClean="0"/>
              <a:t>ყოველი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ბავშვი</a:t>
            </a:r>
            <a:r>
              <a:rPr lang="en-US" sz="2000" dirty="0" smtClean="0"/>
              <a:t> </a:t>
            </a:r>
            <a:r>
              <a:rPr lang="en-US" sz="2000" dirty="0" err="1" smtClean="0"/>
              <a:t>იზრდებოდეს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მშობლების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გარემოში</a:t>
            </a:r>
            <a:r>
              <a:rPr lang="en-US" sz="2000" dirty="0" smtClean="0"/>
              <a:t>, </a:t>
            </a:r>
            <a:r>
              <a:rPr lang="en-US" sz="2000" dirty="0" err="1" smtClean="0"/>
              <a:t>ჰქონდეს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ხელმისაწვდომობა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ხარისხიან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განათლებაზე</a:t>
            </a:r>
            <a:r>
              <a:rPr lang="en-US" sz="2000" dirty="0" smtClean="0"/>
              <a:t>, </a:t>
            </a:r>
            <a:r>
              <a:rPr lang="en-US" sz="2000" dirty="0" err="1" smtClean="0"/>
              <a:t>საკვებზე</a:t>
            </a:r>
            <a:r>
              <a:rPr lang="en-US" sz="2000" dirty="0" smtClean="0"/>
              <a:t>, </a:t>
            </a:r>
            <a:r>
              <a:rPr lang="en-US" sz="2000" dirty="0" err="1" smtClean="0"/>
              <a:t>ჯანდაცვასა</a:t>
            </a:r>
            <a:r>
              <a:rPr lang="en-US" sz="2000" dirty="0" smtClean="0"/>
              <a:t> 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ჯანსაღ</a:t>
            </a:r>
            <a:r>
              <a:rPr lang="en-US" sz="2000" dirty="0" smtClean="0"/>
              <a:t> </a:t>
            </a:r>
            <a:r>
              <a:rPr lang="en-US" sz="2000" dirty="0" err="1" smtClean="0"/>
              <a:t>ცხოვრებაზე</a:t>
            </a:r>
            <a:r>
              <a:rPr lang="en-US" sz="2000" dirty="0" smtClean="0"/>
              <a:t>.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აუცილებელია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განსაკუთრებული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ყურადღება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იყოს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მიმართული</a:t>
            </a:r>
            <a:r>
              <a:rPr lang="en-US" sz="2000" dirty="0" smtClean="0"/>
              <a:t>  </a:t>
            </a:r>
            <a:r>
              <a:rPr lang="en-US" sz="2000" dirty="0" err="1" smtClean="0"/>
              <a:t>შეზღუდული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შესაძლებლობის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მქონე</a:t>
            </a:r>
            <a:r>
              <a:rPr lang="en-US" sz="2000" dirty="0" smtClean="0"/>
              <a:t> </a:t>
            </a:r>
            <a:r>
              <a:rPr lang="en-US" sz="2000" dirty="0" err="1" smtClean="0"/>
              <a:t>ბავშვებსა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ზრდასრულებზე</a:t>
            </a:r>
            <a:r>
              <a:rPr lang="en-US" sz="2000" dirty="0" smtClean="0"/>
              <a:t>, </a:t>
            </a:r>
            <a:r>
              <a:rPr lang="en-US" sz="2000" dirty="0" err="1" smtClean="0"/>
              <a:t>რათა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მათ</a:t>
            </a:r>
            <a:r>
              <a:rPr lang="en-US" sz="2000" dirty="0" smtClean="0"/>
              <a:t> </a:t>
            </a:r>
            <a:r>
              <a:rPr lang="en-US" sz="2000" dirty="0" err="1" smtClean="0"/>
              <a:t>შეძლონ</a:t>
            </a:r>
            <a:r>
              <a:rPr lang="en-US" sz="2000" dirty="0" smtClean="0"/>
              <a:t> </a:t>
            </a:r>
            <a:r>
              <a:rPr lang="en-US" sz="2000" dirty="0" err="1" smtClean="0"/>
              <a:t>თანასწორ</a:t>
            </a:r>
            <a:r>
              <a:rPr lang="en-US" sz="2000" dirty="0"/>
              <a:t> </a:t>
            </a:r>
            <a:r>
              <a:rPr lang="en-US" sz="2000" dirty="0" err="1" smtClean="0"/>
              <a:t>გარემოში</a:t>
            </a:r>
            <a:r>
              <a:rPr lang="en-US" sz="2000" dirty="0" smtClean="0"/>
              <a:t> </a:t>
            </a:r>
            <a:r>
              <a:rPr lang="en-US" sz="2000" dirty="0" err="1" smtClean="0"/>
              <a:t>ცხოვრება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საქმიანობა</a:t>
            </a:r>
            <a:r>
              <a:rPr lang="en-US" sz="2000" dirty="0" smtClean="0"/>
              <a:t>. </a:t>
            </a:r>
            <a:r>
              <a:rPr lang="en-US" sz="2000" dirty="0" err="1" smtClean="0"/>
              <a:t>ყველა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სახის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სერვისი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დაგეგმვისა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განხორციელების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პროცესში</a:t>
            </a:r>
            <a:r>
              <a:rPr lang="en-US" sz="2000" dirty="0" smtClean="0"/>
              <a:t> </a:t>
            </a:r>
            <a:r>
              <a:rPr lang="en-US" sz="2000" dirty="0" err="1" smtClean="0"/>
              <a:t>უპირველეს</a:t>
            </a:r>
            <a:r>
              <a:rPr lang="en-US" sz="2000" dirty="0" smtClean="0"/>
              <a:t> </a:t>
            </a:r>
            <a:r>
              <a:rPr lang="en-US" sz="2000" dirty="0" err="1" smtClean="0"/>
              <a:t>ყოვლისა</a:t>
            </a:r>
            <a:r>
              <a:rPr lang="en-US" sz="2000" dirty="0" smtClean="0"/>
              <a:t> </a:t>
            </a:r>
            <a:r>
              <a:rPr lang="en-US" sz="2000" dirty="0" err="1" smtClean="0"/>
              <a:t>ორიენტირებული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იქნება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შშმ</a:t>
            </a:r>
            <a:r>
              <a:rPr lang="en-US" sz="2000" dirty="0" smtClean="0"/>
              <a:t> </a:t>
            </a:r>
            <a:r>
              <a:rPr lang="en-US" sz="2000" dirty="0" err="1" smtClean="0"/>
              <a:t>პირთა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საჭიროებების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გათვალისწინებაზე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err="1" smtClean="0"/>
              <a:t>ძალადობისა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 </a:t>
            </a:r>
            <a:r>
              <a:rPr lang="en-US" sz="2000" dirty="0" err="1" smtClean="0"/>
              <a:t>დისკრიმინაციისგან</a:t>
            </a:r>
            <a:r>
              <a:rPr lang="en-US" sz="2000" dirty="0" smtClean="0"/>
              <a:t> </a:t>
            </a:r>
            <a:r>
              <a:rPr lang="en-US" sz="2000" dirty="0" err="1" smtClean="0"/>
              <a:t>დაცვა</a:t>
            </a:r>
            <a:r>
              <a:rPr lang="en-US" sz="2000" dirty="0" smtClean="0"/>
              <a:t>, </a:t>
            </a:r>
            <a:r>
              <a:rPr lang="en-US" sz="2000" dirty="0" err="1" smtClean="0"/>
              <a:t>თანაბარი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ხელმისაწვდომობა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სახელმწიფო</a:t>
            </a:r>
            <a:r>
              <a:rPr lang="en-US" sz="2000" dirty="0" smtClean="0"/>
              <a:t> </a:t>
            </a:r>
            <a:r>
              <a:rPr lang="en-US" sz="2000" dirty="0" err="1" smtClean="0"/>
              <a:t>სერვისებზე</a:t>
            </a:r>
            <a:r>
              <a:rPr lang="en-US" sz="2000" dirty="0"/>
              <a:t>-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წარმოადგენს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მომავალი</a:t>
            </a:r>
            <a:r>
              <a:rPr lang="en-US" sz="2000" dirty="0" smtClean="0"/>
              <a:t> </a:t>
            </a:r>
            <a:r>
              <a:rPr lang="en-US" sz="2000" dirty="0" err="1" smtClean="0"/>
              <a:t>სოციალური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პოლიტიკის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ფუნდამენტს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4785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7208"/>
          </a:xfrm>
        </p:spPr>
        <p:txBody>
          <a:bodyPr/>
          <a:lstStyle/>
          <a:p>
            <a:r>
              <a:rPr lang="en-US" dirty="0" err="1" smtClean="0"/>
              <a:t>შრომა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3636"/>
            <a:ext cx="8229600" cy="4997287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4500" dirty="0" err="1" smtClean="0"/>
              <a:t>საქართველომ</a:t>
            </a:r>
            <a:r>
              <a:rPr lang="en-US" sz="4500" dirty="0" smtClean="0"/>
              <a:t> </a:t>
            </a:r>
            <a:r>
              <a:rPr lang="en-US" sz="4500" dirty="0" err="1" smtClean="0"/>
              <a:t>უმოკლეს</a:t>
            </a:r>
            <a:r>
              <a:rPr lang="en-US" sz="4500" dirty="0" smtClean="0"/>
              <a:t> </a:t>
            </a:r>
            <a:r>
              <a:rPr lang="en-US" sz="4500" dirty="0" err="1" smtClean="0"/>
              <a:t>დროში</a:t>
            </a:r>
            <a:r>
              <a:rPr lang="en-US" sz="4500" dirty="0" smtClean="0"/>
              <a:t> </a:t>
            </a:r>
            <a:r>
              <a:rPr lang="en-US" sz="4500" dirty="0" err="1" smtClean="0"/>
              <a:t>შეძლო</a:t>
            </a:r>
            <a:r>
              <a:rPr lang="en-US" sz="4500" dirty="0" smtClean="0"/>
              <a:t> </a:t>
            </a:r>
            <a:r>
              <a:rPr lang="en-US" sz="4500" dirty="0" err="1" smtClean="0"/>
              <a:t>სრულიად</a:t>
            </a:r>
            <a:r>
              <a:rPr lang="en-US" sz="4500" dirty="0" smtClean="0"/>
              <a:t> </a:t>
            </a:r>
            <a:r>
              <a:rPr lang="en-US" sz="4500" dirty="0" err="1" smtClean="0"/>
              <a:t>ცარიელ</a:t>
            </a:r>
            <a:r>
              <a:rPr lang="en-US" sz="4500" dirty="0" smtClean="0"/>
              <a:t> </a:t>
            </a:r>
            <a:r>
              <a:rPr lang="en-US" sz="4500" dirty="0" err="1" smtClean="0"/>
              <a:t>ველზე</a:t>
            </a:r>
            <a:r>
              <a:rPr lang="en-US" sz="4500" dirty="0" smtClean="0"/>
              <a:t> </a:t>
            </a:r>
            <a:r>
              <a:rPr lang="en-US" sz="4500" dirty="0" err="1" smtClean="0"/>
              <a:t>შეექმნა</a:t>
            </a:r>
            <a:r>
              <a:rPr lang="en-US" sz="4500" dirty="0" smtClean="0"/>
              <a:t> </a:t>
            </a:r>
            <a:r>
              <a:rPr lang="en-US" sz="4500" dirty="0" err="1" smtClean="0"/>
              <a:t>შრომის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უსაფრთხოების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გამართული</a:t>
            </a:r>
            <a:r>
              <a:rPr lang="en-US" sz="4500" dirty="0" smtClean="0"/>
              <a:t> </a:t>
            </a:r>
            <a:r>
              <a:rPr lang="en-US" sz="4500" dirty="0" err="1" smtClean="0"/>
              <a:t>სისტემა</a:t>
            </a:r>
            <a:r>
              <a:rPr lang="en-US" sz="4500" dirty="0" smtClean="0"/>
              <a:t>, </a:t>
            </a:r>
            <a:r>
              <a:rPr lang="en-US" sz="4500" dirty="0" err="1" smtClean="0"/>
              <a:t>რომელიც</a:t>
            </a:r>
            <a:r>
              <a:rPr lang="en-US" sz="4500" dirty="0" smtClean="0"/>
              <a:t>  </a:t>
            </a:r>
            <a:r>
              <a:rPr lang="en-US" sz="4500" dirty="0" err="1" smtClean="0"/>
              <a:t>პასუხობს</a:t>
            </a:r>
            <a:r>
              <a:rPr lang="en-US" sz="4500" dirty="0" smtClean="0"/>
              <a:t> </a:t>
            </a:r>
            <a:r>
              <a:rPr lang="en-US" sz="4500" dirty="0" err="1" smtClean="0"/>
              <a:t>ევროკავშირთან</a:t>
            </a:r>
            <a:r>
              <a:rPr lang="en-US" sz="4500" dirty="0" smtClean="0"/>
              <a:t> </a:t>
            </a:r>
            <a:r>
              <a:rPr lang="en-US" sz="4500" dirty="0" err="1" smtClean="0"/>
              <a:t>ასოცირების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ხელშეკრულებით</a:t>
            </a:r>
            <a:r>
              <a:rPr lang="en-US" sz="4500" dirty="0" smtClean="0"/>
              <a:t> </a:t>
            </a:r>
            <a:r>
              <a:rPr lang="en-US" sz="4500" dirty="0" err="1" smtClean="0"/>
              <a:t>გათვალისწინებულ</a:t>
            </a:r>
            <a:r>
              <a:rPr lang="en-US" sz="4500" dirty="0" smtClean="0"/>
              <a:t> </a:t>
            </a:r>
            <a:r>
              <a:rPr lang="en-US" sz="4500" dirty="0" err="1" smtClean="0"/>
              <a:t>მოთხოვნებს</a:t>
            </a:r>
            <a:r>
              <a:rPr lang="en-US" sz="4500" dirty="0" smtClean="0"/>
              <a:t> </a:t>
            </a:r>
            <a:r>
              <a:rPr lang="en-US" sz="4500" dirty="0" err="1" smtClean="0"/>
              <a:t>და</a:t>
            </a:r>
            <a:r>
              <a:rPr lang="en-US" sz="4500" dirty="0" smtClean="0"/>
              <a:t> </a:t>
            </a:r>
            <a:r>
              <a:rPr lang="en-US" sz="4500" dirty="0" err="1" smtClean="0"/>
              <a:t>სრულად</a:t>
            </a:r>
            <a:r>
              <a:rPr lang="en-US" sz="4500" dirty="0" smtClean="0"/>
              <a:t> </a:t>
            </a:r>
            <a:r>
              <a:rPr lang="en-US" sz="4500" dirty="0" err="1" smtClean="0"/>
              <a:t>ჰარმონიზებულია</a:t>
            </a:r>
            <a:r>
              <a:rPr lang="en-US" sz="4500" dirty="0" smtClean="0"/>
              <a:t> </a:t>
            </a:r>
            <a:r>
              <a:rPr lang="en-US" sz="4500" dirty="0" err="1" smtClean="0"/>
              <a:t>შრომის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საერთაშორისო</a:t>
            </a:r>
            <a:r>
              <a:rPr lang="en-US" sz="4500" dirty="0" smtClean="0"/>
              <a:t> </a:t>
            </a:r>
            <a:r>
              <a:rPr lang="en-US" sz="4500" dirty="0" err="1" smtClean="0"/>
              <a:t>ორგანიზაციის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პრინციპებთან</a:t>
            </a:r>
            <a:r>
              <a:rPr lang="en-US" sz="4500" dirty="0" smtClean="0"/>
              <a:t>. </a:t>
            </a:r>
            <a:r>
              <a:rPr lang="en-US" sz="4500" dirty="0" err="1" smtClean="0"/>
              <a:t>მიუხედავად</a:t>
            </a:r>
            <a:r>
              <a:rPr lang="en-US" sz="4500" dirty="0" smtClean="0"/>
              <a:t> </a:t>
            </a:r>
            <a:r>
              <a:rPr lang="en-US" sz="4500" dirty="0" err="1" smtClean="0"/>
              <a:t>ამისა</a:t>
            </a:r>
            <a:r>
              <a:rPr lang="en-US" sz="4500" dirty="0" smtClean="0"/>
              <a:t>, </a:t>
            </a:r>
            <a:r>
              <a:rPr lang="en-US" sz="4500" dirty="0" err="1" smtClean="0"/>
              <a:t>ჯერ</a:t>
            </a:r>
            <a:r>
              <a:rPr lang="en-US" sz="4500" dirty="0" smtClean="0"/>
              <a:t> </a:t>
            </a:r>
            <a:r>
              <a:rPr lang="en-US" sz="4500" dirty="0" err="1" smtClean="0"/>
              <a:t>კიდევ</a:t>
            </a:r>
            <a:r>
              <a:rPr lang="en-US" sz="4500" dirty="0" smtClean="0"/>
              <a:t> </a:t>
            </a:r>
            <a:r>
              <a:rPr lang="en-US" sz="4500" dirty="0" err="1" smtClean="0"/>
              <a:t>არსებობს</a:t>
            </a:r>
            <a:r>
              <a:rPr lang="en-US" sz="4500" dirty="0" smtClean="0"/>
              <a:t> </a:t>
            </a:r>
            <a:r>
              <a:rPr lang="en-US" sz="4500" dirty="0" err="1" smtClean="0"/>
              <a:t>არაერთი</a:t>
            </a:r>
            <a:r>
              <a:rPr lang="en-US" sz="4500" dirty="0" smtClean="0"/>
              <a:t> </a:t>
            </a:r>
            <a:r>
              <a:rPr lang="en-US" sz="4500" dirty="0" err="1" smtClean="0"/>
              <a:t>გამოწვევა</a:t>
            </a:r>
            <a:r>
              <a:rPr lang="en-US" sz="4500" dirty="0" smtClean="0"/>
              <a:t>, </a:t>
            </a:r>
            <a:r>
              <a:rPr lang="en-US" sz="4500" dirty="0" err="1" smtClean="0"/>
              <a:t>რომლებზეც</a:t>
            </a:r>
            <a:r>
              <a:rPr lang="en-US" sz="4500" dirty="0" smtClean="0"/>
              <a:t> </a:t>
            </a:r>
            <a:r>
              <a:rPr lang="en-US" sz="4500" dirty="0" err="1" smtClean="0"/>
              <a:t>გაგრძელდება</a:t>
            </a:r>
            <a:r>
              <a:rPr lang="en-US" sz="4500" dirty="0" smtClean="0"/>
              <a:t> </a:t>
            </a:r>
            <a:r>
              <a:rPr lang="en-US" sz="4500" dirty="0" err="1" smtClean="0"/>
              <a:t>აქტიური</a:t>
            </a:r>
            <a:r>
              <a:rPr lang="en-US" sz="4500" dirty="0" smtClean="0"/>
              <a:t> </a:t>
            </a:r>
            <a:r>
              <a:rPr lang="en-US" sz="4500" dirty="0" err="1" smtClean="0"/>
              <a:t>მუშაობა</a:t>
            </a:r>
            <a:r>
              <a:rPr lang="en-US" sz="4500" dirty="0" smtClean="0"/>
              <a:t>, </a:t>
            </a:r>
            <a:r>
              <a:rPr lang="en-US" sz="4500" dirty="0" err="1" smtClean="0"/>
              <a:t>მათ</a:t>
            </a:r>
            <a:r>
              <a:rPr lang="en-US" sz="4500" dirty="0" smtClean="0"/>
              <a:t> </a:t>
            </a:r>
            <a:r>
              <a:rPr lang="en-US" sz="4500" dirty="0" err="1" smtClean="0"/>
              <a:t>სრულ</a:t>
            </a:r>
            <a:r>
              <a:rPr lang="en-US" sz="4500" dirty="0" smtClean="0"/>
              <a:t> </a:t>
            </a:r>
            <a:r>
              <a:rPr lang="en-US" sz="4500" dirty="0" err="1" smtClean="0"/>
              <a:t>აღმოფხვრამდე</a:t>
            </a:r>
            <a:r>
              <a:rPr lang="en-US" sz="4500" dirty="0" smtClean="0"/>
              <a:t>. </a:t>
            </a:r>
          </a:p>
          <a:p>
            <a:pPr marL="0" indent="0">
              <a:buNone/>
            </a:pPr>
            <a:endParaRPr lang="en-US" sz="4500" dirty="0"/>
          </a:p>
          <a:p>
            <a:pPr marL="0" indent="0">
              <a:buNone/>
            </a:pPr>
            <a:r>
              <a:rPr lang="en-US" sz="4500" dirty="0" err="1" smtClean="0"/>
              <a:t>დაგეგმილია</a:t>
            </a:r>
            <a:r>
              <a:rPr lang="en-US" sz="4500" dirty="0" smtClean="0"/>
              <a:t> </a:t>
            </a:r>
            <a:r>
              <a:rPr lang="en-US" sz="4500" dirty="0" err="1" smtClean="0"/>
              <a:t>შრომის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ინსპექციის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ინსტიტუციური</a:t>
            </a:r>
            <a:r>
              <a:rPr lang="en-US" sz="4500" dirty="0" smtClean="0"/>
              <a:t> </a:t>
            </a:r>
            <a:r>
              <a:rPr lang="en-US" sz="4500" dirty="0" err="1" smtClean="0"/>
              <a:t>გაძლიერება</a:t>
            </a:r>
            <a:r>
              <a:rPr lang="en-US" sz="4500" dirty="0" smtClean="0"/>
              <a:t> </a:t>
            </a:r>
            <a:r>
              <a:rPr lang="en-US" sz="4500" dirty="0" err="1" smtClean="0"/>
              <a:t>და</a:t>
            </a:r>
            <a:r>
              <a:rPr lang="en-US" sz="4500" dirty="0" smtClean="0"/>
              <a:t> </a:t>
            </a:r>
            <a:r>
              <a:rPr lang="en-US" sz="4500" dirty="0" err="1" smtClean="0"/>
              <a:t>მისი</a:t>
            </a:r>
            <a:r>
              <a:rPr lang="en-US" sz="4500" dirty="0" smtClean="0"/>
              <a:t> </a:t>
            </a:r>
            <a:r>
              <a:rPr lang="en-US" sz="4500" dirty="0" err="1" smtClean="0"/>
              <a:t>მანდატის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გაზრდა</a:t>
            </a:r>
            <a:r>
              <a:rPr lang="en-US" sz="4500" dirty="0" smtClean="0"/>
              <a:t>, </a:t>
            </a:r>
            <a:r>
              <a:rPr lang="en-US" sz="4500" dirty="0" err="1" smtClean="0"/>
              <a:t>რაც</a:t>
            </a:r>
            <a:r>
              <a:rPr lang="en-US" sz="4500" dirty="0" smtClean="0"/>
              <a:t> </a:t>
            </a:r>
            <a:r>
              <a:rPr lang="en-US" sz="4500" dirty="0" err="1" smtClean="0"/>
              <a:t>ისევ</a:t>
            </a:r>
            <a:r>
              <a:rPr lang="en-US" sz="4500" dirty="0" smtClean="0"/>
              <a:t> </a:t>
            </a:r>
            <a:r>
              <a:rPr lang="en-US" sz="4500" dirty="0" err="1" smtClean="0"/>
              <a:t>და</a:t>
            </a:r>
            <a:r>
              <a:rPr lang="en-US" sz="4500" dirty="0" smtClean="0"/>
              <a:t> </a:t>
            </a:r>
            <a:r>
              <a:rPr lang="en-US" sz="4500" dirty="0" err="1" smtClean="0"/>
              <a:t>ისევ</a:t>
            </a:r>
            <a:r>
              <a:rPr lang="en-US" sz="4500" dirty="0" smtClean="0"/>
              <a:t> </a:t>
            </a:r>
            <a:r>
              <a:rPr lang="en-US" sz="4500" dirty="0" err="1" smtClean="0"/>
              <a:t>დასაქმებულთა</a:t>
            </a:r>
            <a:r>
              <a:rPr lang="en-US" sz="4500" dirty="0" smtClean="0"/>
              <a:t> </a:t>
            </a:r>
            <a:r>
              <a:rPr lang="en-US" sz="4500" dirty="0" err="1" smtClean="0"/>
              <a:t>და</a:t>
            </a:r>
            <a:r>
              <a:rPr lang="en-US" sz="4500" dirty="0" smtClean="0"/>
              <a:t> </a:t>
            </a:r>
            <a:r>
              <a:rPr lang="en-US" sz="4500" dirty="0" err="1" smtClean="0"/>
              <a:t>დამსაქმებელთა</a:t>
            </a:r>
            <a:r>
              <a:rPr lang="en-US" sz="4500" dirty="0" smtClean="0"/>
              <a:t> </a:t>
            </a:r>
            <a:r>
              <a:rPr lang="en-US" sz="4500" dirty="0" err="1" smtClean="0"/>
              <a:t>ინტერესების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დაცვას</a:t>
            </a:r>
            <a:r>
              <a:rPr lang="en-US" sz="4500" dirty="0" smtClean="0"/>
              <a:t> </a:t>
            </a:r>
            <a:r>
              <a:rPr lang="en-US" sz="4500" dirty="0" err="1" smtClean="0"/>
              <a:t>ემსახურება</a:t>
            </a:r>
            <a:r>
              <a:rPr lang="en-US" sz="4500" dirty="0" smtClean="0"/>
              <a:t>. </a:t>
            </a:r>
            <a:r>
              <a:rPr lang="en-US" sz="4500" dirty="0" err="1" smtClean="0"/>
              <a:t>უნდა</a:t>
            </a:r>
            <a:r>
              <a:rPr lang="en-US" sz="4500" dirty="0" smtClean="0"/>
              <a:t> </a:t>
            </a:r>
            <a:r>
              <a:rPr lang="en-US" sz="4500" dirty="0" err="1" smtClean="0"/>
              <a:t>აღინიშნოს</a:t>
            </a:r>
            <a:r>
              <a:rPr lang="en-US" sz="4500" dirty="0" smtClean="0"/>
              <a:t>, </a:t>
            </a:r>
            <a:r>
              <a:rPr lang="en-US" sz="4500" dirty="0" err="1" smtClean="0"/>
              <a:t>რომ</a:t>
            </a:r>
            <a:r>
              <a:rPr lang="en-US" sz="4500" dirty="0" smtClean="0"/>
              <a:t> </a:t>
            </a:r>
            <a:r>
              <a:rPr lang="en-US" sz="4500" dirty="0" err="1" smtClean="0"/>
              <a:t>შრომის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ინსპექციამ</a:t>
            </a:r>
            <a:r>
              <a:rPr lang="en-US" sz="4500" dirty="0"/>
              <a:t> </a:t>
            </a:r>
            <a:r>
              <a:rPr lang="en-US" sz="4500" dirty="0" err="1" smtClean="0"/>
              <a:t>შეუფასებებლი</a:t>
            </a:r>
            <a:r>
              <a:rPr lang="en-US" sz="4500" dirty="0" smtClean="0"/>
              <a:t> </a:t>
            </a:r>
            <a:r>
              <a:rPr lang="en-US" sz="4500" dirty="0" err="1" smtClean="0"/>
              <a:t>როლი</a:t>
            </a:r>
            <a:r>
              <a:rPr lang="en-US" sz="4500" dirty="0" smtClean="0"/>
              <a:t> </a:t>
            </a:r>
            <a:r>
              <a:rPr lang="en-US" sz="4500" dirty="0" err="1" smtClean="0"/>
              <a:t>ითამაშა</a:t>
            </a:r>
            <a:r>
              <a:rPr lang="en-US" sz="4500" dirty="0" smtClean="0"/>
              <a:t> </a:t>
            </a:r>
            <a:r>
              <a:rPr lang="en-US" sz="4500" dirty="0" err="1" smtClean="0"/>
              <a:t>პანდემიასთან</a:t>
            </a:r>
            <a:r>
              <a:rPr lang="en-US" sz="4500" dirty="0" smtClean="0"/>
              <a:t> </a:t>
            </a:r>
            <a:r>
              <a:rPr lang="en-US" sz="4500" dirty="0" err="1" smtClean="0"/>
              <a:t>ბრძოლის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პროცესში</a:t>
            </a:r>
            <a:r>
              <a:rPr lang="en-US" sz="4500" dirty="0" smtClean="0"/>
              <a:t>, </a:t>
            </a:r>
            <a:r>
              <a:rPr lang="en-US" sz="4500" dirty="0" err="1" smtClean="0"/>
              <a:t>რითაც</a:t>
            </a:r>
            <a:r>
              <a:rPr lang="en-US" sz="4500" dirty="0" smtClean="0"/>
              <a:t> </a:t>
            </a:r>
            <a:r>
              <a:rPr lang="en-US" sz="4500" dirty="0" err="1" smtClean="0"/>
              <a:t>კიდევ</a:t>
            </a:r>
            <a:r>
              <a:rPr lang="en-US" sz="4500" dirty="0" smtClean="0"/>
              <a:t> </a:t>
            </a:r>
            <a:r>
              <a:rPr lang="en-US" sz="4500" dirty="0" err="1" smtClean="0"/>
              <a:t>ერთხელ</a:t>
            </a:r>
            <a:r>
              <a:rPr lang="en-US" sz="4500" dirty="0" smtClean="0"/>
              <a:t> </a:t>
            </a:r>
            <a:r>
              <a:rPr lang="en-US" sz="4500" dirty="0" err="1" smtClean="0"/>
              <a:t>ხაზი</a:t>
            </a:r>
            <a:r>
              <a:rPr lang="en-US" sz="4500" dirty="0" smtClean="0"/>
              <a:t> </a:t>
            </a:r>
            <a:r>
              <a:rPr lang="en-US" sz="4500" dirty="0" err="1" smtClean="0"/>
              <a:t>გაესვა</a:t>
            </a:r>
            <a:r>
              <a:rPr lang="en-US" sz="4500" dirty="0" smtClean="0"/>
              <a:t> </a:t>
            </a:r>
            <a:r>
              <a:rPr lang="en-US" sz="4500" dirty="0" err="1" smtClean="0"/>
              <a:t>მის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როლს</a:t>
            </a:r>
            <a:r>
              <a:rPr lang="en-US" sz="4500" dirty="0" smtClean="0"/>
              <a:t> </a:t>
            </a:r>
            <a:r>
              <a:rPr lang="en-US" sz="4500" dirty="0" err="1" smtClean="0"/>
              <a:t>ადამიანების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უსაფრთხოების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უზრუნველყოფის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საქმეში</a:t>
            </a:r>
            <a:r>
              <a:rPr lang="en-US" sz="4500" dirty="0" smtClean="0"/>
              <a:t>.</a:t>
            </a:r>
          </a:p>
          <a:p>
            <a:pPr marL="0" indent="0">
              <a:buNone/>
            </a:pPr>
            <a:endParaRPr lang="en-US" sz="4500" dirty="0" smtClean="0"/>
          </a:p>
          <a:p>
            <a:pPr marL="0" indent="0">
              <a:buNone/>
            </a:pPr>
            <a:r>
              <a:rPr lang="en-US" sz="4500" dirty="0" err="1" smtClean="0"/>
              <a:t>თუმცა</a:t>
            </a:r>
            <a:r>
              <a:rPr lang="en-US" sz="4500" dirty="0" smtClean="0"/>
              <a:t>, </a:t>
            </a:r>
            <a:r>
              <a:rPr lang="en-US" sz="4500" dirty="0" err="1" smtClean="0"/>
              <a:t>ღირსეული</a:t>
            </a:r>
            <a:r>
              <a:rPr lang="en-US" sz="4500" dirty="0" smtClean="0"/>
              <a:t> </a:t>
            </a:r>
            <a:r>
              <a:rPr lang="en-US" sz="4500" dirty="0" err="1" smtClean="0"/>
              <a:t>სამუშაო</a:t>
            </a:r>
            <a:r>
              <a:rPr lang="en-US" sz="4500" dirty="0" smtClean="0"/>
              <a:t> </a:t>
            </a:r>
            <a:r>
              <a:rPr lang="en-US" sz="4500" dirty="0" err="1" smtClean="0"/>
              <a:t>გარემო</a:t>
            </a:r>
            <a:r>
              <a:rPr lang="en-US" sz="4500" dirty="0" smtClean="0"/>
              <a:t>, </a:t>
            </a:r>
            <a:r>
              <a:rPr lang="en-US" sz="4500" dirty="0" err="1" smtClean="0"/>
              <a:t>არ</a:t>
            </a:r>
            <a:r>
              <a:rPr lang="en-US" sz="4500" dirty="0" smtClean="0"/>
              <a:t> </a:t>
            </a:r>
            <a:r>
              <a:rPr lang="en-US" sz="4500" dirty="0" err="1" smtClean="0"/>
              <a:t>შემოიფარგლება</a:t>
            </a:r>
            <a:r>
              <a:rPr lang="en-US" sz="4500" dirty="0" smtClean="0"/>
              <a:t> </a:t>
            </a:r>
            <a:r>
              <a:rPr lang="en-US" sz="4500" dirty="0" err="1" smtClean="0"/>
              <a:t>მხოლოდ</a:t>
            </a:r>
            <a:r>
              <a:rPr lang="en-US" sz="4500" dirty="0" smtClean="0"/>
              <a:t> </a:t>
            </a:r>
            <a:r>
              <a:rPr lang="en-US" sz="4500" dirty="0" err="1" smtClean="0"/>
              <a:t>უსაფრთხო</a:t>
            </a:r>
            <a:r>
              <a:rPr lang="en-US" sz="4500" dirty="0" smtClean="0"/>
              <a:t> </a:t>
            </a:r>
            <a:r>
              <a:rPr lang="en-US" sz="4500" dirty="0" err="1" smtClean="0"/>
              <a:t>შრომის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პირობებით</a:t>
            </a:r>
            <a:r>
              <a:rPr lang="en-US" sz="4500" dirty="0" smtClean="0"/>
              <a:t>. </a:t>
            </a:r>
            <a:r>
              <a:rPr lang="en-US" sz="4500" dirty="0" err="1" smtClean="0"/>
              <a:t>ჩვენი</a:t>
            </a:r>
            <a:r>
              <a:rPr lang="en-US" sz="4500" dirty="0" smtClean="0"/>
              <a:t> </a:t>
            </a:r>
            <a:r>
              <a:rPr lang="en-US" sz="4500" dirty="0" err="1" smtClean="0"/>
              <a:t>სამომავლო</a:t>
            </a:r>
            <a:r>
              <a:rPr lang="en-US" sz="4500" dirty="0" smtClean="0"/>
              <a:t> </a:t>
            </a:r>
            <a:r>
              <a:rPr lang="en-US" sz="4500" dirty="0" err="1" smtClean="0"/>
              <a:t>საქმიანობა</a:t>
            </a:r>
            <a:r>
              <a:rPr lang="en-US" sz="4500" dirty="0" smtClean="0"/>
              <a:t> </a:t>
            </a:r>
            <a:r>
              <a:rPr lang="en-US" sz="4500" dirty="0" err="1" smtClean="0"/>
              <a:t>გადადის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ახალ</a:t>
            </a:r>
            <a:r>
              <a:rPr lang="en-US" sz="4500" dirty="0" smtClean="0"/>
              <a:t> </a:t>
            </a:r>
            <a:r>
              <a:rPr lang="en-US" sz="4500" dirty="0" err="1" smtClean="0"/>
              <a:t>ეტაპზე</a:t>
            </a:r>
            <a:r>
              <a:rPr lang="en-US" sz="4500" dirty="0" smtClean="0"/>
              <a:t>, </a:t>
            </a:r>
            <a:r>
              <a:rPr lang="en-US" sz="4500" dirty="0" err="1" smtClean="0"/>
              <a:t>რაც</a:t>
            </a:r>
            <a:r>
              <a:rPr lang="en-US" sz="4500" dirty="0" smtClean="0"/>
              <a:t> </a:t>
            </a:r>
            <a:r>
              <a:rPr lang="en-US" sz="4500" dirty="0" err="1" smtClean="0"/>
              <a:t>გულისხმობს</a:t>
            </a:r>
            <a:r>
              <a:rPr lang="en-US" sz="4500" dirty="0" smtClean="0"/>
              <a:t> </a:t>
            </a:r>
            <a:r>
              <a:rPr lang="en-US" sz="4500" dirty="0" err="1" smtClean="0"/>
              <a:t>შრომითი</a:t>
            </a:r>
            <a:r>
              <a:rPr lang="en-US" sz="4500" dirty="0" smtClean="0"/>
              <a:t> </a:t>
            </a:r>
            <a:r>
              <a:rPr lang="en-US" sz="4500" dirty="0" err="1" smtClean="0"/>
              <a:t>უფლებების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ნაწილში</a:t>
            </a:r>
            <a:r>
              <a:rPr lang="en-US" sz="4500" dirty="0" smtClean="0"/>
              <a:t> </a:t>
            </a:r>
            <a:r>
              <a:rPr lang="en-US" sz="4500" dirty="0" err="1" smtClean="0"/>
              <a:t>მნიშვნელოვანი</a:t>
            </a:r>
            <a:r>
              <a:rPr lang="en-US" sz="4500" dirty="0" smtClean="0"/>
              <a:t> </a:t>
            </a:r>
            <a:r>
              <a:rPr lang="en-US" sz="4500" dirty="0" err="1" smtClean="0"/>
              <a:t>ცვლილებების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განხორციელებას</a:t>
            </a:r>
            <a:r>
              <a:rPr lang="en-US" sz="4500" dirty="0" smtClean="0"/>
              <a:t> </a:t>
            </a:r>
            <a:r>
              <a:rPr lang="en-US" sz="4500" dirty="0" err="1" smtClean="0"/>
              <a:t>როგორც</a:t>
            </a:r>
            <a:r>
              <a:rPr lang="en-US" sz="4500" dirty="0" smtClean="0"/>
              <a:t> </a:t>
            </a:r>
            <a:r>
              <a:rPr lang="en-US" sz="4500" dirty="0" err="1" smtClean="0"/>
              <a:t>საკანონმდებლო</a:t>
            </a:r>
            <a:r>
              <a:rPr lang="en-US" sz="4500" dirty="0" smtClean="0"/>
              <a:t>, </a:t>
            </a:r>
            <a:r>
              <a:rPr lang="en-US" sz="4500" dirty="0" err="1" smtClean="0"/>
              <a:t>ისე</a:t>
            </a:r>
            <a:r>
              <a:rPr lang="en-US" sz="4500" dirty="0" smtClean="0"/>
              <a:t> </a:t>
            </a:r>
            <a:r>
              <a:rPr lang="en-US" sz="4500" dirty="0" err="1" smtClean="0"/>
              <a:t>სამთავრობო</a:t>
            </a:r>
            <a:r>
              <a:rPr lang="en-US" sz="4500" dirty="0" smtClean="0"/>
              <a:t> </a:t>
            </a:r>
            <a:r>
              <a:rPr lang="en-US" sz="4500" dirty="0" err="1" smtClean="0"/>
              <a:t>დონეზე</a:t>
            </a:r>
            <a:r>
              <a:rPr lang="en-US" sz="4500" dirty="0" smtClean="0"/>
              <a:t>. </a:t>
            </a:r>
            <a:r>
              <a:rPr lang="en-US" sz="4500" dirty="0" err="1" smtClean="0"/>
              <a:t>აღნიშნული</a:t>
            </a:r>
            <a:r>
              <a:rPr lang="en-US" sz="4500" dirty="0" smtClean="0"/>
              <a:t> </a:t>
            </a:r>
            <a:r>
              <a:rPr lang="en-US" sz="4500" dirty="0" err="1" smtClean="0"/>
              <a:t>საქმიანობა</a:t>
            </a:r>
            <a:r>
              <a:rPr lang="en-US" sz="4500" dirty="0" smtClean="0"/>
              <a:t> </a:t>
            </a:r>
            <a:r>
              <a:rPr lang="en-US" sz="4500" dirty="0" err="1" smtClean="0"/>
              <a:t>დადებითად</a:t>
            </a:r>
            <a:r>
              <a:rPr lang="en-US" sz="4500" dirty="0" smtClean="0"/>
              <a:t>  </a:t>
            </a:r>
            <a:r>
              <a:rPr lang="en-US" sz="4500" dirty="0" err="1" smtClean="0"/>
              <a:t>აისახება</a:t>
            </a:r>
            <a:r>
              <a:rPr lang="en-US" sz="4500" dirty="0" smtClean="0"/>
              <a:t> </a:t>
            </a:r>
            <a:r>
              <a:rPr lang="en-US" sz="4500" dirty="0" err="1" smtClean="0"/>
              <a:t>ყოველ</a:t>
            </a:r>
            <a:r>
              <a:rPr lang="en-US" sz="4500" dirty="0" smtClean="0"/>
              <a:t> </a:t>
            </a:r>
            <a:r>
              <a:rPr lang="en-US" sz="4500" dirty="0" err="1" smtClean="0"/>
              <a:t>დასაქმებულ</a:t>
            </a:r>
            <a:r>
              <a:rPr lang="en-US" sz="4500" dirty="0" smtClean="0"/>
              <a:t> </a:t>
            </a:r>
            <a:r>
              <a:rPr lang="en-US" sz="4500" dirty="0" err="1" smtClean="0"/>
              <a:t>მოქალაქეზე</a:t>
            </a:r>
            <a:r>
              <a:rPr lang="en-US" sz="4500" dirty="0" smtClean="0"/>
              <a:t>, </a:t>
            </a:r>
            <a:r>
              <a:rPr lang="en-US" sz="4500" dirty="0" err="1" smtClean="0"/>
              <a:t>რამდენადაც</a:t>
            </a:r>
            <a:r>
              <a:rPr lang="en-US" sz="4500" dirty="0" smtClean="0"/>
              <a:t> </a:t>
            </a:r>
            <a:r>
              <a:rPr lang="en-US" sz="4500" dirty="0" err="1" smtClean="0"/>
              <a:t>მათი</a:t>
            </a:r>
            <a:r>
              <a:rPr lang="en-US" sz="4500" dirty="0" smtClean="0"/>
              <a:t> </a:t>
            </a:r>
            <a:r>
              <a:rPr lang="en-US" sz="4500" dirty="0" err="1" smtClean="0"/>
              <a:t>პარტნიორი</a:t>
            </a:r>
            <a:r>
              <a:rPr lang="en-US" sz="4500" dirty="0" smtClean="0"/>
              <a:t> </a:t>
            </a:r>
            <a:r>
              <a:rPr lang="en-US" sz="4500" dirty="0" err="1" smtClean="0"/>
              <a:t>იქნება</a:t>
            </a:r>
            <a:r>
              <a:rPr lang="en-US" sz="4500" dirty="0" smtClean="0"/>
              <a:t> </a:t>
            </a:r>
            <a:r>
              <a:rPr lang="en-US" sz="4500" dirty="0" err="1" smtClean="0"/>
              <a:t>სახელმწიფო</a:t>
            </a:r>
            <a:r>
              <a:rPr lang="en-US" sz="4500" dirty="0" smtClean="0"/>
              <a:t>, </a:t>
            </a:r>
            <a:r>
              <a:rPr lang="en-US" sz="4500" dirty="0" err="1" smtClean="0"/>
              <a:t>რომელიც</a:t>
            </a:r>
            <a:r>
              <a:rPr lang="en-US" sz="4500" dirty="0" smtClean="0"/>
              <a:t> </a:t>
            </a:r>
            <a:r>
              <a:rPr lang="en-US" sz="4500" dirty="0" err="1" smtClean="0"/>
              <a:t>დაეხმარება</a:t>
            </a:r>
            <a:r>
              <a:rPr lang="en-US" sz="4500" dirty="0" smtClean="0"/>
              <a:t> </a:t>
            </a:r>
            <a:r>
              <a:rPr lang="en-US" sz="4500" dirty="0" err="1" smtClean="0"/>
              <a:t>შრომის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უფლებებთან</a:t>
            </a:r>
            <a:r>
              <a:rPr lang="en-US" sz="4500" dirty="0" smtClean="0"/>
              <a:t> </a:t>
            </a:r>
            <a:r>
              <a:rPr lang="en-US" sz="4500" dirty="0" err="1" smtClean="0"/>
              <a:t>დაკავშირებული</a:t>
            </a:r>
            <a:r>
              <a:rPr lang="en-US" sz="4500" dirty="0" smtClean="0"/>
              <a:t> </a:t>
            </a:r>
            <a:r>
              <a:rPr lang="en-US" sz="4500" dirty="0" err="1" smtClean="0"/>
              <a:t>ბარიერების</a:t>
            </a:r>
            <a:r>
              <a:rPr lang="en-US" sz="4500" dirty="0" smtClean="0"/>
              <a:t> </a:t>
            </a:r>
            <a:r>
              <a:rPr lang="en-US" sz="4500" dirty="0" err="1" smtClean="0"/>
              <a:t>დაძლევაში</a:t>
            </a:r>
            <a:r>
              <a:rPr lang="en-US" sz="4500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021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330"/>
            <a:ext cx="8229600" cy="897670"/>
          </a:xfrm>
        </p:spPr>
        <p:txBody>
          <a:bodyPr/>
          <a:lstStyle/>
          <a:p>
            <a:r>
              <a:rPr lang="en-US" dirty="0" err="1" smtClean="0"/>
              <a:t>დასაქმება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err="1" smtClean="0"/>
              <a:t>მოსახლეობის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აქტიური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დასაქმება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სახელმწიფოს</a:t>
            </a:r>
            <a:r>
              <a:rPr lang="en-US" sz="1800" dirty="0" smtClean="0"/>
              <a:t> </a:t>
            </a:r>
            <a:r>
              <a:rPr lang="en-US" sz="1800" dirty="0" err="1" smtClean="0"/>
              <a:t>უმთავრესი</a:t>
            </a:r>
            <a:r>
              <a:rPr lang="en-US" sz="1800" dirty="0" smtClean="0"/>
              <a:t> </a:t>
            </a:r>
            <a:r>
              <a:rPr lang="en-US" sz="1800" dirty="0" err="1" smtClean="0"/>
              <a:t>პრიორიტეტია</a:t>
            </a:r>
            <a:r>
              <a:rPr lang="en-US" sz="1800" dirty="0" smtClean="0"/>
              <a:t>, </a:t>
            </a:r>
            <a:r>
              <a:rPr lang="en-US" sz="1800" dirty="0" err="1" smtClean="0"/>
              <a:t>რადგან</a:t>
            </a:r>
            <a:r>
              <a:rPr lang="en-US" sz="1800" dirty="0" smtClean="0"/>
              <a:t> </a:t>
            </a:r>
            <a:r>
              <a:rPr lang="en-US" sz="1800" dirty="0" err="1" smtClean="0"/>
              <a:t>მას</a:t>
            </a:r>
            <a:r>
              <a:rPr lang="en-US" sz="1800" dirty="0" smtClean="0"/>
              <a:t> </a:t>
            </a:r>
            <a:r>
              <a:rPr lang="en-US" sz="1800" dirty="0" err="1" smtClean="0"/>
              <a:t>ემყარება</a:t>
            </a:r>
            <a:r>
              <a:rPr lang="en-US" sz="1800" dirty="0" smtClean="0"/>
              <a:t> </a:t>
            </a:r>
            <a:r>
              <a:rPr lang="en-US" sz="1800" dirty="0" err="1" smtClean="0"/>
              <a:t>ყოველი</a:t>
            </a:r>
            <a:r>
              <a:rPr lang="en-US" sz="1800" dirty="0" smtClean="0"/>
              <a:t> </a:t>
            </a:r>
            <a:r>
              <a:rPr lang="en-US" sz="1800" dirty="0" err="1" smtClean="0"/>
              <a:t>ოჯახის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ქვეყნის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წარმატება</a:t>
            </a:r>
            <a:r>
              <a:rPr lang="en-US" sz="1800" dirty="0" smtClean="0"/>
              <a:t>. </a:t>
            </a:r>
            <a:r>
              <a:rPr lang="en-US" sz="1800" dirty="0" err="1" smtClean="0"/>
              <a:t>დასაქმებას</a:t>
            </a:r>
            <a:r>
              <a:rPr lang="en-US" sz="1800" dirty="0" smtClean="0"/>
              <a:t> </a:t>
            </a:r>
            <a:r>
              <a:rPr lang="en-US" sz="1800" dirty="0" err="1" smtClean="0"/>
              <a:t>ებმის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ქვეყნისთვის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მნშვნელოვანი</a:t>
            </a:r>
            <a:r>
              <a:rPr lang="en-US" sz="1800" dirty="0" smtClean="0"/>
              <a:t> </a:t>
            </a:r>
            <a:r>
              <a:rPr lang="en-US" sz="1800" dirty="0" err="1" smtClean="0"/>
              <a:t>ყველა</a:t>
            </a:r>
            <a:r>
              <a:rPr lang="en-US" sz="1800" dirty="0" smtClean="0"/>
              <a:t> </a:t>
            </a:r>
            <a:r>
              <a:rPr lang="en-US" sz="1800" dirty="0" err="1" smtClean="0"/>
              <a:t>სექტორი</a:t>
            </a:r>
            <a:r>
              <a:rPr lang="en-US" sz="1800" dirty="0" smtClean="0"/>
              <a:t>. </a:t>
            </a:r>
            <a:r>
              <a:rPr lang="en-US" sz="1800" dirty="0" err="1" smtClean="0"/>
              <a:t>სწორედ</a:t>
            </a:r>
            <a:r>
              <a:rPr lang="en-US" sz="1800" dirty="0" smtClean="0"/>
              <a:t> </a:t>
            </a:r>
            <a:r>
              <a:rPr lang="en-US" sz="1800" dirty="0" err="1" smtClean="0"/>
              <a:t>ამიტომ</a:t>
            </a:r>
            <a:r>
              <a:rPr lang="en-US" sz="1800" dirty="0" smtClean="0"/>
              <a:t>, </a:t>
            </a:r>
            <a:r>
              <a:rPr lang="en-US" sz="1800" dirty="0" err="1" smtClean="0"/>
              <a:t>სახელმწიფოს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მიერ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დასაქმების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მიმართულების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გაძლიერების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მიზნით</a:t>
            </a:r>
            <a:r>
              <a:rPr lang="en-US" sz="1800" dirty="0" smtClean="0"/>
              <a:t> </a:t>
            </a:r>
            <a:r>
              <a:rPr lang="en-US" sz="1800" dirty="0" err="1" smtClean="0"/>
              <a:t>შექიმნა</a:t>
            </a:r>
            <a:r>
              <a:rPr lang="en-US" sz="1800" dirty="0" smtClean="0"/>
              <a:t> </a:t>
            </a:r>
            <a:r>
              <a:rPr lang="en-US" sz="1800" dirty="0" err="1" smtClean="0"/>
              <a:t>სსიპ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დასაქმების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ხელშეწყობის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სახელმწიფო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სააგენტო</a:t>
            </a:r>
            <a:r>
              <a:rPr lang="en-US" sz="1800" dirty="0" smtClean="0"/>
              <a:t>. </a:t>
            </a:r>
            <a:r>
              <a:rPr lang="en-US" sz="1800" dirty="0" err="1" smtClean="0"/>
              <a:t>იგი</a:t>
            </a:r>
            <a:r>
              <a:rPr lang="en-US" sz="1800" dirty="0" smtClean="0"/>
              <a:t> </a:t>
            </a:r>
            <a:r>
              <a:rPr lang="en-US" sz="1800" dirty="0" err="1" smtClean="0"/>
              <a:t>წარმოადგენს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მნიშვნელოვან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გამტარს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დამსაქმებელსა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სამუშაოს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მაძიებელს</a:t>
            </a:r>
            <a:r>
              <a:rPr lang="en-US" sz="1800" dirty="0" smtClean="0"/>
              <a:t> </a:t>
            </a:r>
            <a:r>
              <a:rPr lang="en-US" sz="1800" dirty="0" err="1" smtClean="0"/>
              <a:t>შორის</a:t>
            </a:r>
            <a:r>
              <a:rPr lang="en-US" sz="1800" dirty="0" smtClean="0"/>
              <a:t>. 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სახელმწიფოს</a:t>
            </a:r>
            <a:r>
              <a:rPr lang="en-US" sz="1800" dirty="0" smtClean="0"/>
              <a:t> </a:t>
            </a:r>
            <a:r>
              <a:rPr lang="en-US" sz="1800" dirty="0" err="1" smtClean="0"/>
              <a:t>პრიორიტეტს</a:t>
            </a:r>
            <a:r>
              <a:rPr lang="en-US" sz="1800" dirty="0" smtClean="0"/>
              <a:t> </a:t>
            </a:r>
            <a:r>
              <a:rPr lang="en-US" sz="1800" dirty="0" err="1" smtClean="0"/>
              <a:t>წარმოადგენს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დასაქმების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პროგრამებით</a:t>
            </a:r>
            <a:r>
              <a:rPr lang="en-US" sz="1800" dirty="0" smtClean="0"/>
              <a:t> </a:t>
            </a:r>
            <a:r>
              <a:rPr lang="en-US" sz="1800" dirty="0" err="1" smtClean="0"/>
              <a:t>არა</a:t>
            </a:r>
            <a:r>
              <a:rPr lang="en-US" sz="1800" dirty="0" smtClean="0"/>
              <a:t>  </a:t>
            </a:r>
            <a:r>
              <a:rPr lang="en-US" sz="1800" dirty="0" err="1" smtClean="0"/>
              <a:t>მოქალაქის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დროებითი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დასაქმება</a:t>
            </a:r>
            <a:r>
              <a:rPr lang="en-US" sz="1800" dirty="0" smtClean="0"/>
              <a:t>, </a:t>
            </a:r>
            <a:r>
              <a:rPr lang="en-US" sz="1800" dirty="0" err="1" smtClean="0"/>
              <a:t>არამედ</a:t>
            </a:r>
            <a:r>
              <a:rPr lang="en-US" sz="1800" dirty="0" smtClean="0"/>
              <a:t> </a:t>
            </a:r>
            <a:r>
              <a:rPr lang="en-US" sz="1800" dirty="0" err="1" smtClean="0"/>
              <a:t>მისი</a:t>
            </a:r>
            <a:r>
              <a:rPr lang="en-US" sz="1800" dirty="0" smtClean="0"/>
              <a:t> </a:t>
            </a:r>
            <a:r>
              <a:rPr lang="en-US" sz="1800" dirty="0" err="1" smtClean="0"/>
              <a:t>პროფესიის</a:t>
            </a:r>
            <a:r>
              <a:rPr lang="en-US" sz="1800" dirty="0" smtClean="0"/>
              <a:t>, </a:t>
            </a:r>
            <a:r>
              <a:rPr lang="en-US" sz="1800" dirty="0" err="1" smtClean="0"/>
              <a:t>განათლებისა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ინტერესების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შესაბამისი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სამუშაოს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მოძიება</a:t>
            </a:r>
            <a:r>
              <a:rPr lang="en-US" sz="1800" dirty="0" smtClean="0"/>
              <a:t>, </a:t>
            </a:r>
            <a:r>
              <a:rPr lang="en-US" sz="1800" dirty="0" err="1" smtClean="0"/>
              <a:t>რათა</a:t>
            </a:r>
            <a:r>
              <a:rPr lang="en-US" sz="1800" dirty="0" smtClean="0"/>
              <a:t> </a:t>
            </a:r>
            <a:r>
              <a:rPr lang="en-US" sz="1800" dirty="0" err="1" smtClean="0"/>
              <a:t>მას</a:t>
            </a:r>
            <a:r>
              <a:rPr lang="en-US" sz="1800" dirty="0" smtClean="0"/>
              <a:t> </a:t>
            </a:r>
            <a:r>
              <a:rPr lang="en-US" sz="1800" dirty="0" err="1" smtClean="0"/>
              <a:t>ჰქონდეს</a:t>
            </a:r>
            <a:r>
              <a:rPr lang="en-US" sz="1800" dirty="0" smtClean="0"/>
              <a:t> </a:t>
            </a:r>
            <a:r>
              <a:rPr lang="en-US" sz="1800" dirty="0" err="1" smtClean="0"/>
              <a:t>პროფესიული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განვითარებისა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კარიერული</a:t>
            </a:r>
            <a:r>
              <a:rPr lang="en-US" sz="1800" dirty="0" smtClean="0"/>
              <a:t> </a:t>
            </a:r>
            <a:r>
              <a:rPr lang="en-US" sz="1800" dirty="0" err="1" smtClean="0"/>
              <a:t>წინსვლის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შესაძლებლობა</a:t>
            </a:r>
            <a:r>
              <a:rPr lang="en-US" sz="1800" dirty="0" smtClean="0"/>
              <a:t>. </a:t>
            </a:r>
            <a:r>
              <a:rPr lang="en-US" sz="1800" dirty="0" err="1" smtClean="0"/>
              <a:t>ეს</a:t>
            </a:r>
            <a:r>
              <a:rPr lang="en-US" sz="1800" dirty="0" smtClean="0"/>
              <a:t> </a:t>
            </a:r>
            <a:r>
              <a:rPr lang="en-US" sz="1800" dirty="0" err="1" smtClean="0"/>
              <a:t>კი</a:t>
            </a:r>
            <a:r>
              <a:rPr lang="en-US" sz="1800" dirty="0" smtClean="0"/>
              <a:t>, </a:t>
            </a:r>
            <a:r>
              <a:rPr lang="en-US" sz="1800" dirty="0" err="1" smtClean="0"/>
              <a:t>თავისთავად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დადებითად</a:t>
            </a:r>
            <a:r>
              <a:rPr lang="en-US" sz="1800" dirty="0" smtClean="0"/>
              <a:t>  </a:t>
            </a:r>
            <a:r>
              <a:rPr lang="en-US" sz="1800" dirty="0" err="1" smtClean="0"/>
              <a:t>აისახება</a:t>
            </a:r>
            <a:r>
              <a:rPr lang="en-US" sz="1800" dirty="0" smtClean="0"/>
              <a:t> </a:t>
            </a:r>
            <a:r>
              <a:rPr lang="en-US" sz="1800" dirty="0" err="1" smtClean="0"/>
              <a:t>მათ</a:t>
            </a:r>
            <a:r>
              <a:rPr lang="en-US" sz="1800" dirty="0" smtClean="0"/>
              <a:t> </a:t>
            </a:r>
            <a:r>
              <a:rPr lang="en-US" sz="1800" dirty="0" err="1" smtClean="0"/>
              <a:t>ეკონომიკურ</a:t>
            </a:r>
            <a:r>
              <a:rPr lang="en-US" sz="1800" dirty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ფსიქო-სოციალურ</a:t>
            </a:r>
            <a:r>
              <a:rPr lang="en-US" sz="1800" dirty="0" smtClean="0"/>
              <a:t> </a:t>
            </a:r>
            <a:r>
              <a:rPr lang="en-US" sz="1800" dirty="0" err="1" smtClean="0"/>
              <a:t>მდგომარეობაზე</a:t>
            </a:r>
            <a:r>
              <a:rPr lang="en-US" sz="1800" dirty="0" smtClean="0"/>
              <a:t>.  </a:t>
            </a:r>
            <a:endParaRPr lang="en-US" dirty="0" smtClean="0"/>
          </a:p>
          <a:p>
            <a:pPr marL="0" indent="0">
              <a:buNone/>
            </a:pPr>
            <a:r>
              <a:rPr lang="en-US" sz="1800" dirty="0" err="1" smtClean="0"/>
              <a:t>კვლავ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გაგრძელდება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დასაქმების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სამოტივაციო</a:t>
            </a:r>
            <a:r>
              <a:rPr lang="en-US" sz="1800" dirty="0" smtClean="0"/>
              <a:t> </a:t>
            </a:r>
            <a:r>
              <a:rPr lang="en-US" sz="1800" dirty="0" err="1" smtClean="0"/>
              <a:t>პოლიტიკაზე</a:t>
            </a:r>
            <a:r>
              <a:rPr lang="en-US" sz="1800" dirty="0" smtClean="0"/>
              <a:t> </a:t>
            </a:r>
            <a:r>
              <a:rPr lang="en-US" sz="1800" dirty="0" err="1" smtClean="0"/>
              <a:t>მუშაობა</a:t>
            </a:r>
            <a:r>
              <a:rPr lang="en-US" sz="1800" dirty="0" smtClean="0"/>
              <a:t>, </a:t>
            </a:r>
            <a:r>
              <a:rPr lang="en-US" sz="1800" dirty="0" err="1" smtClean="0"/>
              <a:t>განსაკუთრებით</a:t>
            </a:r>
            <a:r>
              <a:rPr lang="en-US" sz="1800" dirty="0" smtClean="0"/>
              <a:t> </a:t>
            </a:r>
            <a:r>
              <a:rPr lang="en-US" sz="1800" dirty="0" err="1" smtClean="0"/>
              <a:t>სოციალურად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დაუცველი</a:t>
            </a:r>
            <a:r>
              <a:rPr lang="en-US" sz="1800" dirty="0"/>
              <a:t> </a:t>
            </a:r>
            <a:r>
              <a:rPr lang="en-US" sz="1800" dirty="0" err="1" smtClean="0"/>
              <a:t>და</a:t>
            </a:r>
            <a:r>
              <a:rPr lang="en-US" sz="1800" dirty="0" smtClean="0"/>
              <a:t> </a:t>
            </a:r>
            <a:r>
              <a:rPr lang="en-US" sz="1800" dirty="0" err="1" smtClean="0"/>
              <a:t>მრავალშვილიანი</a:t>
            </a:r>
            <a:r>
              <a:rPr lang="en-US" sz="1800" dirty="0" smtClean="0"/>
              <a:t> </a:t>
            </a:r>
            <a:r>
              <a:rPr lang="en-US" sz="1800" dirty="0" err="1" smtClean="0"/>
              <a:t>ოჯახებისთვის</a:t>
            </a:r>
            <a:r>
              <a:rPr lang="en-US" sz="1800" dirty="0" smtClean="0"/>
              <a:t>. </a:t>
            </a:r>
            <a:r>
              <a:rPr lang="en-US" sz="1800" dirty="0" err="1" smtClean="0"/>
              <a:t>ამ</a:t>
            </a:r>
            <a:r>
              <a:rPr lang="en-US" sz="1800" dirty="0" smtClean="0"/>
              <a:t> </a:t>
            </a:r>
            <a:r>
              <a:rPr lang="en-US" sz="1800" dirty="0" err="1" smtClean="0"/>
              <a:t>მიმართულებით</a:t>
            </a:r>
            <a:r>
              <a:rPr lang="en-US" sz="1800" dirty="0" smtClean="0"/>
              <a:t> </a:t>
            </a:r>
            <a:r>
              <a:rPr lang="en-US" sz="1800" dirty="0" err="1" smtClean="0"/>
              <a:t>ჩვენ</a:t>
            </a:r>
            <a:r>
              <a:rPr lang="en-US" sz="1800" dirty="0" smtClean="0"/>
              <a:t> </a:t>
            </a:r>
            <a:r>
              <a:rPr lang="en-US" sz="1800" dirty="0" err="1" smtClean="0"/>
              <a:t>უკვე</a:t>
            </a:r>
            <a:r>
              <a:rPr lang="en-US" sz="1800" dirty="0" smtClean="0"/>
              <a:t> </a:t>
            </a:r>
            <a:r>
              <a:rPr lang="en-US" sz="1800" dirty="0" err="1" smtClean="0"/>
              <a:t>გადავდგით</a:t>
            </a:r>
            <a:r>
              <a:rPr lang="en-US" sz="1800" dirty="0" smtClean="0"/>
              <a:t> </a:t>
            </a:r>
            <a:r>
              <a:rPr lang="en-US" sz="1800" dirty="0" err="1" smtClean="0"/>
              <a:t>მნიშვნელოვანი</a:t>
            </a:r>
            <a:r>
              <a:rPr lang="en-US" sz="1800" dirty="0" smtClean="0"/>
              <a:t> </a:t>
            </a:r>
            <a:r>
              <a:rPr lang="en-US" sz="1800" dirty="0" err="1" smtClean="0"/>
              <a:t>ნაბიჯი</a:t>
            </a:r>
            <a:r>
              <a:rPr lang="en-US" sz="1800" dirty="0" smtClean="0"/>
              <a:t>, </a:t>
            </a:r>
            <a:r>
              <a:rPr lang="en-US" sz="1800" dirty="0" err="1" smtClean="0"/>
              <a:t>როდესაც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დასაქმება</a:t>
            </a:r>
            <a:r>
              <a:rPr lang="en-US" sz="1800" dirty="0" smtClean="0"/>
              <a:t> </a:t>
            </a:r>
            <a:r>
              <a:rPr lang="en-US" sz="1800" dirty="0" err="1" smtClean="0"/>
              <a:t>ამოღებულ</a:t>
            </a:r>
            <a:r>
              <a:rPr lang="en-US" sz="1800" dirty="0" smtClean="0"/>
              <a:t> </a:t>
            </a:r>
            <a:r>
              <a:rPr lang="en-US" sz="1800" dirty="0" err="1" smtClean="0"/>
              <a:t>იქნა</a:t>
            </a:r>
            <a:r>
              <a:rPr lang="en-US" sz="1800" dirty="0" smtClean="0"/>
              <a:t>  </a:t>
            </a:r>
            <a:r>
              <a:rPr lang="en-US" sz="1800" dirty="0" err="1" smtClean="0"/>
              <a:t>სოციალური</a:t>
            </a:r>
            <a:r>
              <a:rPr lang="en-US" sz="1800" dirty="0" smtClean="0"/>
              <a:t> </a:t>
            </a:r>
            <a:r>
              <a:rPr lang="en-US" sz="1800" dirty="0" err="1" smtClean="0"/>
              <a:t>დახმარების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მოხსნის</a:t>
            </a:r>
            <a:r>
              <a:rPr lang="en-US" sz="1800" dirty="0" smtClean="0"/>
              <a:t> </a:t>
            </a:r>
            <a:r>
              <a:rPr lang="en-US" sz="1800" dirty="0" err="1" smtClean="0"/>
              <a:t>კრიტერიუმებიდან</a:t>
            </a:r>
            <a:r>
              <a:rPr lang="en-US" sz="1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29486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69005</TotalTime>
  <Words>1215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Sylfaen</vt:lpstr>
      <vt:lpstr>Office Theme</vt:lpstr>
      <vt:lpstr>ჯანდაცვა</vt:lpstr>
      <vt:lpstr>ჯანდაცვა 1 </vt:lpstr>
      <vt:lpstr>ჯანდაცვა 2 </vt:lpstr>
      <vt:lpstr>ჯანდაცვა 3 </vt:lpstr>
      <vt:lpstr>ჯანდაცვა 4 </vt:lpstr>
      <vt:lpstr>სოციალური კეთილდღეობა</vt:lpstr>
      <vt:lpstr>სოციალური დაცვა</vt:lpstr>
      <vt:lpstr>შრომა</vt:lpstr>
      <vt:lpstr>დასაქმება</vt:lpstr>
      <vt:lpstr>დევნილები</vt:lpstr>
      <vt:lpstr>შეჯამება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shota tsersvadze</dc:creator>
  <cp:lastModifiedBy>Ketevan Goginashvili</cp:lastModifiedBy>
  <cp:revision>25</cp:revision>
  <dcterms:created xsi:type="dcterms:W3CDTF">2020-08-24T22:51:00Z</dcterms:created>
  <dcterms:modified xsi:type="dcterms:W3CDTF">2020-10-12T10:04:00Z</dcterms:modified>
</cp:coreProperties>
</file>