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58" r:id="rId4"/>
    <p:sldId id="259" r:id="rId5"/>
    <p:sldId id="611" r:id="rId6"/>
    <p:sldId id="612" r:id="rId7"/>
    <p:sldId id="614" r:id="rId8"/>
    <p:sldId id="613" r:id="rId9"/>
    <p:sldId id="617" r:id="rId10"/>
    <p:sldId id="627" r:id="rId11"/>
    <p:sldId id="615" r:id="rId12"/>
    <p:sldId id="618" r:id="rId13"/>
    <p:sldId id="619" r:id="rId14"/>
    <p:sldId id="620" r:id="rId15"/>
    <p:sldId id="622" r:id="rId16"/>
    <p:sldId id="623" r:id="rId17"/>
    <p:sldId id="624" r:id="rId18"/>
    <p:sldId id="625" r:id="rId19"/>
    <p:sldId id="626" r:id="rId20"/>
    <p:sldId id="621" r:id="rId21"/>
    <p:sldId id="628" r:id="rId22"/>
    <p:sldId id="629" r:id="rId23"/>
    <p:sldId id="630" r:id="rId24"/>
    <p:sldId id="280" r:id="rId25"/>
    <p:sldId id="609" r:id="rId26"/>
    <p:sldId id="607" r:id="rId27"/>
    <p:sldId id="610" r:id="rId2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13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D53140-CE05-41FA-A429-7157061A21DB}" type="doc">
      <dgm:prSet loTypeId="urn:microsoft.com/office/officeart/2005/8/layout/default" loCatId="list" qsTypeId="urn:microsoft.com/office/officeart/2005/8/quickstyle/simple5" qsCatId="simple" csTypeId="urn:microsoft.com/office/officeart/2005/8/colors/accent5_2" csCatId="accent5" phldr="1"/>
      <dgm:spPr/>
      <dgm:t>
        <a:bodyPr/>
        <a:lstStyle/>
        <a:p>
          <a:endParaRPr lang="en-US"/>
        </a:p>
      </dgm:t>
    </dgm:pt>
    <dgm:pt modelId="{121F73FA-63AE-453C-A14D-B60430D0D790}">
      <dgm:prSet custT="1"/>
      <dgm:spPr>
        <a:solidFill>
          <a:schemeClr val="accent1">
            <a:lumMod val="20000"/>
            <a:lumOff val="80000"/>
          </a:schemeClr>
        </a:solidFill>
        <a:effectLst/>
      </dgm:spPr>
      <dgm:t>
        <a:bodyPr/>
        <a:lstStyle/>
        <a:p>
          <a:r>
            <a:rPr lang="en-US" sz="1400" baseline="0" dirty="0">
              <a:solidFill>
                <a:schemeClr val="tx1"/>
              </a:solidFill>
            </a:rPr>
            <a:t>Strengthen </a:t>
          </a:r>
          <a:r>
            <a:rPr lang="en-US" sz="1400" b="1" baseline="0" dirty="0">
              <a:solidFill>
                <a:schemeClr val="tx1"/>
              </a:solidFill>
            </a:rPr>
            <a:t>Primary Healthcare  </a:t>
          </a:r>
          <a:r>
            <a:rPr lang="en-US" sz="1400" baseline="0" dirty="0">
              <a:solidFill>
                <a:schemeClr val="tx1"/>
              </a:solidFill>
            </a:rPr>
            <a:t>- including family medicine and digital health; </a:t>
          </a:r>
          <a:endParaRPr lang="en-US" sz="1400" dirty="0">
            <a:solidFill>
              <a:schemeClr val="tx1"/>
            </a:solidFill>
          </a:endParaRPr>
        </a:p>
      </dgm:t>
    </dgm:pt>
    <dgm:pt modelId="{F96D521A-E4C8-4585-9867-5FFA11F9E988}" type="parTrans" cxnId="{5BF08E5B-EC4E-4BBB-829F-59DBFF0B1DCD}">
      <dgm:prSet/>
      <dgm:spPr/>
      <dgm:t>
        <a:bodyPr/>
        <a:lstStyle/>
        <a:p>
          <a:endParaRPr lang="en-US"/>
        </a:p>
      </dgm:t>
    </dgm:pt>
    <dgm:pt modelId="{C53428C9-F523-4E9B-95B3-4F77C9C8E0F2}" type="sibTrans" cxnId="{5BF08E5B-EC4E-4BBB-829F-59DBFF0B1DCD}">
      <dgm:prSet/>
      <dgm:spPr/>
      <dgm:t>
        <a:bodyPr/>
        <a:lstStyle/>
        <a:p>
          <a:endParaRPr lang="en-US"/>
        </a:p>
      </dgm:t>
    </dgm:pt>
    <dgm:pt modelId="{E034CEC3-16A8-42B4-B272-1E0E384C6FB6}">
      <dgm:prSet custT="1"/>
      <dgm:spPr>
        <a:solidFill>
          <a:schemeClr val="accent1">
            <a:lumMod val="20000"/>
            <a:lumOff val="80000"/>
          </a:schemeClr>
        </a:solidFill>
        <a:effectLst/>
      </dgm:spPr>
      <dgm:t>
        <a:bodyPr/>
        <a:lstStyle/>
        <a:p>
          <a:r>
            <a:rPr lang="en-US" sz="1400" baseline="0" dirty="0">
              <a:solidFill>
                <a:schemeClr val="tx1"/>
              </a:solidFill>
            </a:rPr>
            <a:t>Reduce risks of </a:t>
          </a:r>
          <a:r>
            <a:rPr lang="en-US" sz="1400" b="1" baseline="0" dirty="0">
              <a:solidFill>
                <a:schemeClr val="tx1"/>
              </a:solidFill>
            </a:rPr>
            <a:t>catastrophic health expenditures </a:t>
          </a:r>
          <a:r>
            <a:rPr lang="en-US" sz="1400" baseline="0" dirty="0">
              <a:solidFill>
                <a:schemeClr val="tx1"/>
              </a:solidFill>
            </a:rPr>
            <a:t>– out-of-pocket payments on pharmaceuticals and other;</a:t>
          </a:r>
          <a:endParaRPr lang="en-US" sz="1400" dirty="0">
            <a:solidFill>
              <a:schemeClr val="tx1"/>
            </a:solidFill>
          </a:endParaRPr>
        </a:p>
      </dgm:t>
    </dgm:pt>
    <dgm:pt modelId="{90860A72-B727-4DAC-9B3C-E34A40781D76}" type="parTrans" cxnId="{EFC5380D-0CB5-433D-A101-0EE406CF49F3}">
      <dgm:prSet/>
      <dgm:spPr/>
      <dgm:t>
        <a:bodyPr/>
        <a:lstStyle/>
        <a:p>
          <a:endParaRPr lang="en-US"/>
        </a:p>
      </dgm:t>
    </dgm:pt>
    <dgm:pt modelId="{47C731A2-BD3A-409A-BC8D-6489680C001B}" type="sibTrans" cxnId="{EFC5380D-0CB5-433D-A101-0EE406CF49F3}">
      <dgm:prSet/>
      <dgm:spPr/>
      <dgm:t>
        <a:bodyPr/>
        <a:lstStyle/>
        <a:p>
          <a:endParaRPr lang="en-US"/>
        </a:p>
      </dgm:t>
    </dgm:pt>
    <dgm:pt modelId="{B879296A-537B-4A7E-BFCF-CCC56F2B6432}">
      <dgm:prSet/>
      <dgm:spPr>
        <a:solidFill>
          <a:schemeClr val="accent1">
            <a:lumMod val="20000"/>
            <a:lumOff val="80000"/>
          </a:schemeClr>
        </a:solidFill>
        <a:effectLst/>
      </dgm:spPr>
      <dgm:t>
        <a:bodyPr/>
        <a:lstStyle/>
        <a:p>
          <a:r>
            <a:rPr lang="en-US" baseline="0" dirty="0">
              <a:solidFill>
                <a:schemeClr val="tx1"/>
              </a:solidFill>
            </a:rPr>
            <a:t>Improve </a:t>
          </a:r>
          <a:r>
            <a:rPr lang="en-US" b="1" baseline="0" dirty="0">
              <a:solidFill>
                <a:schemeClr val="tx1"/>
              </a:solidFill>
            </a:rPr>
            <a:t>public-private partnerships </a:t>
          </a:r>
          <a:r>
            <a:rPr lang="en-US" baseline="0" dirty="0">
              <a:solidFill>
                <a:schemeClr val="tx1"/>
              </a:solidFill>
            </a:rPr>
            <a:t>-  hospital, insurance and pharmaceutical sectors; </a:t>
          </a:r>
          <a:endParaRPr lang="en-US" dirty="0">
            <a:solidFill>
              <a:schemeClr val="tx1"/>
            </a:solidFill>
          </a:endParaRPr>
        </a:p>
      </dgm:t>
    </dgm:pt>
    <dgm:pt modelId="{EC325EC4-42CD-4AC3-BA7F-836DEC5B56E0}" type="parTrans" cxnId="{7458264F-C204-44BB-B5F6-6F654D7AA106}">
      <dgm:prSet/>
      <dgm:spPr/>
      <dgm:t>
        <a:bodyPr/>
        <a:lstStyle/>
        <a:p>
          <a:endParaRPr lang="en-US"/>
        </a:p>
      </dgm:t>
    </dgm:pt>
    <dgm:pt modelId="{61B0C9BF-29F4-4134-9679-EBD613D609E5}" type="sibTrans" cxnId="{7458264F-C204-44BB-B5F6-6F654D7AA106}">
      <dgm:prSet/>
      <dgm:spPr/>
      <dgm:t>
        <a:bodyPr/>
        <a:lstStyle/>
        <a:p>
          <a:endParaRPr lang="en-US"/>
        </a:p>
      </dgm:t>
    </dgm:pt>
    <dgm:pt modelId="{48B4CA25-66A3-4DE6-8C6D-90A7566B6117}">
      <dgm:prSet/>
      <dgm:spPr>
        <a:solidFill>
          <a:schemeClr val="accent1">
            <a:lumMod val="20000"/>
            <a:lumOff val="80000"/>
          </a:schemeClr>
        </a:solidFill>
        <a:effectLst/>
      </dgm:spPr>
      <dgm:t>
        <a:bodyPr/>
        <a:lstStyle/>
        <a:p>
          <a:r>
            <a:rPr lang="en-US" baseline="0" dirty="0">
              <a:solidFill>
                <a:schemeClr val="tx1"/>
              </a:solidFill>
            </a:rPr>
            <a:t>Increase </a:t>
          </a:r>
          <a:r>
            <a:rPr lang="en-US" b="1" baseline="0" dirty="0">
              <a:solidFill>
                <a:schemeClr val="tx1"/>
              </a:solidFill>
            </a:rPr>
            <a:t>access to health services</a:t>
          </a:r>
          <a:r>
            <a:rPr lang="en-US" baseline="0" dirty="0">
              <a:solidFill>
                <a:schemeClr val="tx1"/>
              </a:solidFill>
            </a:rPr>
            <a:t> across the country – avoid unequal distribution of health outcomes, over-diagnosis;</a:t>
          </a:r>
          <a:endParaRPr lang="en-US" dirty="0">
            <a:solidFill>
              <a:schemeClr val="tx1"/>
            </a:solidFill>
          </a:endParaRPr>
        </a:p>
      </dgm:t>
    </dgm:pt>
    <dgm:pt modelId="{DD3EC4F1-05B2-4123-9E85-605D167A3CFF}" type="parTrans" cxnId="{65E3F6DE-9930-4DDA-B308-FEC28ED418DB}">
      <dgm:prSet/>
      <dgm:spPr/>
      <dgm:t>
        <a:bodyPr/>
        <a:lstStyle/>
        <a:p>
          <a:endParaRPr lang="en-US"/>
        </a:p>
      </dgm:t>
    </dgm:pt>
    <dgm:pt modelId="{2D84CEA6-EEAB-4380-9657-5AC13A977585}" type="sibTrans" cxnId="{65E3F6DE-9930-4DDA-B308-FEC28ED418DB}">
      <dgm:prSet/>
      <dgm:spPr/>
      <dgm:t>
        <a:bodyPr/>
        <a:lstStyle/>
        <a:p>
          <a:endParaRPr lang="en-US"/>
        </a:p>
      </dgm:t>
    </dgm:pt>
    <dgm:pt modelId="{38CF64D1-BE22-47B6-8459-075610BC9409}">
      <dgm:prSet/>
      <dgm:spPr>
        <a:solidFill>
          <a:schemeClr val="accent1">
            <a:lumMod val="20000"/>
            <a:lumOff val="80000"/>
          </a:schemeClr>
        </a:solidFill>
        <a:effectLst/>
      </dgm:spPr>
      <dgm:t>
        <a:bodyPr/>
        <a:lstStyle/>
        <a:p>
          <a:r>
            <a:rPr lang="en-US" baseline="0" dirty="0">
              <a:solidFill>
                <a:schemeClr val="tx1"/>
              </a:solidFill>
            </a:rPr>
            <a:t>Improve </a:t>
          </a:r>
          <a:r>
            <a:rPr lang="en-US" b="1" baseline="0" dirty="0">
              <a:solidFill>
                <a:schemeClr val="tx1"/>
              </a:solidFill>
            </a:rPr>
            <a:t>legal and regulatory frameworks  </a:t>
          </a:r>
          <a:r>
            <a:rPr lang="en-US" baseline="0" dirty="0">
              <a:solidFill>
                <a:schemeClr val="tx1"/>
              </a:solidFill>
            </a:rPr>
            <a:t>- contracting service providers and updating clinical guidelines; </a:t>
          </a:r>
          <a:endParaRPr lang="en-US" dirty="0">
            <a:solidFill>
              <a:schemeClr val="tx1"/>
            </a:solidFill>
          </a:endParaRPr>
        </a:p>
      </dgm:t>
    </dgm:pt>
    <dgm:pt modelId="{75BC1D30-1406-418D-A0C0-459EE571D37A}" type="parTrans" cxnId="{EBF225C7-F618-4EAB-A9CE-CD7DC0290884}">
      <dgm:prSet/>
      <dgm:spPr/>
      <dgm:t>
        <a:bodyPr/>
        <a:lstStyle/>
        <a:p>
          <a:endParaRPr lang="en-US"/>
        </a:p>
      </dgm:t>
    </dgm:pt>
    <dgm:pt modelId="{EF40C3AD-2923-4E0D-813E-8A9C7B704E3F}" type="sibTrans" cxnId="{EBF225C7-F618-4EAB-A9CE-CD7DC0290884}">
      <dgm:prSet/>
      <dgm:spPr/>
      <dgm:t>
        <a:bodyPr/>
        <a:lstStyle/>
        <a:p>
          <a:endParaRPr lang="en-US"/>
        </a:p>
      </dgm:t>
    </dgm:pt>
    <dgm:pt modelId="{791467B4-A883-4271-83B7-5C1543B4A026}">
      <dgm:prSet/>
      <dgm:spPr>
        <a:solidFill>
          <a:schemeClr val="accent1">
            <a:lumMod val="20000"/>
            <a:lumOff val="80000"/>
          </a:schemeClr>
        </a:solidFill>
        <a:effectLst/>
      </dgm:spPr>
      <dgm:t>
        <a:bodyPr/>
        <a:lstStyle/>
        <a:p>
          <a:r>
            <a:rPr lang="en-US" baseline="0" dirty="0">
              <a:solidFill>
                <a:schemeClr val="tx1"/>
              </a:solidFill>
            </a:rPr>
            <a:t>Optimize </a:t>
          </a:r>
          <a:r>
            <a:rPr lang="en-US" b="1" baseline="0" dirty="0">
              <a:solidFill>
                <a:schemeClr val="tx1"/>
              </a:solidFill>
            </a:rPr>
            <a:t>health financing </a:t>
          </a:r>
          <a:r>
            <a:rPr lang="en-US" baseline="0" dirty="0">
              <a:solidFill>
                <a:schemeClr val="tx1"/>
              </a:solidFill>
            </a:rPr>
            <a:t>– introducing the DRGs and increase efficiency of the UHC program; </a:t>
          </a:r>
          <a:endParaRPr lang="en-US" dirty="0">
            <a:solidFill>
              <a:schemeClr val="tx1"/>
            </a:solidFill>
          </a:endParaRPr>
        </a:p>
      </dgm:t>
    </dgm:pt>
    <dgm:pt modelId="{6B22C717-E91A-431F-A9E1-1AD21BC05BF0}" type="parTrans" cxnId="{E87C824B-83E8-4694-86EB-658761EDF5AC}">
      <dgm:prSet/>
      <dgm:spPr/>
      <dgm:t>
        <a:bodyPr/>
        <a:lstStyle/>
        <a:p>
          <a:endParaRPr lang="en-US"/>
        </a:p>
      </dgm:t>
    </dgm:pt>
    <dgm:pt modelId="{E03BF90D-B916-4924-95F9-1D5E5AFBD1AD}" type="sibTrans" cxnId="{E87C824B-83E8-4694-86EB-658761EDF5AC}">
      <dgm:prSet/>
      <dgm:spPr/>
      <dgm:t>
        <a:bodyPr/>
        <a:lstStyle/>
        <a:p>
          <a:endParaRPr lang="en-US"/>
        </a:p>
      </dgm:t>
    </dgm:pt>
    <dgm:pt modelId="{3BBAE8B9-9DA5-F245-8B2E-ACFD9CD78378}" type="pres">
      <dgm:prSet presAssocID="{6FD53140-CE05-41FA-A429-7157061A21DB}" presName="diagram" presStyleCnt="0">
        <dgm:presLayoutVars>
          <dgm:dir/>
          <dgm:resizeHandles val="exact"/>
        </dgm:presLayoutVars>
      </dgm:prSet>
      <dgm:spPr/>
    </dgm:pt>
    <dgm:pt modelId="{5957E6B8-4658-084F-A1E6-C26CAB16D14E}" type="pres">
      <dgm:prSet presAssocID="{121F73FA-63AE-453C-A14D-B60430D0D790}" presName="node" presStyleLbl="node1" presStyleIdx="0" presStyleCnt="6" custLinFactNeighborY="-836">
        <dgm:presLayoutVars>
          <dgm:bulletEnabled val="1"/>
        </dgm:presLayoutVars>
      </dgm:prSet>
      <dgm:spPr/>
    </dgm:pt>
    <dgm:pt modelId="{0FF06FCF-E227-6F45-9F85-89692E11ED9F}" type="pres">
      <dgm:prSet presAssocID="{C53428C9-F523-4E9B-95B3-4F77C9C8E0F2}" presName="sibTrans" presStyleCnt="0"/>
      <dgm:spPr/>
    </dgm:pt>
    <dgm:pt modelId="{F3D355DE-6235-6B4B-8139-3CBF5EA604F8}" type="pres">
      <dgm:prSet presAssocID="{E034CEC3-16A8-42B4-B272-1E0E384C6FB6}" presName="node" presStyleLbl="node1" presStyleIdx="1" presStyleCnt="6">
        <dgm:presLayoutVars>
          <dgm:bulletEnabled val="1"/>
        </dgm:presLayoutVars>
      </dgm:prSet>
      <dgm:spPr/>
    </dgm:pt>
    <dgm:pt modelId="{E7B0789C-A608-1941-9C3F-1E945290B2AA}" type="pres">
      <dgm:prSet presAssocID="{47C731A2-BD3A-409A-BC8D-6489680C001B}" presName="sibTrans" presStyleCnt="0"/>
      <dgm:spPr/>
    </dgm:pt>
    <dgm:pt modelId="{3AF38838-7B8B-714C-87B4-1B749F0B07DE}" type="pres">
      <dgm:prSet presAssocID="{B879296A-537B-4A7E-BFCF-CCC56F2B6432}" presName="node" presStyleLbl="node1" presStyleIdx="2" presStyleCnt="6">
        <dgm:presLayoutVars>
          <dgm:bulletEnabled val="1"/>
        </dgm:presLayoutVars>
      </dgm:prSet>
      <dgm:spPr/>
    </dgm:pt>
    <dgm:pt modelId="{BB844A92-F1E2-A64E-996B-884E7186D35C}" type="pres">
      <dgm:prSet presAssocID="{61B0C9BF-29F4-4134-9679-EBD613D609E5}" presName="sibTrans" presStyleCnt="0"/>
      <dgm:spPr/>
    </dgm:pt>
    <dgm:pt modelId="{290A89CC-6F61-C746-9EEA-0DB8AF9458FC}" type="pres">
      <dgm:prSet presAssocID="{48B4CA25-66A3-4DE6-8C6D-90A7566B6117}" presName="node" presStyleLbl="node1" presStyleIdx="3" presStyleCnt="6">
        <dgm:presLayoutVars>
          <dgm:bulletEnabled val="1"/>
        </dgm:presLayoutVars>
      </dgm:prSet>
      <dgm:spPr/>
    </dgm:pt>
    <dgm:pt modelId="{460C6F85-8B19-4344-8CDD-4E5E88CFCA00}" type="pres">
      <dgm:prSet presAssocID="{2D84CEA6-EEAB-4380-9657-5AC13A977585}" presName="sibTrans" presStyleCnt="0"/>
      <dgm:spPr/>
    </dgm:pt>
    <dgm:pt modelId="{62E03394-1EB3-B244-8CAE-C08A28F44DF0}" type="pres">
      <dgm:prSet presAssocID="{38CF64D1-BE22-47B6-8459-075610BC9409}" presName="node" presStyleLbl="node1" presStyleIdx="4" presStyleCnt="6">
        <dgm:presLayoutVars>
          <dgm:bulletEnabled val="1"/>
        </dgm:presLayoutVars>
      </dgm:prSet>
      <dgm:spPr/>
    </dgm:pt>
    <dgm:pt modelId="{E25A10FC-1442-6043-BA04-739A6059B267}" type="pres">
      <dgm:prSet presAssocID="{EF40C3AD-2923-4E0D-813E-8A9C7B704E3F}" presName="sibTrans" presStyleCnt="0"/>
      <dgm:spPr/>
    </dgm:pt>
    <dgm:pt modelId="{E16231AF-1BCC-C64C-895C-3A190BE3248A}" type="pres">
      <dgm:prSet presAssocID="{791467B4-A883-4271-83B7-5C1543B4A026}" presName="node" presStyleLbl="node1" presStyleIdx="5" presStyleCnt="6">
        <dgm:presLayoutVars>
          <dgm:bulletEnabled val="1"/>
        </dgm:presLayoutVars>
      </dgm:prSet>
      <dgm:spPr/>
    </dgm:pt>
  </dgm:ptLst>
  <dgm:cxnLst>
    <dgm:cxn modelId="{EFC5380D-0CB5-433D-A101-0EE406CF49F3}" srcId="{6FD53140-CE05-41FA-A429-7157061A21DB}" destId="{E034CEC3-16A8-42B4-B272-1E0E384C6FB6}" srcOrd="1" destOrd="0" parTransId="{90860A72-B727-4DAC-9B3C-E34A40781D76}" sibTransId="{47C731A2-BD3A-409A-BC8D-6489680C001B}"/>
    <dgm:cxn modelId="{5BF08E5B-EC4E-4BBB-829F-59DBFF0B1DCD}" srcId="{6FD53140-CE05-41FA-A429-7157061A21DB}" destId="{121F73FA-63AE-453C-A14D-B60430D0D790}" srcOrd="0" destOrd="0" parTransId="{F96D521A-E4C8-4585-9867-5FFA11F9E988}" sibTransId="{C53428C9-F523-4E9B-95B3-4F77C9C8E0F2}"/>
    <dgm:cxn modelId="{0A78195C-5F7D-6947-83B8-0A1F46610D9C}" type="presOf" srcId="{48B4CA25-66A3-4DE6-8C6D-90A7566B6117}" destId="{290A89CC-6F61-C746-9EEA-0DB8AF9458FC}" srcOrd="0" destOrd="0" presId="urn:microsoft.com/office/officeart/2005/8/layout/default"/>
    <dgm:cxn modelId="{ADF2B268-251D-DD49-9B8E-6D9C6E899275}" type="presOf" srcId="{6FD53140-CE05-41FA-A429-7157061A21DB}" destId="{3BBAE8B9-9DA5-F245-8B2E-ACFD9CD78378}" srcOrd="0" destOrd="0" presId="urn:microsoft.com/office/officeart/2005/8/layout/default"/>
    <dgm:cxn modelId="{E87C824B-83E8-4694-86EB-658761EDF5AC}" srcId="{6FD53140-CE05-41FA-A429-7157061A21DB}" destId="{791467B4-A883-4271-83B7-5C1543B4A026}" srcOrd="5" destOrd="0" parTransId="{6B22C717-E91A-431F-A9E1-1AD21BC05BF0}" sibTransId="{E03BF90D-B916-4924-95F9-1D5E5AFBD1AD}"/>
    <dgm:cxn modelId="{7458264F-C204-44BB-B5F6-6F654D7AA106}" srcId="{6FD53140-CE05-41FA-A429-7157061A21DB}" destId="{B879296A-537B-4A7E-BFCF-CCC56F2B6432}" srcOrd="2" destOrd="0" parTransId="{EC325EC4-42CD-4AC3-BA7F-836DEC5B56E0}" sibTransId="{61B0C9BF-29F4-4134-9679-EBD613D609E5}"/>
    <dgm:cxn modelId="{6A4AC084-3EE0-4A4D-9410-8E3E067E853C}" type="presOf" srcId="{121F73FA-63AE-453C-A14D-B60430D0D790}" destId="{5957E6B8-4658-084F-A1E6-C26CAB16D14E}" srcOrd="0" destOrd="0" presId="urn:microsoft.com/office/officeart/2005/8/layout/default"/>
    <dgm:cxn modelId="{0694EBAA-CAFF-CE45-870A-B50312F8C5E9}" type="presOf" srcId="{791467B4-A883-4271-83B7-5C1543B4A026}" destId="{E16231AF-1BCC-C64C-895C-3A190BE3248A}" srcOrd="0" destOrd="0" presId="urn:microsoft.com/office/officeart/2005/8/layout/default"/>
    <dgm:cxn modelId="{B84566BC-6CA3-1746-AD61-5DA33CE8A388}" type="presOf" srcId="{38CF64D1-BE22-47B6-8459-075610BC9409}" destId="{62E03394-1EB3-B244-8CAE-C08A28F44DF0}" srcOrd="0" destOrd="0" presId="urn:microsoft.com/office/officeart/2005/8/layout/default"/>
    <dgm:cxn modelId="{EBF225C7-F618-4EAB-A9CE-CD7DC0290884}" srcId="{6FD53140-CE05-41FA-A429-7157061A21DB}" destId="{38CF64D1-BE22-47B6-8459-075610BC9409}" srcOrd="4" destOrd="0" parTransId="{75BC1D30-1406-418D-A0C0-459EE571D37A}" sibTransId="{EF40C3AD-2923-4E0D-813E-8A9C7B704E3F}"/>
    <dgm:cxn modelId="{BC9B26D7-D784-EE4E-ACA2-F308C2DD0D3E}" type="presOf" srcId="{E034CEC3-16A8-42B4-B272-1E0E384C6FB6}" destId="{F3D355DE-6235-6B4B-8139-3CBF5EA604F8}" srcOrd="0" destOrd="0" presId="urn:microsoft.com/office/officeart/2005/8/layout/default"/>
    <dgm:cxn modelId="{1A6AA5DE-DD02-7646-B0DD-453F96132E4E}" type="presOf" srcId="{B879296A-537B-4A7E-BFCF-CCC56F2B6432}" destId="{3AF38838-7B8B-714C-87B4-1B749F0B07DE}" srcOrd="0" destOrd="0" presId="urn:microsoft.com/office/officeart/2005/8/layout/default"/>
    <dgm:cxn modelId="{65E3F6DE-9930-4DDA-B308-FEC28ED418DB}" srcId="{6FD53140-CE05-41FA-A429-7157061A21DB}" destId="{48B4CA25-66A3-4DE6-8C6D-90A7566B6117}" srcOrd="3" destOrd="0" parTransId="{DD3EC4F1-05B2-4123-9E85-605D167A3CFF}" sibTransId="{2D84CEA6-EEAB-4380-9657-5AC13A977585}"/>
    <dgm:cxn modelId="{F2D96262-F86F-904B-89EA-64479BF676FE}" type="presParOf" srcId="{3BBAE8B9-9DA5-F245-8B2E-ACFD9CD78378}" destId="{5957E6B8-4658-084F-A1E6-C26CAB16D14E}" srcOrd="0" destOrd="0" presId="urn:microsoft.com/office/officeart/2005/8/layout/default"/>
    <dgm:cxn modelId="{ADE4C97D-A14B-6D42-A456-6D083EEE8AD1}" type="presParOf" srcId="{3BBAE8B9-9DA5-F245-8B2E-ACFD9CD78378}" destId="{0FF06FCF-E227-6F45-9F85-89692E11ED9F}" srcOrd="1" destOrd="0" presId="urn:microsoft.com/office/officeart/2005/8/layout/default"/>
    <dgm:cxn modelId="{CC258041-E991-7342-BF37-11D795F042AC}" type="presParOf" srcId="{3BBAE8B9-9DA5-F245-8B2E-ACFD9CD78378}" destId="{F3D355DE-6235-6B4B-8139-3CBF5EA604F8}" srcOrd="2" destOrd="0" presId="urn:microsoft.com/office/officeart/2005/8/layout/default"/>
    <dgm:cxn modelId="{1083DF52-8C99-B943-8DBE-C55C7875999D}" type="presParOf" srcId="{3BBAE8B9-9DA5-F245-8B2E-ACFD9CD78378}" destId="{E7B0789C-A608-1941-9C3F-1E945290B2AA}" srcOrd="3" destOrd="0" presId="urn:microsoft.com/office/officeart/2005/8/layout/default"/>
    <dgm:cxn modelId="{4CCFFD5C-AA44-9F4B-86E8-5B23BD22E0EB}" type="presParOf" srcId="{3BBAE8B9-9DA5-F245-8B2E-ACFD9CD78378}" destId="{3AF38838-7B8B-714C-87B4-1B749F0B07DE}" srcOrd="4" destOrd="0" presId="urn:microsoft.com/office/officeart/2005/8/layout/default"/>
    <dgm:cxn modelId="{AA46CD50-C683-3441-BBF2-D0D24DF9DDC1}" type="presParOf" srcId="{3BBAE8B9-9DA5-F245-8B2E-ACFD9CD78378}" destId="{BB844A92-F1E2-A64E-996B-884E7186D35C}" srcOrd="5" destOrd="0" presId="urn:microsoft.com/office/officeart/2005/8/layout/default"/>
    <dgm:cxn modelId="{D8FC144A-692B-694B-A57B-C746EE9ED50C}" type="presParOf" srcId="{3BBAE8B9-9DA5-F245-8B2E-ACFD9CD78378}" destId="{290A89CC-6F61-C746-9EEA-0DB8AF9458FC}" srcOrd="6" destOrd="0" presId="urn:microsoft.com/office/officeart/2005/8/layout/default"/>
    <dgm:cxn modelId="{98F2800D-D239-634B-BF6E-A67F0DB6177A}" type="presParOf" srcId="{3BBAE8B9-9DA5-F245-8B2E-ACFD9CD78378}" destId="{460C6F85-8B19-4344-8CDD-4E5E88CFCA00}" srcOrd="7" destOrd="0" presId="urn:microsoft.com/office/officeart/2005/8/layout/default"/>
    <dgm:cxn modelId="{AA190E8D-E332-164B-A63F-BF529E398362}" type="presParOf" srcId="{3BBAE8B9-9DA5-F245-8B2E-ACFD9CD78378}" destId="{62E03394-1EB3-B244-8CAE-C08A28F44DF0}" srcOrd="8" destOrd="0" presId="urn:microsoft.com/office/officeart/2005/8/layout/default"/>
    <dgm:cxn modelId="{024B080A-3F58-484F-A245-67BFC711BB05}" type="presParOf" srcId="{3BBAE8B9-9DA5-F245-8B2E-ACFD9CD78378}" destId="{E25A10FC-1442-6043-BA04-739A6059B267}" srcOrd="9" destOrd="0" presId="urn:microsoft.com/office/officeart/2005/8/layout/default"/>
    <dgm:cxn modelId="{D40AD3D7-5133-6448-9D45-0750DE14C54A}" type="presParOf" srcId="{3BBAE8B9-9DA5-F245-8B2E-ACFD9CD78378}" destId="{E16231AF-1BCC-C64C-895C-3A190BE3248A}" srcOrd="10" destOrd="0" presId="urn:microsoft.com/office/officeart/2005/8/layout/defaul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DEF262-A9CB-4E52-B872-FF022E6ADE9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244F8E1-A3F1-4508-A8F3-3CC080B7C59C}">
      <dgm:prSet custT="1"/>
      <dgm:spPr>
        <a:solidFill>
          <a:schemeClr val="accent1">
            <a:lumMod val="20000"/>
            <a:lumOff val="80000"/>
          </a:schemeClr>
        </a:solidFill>
      </dgm:spPr>
      <dgm:t>
        <a:bodyPr/>
        <a:lstStyle/>
        <a:p>
          <a:r>
            <a:rPr lang="en-US" sz="1200" b="1" dirty="0">
              <a:solidFill>
                <a:schemeClr val="tx1"/>
              </a:solidFill>
            </a:rPr>
            <a:t>Underpin Human Resources </a:t>
          </a:r>
          <a:r>
            <a:rPr lang="en-US" sz="1200" dirty="0">
              <a:solidFill>
                <a:schemeClr val="tx1"/>
              </a:solidFill>
            </a:rPr>
            <a:t>for Health – addressing shortage of nurses, ensuring continuous medical education, reducing brain drain and responding to unequal distribution of wages; </a:t>
          </a:r>
        </a:p>
      </dgm:t>
    </dgm:pt>
    <dgm:pt modelId="{6E8299E0-8796-4389-B1D1-000B34D101A2}" type="parTrans" cxnId="{763FF755-4B4B-4039-A451-5B6BE67EC6A2}">
      <dgm:prSet/>
      <dgm:spPr/>
      <dgm:t>
        <a:bodyPr/>
        <a:lstStyle/>
        <a:p>
          <a:endParaRPr lang="en-US"/>
        </a:p>
      </dgm:t>
    </dgm:pt>
    <dgm:pt modelId="{C0F4E3BD-D907-45E4-8AA7-98D93E4C47C8}" type="sibTrans" cxnId="{763FF755-4B4B-4039-A451-5B6BE67EC6A2}">
      <dgm:prSet/>
      <dgm:spPr/>
      <dgm:t>
        <a:bodyPr/>
        <a:lstStyle/>
        <a:p>
          <a:endParaRPr lang="en-US"/>
        </a:p>
      </dgm:t>
    </dgm:pt>
    <dgm:pt modelId="{509BFE50-3AE8-4740-853D-AE84E7324C72}">
      <dgm:prSet custT="1"/>
      <dgm:spPr>
        <a:solidFill>
          <a:schemeClr val="accent1">
            <a:lumMod val="20000"/>
            <a:lumOff val="80000"/>
          </a:schemeClr>
        </a:solidFill>
      </dgm:spPr>
      <dgm:t>
        <a:bodyPr/>
        <a:lstStyle/>
        <a:p>
          <a:r>
            <a:rPr lang="en-US" sz="1200" dirty="0">
              <a:solidFill>
                <a:schemeClr val="tx1"/>
              </a:solidFill>
            </a:rPr>
            <a:t>Strengthen </a:t>
          </a:r>
          <a:r>
            <a:rPr lang="en-US" sz="1200" b="1" dirty="0">
              <a:solidFill>
                <a:schemeClr val="tx1"/>
              </a:solidFill>
            </a:rPr>
            <a:t>infrastructure</a:t>
          </a:r>
          <a:r>
            <a:rPr lang="en-US" sz="1200" dirty="0">
              <a:solidFill>
                <a:schemeClr val="tx1"/>
              </a:solidFill>
            </a:rPr>
            <a:t> in public hospitals while maintaining partnerships with private clinics; </a:t>
          </a:r>
        </a:p>
      </dgm:t>
    </dgm:pt>
    <dgm:pt modelId="{CC86A50F-5904-43B6-9B60-CE7DCC7546F4}" type="parTrans" cxnId="{B75BEA09-9AD7-40EF-B122-8F6029886E68}">
      <dgm:prSet/>
      <dgm:spPr/>
      <dgm:t>
        <a:bodyPr/>
        <a:lstStyle/>
        <a:p>
          <a:endParaRPr lang="en-US"/>
        </a:p>
      </dgm:t>
    </dgm:pt>
    <dgm:pt modelId="{5E19B4DB-A2A6-4EDC-8F65-78E1552EE05F}" type="sibTrans" cxnId="{B75BEA09-9AD7-40EF-B122-8F6029886E68}">
      <dgm:prSet/>
      <dgm:spPr/>
      <dgm:t>
        <a:bodyPr/>
        <a:lstStyle/>
        <a:p>
          <a:endParaRPr lang="en-US"/>
        </a:p>
      </dgm:t>
    </dgm:pt>
    <dgm:pt modelId="{15B5ADD7-C00D-4D13-9CA3-0CC8119C2663}">
      <dgm:prSet custT="1"/>
      <dgm:spPr>
        <a:solidFill>
          <a:schemeClr val="accent1">
            <a:lumMod val="20000"/>
            <a:lumOff val="80000"/>
          </a:schemeClr>
        </a:solidFill>
      </dgm:spPr>
      <dgm:t>
        <a:bodyPr/>
        <a:lstStyle/>
        <a:p>
          <a:r>
            <a:rPr lang="en-US" sz="1000" dirty="0">
              <a:solidFill>
                <a:schemeClr val="tx1"/>
              </a:solidFill>
            </a:rPr>
            <a:t>Operationalize </a:t>
          </a:r>
          <a:r>
            <a:rPr lang="en-US" sz="1000" b="1" dirty="0">
              <a:solidFill>
                <a:schemeClr val="tx1"/>
              </a:solidFill>
            </a:rPr>
            <a:t>monitoring and evaluation </a:t>
          </a:r>
          <a:r>
            <a:rPr lang="en-US" sz="1000" dirty="0">
              <a:solidFill>
                <a:schemeClr val="tx1"/>
              </a:solidFill>
            </a:rPr>
            <a:t>frameworks -  country-focused indicators which can also offer the bass for global monitoring, monitoring  program inputs, processes and results; tracking health systems performance; and evaluation. </a:t>
          </a:r>
        </a:p>
      </dgm:t>
    </dgm:pt>
    <dgm:pt modelId="{F0E39EC4-E5A1-4F15-BF77-B98DD645A46B}" type="parTrans" cxnId="{D86BD6BD-D7D4-4B39-BA78-EE63B8EEA2C9}">
      <dgm:prSet/>
      <dgm:spPr/>
      <dgm:t>
        <a:bodyPr/>
        <a:lstStyle/>
        <a:p>
          <a:endParaRPr lang="en-US"/>
        </a:p>
      </dgm:t>
    </dgm:pt>
    <dgm:pt modelId="{CECA9F80-D24C-4A91-ABE1-CC6EB54AF3BF}" type="sibTrans" cxnId="{D86BD6BD-D7D4-4B39-BA78-EE63B8EEA2C9}">
      <dgm:prSet/>
      <dgm:spPr/>
      <dgm:t>
        <a:bodyPr/>
        <a:lstStyle/>
        <a:p>
          <a:endParaRPr lang="en-US"/>
        </a:p>
      </dgm:t>
    </dgm:pt>
    <dgm:pt modelId="{B81A5A08-8F1B-4FDD-A05F-DDCCB191F59C}">
      <dgm:prSet/>
      <dgm:spPr>
        <a:solidFill>
          <a:schemeClr val="accent1">
            <a:lumMod val="20000"/>
            <a:lumOff val="80000"/>
          </a:schemeClr>
        </a:solidFill>
      </dgm:spPr>
      <dgm:t>
        <a:bodyPr/>
        <a:lstStyle/>
        <a:p>
          <a:r>
            <a:rPr lang="en-US" dirty="0">
              <a:solidFill>
                <a:schemeClr val="tx1"/>
              </a:solidFill>
            </a:rPr>
            <a:t>Advance the national </a:t>
          </a:r>
          <a:r>
            <a:rPr lang="en-US" b="1" dirty="0">
              <a:solidFill>
                <a:schemeClr val="tx1"/>
              </a:solidFill>
            </a:rPr>
            <a:t>preparedness strategy </a:t>
          </a:r>
          <a:r>
            <a:rPr lang="en-US" dirty="0">
              <a:solidFill>
                <a:schemeClr val="tx1"/>
              </a:solidFill>
            </a:rPr>
            <a:t>to ensure resilience of the health system; </a:t>
          </a:r>
        </a:p>
      </dgm:t>
    </dgm:pt>
    <dgm:pt modelId="{FE060428-2036-4C93-9646-4BBB43E6B579}" type="parTrans" cxnId="{D868B94F-47A0-40D2-AE0C-EC1D752BC48A}">
      <dgm:prSet/>
      <dgm:spPr/>
      <dgm:t>
        <a:bodyPr/>
        <a:lstStyle/>
        <a:p>
          <a:endParaRPr lang="en-US"/>
        </a:p>
      </dgm:t>
    </dgm:pt>
    <dgm:pt modelId="{98DD0ADF-E52D-439E-8ED1-9B874ABEC5DC}" type="sibTrans" cxnId="{D868B94F-47A0-40D2-AE0C-EC1D752BC48A}">
      <dgm:prSet/>
      <dgm:spPr/>
      <dgm:t>
        <a:bodyPr/>
        <a:lstStyle/>
        <a:p>
          <a:endParaRPr lang="en-US"/>
        </a:p>
      </dgm:t>
    </dgm:pt>
    <dgm:pt modelId="{9288DD56-8DEE-4BB3-8784-02D6573ACEB1}">
      <dgm:prSet/>
      <dgm:spPr>
        <a:solidFill>
          <a:schemeClr val="accent1">
            <a:lumMod val="20000"/>
            <a:lumOff val="80000"/>
          </a:schemeClr>
        </a:solidFill>
      </dgm:spPr>
      <dgm:t>
        <a:bodyPr/>
        <a:lstStyle/>
        <a:p>
          <a:r>
            <a:rPr lang="en-US" dirty="0">
              <a:solidFill>
                <a:schemeClr val="tx1"/>
              </a:solidFill>
            </a:rPr>
            <a:t>Reach the </a:t>
          </a:r>
          <a:r>
            <a:rPr lang="en-US" b="1" dirty="0">
              <a:solidFill>
                <a:schemeClr val="tx1"/>
              </a:solidFill>
            </a:rPr>
            <a:t>consensus</a:t>
          </a:r>
          <a:r>
            <a:rPr lang="en-US" dirty="0">
              <a:solidFill>
                <a:schemeClr val="tx1"/>
              </a:solidFill>
            </a:rPr>
            <a:t> with all actors within the health sector and beyond and develop common strategic directions for the NHS. </a:t>
          </a:r>
        </a:p>
      </dgm:t>
    </dgm:pt>
    <dgm:pt modelId="{2945A0A0-31BD-4F21-A826-FCE8D5B3CBE4}" type="parTrans" cxnId="{F15FE8FD-BBBA-40D3-8F86-7137737E4128}">
      <dgm:prSet/>
      <dgm:spPr/>
      <dgm:t>
        <a:bodyPr/>
        <a:lstStyle/>
        <a:p>
          <a:endParaRPr lang="en-US"/>
        </a:p>
      </dgm:t>
    </dgm:pt>
    <dgm:pt modelId="{0F62FABE-1928-4B15-ADA5-147A89BFF339}" type="sibTrans" cxnId="{F15FE8FD-BBBA-40D3-8F86-7137737E4128}">
      <dgm:prSet/>
      <dgm:spPr/>
      <dgm:t>
        <a:bodyPr/>
        <a:lstStyle/>
        <a:p>
          <a:endParaRPr lang="en-US"/>
        </a:p>
      </dgm:t>
    </dgm:pt>
    <dgm:pt modelId="{B48FBBB3-CC59-2F49-AB34-4498D1013457}" type="pres">
      <dgm:prSet presAssocID="{4FDEF262-A9CB-4E52-B872-FF022E6ADE93}" presName="diagram" presStyleCnt="0">
        <dgm:presLayoutVars>
          <dgm:dir/>
          <dgm:resizeHandles val="exact"/>
        </dgm:presLayoutVars>
      </dgm:prSet>
      <dgm:spPr/>
    </dgm:pt>
    <dgm:pt modelId="{CEA9BFB9-CADE-F143-8FBF-85A355A07E0A}" type="pres">
      <dgm:prSet presAssocID="{A244F8E1-A3F1-4508-A8F3-3CC080B7C59C}" presName="node" presStyleLbl="node1" presStyleIdx="0" presStyleCnt="5">
        <dgm:presLayoutVars>
          <dgm:bulletEnabled val="1"/>
        </dgm:presLayoutVars>
      </dgm:prSet>
      <dgm:spPr/>
    </dgm:pt>
    <dgm:pt modelId="{279F08EC-627D-2945-8EC2-BF3613E1D163}" type="pres">
      <dgm:prSet presAssocID="{C0F4E3BD-D907-45E4-8AA7-98D93E4C47C8}" presName="sibTrans" presStyleCnt="0"/>
      <dgm:spPr/>
    </dgm:pt>
    <dgm:pt modelId="{F3B8A164-6405-4842-A7BF-A477DDB47628}" type="pres">
      <dgm:prSet presAssocID="{509BFE50-3AE8-4740-853D-AE84E7324C72}" presName="node" presStyleLbl="node1" presStyleIdx="1" presStyleCnt="5">
        <dgm:presLayoutVars>
          <dgm:bulletEnabled val="1"/>
        </dgm:presLayoutVars>
      </dgm:prSet>
      <dgm:spPr/>
    </dgm:pt>
    <dgm:pt modelId="{7521A597-1261-A24F-9434-5EE2A5F6D666}" type="pres">
      <dgm:prSet presAssocID="{5E19B4DB-A2A6-4EDC-8F65-78E1552EE05F}" presName="sibTrans" presStyleCnt="0"/>
      <dgm:spPr/>
    </dgm:pt>
    <dgm:pt modelId="{81F5C126-C630-664C-8D4B-B8936A8031A7}" type="pres">
      <dgm:prSet presAssocID="{15B5ADD7-C00D-4D13-9CA3-0CC8119C2663}" presName="node" presStyleLbl="node1" presStyleIdx="2" presStyleCnt="5">
        <dgm:presLayoutVars>
          <dgm:bulletEnabled val="1"/>
        </dgm:presLayoutVars>
      </dgm:prSet>
      <dgm:spPr/>
    </dgm:pt>
    <dgm:pt modelId="{DDCBC07B-7C1B-2146-B895-69A14F40B3EE}" type="pres">
      <dgm:prSet presAssocID="{CECA9F80-D24C-4A91-ABE1-CC6EB54AF3BF}" presName="sibTrans" presStyleCnt="0"/>
      <dgm:spPr/>
    </dgm:pt>
    <dgm:pt modelId="{A2C6C9DB-EE9D-2645-9632-F37632699722}" type="pres">
      <dgm:prSet presAssocID="{B81A5A08-8F1B-4FDD-A05F-DDCCB191F59C}" presName="node" presStyleLbl="node1" presStyleIdx="3" presStyleCnt="5">
        <dgm:presLayoutVars>
          <dgm:bulletEnabled val="1"/>
        </dgm:presLayoutVars>
      </dgm:prSet>
      <dgm:spPr/>
    </dgm:pt>
    <dgm:pt modelId="{608B665A-BDB2-DD47-8C8B-71763F1994B5}" type="pres">
      <dgm:prSet presAssocID="{98DD0ADF-E52D-439E-8ED1-9B874ABEC5DC}" presName="sibTrans" presStyleCnt="0"/>
      <dgm:spPr/>
    </dgm:pt>
    <dgm:pt modelId="{F1CCF591-F9C0-174A-BECB-D08EAF38D536}" type="pres">
      <dgm:prSet presAssocID="{9288DD56-8DEE-4BB3-8784-02D6573ACEB1}" presName="node" presStyleLbl="node1" presStyleIdx="4" presStyleCnt="5">
        <dgm:presLayoutVars>
          <dgm:bulletEnabled val="1"/>
        </dgm:presLayoutVars>
      </dgm:prSet>
      <dgm:spPr/>
    </dgm:pt>
  </dgm:ptLst>
  <dgm:cxnLst>
    <dgm:cxn modelId="{4A038805-BAE7-054A-9438-29004AB91927}" type="presOf" srcId="{15B5ADD7-C00D-4D13-9CA3-0CC8119C2663}" destId="{81F5C126-C630-664C-8D4B-B8936A8031A7}" srcOrd="0" destOrd="0" presId="urn:microsoft.com/office/officeart/2005/8/layout/default"/>
    <dgm:cxn modelId="{B75BEA09-9AD7-40EF-B122-8F6029886E68}" srcId="{4FDEF262-A9CB-4E52-B872-FF022E6ADE93}" destId="{509BFE50-3AE8-4740-853D-AE84E7324C72}" srcOrd="1" destOrd="0" parTransId="{CC86A50F-5904-43B6-9B60-CE7DCC7546F4}" sibTransId="{5E19B4DB-A2A6-4EDC-8F65-78E1552EE05F}"/>
    <dgm:cxn modelId="{9EBB2F33-7D81-8D47-8E42-4A8D3CE408F2}" type="presOf" srcId="{509BFE50-3AE8-4740-853D-AE84E7324C72}" destId="{F3B8A164-6405-4842-A7BF-A477DDB47628}" srcOrd="0" destOrd="0" presId="urn:microsoft.com/office/officeart/2005/8/layout/default"/>
    <dgm:cxn modelId="{5A5E5334-A1A7-6F45-9C8A-F488278146B2}" type="presOf" srcId="{4FDEF262-A9CB-4E52-B872-FF022E6ADE93}" destId="{B48FBBB3-CC59-2F49-AB34-4498D1013457}" srcOrd="0" destOrd="0" presId="urn:microsoft.com/office/officeart/2005/8/layout/default"/>
    <dgm:cxn modelId="{A6101D64-4263-964F-A62A-21294951BC88}" type="presOf" srcId="{B81A5A08-8F1B-4FDD-A05F-DDCCB191F59C}" destId="{A2C6C9DB-EE9D-2645-9632-F37632699722}" srcOrd="0" destOrd="0" presId="urn:microsoft.com/office/officeart/2005/8/layout/default"/>
    <dgm:cxn modelId="{D868B94F-47A0-40D2-AE0C-EC1D752BC48A}" srcId="{4FDEF262-A9CB-4E52-B872-FF022E6ADE93}" destId="{B81A5A08-8F1B-4FDD-A05F-DDCCB191F59C}" srcOrd="3" destOrd="0" parTransId="{FE060428-2036-4C93-9646-4BBB43E6B579}" sibTransId="{98DD0ADF-E52D-439E-8ED1-9B874ABEC5DC}"/>
    <dgm:cxn modelId="{763FF755-4B4B-4039-A451-5B6BE67EC6A2}" srcId="{4FDEF262-A9CB-4E52-B872-FF022E6ADE93}" destId="{A244F8E1-A3F1-4508-A8F3-3CC080B7C59C}" srcOrd="0" destOrd="0" parTransId="{6E8299E0-8796-4389-B1D1-000B34D101A2}" sibTransId="{C0F4E3BD-D907-45E4-8AA7-98D93E4C47C8}"/>
    <dgm:cxn modelId="{79B06BB8-CFFB-4940-BEE7-27DCE9FA2119}" type="presOf" srcId="{9288DD56-8DEE-4BB3-8784-02D6573ACEB1}" destId="{F1CCF591-F9C0-174A-BECB-D08EAF38D536}" srcOrd="0" destOrd="0" presId="urn:microsoft.com/office/officeart/2005/8/layout/default"/>
    <dgm:cxn modelId="{D86BD6BD-D7D4-4B39-BA78-EE63B8EEA2C9}" srcId="{4FDEF262-A9CB-4E52-B872-FF022E6ADE93}" destId="{15B5ADD7-C00D-4D13-9CA3-0CC8119C2663}" srcOrd="2" destOrd="0" parTransId="{F0E39EC4-E5A1-4F15-BF77-B98DD645A46B}" sibTransId="{CECA9F80-D24C-4A91-ABE1-CC6EB54AF3BF}"/>
    <dgm:cxn modelId="{4A907ECE-8075-8A46-A729-F82AB6041B5D}" type="presOf" srcId="{A244F8E1-A3F1-4508-A8F3-3CC080B7C59C}" destId="{CEA9BFB9-CADE-F143-8FBF-85A355A07E0A}" srcOrd="0" destOrd="0" presId="urn:microsoft.com/office/officeart/2005/8/layout/default"/>
    <dgm:cxn modelId="{F15FE8FD-BBBA-40D3-8F86-7137737E4128}" srcId="{4FDEF262-A9CB-4E52-B872-FF022E6ADE93}" destId="{9288DD56-8DEE-4BB3-8784-02D6573ACEB1}" srcOrd="4" destOrd="0" parTransId="{2945A0A0-31BD-4F21-A826-FCE8D5B3CBE4}" sibTransId="{0F62FABE-1928-4B15-ADA5-147A89BFF339}"/>
    <dgm:cxn modelId="{41479775-A9A4-1F46-9816-0E3AC07515F7}" type="presParOf" srcId="{B48FBBB3-CC59-2F49-AB34-4498D1013457}" destId="{CEA9BFB9-CADE-F143-8FBF-85A355A07E0A}" srcOrd="0" destOrd="0" presId="urn:microsoft.com/office/officeart/2005/8/layout/default"/>
    <dgm:cxn modelId="{39DBB01E-6F54-7D4A-831A-C82DFD85C75A}" type="presParOf" srcId="{B48FBBB3-CC59-2F49-AB34-4498D1013457}" destId="{279F08EC-627D-2945-8EC2-BF3613E1D163}" srcOrd="1" destOrd="0" presId="urn:microsoft.com/office/officeart/2005/8/layout/default"/>
    <dgm:cxn modelId="{998DCB15-7CA3-914A-BBDC-8460D13DFB5A}" type="presParOf" srcId="{B48FBBB3-CC59-2F49-AB34-4498D1013457}" destId="{F3B8A164-6405-4842-A7BF-A477DDB47628}" srcOrd="2" destOrd="0" presId="urn:microsoft.com/office/officeart/2005/8/layout/default"/>
    <dgm:cxn modelId="{2ED542BF-9B5E-CB47-9F97-24E0EF7FD90B}" type="presParOf" srcId="{B48FBBB3-CC59-2F49-AB34-4498D1013457}" destId="{7521A597-1261-A24F-9434-5EE2A5F6D666}" srcOrd="3" destOrd="0" presId="urn:microsoft.com/office/officeart/2005/8/layout/default"/>
    <dgm:cxn modelId="{C06030B8-EF6A-2946-B1C5-2ED07C673475}" type="presParOf" srcId="{B48FBBB3-CC59-2F49-AB34-4498D1013457}" destId="{81F5C126-C630-664C-8D4B-B8936A8031A7}" srcOrd="4" destOrd="0" presId="urn:microsoft.com/office/officeart/2005/8/layout/default"/>
    <dgm:cxn modelId="{1C74DAD1-34EE-1B4D-A28C-8990DBD97338}" type="presParOf" srcId="{B48FBBB3-CC59-2F49-AB34-4498D1013457}" destId="{DDCBC07B-7C1B-2146-B895-69A14F40B3EE}" srcOrd="5" destOrd="0" presId="urn:microsoft.com/office/officeart/2005/8/layout/default"/>
    <dgm:cxn modelId="{475774F9-AB09-0747-9780-0B9E629816F9}" type="presParOf" srcId="{B48FBBB3-CC59-2F49-AB34-4498D1013457}" destId="{A2C6C9DB-EE9D-2645-9632-F37632699722}" srcOrd="6" destOrd="0" presId="urn:microsoft.com/office/officeart/2005/8/layout/default"/>
    <dgm:cxn modelId="{4EC0FE0E-75CA-1740-A2CD-2538F0BB0F30}" type="presParOf" srcId="{B48FBBB3-CC59-2F49-AB34-4498D1013457}" destId="{608B665A-BDB2-DD47-8C8B-71763F1994B5}" srcOrd="7" destOrd="0" presId="urn:microsoft.com/office/officeart/2005/8/layout/default"/>
    <dgm:cxn modelId="{97DCC881-B78F-344E-BC8C-CC802C0FFEE2}" type="presParOf" srcId="{B48FBBB3-CC59-2F49-AB34-4498D1013457}" destId="{F1CCF591-F9C0-174A-BECB-D08EAF38D536}" srcOrd="8"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57E6B8-4658-084F-A1E6-C26CAB16D14E}">
      <dsp:nvSpPr>
        <dsp:cNvPr id="0" name=""/>
        <dsp:cNvSpPr/>
      </dsp:nvSpPr>
      <dsp:spPr>
        <a:xfrm>
          <a:off x="298162" y="0"/>
          <a:ext cx="2063929" cy="1238357"/>
        </a:xfrm>
        <a:prstGeom prst="rect">
          <a:avLst/>
        </a:prstGeom>
        <a:solidFill>
          <a:schemeClr val="accent1">
            <a:lumMod val="20000"/>
            <a:lumOff val="80000"/>
          </a:schemeClr>
        </a:solidFill>
        <a:ln>
          <a:noFill/>
        </a:ln>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dirty="0">
              <a:solidFill>
                <a:schemeClr val="tx1"/>
              </a:solidFill>
            </a:rPr>
            <a:t>Strengthen </a:t>
          </a:r>
          <a:r>
            <a:rPr lang="en-US" sz="1400" b="1" kern="1200" baseline="0" dirty="0">
              <a:solidFill>
                <a:schemeClr val="tx1"/>
              </a:solidFill>
            </a:rPr>
            <a:t>Primary Healthcare  </a:t>
          </a:r>
          <a:r>
            <a:rPr lang="en-US" sz="1400" kern="1200" baseline="0" dirty="0">
              <a:solidFill>
                <a:schemeClr val="tx1"/>
              </a:solidFill>
            </a:rPr>
            <a:t>- including family medicine and digital health; </a:t>
          </a:r>
          <a:endParaRPr lang="en-US" sz="1400" kern="1200" dirty="0">
            <a:solidFill>
              <a:schemeClr val="tx1"/>
            </a:solidFill>
          </a:endParaRPr>
        </a:p>
      </dsp:txBody>
      <dsp:txXfrm>
        <a:off x="298162" y="0"/>
        <a:ext cx="2063929" cy="1238357"/>
      </dsp:txXfrm>
    </dsp:sp>
    <dsp:sp modelId="{F3D355DE-6235-6B4B-8139-3CBF5EA604F8}">
      <dsp:nvSpPr>
        <dsp:cNvPr id="0" name=""/>
        <dsp:cNvSpPr/>
      </dsp:nvSpPr>
      <dsp:spPr>
        <a:xfrm>
          <a:off x="2568485" y="1470"/>
          <a:ext cx="2063929" cy="1238357"/>
        </a:xfrm>
        <a:prstGeom prst="rect">
          <a:avLst/>
        </a:prstGeom>
        <a:solidFill>
          <a:schemeClr val="accent1">
            <a:lumMod val="20000"/>
            <a:lumOff val="80000"/>
          </a:schemeClr>
        </a:solidFill>
        <a:ln>
          <a:noFill/>
        </a:ln>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dirty="0">
              <a:solidFill>
                <a:schemeClr val="tx1"/>
              </a:solidFill>
            </a:rPr>
            <a:t>Reduce risks of </a:t>
          </a:r>
          <a:r>
            <a:rPr lang="en-US" sz="1400" b="1" kern="1200" baseline="0" dirty="0">
              <a:solidFill>
                <a:schemeClr val="tx1"/>
              </a:solidFill>
            </a:rPr>
            <a:t>catastrophic health expenditures </a:t>
          </a:r>
          <a:r>
            <a:rPr lang="en-US" sz="1400" kern="1200" baseline="0" dirty="0">
              <a:solidFill>
                <a:schemeClr val="tx1"/>
              </a:solidFill>
            </a:rPr>
            <a:t>– out-of-pocket payments on pharmaceuticals and other;</a:t>
          </a:r>
          <a:endParaRPr lang="en-US" sz="1400" kern="1200" dirty="0">
            <a:solidFill>
              <a:schemeClr val="tx1"/>
            </a:solidFill>
          </a:endParaRPr>
        </a:p>
      </dsp:txBody>
      <dsp:txXfrm>
        <a:off x="2568485" y="1470"/>
        <a:ext cx="2063929" cy="1238357"/>
      </dsp:txXfrm>
    </dsp:sp>
    <dsp:sp modelId="{3AF38838-7B8B-714C-87B4-1B749F0B07DE}">
      <dsp:nvSpPr>
        <dsp:cNvPr id="0" name=""/>
        <dsp:cNvSpPr/>
      </dsp:nvSpPr>
      <dsp:spPr>
        <a:xfrm>
          <a:off x="4838807" y="1470"/>
          <a:ext cx="2063929" cy="1238357"/>
        </a:xfrm>
        <a:prstGeom prst="rect">
          <a:avLst/>
        </a:prstGeom>
        <a:solidFill>
          <a:schemeClr val="accent1">
            <a:lumMod val="20000"/>
            <a:lumOff val="80000"/>
          </a:schemeClr>
        </a:solidFill>
        <a:ln>
          <a:noFill/>
        </a:ln>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dirty="0">
              <a:solidFill>
                <a:schemeClr val="tx1"/>
              </a:solidFill>
            </a:rPr>
            <a:t>Improve </a:t>
          </a:r>
          <a:r>
            <a:rPr lang="en-US" sz="1400" b="1" kern="1200" baseline="0" dirty="0">
              <a:solidFill>
                <a:schemeClr val="tx1"/>
              </a:solidFill>
            </a:rPr>
            <a:t>public-private partnerships </a:t>
          </a:r>
          <a:r>
            <a:rPr lang="en-US" sz="1400" kern="1200" baseline="0" dirty="0">
              <a:solidFill>
                <a:schemeClr val="tx1"/>
              </a:solidFill>
            </a:rPr>
            <a:t>-  hospital, insurance and pharmaceutical sectors; </a:t>
          </a:r>
          <a:endParaRPr lang="en-US" sz="1400" kern="1200" dirty="0">
            <a:solidFill>
              <a:schemeClr val="tx1"/>
            </a:solidFill>
          </a:endParaRPr>
        </a:p>
      </dsp:txBody>
      <dsp:txXfrm>
        <a:off x="4838807" y="1470"/>
        <a:ext cx="2063929" cy="1238357"/>
      </dsp:txXfrm>
    </dsp:sp>
    <dsp:sp modelId="{290A89CC-6F61-C746-9EEA-0DB8AF9458FC}">
      <dsp:nvSpPr>
        <dsp:cNvPr id="0" name=""/>
        <dsp:cNvSpPr/>
      </dsp:nvSpPr>
      <dsp:spPr>
        <a:xfrm>
          <a:off x="298162" y="1446221"/>
          <a:ext cx="2063929" cy="1238357"/>
        </a:xfrm>
        <a:prstGeom prst="rect">
          <a:avLst/>
        </a:prstGeom>
        <a:solidFill>
          <a:schemeClr val="accent1">
            <a:lumMod val="20000"/>
            <a:lumOff val="80000"/>
          </a:schemeClr>
        </a:solidFill>
        <a:ln>
          <a:noFill/>
        </a:ln>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dirty="0">
              <a:solidFill>
                <a:schemeClr val="tx1"/>
              </a:solidFill>
            </a:rPr>
            <a:t>Increase </a:t>
          </a:r>
          <a:r>
            <a:rPr lang="en-US" sz="1400" b="1" kern="1200" baseline="0" dirty="0">
              <a:solidFill>
                <a:schemeClr val="tx1"/>
              </a:solidFill>
            </a:rPr>
            <a:t>access to health services</a:t>
          </a:r>
          <a:r>
            <a:rPr lang="en-US" sz="1400" kern="1200" baseline="0" dirty="0">
              <a:solidFill>
                <a:schemeClr val="tx1"/>
              </a:solidFill>
            </a:rPr>
            <a:t> across the country – avoid unequal distribution of health outcomes, over-diagnosis;</a:t>
          </a:r>
          <a:endParaRPr lang="en-US" sz="1400" kern="1200" dirty="0">
            <a:solidFill>
              <a:schemeClr val="tx1"/>
            </a:solidFill>
          </a:endParaRPr>
        </a:p>
      </dsp:txBody>
      <dsp:txXfrm>
        <a:off x="298162" y="1446221"/>
        <a:ext cx="2063929" cy="1238357"/>
      </dsp:txXfrm>
    </dsp:sp>
    <dsp:sp modelId="{62E03394-1EB3-B244-8CAE-C08A28F44DF0}">
      <dsp:nvSpPr>
        <dsp:cNvPr id="0" name=""/>
        <dsp:cNvSpPr/>
      </dsp:nvSpPr>
      <dsp:spPr>
        <a:xfrm>
          <a:off x="2568485" y="1446221"/>
          <a:ext cx="2063929" cy="1238357"/>
        </a:xfrm>
        <a:prstGeom prst="rect">
          <a:avLst/>
        </a:prstGeom>
        <a:solidFill>
          <a:schemeClr val="accent1">
            <a:lumMod val="20000"/>
            <a:lumOff val="80000"/>
          </a:schemeClr>
        </a:solidFill>
        <a:ln>
          <a:noFill/>
        </a:ln>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dirty="0">
              <a:solidFill>
                <a:schemeClr val="tx1"/>
              </a:solidFill>
            </a:rPr>
            <a:t>Improve </a:t>
          </a:r>
          <a:r>
            <a:rPr lang="en-US" sz="1400" b="1" kern="1200" baseline="0" dirty="0">
              <a:solidFill>
                <a:schemeClr val="tx1"/>
              </a:solidFill>
            </a:rPr>
            <a:t>legal and regulatory frameworks  </a:t>
          </a:r>
          <a:r>
            <a:rPr lang="en-US" sz="1400" kern="1200" baseline="0" dirty="0">
              <a:solidFill>
                <a:schemeClr val="tx1"/>
              </a:solidFill>
            </a:rPr>
            <a:t>- contracting service providers and updating clinical guidelines; </a:t>
          </a:r>
          <a:endParaRPr lang="en-US" sz="1400" kern="1200" dirty="0">
            <a:solidFill>
              <a:schemeClr val="tx1"/>
            </a:solidFill>
          </a:endParaRPr>
        </a:p>
      </dsp:txBody>
      <dsp:txXfrm>
        <a:off x="2568485" y="1446221"/>
        <a:ext cx="2063929" cy="1238357"/>
      </dsp:txXfrm>
    </dsp:sp>
    <dsp:sp modelId="{E16231AF-1BCC-C64C-895C-3A190BE3248A}">
      <dsp:nvSpPr>
        <dsp:cNvPr id="0" name=""/>
        <dsp:cNvSpPr/>
      </dsp:nvSpPr>
      <dsp:spPr>
        <a:xfrm>
          <a:off x="4838807" y="1446221"/>
          <a:ext cx="2063929" cy="1238357"/>
        </a:xfrm>
        <a:prstGeom prst="rect">
          <a:avLst/>
        </a:prstGeom>
        <a:solidFill>
          <a:schemeClr val="accent1">
            <a:lumMod val="20000"/>
            <a:lumOff val="80000"/>
          </a:schemeClr>
        </a:solidFill>
        <a:ln>
          <a:noFill/>
        </a:ln>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dirty="0">
              <a:solidFill>
                <a:schemeClr val="tx1"/>
              </a:solidFill>
            </a:rPr>
            <a:t>Optimize </a:t>
          </a:r>
          <a:r>
            <a:rPr lang="en-US" sz="1400" b="1" kern="1200" baseline="0" dirty="0">
              <a:solidFill>
                <a:schemeClr val="tx1"/>
              </a:solidFill>
            </a:rPr>
            <a:t>health financing </a:t>
          </a:r>
          <a:r>
            <a:rPr lang="en-US" sz="1400" kern="1200" baseline="0" dirty="0">
              <a:solidFill>
                <a:schemeClr val="tx1"/>
              </a:solidFill>
            </a:rPr>
            <a:t>– introducing the DRGs and increase efficiency of the UHC program; </a:t>
          </a:r>
          <a:endParaRPr lang="en-US" sz="1400" kern="1200" dirty="0">
            <a:solidFill>
              <a:schemeClr val="tx1"/>
            </a:solidFill>
          </a:endParaRPr>
        </a:p>
      </dsp:txBody>
      <dsp:txXfrm>
        <a:off x="4838807" y="1446221"/>
        <a:ext cx="2063929" cy="12383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A9BFB9-CADE-F143-8FBF-85A355A07E0A}">
      <dsp:nvSpPr>
        <dsp:cNvPr id="0" name=""/>
        <dsp:cNvSpPr/>
      </dsp:nvSpPr>
      <dsp:spPr>
        <a:xfrm>
          <a:off x="298162" y="1470"/>
          <a:ext cx="2063929" cy="1238357"/>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Underpin Human Resources </a:t>
          </a:r>
          <a:r>
            <a:rPr lang="en-US" sz="1200" kern="1200" dirty="0">
              <a:solidFill>
                <a:schemeClr val="tx1"/>
              </a:solidFill>
            </a:rPr>
            <a:t>for Health – addressing shortage of nurses, ensuring continuous medical education, reducing brain drain and responding to unequal distribution of wages; </a:t>
          </a:r>
        </a:p>
      </dsp:txBody>
      <dsp:txXfrm>
        <a:off x="298162" y="1470"/>
        <a:ext cx="2063929" cy="1238357"/>
      </dsp:txXfrm>
    </dsp:sp>
    <dsp:sp modelId="{F3B8A164-6405-4842-A7BF-A477DDB47628}">
      <dsp:nvSpPr>
        <dsp:cNvPr id="0" name=""/>
        <dsp:cNvSpPr/>
      </dsp:nvSpPr>
      <dsp:spPr>
        <a:xfrm>
          <a:off x="2568485" y="1470"/>
          <a:ext cx="2063929" cy="1238357"/>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Strengthen </a:t>
          </a:r>
          <a:r>
            <a:rPr lang="en-US" sz="1200" b="1" kern="1200" dirty="0">
              <a:solidFill>
                <a:schemeClr val="tx1"/>
              </a:solidFill>
            </a:rPr>
            <a:t>infrastructure</a:t>
          </a:r>
          <a:r>
            <a:rPr lang="en-US" sz="1200" kern="1200" dirty="0">
              <a:solidFill>
                <a:schemeClr val="tx1"/>
              </a:solidFill>
            </a:rPr>
            <a:t> in public hospitals while maintaining partnerships with private clinics; </a:t>
          </a:r>
        </a:p>
      </dsp:txBody>
      <dsp:txXfrm>
        <a:off x="2568485" y="1470"/>
        <a:ext cx="2063929" cy="1238357"/>
      </dsp:txXfrm>
    </dsp:sp>
    <dsp:sp modelId="{81F5C126-C630-664C-8D4B-B8936A8031A7}">
      <dsp:nvSpPr>
        <dsp:cNvPr id="0" name=""/>
        <dsp:cNvSpPr/>
      </dsp:nvSpPr>
      <dsp:spPr>
        <a:xfrm>
          <a:off x="4838807" y="1470"/>
          <a:ext cx="2063929" cy="1238357"/>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Operationalize </a:t>
          </a:r>
          <a:r>
            <a:rPr lang="en-US" sz="1000" b="1" kern="1200" dirty="0">
              <a:solidFill>
                <a:schemeClr val="tx1"/>
              </a:solidFill>
            </a:rPr>
            <a:t>monitoring and evaluation </a:t>
          </a:r>
          <a:r>
            <a:rPr lang="en-US" sz="1000" kern="1200" dirty="0">
              <a:solidFill>
                <a:schemeClr val="tx1"/>
              </a:solidFill>
            </a:rPr>
            <a:t>frameworks -  country-focused indicators which can also offer the bass for global monitoring, monitoring  program inputs, processes and results; tracking health systems performance; and evaluation. </a:t>
          </a:r>
        </a:p>
      </dsp:txBody>
      <dsp:txXfrm>
        <a:off x="4838807" y="1470"/>
        <a:ext cx="2063929" cy="1238357"/>
      </dsp:txXfrm>
    </dsp:sp>
    <dsp:sp modelId="{A2C6C9DB-EE9D-2645-9632-F37632699722}">
      <dsp:nvSpPr>
        <dsp:cNvPr id="0" name=""/>
        <dsp:cNvSpPr/>
      </dsp:nvSpPr>
      <dsp:spPr>
        <a:xfrm>
          <a:off x="1433323" y="1446221"/>
          <a:ext cx="2063929" cy="1238357"/>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Advance the national </a:t>
          </a:r>
          <a:r>
            <a:rPr lang="en-US" sz="1400" b="1" kern="1200" dirty="0">
              <a:solidFill>
                <a:schemeClr val="tx1"/>
              </a:solidFill>
            </a:rPr>
            <a:t>preparedness strategy </a:t>
          </a:r>
          <a:r>
            <a:rPr lang="en-US" sz="1400" kern="1200" dirty="0">
              <a:solidFill>
                <a:schemeClr val="tx1"/>
              </a:solidFill>
            </a:rPr>
            <a:t>to ensure resilience of the health system; </a:t>
          </a:r>
        </a:p>
      </dsp:txBody>
      <dsp:txXfrm>
        <a:off x="1433323" y="1446221"/>
        <a:ext cx="2063929" cy="1238357"/>
      </dsp:txXfrm>
    </dsp:sp>
    <dsp:sp modelId="{F1CCF591-F9C0-174A-BECB-D08EAF38D536}">
      <dsp:nvSpPr>
        <dsp:cNvPr id="0" name=""/>
        <dsp:cNvSpPr/>
      </dsp:nvSpPr>
      <dsp:spPr>
        <a:xfrm>
          <a:off x="3703646" y="1446221"/>
          <a:ext cx="2063929" cy="1238357"/>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Reach the </a:t>
          </a:r>
          <a:r>
            <a:rPr lang="en-US" sz="1400" b="1" kern="1200" dirty="0">
              <a:solidFill>
                <a:schemeClr val="tx1"/>
              </a:solidFill>
            </a:rPr>
            <a:t>consensus</a:t>
          </a:r>
          <a:r>
            <a:rPr lang="en-US" sz="1400" kern="1200" dirty="0">
              <a:solidFill>
                <a:schemeClr val="tx1"/>
              </a:solidFill>
            </a:rPr>
            <a:t> with all actors within the health sector and beyond and develop common strategic directions for the NHS. </a:t>
          </a:r>
        </a:p>
      </dsp:txBody>
      <dsp:txXfrm>
        <a:off x="3703646" y="1446221"/>
        <a:ext cx="2063929" cy="123835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átum hely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3A20189-A9EC-4C3C-AC9D-156D01559EB3}" type="datetimeFigureOut">
              <a:rPr lang="en-GB" smtClean="0"/>
              <a:t>08/03/2021</a:t>
            </a:fld>
            <a:endParaRPr lang="en-GB"/>
          </a:p>
        </p:txBody>
      </p:sp>
      <p:sp>
        <p:nvSpPr>
          <p:cNvPr id="4" name="Diakép hely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Jegyzetek hely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6" name="Élőláb hely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Dia számának hely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D6BB7F0-EE35-4551-81F3-8FCC11916C91}" type="slidenum">
              <a:rPr lang="en-GB" smtClean="0"/>
              <a:t>‹#›</a:t>
            </a:fld>
            <a:endParaRPr lang="en-GB"/>
          </a:p>
        </p:txBody>
      </p:sp>
    </p:spTree>
    <p:extLst>
      <p:ext uri="{BB962C8B-B14F-4D97-AF65-F5344CB8AC3E}">
        <p14:creationId xmlns:p14="http://schemas.microsoft.com/office/powerpoint/2010/main" val="797288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t>2021. 03. 08.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2444599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t>2021. 03. 08.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880401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t>2021. 03. 08.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3756744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t>2021. 03. 08.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3538915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t>2021. 03. 08.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1628676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t>2021. 03. 08.</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3703074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629842" y="2505075"/>
            <a:ext cx="3868340"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4629150" y="2505075"/>
            <a:ext cx="3887391"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t>2021. 03. 08.</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1749990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t>2021. 03. 08.</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2844306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t>2021. 03. 08.</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2966244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t>2021. 03. 08.</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2298579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t>2021. 03. 08.</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t>‹#›</a:t>
            </a:fld>
            <a:endParaRPr lang="hu-HU"/>
          </a:p>
        </p:txBody>
      </p:sp>
    </p:spTree>
    <p:extLst>
      <p:ext uri="{BB962C8B-B14F-4D97-AF65-F5344CB8AC3E}">
        <p14:creationId xmlns:p14="http://schemas.microsoft.com/office/powerpoint/2010/main" val="339199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t>2021. 03. 08.</a:t>
            </a:fld>
            <a:endParaRPr lang="hu-H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t>‹#›</a:t>
            </a:fld>
            <a:endParaRPr lang="hu-HU"/>
          </a:p>
        </p:txBody>
      </p:sp>
    </p:spTree>
    <p:extLst>
      <p:ext uri="{BB962C8B-B14F-4D97-AF65-F5344CB8AC3E}">
        <p14:creationId xmlns:p14="http://schemas.microsoft.com/office/powerpoint/2010/main" val="30601881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993EE44-3EF7-498C-8AAC-86C9CDDDB5D6}"/>
              </a:ext>
            </a:extLst>
          </p:cNvPr>
          <p:cNvSpPr>
            <a:spLocks noGrp="1"/>
          </p:cNvSpPr>
          <p:nvPr>
            <p:ph type="ctrTitle"/>
          </p:nvPr>
        </p:nvSpPr>
        <p:spPr>
          <a:xfrm>
            <a:off x="685800" y="1543707"/>
            <a:ext cx="7772400" cy="2893822"/>
          </a:xfrm>
        </p:spPr>
        <p:txBody>
          <a:bodyPr>
            <a:noAutofit/>
          </a:bodyPr>
          <a:lstStyle/>
          <a:p>
            <a:r>
              <a:rPr lang="hu-HU" sz="4800" dirty="0" err="1"/>
              <a:t>Developing</a:t>
            </a:r>
            <a:r>
              <a:rPr lang="hu-HU" sz="4800" dirty="0"/>
              <a:t> National Health </a:t>
            </a:r>
            <a:r>
              <a:rPr lang="hu-HU" sz="4800" dirty="0" err="1"/>
              <a:t>Strategy</a:t>
            </a:r>
            <a:r>
              <a:rPr lang="hu-HU" sz="4800" dirty="0"/>
              <a:t> of Georgia </a:t>
            </a:r>
            <a:br>
              <a:rPr lang="hu-HU" sz="4800" dirty="0"/>
            </a:br>
            <a:endParaRPr lang="hu-HU" sz="4800" dirty="0"/>
          </a:p>
        </p:txBody>
      </p:sp>
      <p:sp>
        <p:nvSpPr>
          <p:cNvPr id="3" name="Alcím 2">
            <a:extLst>
              <a:ext uri="{FF2B5EF4-FFF2-40B4-BE49-F238E27FC236}">
                <a16:creationId xmlns:a16="http://schemas.microsoft.com/office/drawing/2014/main" id="{6DEC02A4-B5D7-45B1-A00C-5F84DA35337C}"/>
              </a:ext>
            </a:extLst>
          </p:cNvPr>
          <p:cNvSpPr>
            <a:spLocks noGrp="1"/>
          </p:cNvSpPr>
          <p:nvPr>
            <p:ph type="subTitle" idx="1"/>
          </p:nvPr>
        </p:nvSpPr>
        <p:spPr>
          <a:xfrm>
            <a:off x="1143000" y="3910668"/>
            <a:ext cx="6858000" cy="1655762"/>
          </a:xfrm>
        </p:spPr>
        <p:txBody>
          <a:bodyPr>
            <a:noAutofit/>
          </a:bodyPr>
          <a:lstStyle/>
          <a:p>
            <a:endParaRPr lang="hu-HU" dirty="0"/>
          </a:p>
          <a:p>
            <a:r>
              <a:rPr lang="hu-HU" dirty="0" err="1">
                <a:latin typeface="+mj-lt"/>
              </a:rPr>
              <a:t>Dr</a:t>
            </a:r>
            <a:r>
              <a:rPr lang="hu-HU" dirty="0">
                <a:latin typeface="+mj-lt"/>
              </a:rPr>
              <a:t> Lajos Kovács</a:t>
            </a:r>
          </a:p>
          <a:p>
            <a:r>
              <a:rPr lang="hu-HU" dirty="0">
                <a:latin typeface="+mj-lt"/>
              </a:rPr>
              <a:t>PAR Project</a:t>
            </a:r>
          </a:p>
          <a:p>
            <a:endParaRPr lang="hu-HU" dirty="0">
              <a:latin typeface="+mj-lt"/>
            </a:endParaRPr>
          </a:p>
          <a:p>
            <a:r>
              <a:rPr lang="hu-HU" dirty="0" err="1">
                <a:latin typeface="+mj-lt"/>
              </a:rPr>
              <a:t>March</a:t>
            </a:r>
            <a:r>
              <a:rPr lang="hu-HU" dirty="0">
                <a:latin typeface="+mj-lt"/>
              </a:rPr>
              <a:t> 2021</a:t>
            </a:r>
          </a:p>
        </p:txBody>
      </p:sp>
      <p:pic>
        <p:nvPicPr>
          <p:cNvPr id="1026" name="Picture 2" descr="moh.gov.ge">
            <a:extLst>
              <a:ext uri="{FF2B5EF4-FFF2-40B4-BE49-F238E27FC236}">
                <a16:creationId xmlns:a16="http://schemas.microsoft.com/office/drawing/2014/main" id="{66822666-204C-40DC-B1A6-F7A0CEF1D1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51476"/>
            <a:ext cx="2895600" cy="571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Képtalálat a következőre: „eu logo high resolution”">
            <a:extLst>
              <a:ext uri="{FF2B5EF4-FFF2-40B4-BE49-F238E27FC236}">
                <a16:creationId xmlns:a16="http://schemas.microsoft.com/office/drawing/2014/main" id="{EAA7B336-1585-403D-863D-23F7EF330C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1231" y="569232"/>
            <a:ext cx="856969" cy="5702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2522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9">
            <a:extLst>
              <a:ext uri="{FF2B5EF4-FFF2-40B4-BE49-F238E27FC236}">
                <a16:creationId xmlns:a16="http://schemas.microsoft.com/office/drawing/2014/main" id="{A0EFC0DE-3609-4D96-B83E-ED733AF12E74}"/>
              </a:ext>
            </a:extLst>
          </p:cNvPr>
          <p:cNvGraphicFramePr>
            <a:graphicFrameLocks noGrp="1"/>
          </p:cNvGraphicFramePr>
          <p:nvPr>
            <p:ph idx="1"/>
            <p:extLst>
              <p:ext uri="{D42A27DB-BD31-4B8C-83A1-F6EECF244321}">
                <p14:modId xmlns:p14="http://schemas.microsoft.com/office/powerpoint/2010/main" val="2173807629"/>
              </p:ext>
            </p:extLst>
          </p:nvPr>
        </p:nvGraphicFramePr>
        <p:xfrm>
          <a:off x="971550" y="1089180"/>
          <a:ext cx="7200900" cy="2686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2">
            <a:extLst>
              <a:ext uri="{FF2B5EF4-FFF2-40B4-BE49-F238E27FC236}">
                <a16:creationId xmlns:a16="http://schemas.microsoft.com/office/drawing/2014/main" id="{37AFB1DD-2DC6-41B5-BD34-7C704681C982}"/>
              </a:ext>
            </a:extLst>
          </p:cNvPr>
          <p:cNvGraphicFramePr>
            <a:graphicFrameLocks/>
          </p:cNvGraphicFramePr>
          <p:nvPr>
            <p:extLst>
              <p:ext uri="{D42A27DB-BD31-4B8C-83A1-F6EECF244321}">
                <p14:modId xmlns:p14="http://schemas.microsoft.com/office/powerpoint/2010/main" val="3176389131"/>
              </p:ext>
            </p:extLst>
          </p:nvPr>
        </p:nvGraphicFramePr>
        <p:xfrm>
          <a:off x="971550" y="3958148"/>
          <a:ext cx="7200900" cy="26860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Cím 4">
            <a:extLst>
              <a:ext uri="{FF2B5EF4-FFF2-40B4-BE49-F238E27FC236}">
                <a16:creationId xmlns:a16="http://schemas.microsoft.com/office/drawing/2014/main" id="{2468B4C9-50A2-46ED-A6AD-BC6857E71A52}"/>
              </a:ext>
            </a:extLst>
          </p:cNvPr>
          <p:cNvSpPr>
            <a:spLocks noGrp="1"/>
          </p:cNvSpPr>
          <p:nvPr>
            <p:ph type="title"/>
          </p:nvPr>
        </p:nvSpPr>
        <p:spPr>
          <a:xfrm>
            <a:off x="628650" y="72161"/>
            <a:ext cx="7886700" cy="1325563"/>
          </a:xfrm>
        </p:spPr>
        <p:txBody>
          <a:bodyPr>
            <a:normAutofit/>
          </a:bodyPr>
          <a:lstStyle/>
          <a:p>
            <a:r>
              <a:rPr lang="hu-HU" sz="3200" dirty="0" err="1">
                <a:solidFill>
                  <a:schemeClr val="accent2"/>
                </a:solidFill>
              </a:rPr>
              <a:t>Common</a:t>
            </a:r>
            <a:r>
              <a:rPr lang="hu-HU" sz="3200" dirty="0">
                <a:solidFill>
                  <a:schemeClr val="accent2"/>
                </a:solidFill>
              </a:rPr>
              <a:t> </a:t>
            </a:r>
            <a:r>
              <a:rPr lang="hu-HU" sz="3200" dirty="0" err="1">
                <a:solidFill>
                  <a:schemeClr val="accent2"/>
                </a:solidFill>
              </a:rPr>
              <a:t>areas</a:t>
            </a:r>
            <a:r>
              <a:rPr lang="hu-HU" sz="3200" dirty="0">
                <a:solidFill>
                  <a:schemeClr val="accent2"/>
                </a:solidFill>
              </a:rPr>
              <a:t> of </a:t>
            </a:r>
            <a:r>
              <a:rPr lang="hu-HU" sz="3200" dirty="0" err="1">
                <a:solidFill>
                  <a:schemeClr val="accent2"/>
                </a:solidFill>
              </a:rPr>
              <a:t>support</a:t>
            </a:r>
            <a:endParaRPr lang="en-GB" sz="3200" dirty="0">
              <a:solidFill>
                <a:schemeClr val="accent2"/>
              </a:solidFill>
            </a:endParaRPr>
          </a:p>
        </p:txBody>
      </p:sp>
    </p:spTree>
    <p:extLst>
      <p:ext uri="{BB962C8B-B14F-4D97-AF65-F5344CB8AC3E}">
        <p14:creationId xmlns:p14="http://schemas.microsoft.com/office/powerpoint/2010/main" val="301267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1D67C61-3378-4253-AB8D-3A50A0450E7B}"/>
              </a:ext>
            </a:extLst>
          </p:cNvPr>
          <p:cNvSpPr>
            <a:spLocks noGrp="1"/>
          </p:cNvSpPr>
          <p:nvPr>
            <p:ph type="title"/>
          </p:nvPr>
        </p:nvSpPr>
        <p:spPr/>
        <p:txBody>
          <a:bodyPr>
            <a:normAutofit/>
          </a:bodyPr>
          <a:lstStyle/>
          <a:p>
            <a:r>
              <a:rPr lang="hu-HU" sz="3200" dirty="0" err="1">
                <a:solidFill>
                  <a:schemeClr val="accent2"/>
                </a:solidFill>
              </a:rPr>
              <a:t>Strategic</a:t>
            </a:r>
            <a:r>
              <a:rPr lang="hu-HU" sz="3200" dirty="0">
                <a:solidFill>
                  <a:schemeClr val="accent2"/>
                </a:solidFill>
              </a:rPr>
              <a:t> </a:t>
            </a:r>
            <a:r>
              <a:rPr lang="hu-HU" sz="3200" dirty="0" err="1">
                <a:solidFill>
                  <a:schemeClr val="accent2"/>
                </a:solidFill>
              </a:rPr>
              <a:t>objectives</a:t>
            </a:r>
            <a:endParaRPr lang="en-GB" sz="3200" dirty="0">
              <a:solidFill>
                <a:schemeClr val="accent2"/>
              </a:solidFill>
            </a:endParaRPr>
          </a:p>
        </p:txBody>
      </p:sp>
      <p:sp>
        <p:nvSpPr>
          <p:cNvPr id="3" name="Tartalom helye 2">
            <a:extLst>
              <a:ext uri="{FF2B5EF4-FFF2-40B4-BE49-F238E27FC236}">
                <a16:creationId xmlns:a16="http://schemas.microsoft.com/office/drawing/2014/main" id="{15218637-76FB-4C1B-9B18-003F9852EE4F}"/>
              </a:ext>
            </a:extLst>
          </p:cNvPr>
          <p:cNvSpPr>
            <a:spLocks noGrp="1"/>
          </p:cNvSpPr>
          <p:nvPr>
            <p:ph idx="1"/>
          </p:nvPr>
        </p:nvSpPr>
        <p:spPr>
          <a:xfrm>
            <a:off x="628650" y="1568171"/>
            <a:ext cx="7886700" cy="4351338"/>
          </a:xfrm>
        </p:spPr>
        <p:txBody>
          <a:bodyPr>
            <a:noAutofit/>
          </a:bodyPr>
          <a:lstStyle/>
          <a:p>
            <a:pPr marL="342900" lvl="0" indent="-342900" algn="just">
              <a:lnSpc>
                <a:spcPct val="107000"/>
              </a:lnSpc>
              <a:buFont typeface="+mj-lt"/>
              <a:buAutoNum type="arabicPeriod"/>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Strengthen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governance</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 </a:t>
            </a:r>
          </a:p>
          <a:p>
            <a:pPr marL="342900" lvl="0" indent="-342900" algn="just">
              <a:lnSpc>
                <a:spcPct val="107000"/>
              </a:lnSpc>
              <a:buFont typeface="+mj-lt"/>
              <a:buAutoNum type="arabicPeriod"/>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Ensure adequate and sustainable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funding</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 and improve efficiency of health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financing</a:t>
            </a:r>
          </a:p>
          <a:p>
            <a:pPr marL="342900" lvl="0" indent="-342900" algn="just">
              <a:lnSpc>
                <a:spcPct val="107000"/>
              </a:lnSpc>
              <a:buFont typeface="+mj-lt"/>
              <a:buAutoNum type="arabicPeriod"/>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Build up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human capital</a:t>
            </a:r>
          </a:p>
          <a:p>
            <a:pPr marL="342900" lvl="0" indent="-342900" algn="just">
              <a:lnSpc>
                <a:spcPct val="107000"/>
              </a:lnSpc>
              <a:buFont typeface="+mj-lt"/>
              <a:buAutoNum type="arabicPeriod"/>
            </a:pPr>
            <a:r>
              <a:rPr lang="hu-HU" sz="2000" dirty="0" err="1">
                <a:effectLst/>
                <a:latin typeface="Calibri" panose="020F0502020204030204" pitchFamily="34" charset="0"/>
                <a:ea typeface="Times New Roman" panose="02020603050405020304" pitchFamily="18" charset="0"/>
                <a:cs typeface="Times New Roman" panose="02020603050405020304" pitchFamily="18" charset="0"/>
              </a:rPr>
              <a:t>Develop</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 efficient </a:t>
            </a:r>
            <a:r>
              <a:rPr lang="hu-HU" sz="2000" dirty="0" err="1">
                <a:effectLst/>
                <a:latin typeface="Calibri" panose="020F0502020204030204" pitchFamily="34" charset="0"/>
                <a:ea typeface="Times New Roman" panose="02020603050405020304" pitchFamily="18" charset="0"/>
                <a:cs typeface="Times New Roman" panose="02020603050405020304" pitchFamily="18" charset="0"/>
              </a:rPr>
              <a:t>pricing</a:t>
            </a:r>
            <a:r>
              <a:rPr lang="hu-HU"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2000" dirty="0" err="1">
                <a:effectLst/>
                <a:latin typeface="Calibri" panose="020F0502020204030204" pitchFamily="34" charset="0"/>
                <a:ea typeface="Times New Roman" panose="02020603050405020304" pitchFamily="18" charset="0"/>
                <a:cs typeface="Times New Roman" panose="02020603050405020304" pitchFamily="18" charset="0"/>
              </a:rPr>
              <a:t>system</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hu-HU" sz="2000" dirty="0" err="1">
                <a:effectLst/>
                <a:latin typeface="Calibri" panose="020F0502020204030204" pitchFamily="34" charset="0"/>
                <a:ea typeface="Times New Roman" panose="02020603050405020304" pitchFamily="18" charset="0"/>
                <a:cs typeface="Times New Roman" panose="02020603050405020304" pitchFamily="18" charset="0"/>
              </a:rPr>
              <a:t>ensure</a:t>
            </a:r>
            <a:r>
              <a:rPr lang="hu-HU"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supply of high quality, effective and safe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medicines</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 </a:t>
            </a:r>
          </a:p>
          <a:p>
            <a:pPr marL="342900" lvl="0" indent="-342900" algn="just">
              <a:lnSpc>
                <a:spcPct val="107000"/>
              </a:lnSpc>
              <a:buFont typeface="+mj-lt"/>
              <a:buAutoNum type="arabicPeriod"/>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Extend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digitalization</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e-health</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 solutions and develop health management information system</a:t>
            </a:r>
          </a:p>
          <a:p>
            <a:pPr marL="342900" lvl="0" indent="-342900" algn="just">
              <a:lnSpc>
                <a:spcPct val="107000"/>
              </a:lnSpc>
              <a:buFont typeface="+mj-lt"/>
              <a:buAutoNum type="arabicPeriod"/>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Strengthen health care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delivery system </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and improve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quality</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 of health care services</a:t>
            </a:r>
          </a:p>
          <a:p>
            <a:pPr marL="342900" lvl="0" indent="-342900" algn="just">
              <a:lnSpc>
                <a:spcPct val="107000"/>
              </a:lnSpc>
              <a:spcAft>
                <a:spcPts val="800"/>
              </a:spcAft>
              <a:buFont typeface="+mj-lt"/>
              <a:buAutoNum type="arabicPeriod"/>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Ensure effective </a:t>
            </a:r>
            <a:r>
              <a:rPr lang="en-GB" sz="2000" i="1" dirty="0">
                <a:effectLst/>
                <a:latin typeface="Calibri" panose="020F0502020204030204" pitchFamily="34" charset="0"/>
                <a:ea typeface="Times New Roman" panose="02020603050405020304" pitchFamily="18" charset="0"/>
                <a:cs typeface="Times New Roman" panose="02020603050405020304" pitchFamily="18" charset="0"/>
              </a:rPr>
              <a:t>public health </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services</a:t>
            </a:r>
          </a:p>
        </p:txBody>
      </p:sp>
    </p:spTree>
    <p:extLst>
      <p:ext uri="{BB962C8B-B14F-4D97-AF65-F5344CB8AC3E}">
        <p14:creationId xmlns:p14="http://schemas.microsoft.com/office/powerpoint/2010/main" val="4227696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9217B5B0-2DCD-4DB6-8C95-947C5AAE2FBB}"/>
              </a:ext>
            </a:extLst>
          </p:cNvPr>
          <p:cNvSpPr>
            <a:spLocks noGrp="1"/>
          </p:cNvSpPr>
          <p:nvPr>
            <p:ph type="title"/>
          </p:nvPr>
        </p:nvSpPr>
        <p:spPr>
          <a:xfrm>
            <a:off x="628650" y="557188"/>
            <a:ext cx="7886700" cy="1133499"/>
          </a:xfrm>
        </p:spPr>
        <p:txBody>
          <a:bodyPr>
            <a:normAutofit/>
          </a:bodyPr>
          <a:lstStyle/>
          <a:p>
            <a:r>
              <a:rPr lang="hu-HU" sz="3200" dirty="0" err="1">
                <a:solidFill>
                  <a:schemeClr val="accent2"/>
                </a:solidFill>
              </a:rPr>
              <a:t>Indicators</a:t>
            </a:r>
            <a:r>
              <a:rPr lang="hu-HU" sz="3200" dirty="0">
                <a:solidFill>
                  <a:schemeClr val="accent2"/>
                </a:solidFill>
              </a:rPr>
              <a:t> and </a:t>
            </a:r>
            <a:r>
              <a:rPr lang="hu-HU" sz="3200" dirty="0" err="1">
                <a:solidFill>
                  <a:schemeClr val="accent2"/>
                </a:solidFill>
              </a:rPr>
              <a:t>Targets</a:t>
            </a:r>
            <a:endParaRPr lang="en-GB" sz="3200" dirty="0">
              <a:solidFill>
                <a:schemeClr val="accent2"/>
              </a:solidFill>
            </a:endParaRPr>
          </a:p>
        </p:txBody>
      </p:sp>
      <p:graphicFrame>
        <p:nvGraphicFramePr>
          <p:cNvPr id="4" name="Tartalom helye 3">
            <a:extLst>
              <a:ext uri="{FF2B5EF4-FFF2-40B4-BE49-F238E27FC236}">
                <a16:creationId xmlns:a16="http://schemas.microsoft.com/office/drawing/2014/main" id="{2EC32177-3E0C-4486-8F23-EF38A5E3CAB1}"/>
              </a:ext>
            </a:extLst>
          </p:cNvPr>
          <p:cNvGraphicFramePr>
            <a:graphicFrameLocks noGrp="1"/>
          </p:cNvGraphicFramePr>
          <p:nvPr>
            <p:ph idx="1"/>
            <p:extLst>
              <p:ext uri="{D42A27DB-BD31-4B8C-83A1-F6EECF244321}">
                <p14:modId xmlns:p14="http://schemas.microsoft.com/office/powerpoint/2010/main" val="3017963602"/>
              </p:ext>
            </p:extLst>
          </p:nvPr>
        </p:nvGraphicFramePr>
        <p:xfrm>
          <a:off x="628650" y="1997570"/>
          <a:ext cx="7886703" cy="4015011"/>
        </p:xfrm>
        <a:graphic>
          <a:graphicData uri="http://schemas.openxmlformats.org/drawingml/2006/table">
            <a:tbl>
              <a:tblPr firstRow="1" firstCol="1" bandRow="1"/>
              <a:tblGrid>
                <a:gridCol w="2072568">
                  <a:extLst>
                    <a:ext uri="{9D8B030D-6E8A-4147-A177-3AD203B41FA5}">
                      <a16:colId xmlns:a16="http://schemas.microsoft.com/office/drawing/2014/main" val="3083790550"/>
                    </a:ext>
                  </a:extLst>
                </a:gridCol>
                <a:gridCol w="1937475">
                  <a:extLst>
                    <a:ext uri="{9D8B030D-6E8A-4147-A177-3AD203B41FA5}">
                      <a16:colId xmlns:a16="http://schemas.microsoft.com/office/drawing/2014/main" val="3651874929"/>
                    </a:ext>
                  </a:extLst>
                </a:gridCol>
                <a:gridCol w="1938330">
                  <a:extLst>
                    <a:ext uri="{9D8B030D-6E8A-4147-A177-3AD203B41FA5}">
                      <a16:colId xmlns:a16="http://schemas.microsoft.com/office/drawing/2014/main" val="3314412924"/>
                    </a:ext>
                  </a:extLst>
                </a:gridCol>
                <a:gridCol w="1938330">
                  <a:extLst>
                    <a:ext uri="{9D8B030D-6E8A-4147-A177-3AD203B41FA5}">
                      <a16:colId xmlns:a16="http://schemas.microsoft.com/office/drawing/2014/main" val="759624240"/>
                    </a:ext>
                  </a:extLst>
                </a:gridCol>
              </a:tblGrid>
              <a:tr h="303619">
                <a:tc>
                  <a:txBody>
                    <a:bodyPr/>
                    <a:lstStyle/>
                    <a:p>
                      <a:pPr algn="ctr" fontAlgn="ctr">
                        <a:lnSpc>
                          <a:spcPct val="107000"/>
                        </a:lnSpc>
                        <a:spcBef>
                          <a:spcPts val="0"/>
                        </a:spcBef>
                        <a:spcAft>
                          <a:spcPts val="800"/>
                        </a:spcAft>
                      </a:pPr>
                      <a:r>
                        <a:rPr lang="en-GB" sz="1500" b="1" i="0" u="none" strike="noStrike">
                          <a:effectLst/>
                          <a:latin typeface="Calibri" panose="020F0502020204030204" pitchFamily="34" charset="0"/>
                          <a:ea typeface="Times New Roman" panose="02020603050405020304" pitchFamily="18" charset="0"/>
                          <a:cs typeface="Times New Roman" panose="02020603050405020304" pitchFamily="18" charset="0"/>
                        </a:rPr>
                        <a:t>Indicator</a:t>
                      </a:r>
                      <a:endParaRPr lang="en-GB" sz="2400" b="0" i="0" u="none" strike="noStrike">
                        <a:effectLst/>
                        <a:latin typeface="Arial" panose="020B0604020202020204" pitchFamily="34" charset="0"/>
                      </a:endParaRPr>
                    </a:p>
                  </a:txBody>
                  <a:tcPr marL="92342" marR="92342" marT="12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GB" sz="1500" b="1" i="0" u="none" strike="noStrike">
                          <a:effectLst/>
                          <a:latin typeface="Calibri" panose="020F0502020204030204" pitchFamily="34" charset="0"/>
                          <a:ea typeface="Times New Roman" panose="02020603050405020304" pitchFamily="18" charset="0"/>
                          <a:cs typeface="Times New Roman" panose="02020603050405020304" pitchFamily="18" charset="0"/>
                        </a:rPr>
                        <a:t>Baseline 2021</a:t>
                      </a:r>
                      <a:endParaRPr lang="en-GB" sz="2400" b="0" i="0" u="none" strike="noStrike">
                        <a:effectLst/>
                        <a:latin typeface="Arial" panose="020B0604020202020204" pitchFamily="34" charset="0"/>
                      </a:endParaRPr>
                    </a:p>
                  </a:txBody>
                  <a:tcPr marL="92342" marR="92342" marT="12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GB" sz="1500" b="1" i="0" u="none" strike="noStrike">
                          <a:effectLst/>
                          <a:latin typeface="Calibri" panose="020F0502020204030204" pitchFamily="34" charset="0"/>
                          <a:ea typeface="Times New Roman" panose="02020603050405020304" pitchFamily="18" charset="0"/>
                          <a:cs typeface="Times New Roman" panose="02020603050405020304" pitchFamily="18" charset="0"/>
                        </a:rPr>
                        <a:t>Target 2025</a:t>
                      </a:r>
                      <a:endParaRPr lang="en-GB" sz="2400" b="0" i="0" u="none" strike="noStrike">
                        <a:effectLst/>
                        <a:latin typeface="Arial" panose="020B0604020202020204" pitchFamily="34" charset="0"/>
                      </a:endParaRPr>
                    </a:p>
                  </a:txBody>
                  <a:tcPr marL="92342" marR="92342" marT="12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GB" sz="1500" b="1" i="0" u="none" strike="noStrike">
                          <a:effectLst/>
                          <a:latin typeface="Calibri" panose="020F0502020204030204" pitchFamily="34" charset="0"/>
                          <a:ea typeface="Times New Roman" panose="02020603050405020304" pitchFamily="18" charset="0"/>
                          <a:cs typeface="Times New Roman" panose="02020603050405020304" pitchFamily="18" charset="0"/>
                        </a:rPr>
                        <a:t>Data Source</a:t>
                      </a:r>
                      <a:endParaRPr lang="en-GB" sz="2400" b="0" i="0" u="none" strike="noStrike">
                        <a:effectLst/>
                        <a:latin typeface="Arial" panose="020B0604020202020204" pitchFamily="34" charset="0"/>
                      </a:endParaRPr>
                    </a:p>
                  </a:txBody>
                  <a:tcPr marL="92342" marR="92342" marT="12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61512"/>
                  </a:ext>
                </a:extLst>
              </a:tr>
              <a:tr h="303619">
                <a:tc>
                  <a:txBody>
                    <a:bodyPr/>
                    <a:lstStyle/>
                    <a:p>
                      <a:pPr algn="l" fontAlgn="t">
                        <a:lnSpc>
                          <a:spcPct val="107000"/>
                        </a:lnSpc>
                        <a:spcBef>
                          <a:spcPts val="0"/>
                        </a:spcBef>
                        <a:spcAft>
                          <a:spcPts val="800"/>
                        </a:spcAft>
                      </a:pPr>
                      <a:r>
                        <a:rPr lang="hu-HU"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Life expectancy at birth</a:t>
                      </a:r>
                      <a:endParaRPr lang="hu-HU"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increase</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1142439"/>
                  </a:ext>
                </a:extLst>
              </a:tr>
              <a:tr h="303619">
                <a:tc>
                  <a:txBody>
                    <a:bodyPr/>
                    <a:lstStyle/>
                    <a:p>
                      <a:pPr algn="l" fontAlgn="t">
                        <a:lnSpc>
                          <a:spcPct val="107000"/>
                        </a:lnSpc>
                        <a:spcBef>
                          <a:spcPts val="0"/>
                        </a:spcBef>
                        <a:spcAft>
                          <a:spcPts val="800"/>
                        </a:spcAft>
                      </a:pP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Healthy</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life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expectancy</a:t>
                      </a:r>
                      <a:endParaRPr lang="hu-HU" sz="2400" b="0" i="0" u="none" strike="noStrike" dirty="0">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increase</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6220751"/>
                  </a:ext>
                </a:extLst>
              </a:tr>
              <a:tr h="303619">
                <a:tc>
                  <a:txBody>
                    <a:bodyPr/>
                    <a:lstStyle/>
                    <a:p>
                      <a:pPr algn="l" fontAlgn="t">
                        <a:lnSpc>
                          <a:spcPct val="107000"/>
                        </a:lnSpc>
                        <a:spcBef>
                          <a:spcPts val="0"/>
                        </a:spcBef>
                        <a:spcAft>
                          <a:spcPts val="800"/>
                        </a:spcAft>
                      </a:pPr>
                      <a:r>
                        <a:rPr lang="hu-HU"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Infant mortality rate</a:t>
                      </a:r>
                      <a:endParaRPr lang="hu-HU"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reduction</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8244438"/>
                  </a:ext>
                </a:extLst>
              </a:tr>
              <a:tr h="545161">
                <a:tc>
                  <a:txBody>
                    <a:bodyPr/>
                    <a:lstStyle/>
                    <a:p>
                      <a:pPr algn="l" fontAlgn="t">
                        <a:lnSpc>
                          <a:spcPct val="107000"/>
                        </a:lnSpc>
                        <a:spcBef>
                          <a:spcPts val="0"/>
                        </a:spcBef>
                        <a:spcAft>
                          <a:spcPts val="800"/>
                        </a:spcAft>
                      </a:pP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Under</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five</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mortality</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rate</a:t>
                      </a:r>
                      <a:endParaRPr lang="hu-HU" sz="2400" b="0" i="0" u="none" strike="noStrike" dirty="0">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reduction</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0505124"/>
                  </a:ext>
                </a:extLst>
              </a:tr>
              <a:tr h="303619">
                <a:tc>
                  <a:txBody>
                    <a:bodyPr/>
                    <a:lstStyle/>
                    <a:p>
                      <a:pPr algn="l" fontAlgn="t">
                        <a:lnSpc>
                          <a:spcPct val="107000"/>
                        </a:lnSpc>
                        <a:spcBef>
                          <a:spcPts val="0"/>
                        </a:spcBef>
                        <a:spcAft>
                          <a:spcPts val="800"/>
                        </a:spcAft>
                      </a:pPr>
                      <a:r>
                        <a:rPr lang="hu-HU"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Maternal mortality ratio</a:t>
                      </a:r>
                      <a:endParaRPr lang="hu-HU"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reduction</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2984799"/>
                  </a:ext>
                </a:extLst>
              </a:tr>
              <a:tr h="1406594">
                <a:tc>
                  <a:txBody>
                    <a:bodyPr/>
                    <a:lstStyle/>
                    <a:p>
                      <a:pPr algn="just" fontAlgn="t">
                        <a:lnSpc>
                          <a:spcPct val="107000"/>
                        </a:lnSpc>
                        <a:spcBef>
                          <a:spcPts val="0"/>
                        </a:spcBef>
                        <a:spcAft>
                          <a:spcPts val="800"/>
                        </a:spcAft>
                      </a:pP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Mortality</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from</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cardiovascular</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diseases</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cancer</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diabetes and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chronic</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respiratory</a:t>
                      </a:r>
                      <a:r>
                        <a:rPr lang="hu-HU"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r>
                        <a:rPr lang="hu-HU" sz="1500" b="0" i="0" u="none" strike="noStrike" dirty="0" err="1">
                          <a:effectLst/>
                          <a:latin typeface="Calibri" panose="020F0502020204030204" pitchFamily="34" charset="0"/>
                          <a:ea typeface="Times New Roman" panose="02020603050405020304" pitchFamily="18" charset="0"/>
                          <a:cs typeface="Times New Roman" panose="02020603050405020304" pitchFamily="18" charset="0"/>
                        </a:rPr>
                        <a:t>diseases</a:t>
                      </a:r>
                      <a:endParaRPr lang="hu-HU" sz="2400" b="0" i="0" u="none" strike="noStrike" dirty="0">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reduction</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3020075"/>
                  </a:ext>
                </a:extLst>
              </a:tr>
              <a:tr h="545161">
                <a:tc>
                  <a:txBody>
                    <a:bodyPr/>
                    <a:lstStyle/>
                    <a:p>
                      <a:pPr algn="l" fontAlgn="t">
                        <a:lnSpc>
                          <a:spcPct val="107000"/>
                        </a:lnSpc>
                        <a:spcBef>
                          <a:spcPts val="0"/>
                        </a:spcBef>
                        <a:spcAft>
                          <a:spcPts val="800"/>
                        </a:spcAft>
                      </a:pPr>
                      <a:r>
                        <a:rPr lang="hu-HU"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Universal Health Coverage</a:t>
                      </a:r>
                      <a:endParaRPr lang="hu-HU"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a:effectLst/>
                          <a:latin typeface="Calibri" panose="020F0502020204030204" pitchFamily="34" charset="0"/>
                          <a:ea typeface="Times New Roman" panose="02020603050405020304" pitchFamily="18" charset="0"/>
                          <a:cs typeface="Times New Roman" panose="02020603050405020304" pitchFamily="18" charset="0"/>
                        </a:rPr>
                        <a:t>increase</a:t>
                      </a:r>
                      <a:endParaRPr lang="en-GB" sz="2400" b="0" i="0" u="none" strike="noStrike">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500" b="0" i="0" u="none" strike="noStrike"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2400" b="0" i="0" u="none" strike="noStrike" dirty="0">
                        <a:effectLst/>
                        <a:latin typeface="Arial" panose="020B0604020202020204" pitchFamily="34" charset="0"/>
                      </a:endParaRPr>
                    </a:p>
                  </a:txBody>
                  <a:tcPr marL="92342" marR="92342" marT="128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5574473"/>
                  </a:ext>
                </a:extLst>
              </a:tr>
            </a:tbl>
          </a:graphicData>
        </a:graphic>
      </p:graphicFrame>
    </p:spTree>
    <p:extLst>
      <p:ext uri="{BB962C8B-B14F-4D97-AF65-F5344CB8AC3E}">
        <p14:creationId xmlns:p14="http://schemas.microsoft.com/office/powerpoint/2010/main" val="615950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13DCF2F-EF81-496F-A92A-CCB3579CD751}"/>
              </a:ext>
            </a:extLst>
          </p:cNvPr>
          <p:cNvSpPr>
            <a:spLocks noGrp="1"/>
          </p:cNvSpPr>
          <p:nvPr>
            <p:ph type="title"/>
          </p:nvPr>
        </p:nvSpPr>
        <p:spPr/>
        <p:txBody>
          <a:bodyPr>
            <a:normAutofit/>
          </a:bodyPr>
          <a:lstStyle/>
          <a:p>
            <a:r>
              <a:rPr lang="en-GB" sz="2800" dirty="0">
                <a:solidFill>
                  <a:schemeClr val="accent2"/>
                </a:solidFill>
              </a:rPr>
              <a:t>Strategic Goal 1 Strengthen governance</a:t>
            </a:r>
          </a:p>
        </p:txBody>
      </p:sp>
      <p:sp>
        <p:nvSpPr>
          <p:cNvPr id="6" name="Tartalom helye 5">
            <a:extLst>
              <a:ext uri="{FF2B5EF4-FFF2-40B4-BE49-F238E27FC236}">
                <a16:creationId xmlns:a16="http://schemas.microsoft.com/office/drawing/2014/main" id="{75AD4532-A32F-4292-AA11-702903ECF7A4}"/>
              </a:ext>
            </a:extLst>
          </p:cNvPr>
          <p:cNvSpPr>
            <a:spLocks noGrp="1"/>
          </p:cNvSpPr>
          <p:nvPr>
            <p:ph idx="1"/>
          </p:nvPr>
        </p:nvSpPr>
        <p:spPr/>
        <p:txBody>
          <a:bodyPr>
            <a:normAutofit/>
          </a:bodyPr>
          <a:lstStyle/>
          <a:p>
            <a:pPr marL="457200" indent="-457200">
              <a:buFont typeface="+mj-lt"/>
              <a:buAutoNum type="arabicPeriod"/>
            </a:pPr>
            <a:r>
              <a:rPr lang="en-GB" sz="2000" dirty="0"/>
              <a:t>Strengthen </a:t>
            </a:r>
            <a:r>
              <a:rPr lang="en-GB" sz="2000" i="1" dirty="0"/>
              <a:t>planning, monitoring and evaluation </a:t>
            </a:r>
            <a:r>
              <a:rPr lang="en-GB" sz="2000" dirty="0"/>
              <a:t>– National Health Strategy</a:t>
            </a:r>
          </a:p>
          <a:p>
            <a:pPr marL="457200" indent="-457200">
              <a:buFont typeface="+mj-lt"/>
              <a:buAutoNum type="arabicPeriod"/>
            </a:pPr>
            <a:r>
              <a:rPr lang="en-GB" sz="2000" dirty="0"/>
              <a:t>Ensure </a:t>
            </a:r>
            <a:r>
              <a:rPr lang="en-GB" sz="2000" i="1" dirty="0"/>
              <a:t>accountability</a:t>
            </a:r>
            <a:r>
              <a:rPr lang="en-GB" sz="2000" dirty="0"/>
              <a:t> and </a:t>
            </a:r>
            <a:r>
              <a:rPr lang="en-GB" sz="2000" i="1" dirty="0"/>
              <a:t>transparency</a:t>
            </a:r>
            <a:r>
              <a:rPr lang="en-GB" sz="2000" dirty="0"/>
              <a:t> </a:t>
            </a:r>
          </a:p>
          <a:p>
            <a:pPr marL="457200" indent="-457200">
              <a:buFont typeface="+mj-lt"/>
              <a:buAutoNum type="arabicPeriod"/>
            </a:pPr>
            <a:r>
              <a:rPr lang="en-GB" sz="2000" dirty="0"/>
              <a:t>Improve </a:t>
            </a:r>
            <a:r>
              <a:rPr lang="en-GB" sz="2000" i="1" dirty="0"/>
              <a:t>management</a:t>
            </a:r>
            <a:r>
              <a:rPr lang="en-GB" sz="2000" dirty="0"/>
              <a:t> capacities at central and subnational levels</a:t>
            </a:r>
          </a:p>
          <a:p>
            <a:pPr marL="457200" indent="-457200">
              <a:buFont typeface="+mj-lt"/>
              <a:buAutoNum type="arabicPeriod"/>
            </a:pPr>
            <a:r>
              <a:rPr lang="en-GB" sz="2000" dirty="0"/>
              <a:t>Increase </a:t>
            </a:r>
            <a:r>
              <a:rPr lang="en-GB" sz="2000" i="1" dirty="0"/>
              <a:t>autonomy</a:t>
            </a:r>
            <a:r>
              <a:rPr lang="en-GB" sz="2000" dirty="0"/>
              <a:t> of public health facilities</a:t>
            </a:r>
          </a:p>
          <a:p>
            <a:pPr marL="457200" indent="-457200">
              <a:buFont typeface="+mj-lt"/>
              <a:buAutoNum type="arabicPeriod"/>
            </a:pPr>
            <a:r>
              <a:rPr lang="en-GB" sz="2000" dirty="0"/>
              <a:t>Strengthen </a:t>
            </a:r>
            <a:r>
              <a:rPr lang="en-GB" sz="2000" i="1" dirty="0"/>
              <a:t>public health </a:t>
            </a:r>
            <a:r>
              <a:rPr lang="en-GB" sz="2000" dirty="0"/>
              <a:t>administration (e.g. surveillance, epidemiology, and laboratory services)</a:t>
            </a:r>
          </a:p>
          <a:p>
            <a:pPr marL="457200" indent="-457200">
              <a:buFont typeface="+mj-lt"/>
              <a:buAutoNum type="arabicPeriod"/>
            </a:pPr>
            <a:r>
              <a:rPr lang="en-GB" sz="2000" dirty="0"/>
              <a:t>Develop national health </a:t>
            </a:r>
            <a:r>
              <a:rPr lang="en-GB" sz="2000" i="1" dirty="0"/>
              <a:t>information system</a:t>
            </a:r>
          </a:p>
          <a:p>
            <a:pPr marL="457200" indent="-457200">
              <a:buFont typeface="+mj-lt"/>
              <a:buAutoNum type="arabicPeriod"/>
            </a:pPr>
            <a:r>
              <a:rPr lang="en-GB" sz="2000" dirty="0"/>
              <a:t>Strengthen </a:t>
            </a:r>
            <a:r>
              <a:rPr lang="en-GB" sz="2000" i="1" dirty="0"/>
              <a:t>intersectoral cooperation </a:t>
            </a:r>
          </a:p>
          <a:p>
            <a:pPr marL="457200" indent="-457200">
              <a:buFont typeface="+mj-lt"/>
              <a:buAutoNum type="arabicPeriod"/>
            </a:pPr>
            <a:r>
              <a:rPr lang="en-GB" sz="2000" dirty="0"/>
              <a:t>Improve </a:t>
            </a:r>
            <a:r>
              <a:rPr lang="en-GB" sz="2000" i="1" dirty="0"/>
              <a:t>cross-programmatic efficiency</a:t>
            </a:r>
          </a:p>
          <a:p>
            <a:pPr marL="457200" indent="-457200">
              <a:buFont typeface="+mj-lt"/>
              <a:buAutoNum type="arabicPeriod"/>
            </a:pPr>
            <a:r>
              <a:rPr lang="en-GB" sz="2000" dirty="0"/>
              <a:t>Introduce </a:t>
            </a:r>
            <a:r>
              <a:rPr lang="en-GB" sz="2000" i="1" dirty="0"/>
              <a:t>health in all policy </a:t>
            </a:r>
            <a:r>
              <a:rPr lang="en-GB" sz="2000" dirty="0"/>
              <a:t>in public administration</a:t>
            </a:r>
          </a:p>
          <a:p>
            <a:pPr marL="457200" indent="-457200">
              <a:buFont typeface="+mj-lt"/>
              <a:buAutoNum type="arabicPeriod"/>
            </a:pPr>
            <a:endParaRPr lang="en-GB" sz="2000" dirty="0"/>
          </a:p>
        </p:txBody>
      </p:sp>
    </p:spTree>
    <p:extLst>
      <p:ext uri="{BB962C8B-B14F-4D97-AF65-F5344CB8AC3E}">
        <p14:creationId xmlns:p14="http://schemas.microsoft.com/office/powerpoint/2010/main" val="1629344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07E5786-F782-45CC-ACFA-FAC38B35AA82}"/>
              </a:ext>
            </a:extLst>
          </p:cNvPr>
          <p:cNvSpPr>
            <a:spLocks noGrp="1"/>
          </p:cNvSpPr>
          <p:nvPr>
            <p:ph type="title"/>
          </p:nvPr>
        </p:nvSpPr>
        <p:spPr/>
        <p:txBody>
          <a:bodyPr>
            <a:noAutofit/>
          </a:bodyPr>
          <a:lstStyle/>
          <a:p>
            <a:r>
              <a:rPr lang="en-GB" sz="2800" dirty="0">
                <a:solidFill>
                  <a:schemeClr val="accent2"/>
                </a:solidFill>
              </a:rPr>
              <a:t>Strategic Goal </a:t>
            </a:r>
            <a:r>
              <a:rPr lang="hu-HU" sz="2800" dirty="0">
                <a:solidFill>
                  <a:schemeClr val="accent2"/>
                </a:solidFill>
              </a:rPr>
              <a:t>2. </a:t>
            </a:r>
            <a:r>
              <a:rPr lang="en-GB" sz="2800" dirty="0">
                <a:solidFill>
                  <a:schemeClr val="accent2"/>
                </a:solidFill>
              </a:rPr>
              <a:t>Ensure adequate and sustainable funding and improve efficiency of health financing</a:t>
            </a:r>
          </a:p>
        </p:txBody>
      </p:sp>
      <p:sp>
        <p:nvSpPr>
          <p:cNvPr id="3" name="Tartalom helye 2">
            <a:extLst>
              <a:ext uri="{FF2B5EF4-FFF2-40B4-BE49-F238E27FC236}">
                <a16:creationId xmlns:a16="http://schemas.microsoft.com/office/drawing/2014/main" id="{F08D01C2-D973-4284-889E-00353FFF207D}"/>
              </a:ext>
            </a:extLst>
          </p:cNvPr>
          <p:cNvSpPr>
            <a:spLocks noGrp="1"/>
          </p:cNvSpPr>
          <p:nvPr>
            <p:ph idx="1"/>
          </p:nvPr>
        </p:nvSpPr>
        <p:spPr/>
        <p:txBody>
          <a:bodyPr>
            <a:normAutofit/>
          </a:bodyPr>
          <a:lstStyle/>
          <a:p>
            <a:pPr marL="457200" indent="-457200">
              <a:buFont typeface="+mj-lt"/>
              <a:buAutoNum type="arabicPeriod"/>
            </a:pPr>
            <a:r>
              <a:rPr lang="en-GB" sz="2000" dirty="0"/>
              <a:t>Introduce </a:t>
            </a:r>
            <a:r>
              <a:rPr lang="en-GB" sz="2000" i="1" dirty="0"/>
              <a:t>strategic purchasing </a:t>
            </a:r>
            <a:r>
              <a:rPr lang="en-GB" sz="2000" dirty="0"/>
              <a:t>of health services </a:t>
            </a:r>
          </a:p>
          <a:p>
            <a:pPr marL="457200" indent="-457200">
              <a:buFont typeface="+mj-lt"/>
              <a:buAutoNum type="arabicPeriod"/>
            </a:pPr>
            <a:r>
              <a:rPr lang="en-GB" sz="2000" dirty="0"/>
              <a:t>Increase </a:t>
            </a:r>
            <a:r>
              <a:rPr lang="en-GB" sz="2000" i="1" dirty="0"/>
              <a:t>public funding </a:t>
            </a:r>
            <a:r>
              <a:rPr lang="en-GB" sz="2000" dirty="0"/>
              <a:t>for health and improve mobilization of resources </a:t>
            </a:r>
          </a:p>
          <a:p>
            <a:pPr marL="457200" indent="-457200">
              <a:buFont typeface="+mj-lt"/>
              <a:buAutoNum type="arabicPeriod"/>
            </a:pPr>
            <a:r>
              <a:rPr lang="en-GB" sz="2000" dirty="0"/>
              <a:t>Promote </a:t>
            </a:r>
            <a:r>
              <a:rPr lang="en-GB" sz="2000" i="1" dirty="0"/>
              <a:t>equity</a:t>
            </a:r>
            <a:r>
              <a:rPr lang="en-GB" sz="2000" dirty="0"/>
              <a:t> in the allocation of financial resources </a:t>
            </a:r>
          </a:p>
          <a:p>
            <a:pPr marL="457200" indent="-457200">
              <a:buFont typeface="+mj-lt"/>
              <a:buAutoNum type="arabicPeriod"/>
            </a:pPr>
            <a:r>
              <a:rPr lang="en-GB" sz="2000" dirty="0"/>
              <a:t>Ensure adequate and </a:t>
            </a:r>
            <a:r>
              <a:rPr lang="en-GB" sz="2000" i="1" dirty="0"/>
              <a:t>sustainable financing </a:t>
            </a:r>
            <a:r>
              <a:rPr lang="en-GB" sz="2000" dirty="0"/>
              <a:t>for health </a:t>
            </a:r>
          </a:p>
          <a:p>
            <a:pPr marL="457200" indent="-457200">
              <a:buFont typeface="+mj-lt"/>
              <a:buAutoNum type="arabicPeriod"/>
            </a:pPr>
            <a:r>
              <a:rPr lang="en-GB" sz="2000" dirty="0"/>
              <a:t>Develop </a:t>
            </a:r>
            <a:r>
              <a:rPr lang="en-GB" sz="2000" i="1" dirty="0"/>
              <a:t>efficient financing </a:t>
            </a:r>
            <a:r>
              <a:rPr lang="en-GB" sz="2000" dirty="0"/>
              <a:t>techniques to improve efficiency of financing of health care services</a:t>
            </a:r>
          </a:p>
          <a:p>
            <a:pPr marL="457200" indent="-457200">
              <a:buFont typeface="+mj-lt"/>
              <a:buAutoNum type="arabicPeriod"/>
            </a:pPr>
            <a:r>
              <a:rPr lang="en-GB" sz="2000" dirty="0"/>
              <a:t>Improve </a:t>
            </a:r>
            <a:r>
              <a:rPr lang="en-GB" sz="2000" i="1" dirty="0"/>
              <a:t>efficiency</a:t>
            </a:r>
            <a:r>
              <a:rPr lang="en-GB" sz="2000" dirty="0"/>
              <a:t> of financing through efficient management of financial resources and management of health facilities</a:t>
            </a:r>
          </a:p>
          <a:p>
            <a:pPr marL="457200" indent="-457200">
              <a:buFont typeface="+mj-lt"/>
              <a:buAutoNum type="arabicPeriod"/>
            </a:pPr>
            <a:r>
              <a:rPr lang="en-GB" sz="2000" dirty="0"/>
              <a:t>Develop </a:t>
            </a:r>
            <a:r>
              <a:rPr lang="en-GB" sz="2000" i="1" dirty="0"/>
              <a:t>public-private partnership </a:t>
            </a:r>
            <a:r>
              <a:rPr lang="en-GB" sz="2000" dirty="0"/>
              <a:t>in health system</a:t>
            </a:r>
          </a:p>
          <a:p>
            <a:pPr marL="457200" indent="-457200">
              <a:buFont typeface="+mj-lt"/>
              <a:buAutoNum type="arabicPeriod"/>
            </a:pPr>
            <a:endParaRPr lang="en-GB" sz="2000" dirty="0"/>
          </a:p>
        </p:txBody>
      </p:sp>
    </p:spTree>
    <p:extLst>
      <p:ext uri="{BB962C8B-B14F-4D97-AF65-F5344CB8AC3E}">
        <p14:creationId xmlns:p14="http://schemas.microsoft.com/office/powerpoint/2010/main" val="3983549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095BAF0-E723-4BA8-802B-275CC4C355E9}"/>
              </a:ext>
            </a:extLst>
          </p:cNvPr>
          <p:cNvSpPr>
            <a:spLocks noGrp="1"/>
          </p:cNvSpPr>
          <p:nvPr>
            <p:ph type="title"/>
          </p:nvPr>
        </p:nvSpPr>
        <p:spPr/>
        <p:txBody>
          <a:bodyPr>
            <a:normAutofit/>
          </a:bodyPr>
          <a:lstStyle/>
          <a:p>
            <a:r>
              <a:rPr lang="en-GB" sz="2800" dirty="0">
                <a:solidFill>
                  <a:schemeClr val="accent2"/>
                </a:solidFill>
              </a:rPr>
              <a:t>Strategic Goal </a:t>
            </a:r>
            <a:r>
              <a:rPr lang="hu-HU" sz="2800" dirty="0">
                <a:solidFill>
                  <a:schemeClr val="accent2"/>
                </a:solidFill>
              </a:rPr>
              <a:t>3. </a:t>
            </a:r>
            <a:r>
              <a:rPr lang="en-GB" sz="2800" dirty="0">
                <a:solidFill>
                  <a:schemeClr val="accent2"/>
                </a:solidFill>
              </a:rPr>
              <a:t>Build up human capital</a:t>
            </a:r>
          </a:p>
        </p:txBody>
      </p:sp>
      <p:sp>
        <p:nvSpPr>
          <p:cNvPr id="3" name="Tartalom helye 2">
            <a:extLst>
              <a:ext uri="{FF2B5EF4-FFF2-40B4-BE49-F238E27FC236}">
                <a16:creationId xmlns:a16="http://schemas.microsoft.com/office/drawing/2014/main" id="{AD4AC978-1CE9-4B15-83A6-E2871513B5B9}"/>
              </a:ext>
            </a:extLst>
          </p:cNvPr>
          <p:cNvSpPr>
            <a:spLocks noGrp="1"/>
          </p:cNvSpPr>
          <p:nvPr>
            <p:ph idx="1"/>
          </p:nvPr>
        </p:nvSpPr>
        <p:spPr/>
        <p:txBody>
          <a:bodyPr>
            <a:normAutofit/>
          </a:bodyPr>
          <a:lstStyle/>
          <a:p>
            <a:pPr marL="514350" indent="-514350">
              <a:buFont typeface="+mj-lt"/>
              <a:buAutoNum type="arabicPeriod"/>
            </a:pPr>
            <a:r>
              <a:rPr lang="en-GB" sz="2000" dirty="0"/>
              <a:t>Improve </a:t>
            </a:r>
            <a:r>
              <a:rPr lang="en-GB" sz="2000" i="1" dirty="0"/>
              <a:t>H</a:t>
            </a:r>
            <a:r>
              <a:rPr lang="hu-HU" sz="2000" i="1" dirty="0" err="1"/>
              <a:t>uman</a:t>
            </a:r>
            <a:r>
              <a:rPr lang="hu-HU" sz="2000" i="1" dirty="0"/>
              <a:t> </a:t>
            </a:r>
            <a:r>
              <a:rPr lang="en-GB" sz="2000" i="1" dirty="0"/>
              <a:t>R</a:t>
            </a:r>
            <a:r>
              <a:rPr lang="hu-HU" sz="2000" i="1" dirty="0" err="1"/>
              <a:t>esources</a:t>
            </a:r>
            <a:r>
              <a:rPr lang="en-GB" sz="2000" dirty="0"/>
              <a:t> planning and development </a:t>
            </a:r>
            <a:endParaRPr lang="hu-HU" sz="2000" dirty="0"/>
          </a:p>
          <a:p>
            <a:pPr marL="457200" lvl="1" indent="0">
              <a:buNone/>
            </a:pPr>
            <a:r>
              <a:rPr lang="en-GB" sz="2000" dirty="0"/>
              <a:t>(qualification standards, job descriptions, performance assessment, continuous professional development, employment conditions, incentive system, innovative research, etc.)</a:t>
            </a:r>
          </a:p>
          <a:p>
            <a:pPr marL="514350" indent="-514350">
              <a:buFont typeface="+mj-lt"/>
              <a:buAutoNum type="arabicPeriod"/>
            </a:pPr>
            <a:endParaRPr lang="en-GB" sz="2000" dirty="0"/>
          </a:p>
        </p:txBody>
      </p:sp>
    </p:spTree>
    <p:extLst>
      <p:ext uri="{BB962C8B-B14F-4D97-AF65-F5344CB8AC3E}">
        <p14:creationId xmlns:p14="http://schemas.microsoft.com/office/powerpoint/2010/main" val="3034973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EC3EAC3-668F-4966-A1D7-2D7FD7F77259}"/>
              </a:ext>
            </a:extLst>
          </p:cNvPr>
          <p:cNvSpPr>
            <a:spLocks noGrp="1"/>
          </p:cNvSpPr>
          <p:nvPr>
            <p:ph type="title"/>
          </p:nvPr>
        </p:nvSpPr>
        <p:spPr/>
        <p:txBody>
          <a:bodyPr>
            <a:normAutofit/>
          </a:bodyPr>
          <a:lstStyle/>
          <a:p>
            <a:r>
              <a:rPr lang="en-GB" sz="2800" dirty="0">
                <a:solidFill>
                  <a:schemeClr val="accent2"/>
                </a:solidFill>
              </a:rPr>
              <a:t>Strategic Goal 4.</a:t>
            </a:r>
            <a:r>
              <a:rPr lang="hu-HU" sz="2800" dirty="0">
                <a:solidFill>
                  <a:schemeClr val="accent2"/>
                </a:solidFill>
              </a:rPr>
              <a:t> </a:t>
            </a:r>
            <a:r>
              <a:rPr lang="hu-HU" sz="2800" dirty="0" err="1">
                <a:solidFill>
                  <a:schemeClr val="accent2"/>
                </a:solidFill>
              </a:rPr>
              <a:t>Develop</a:t>
            </a:r>
            <a:r>
              <a:rPr lang="en-GB" sz="2800" dirty="0">
                <a:solidFill>
                  <a:schemeClr val="accent2"/>
                </a:solidFill>
              </a:rPr>
              <a:t> efficient </a:t>
            </a:r>
            <a:r>
              <a:rPr lang="hu-HU" sz="2800" dirty="0" err="1">
                <a:solidFill>
                  <a:schemeClr val="accent2"/>
                </a:solidFill>
              </a:rPr>
              <a:t>pricing</a:t>
            </a:r>
            <a:r>
              <a:rPr lang="en-GB" sz="2800" dirty="0">
                <a:solidFill>
                  <a:schemeClr val="accent2"/>
                </a:solidFill>
              </a:rPr>
              <a:t> </a:t>
            </a:r>
            <a:r>
              <a:rPr lang="hu-HU" sz="2800" dirty="0" err="1">
                <a:solidFill>
                  <a:schemeClr val="accent2"/>
                </a:solidFill>
              </a:rPr>
              <a:t>system</a:t>
            </a:r>
            <a:r>
              <a:rPr lang="hu-HU" sz="2800" dirty="0">
                <a:solidFill>
                  <a:schemeClr val="accent2"/>
                </a:solidFill>
              </a:rPr>
              <a:t> </a:t>
            </a:r>
            <a:r>
              <a:rPr lang="en-GB" sz="2800" dirty="0">
                <a:solidFill>
                  <a:schemeClr val="accent2"/>
                </a:solidFill>
              </a:rPr>
              <a:t>and </a:t>
            </a:r>
            <a:r>
              <a:rPr lang="hu-HU" sz="2800" dirty="0" err="1">
                <a:solidFill>
                  <a:schemeClr val="accent2"/>
                </a:solidFill>
              </a:rPr>
              <a:t>ensure</a:t>
            </a:r>
            <a:r>
              <a:rPr lang="hu-HU" sz="2800" dirty="0">
                <a:solidFill>
                  <a:schemeClr val="accent2"/>
                </a:solidFill>
              </a:rPr>
              <a:t> </a:t>
            </a:r>
            <a:r>
              <a:rPr lang="en-GB" sz="2800" dirty="0">
                <a:solidFill>
                  <a:schemeClr val="accent2"/>
                </a:solidFill>
              </a:rPr>
              <a:t>supply of high quality, effective and safe medicines</a:t>
            </a:r>
          </a:p>
        </p:txBody>
      </p:sp>
      <p:sp>
        <p:nvSpPr>
          <p:cNvPr id="3" name="Tartalom helye 2">
            <a:extLst>
              <a:ext uri="{FF2B5EF4-FFF2-40B4-BE49-F238E27FC236}">
                <a16:creationId xmlns:a16="http://schemas.microsoft.com/office/drawing/2014/main" id="{D977740D-DDFE-4F3D-994D-C1D1D8E8E61D}"/>
              </a:ext>
            </a:extLst>
          </p:cNvPr>
          <p:cNvSpPr>
            <a:spLocks noGrp="1"/>
          </p:cNvSpPr>
          <p:nvPr>
            <p:ph idx="1"/>
          </p:nvPr>
        </p:nvSpPr>
        <p:spPr/>
        <p:txBody>
          <a:bodyPr>
            <a:normAutofit/>
          </a:bodyPr>
          <a:lstStyle/>
          <a:p>
            <a:pPr marL="514350" indent="-514350">
              <a:buFont typeface="+mj-lt"/>
              <a:buAutoNum type="arabicPeriod"/>
            </a:pPr>
            <a:r>
              <a:rPr lang="hu-HU" sz="2000" dirty="0" err="1"/>
              <a:t>Develop</a:t>
            </a:r>
            <a:r>
              <a:rPr lang="hu-HU" sz="2000" dirty="0"/>
              <a:t> </a:t>
            </a:r>
            <a:r>
              <a:rPr lang="en-GB" sz="2000" i="1" dirty="0"/>
              <a:t>efficient pr</a:t>
            </a:r>
            <a:r>
              <a:rPr lang="hu-HU" sz="2000" i="1" dirty="0" err="1"/>
              <a:t>icing</a:t>
            </a:r>
            <a:r>
              <a:rPr lang="hu-HU" sz="2000" i="1" dirty="0"/>
              <a:t> </a:t>
            </a:r>
            <a:r>
              <a:rPr lang="hu-HU" sz="2000" dirty="0" err="1"/>
              <a:t>system</a:t>
            </a:r>
            <a:r>
              <a:rPr lang="hu-HU" sz="2000" dirty="0"/>
              <a:t> </a:t>
            </a:r>
            <a:r>
              <a:rPr lang="hu-HU" sz="2000" dirty="0" err="1"/>
              <a:t>for</a:t>
            </a:r>
            <a:r>
              <a:rPr lang="hu-HU" sz="2000" dirty="0"/>
              <a:t> </a:t>
            </a:r>
            <a:r>
              <a:rPr lang="hu-HU" sz="2000" dirty="0" err="1"/>
              <a:t>medicines</a:t>
            </a:r>
            <a:endParaRPr lang="hu-HU" sz="2000" dirty="0"/>
          </a:p>
          <a:p>
            <a:pPr marL="514350" indent="-514350">
              <a:buFont typeface="+mj-lt"/>
              <a:buAutoNum type="arabicPeriod"/>
            </a:pPr>
            <a:r>
              <a:rPr lang="hu-HU" sz="2000" dirty="0" err="1"/>
              <a:t>Ensure</a:t>
            </a:r>
            <a:r>
              <a:rPr lang="hu-HU" sz="2000" dirty="0"/>
              <a:t> </a:t>
            </a:r>
            <a:r>
              <a:rPr lang="en-GB" sz="2000" dirty="0"/>
              <a:t>supply </a:t>
            </a:r>
            <a:r>
              <a:rPr lang="hu-HU" sz="2000" dirty="0"/>
              <a:t>and </a:t>
            </a:r>
            <a:r>
              <a:rPr lang="hu-HU" sz="2000" i="1" dirty="0" err="1"/>
              <a:t>access</a:t>
            </a:r>
            <a:r>
              <a:rPr lang="hu-HU" sz="2000" i="1" dirty="0"/>
              <a:t> </a:t>
            </a:r>
            <a:r>
              <a:rPr lang="en-GB" sz="2000" i="1" dirty="0"/>
              <a:t>of high quality, effective and safe medicines</a:t>
            </a:r>
          </a:p>
          <a:p>
            <a:endParaRPr lang="en-GB" sz="2000" dirty="0"/>
          </a:p>
        </p:txBody>
      </p:sp>
    </p:spTree>
    <p:extLst>
      <p:ext uri="{BB962C8B-B14F-4D97-AF65-F5344CB8AC3E}">
        <p14:creationId xmlns:p14="http://schemas.microsoft.com/office/powerpoint/2010/main" val="2551771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F3CE54C-2C53-464C-89B0-140540EA8BE4}"/>
              </a:ext>
            </a:extLst>
          </p:cNvPr>
          <p:cNvSpPr>
            <a:spLocks noGrp="1"/>
          </p:cNvSpPr>
          <p:nvPr>
            <p:ph type="title"/>
          </p:nvPr>
        </p:nvSpPr>
        <p:spPr/>
        <p:txBody>
          <a:bodyPr>
            <a:normAutofit/>
          </a:bodyPr>
          <a:lstStyle/>
          <a:p>
            <a:r>
              <a:rPr lang="en-GB" sz="2800" dirty="0">
                <a:solidFill>
                  <a:schemeClr val="accent2"/>
                </a:solidFill>
              </a:rPr>
              <a:t>Strategic Goal 5.</a:t>
            </a:r>
            <a:r>
              <a:rPr lang="hu-HU" sz="2800" dirty="0">
                <a:solidFill>
                  <a:schemeClr val="accent2"/>
                </a:solidFill>
              </a:rPr>
              <a:t> </a:t>
            </a:r>
            <a:r>
              <a:rPr lang="en-GB" sz="2800" dirty="0">
                <a:solidFill>
                  <a:schemeClr val="accent2"/>
                </a:solidFill>
              </a:rPr>
              <a:t>Extend digitalization and e-health solutions and develop health management information system</a:t>
            </a:r>
          </a:p>
        </p:txBody>
      </p:sp>
      <p:sp>
        <p:nvSpPr>
          <p:cNvPr id="3" name="Tartalom helye 2">
            <a:extLst>
              <a:ext uri="{FF2B5EF4-FFF2-40B4-BE49-F238E27FC236}">
                <a16:creationId xmlns:a16="http://schemas.microsoft.com/office/drawing/2014/main" id="{DA1F6801-9B83-45C8-952A-F30E16B29695}"/>
              </a:ext>
            </a:extLst>
          </p:cNvPr>
          <p:cNvSpPr>
            <a:spLocks noGrp="1"/>
          </p:cNvSpPr>
          <p:nvPr>
            <p:ph idx="1"/>
          </p:nvPr>
        </p:nvSpPr>
        <p:spPr/>
        <p:txBody>
          <a:bodyPr>
            <a:normAutofit/>
          </a:bodyPr>
          <a:lstStyle/>
          <a:p>
            <a:pPr marL="457200" indent="-457200">
              <a:buFont typeface="+mj-lt"/>
              <a:buAutoNum type="arabicPeriod"/>
            </a:pPr>
            <a:r>
              <a:rPr lang="en-GB" sz="2000" dirty="0"/>
              <a:t>Adjust </a:t>
            </a:r>
            <a:r>
              <a:rPr lang="en-GB" sz="2000" i="1" dirty="0"/>
              <a:t>regulatory framework </a:t>
            </a:r>
            <a:r>
              <a:rPr lang="en-GB" sz="2000" dirty="0"/>
              <a:t>for HMIS/digital health</a:t>
            </a:r>
            <a:endParaRPr lang="hu-HU" sz="2000" dirty="0"/>
          </a:p>
          <a:p>
            <a:pPr marL="457200" indent="-457200">
              <a:buFont typeface="+mj-lt"/>
              <a:buAutoNum type="arabicPeriod"/>
            </a:pPr>
            <a:r>
              <a:rPr lang="hu-HU" sz="2000" dirty="0"/>
              <a:t>S</a:t>
            </a:r>
            <a:r>
              <a:rPr lang="en-GB" sz="2000" dirty="0" err="1"/>
              <a:t>trengthen</a:t>
            </a:r>
            <a:r>
              <a:rPr lang="en-GB" sz="2000" dirty="0"/>
              <a:t> </a:t>
            </a:r>
            <a:r>
              <a:rPr lang="en-GB" sz="2000" i="1" dirty="0"/>
              <a:t>digital infrastructure </a:t>
            </a:r>
            <a:r>
              <a:rPr lang="en-GB" sz="2000" dirty="0"/>
              <a:t>of health facilities</a:t>
            </a:r>
            <a:endParaRPr lang="hu-HU" sz="2000" dirty="0"/>
          </a:p>
          <a:p>
            <a:pPr marL="457200" indent="-457200">
              <a:buFont typeface="+mj-lt"/>
              <a:buAutoNum type="arabicPeriod"/>
            </a:pPr>
            <a:r>
              <a:rPr lang="hu-HU" sz="2000" dirty="0" err="1"/>
              <a:t>Build</a:t>
            </a:r>
            <a:r>
              <a:rPr lang="hu-HU" sz="2000" dirty="0"/>
              <a:t> </a:t>
            </a:r>
            <a:r>
              <a:rPr lang="hu-HU" sz="2000" i="1" dirty="0"/>
              <a:t>c</a:t>
            </a:r>
            <a:r>
              <a:rPr lang="en-GB" sz="2000" i="1" dirty="0" err="1"/>
              <a:t>apacit</a:t>
            </a:r>
            <a:r>
              <a:rPr lang="hu-HU" sz="2000" i="1" dirty="0" err="1"/>
              <a:t>ies</a:t>
            </a:r>
            <a:r>
              <a:rPr lang="en-GB" sz="2000" i="1" dirty="0"/>
              <a:t> of health information personnel</a:t>
            </a:r>
            <a:endParaRPr lang="hu-HU" sz="2000" i="1" dirty="0"/>
          </a:p>
          <a:p>
            <a:pPr marL="457200" indent="-457200">
              <a:buFont typeface="+mj-lt"/>
              <a:buAutoNum type="arabicPeriod"/>
            </a:pPr>
            <a:r>
              <a:rPr lang="hu-HU" sz="2000" dirty="0" err="1"/>
              <a:t>Develop</a:t>
            </a:r>
            <a:r>
              <a:rPr lang="hu-HU" sz="2000" dirty="0"/>
              <a:t> and </a:t>
            </a:r>
            <a:r>
              <a:rPr lang="hu-HU" sz="2000" dirty="0" err="1"/>
              <a:t>introduce</a:t>
            </a:r>
            <a:r>
              <a:rPr lang="hu-HU" sz="2000" dirty="0"/>
              <a:t> </a:t>
            </a:r>
            <a:r>
              <a:rPr lang="hu-HU" sz="2000" dirty="0" err="1"/>
              <a:t>new</a:t>
            </a:r>
            <a:r>
              <a:rPr lang="hu-HU" sz="2000" dirty="0"/>
              <a:t> </a:t>
            </a:r>
            <a:r>
              <a:rPr lang="hu-HU" sz="2000" i="1" dirty="0" err="1"/>
              <a:t>telemedicine</a:t>
            </a:r>
            <a:r>
              <a:rPr lang="hu-HU" sz="2000" i="1" dirty="0"/>
              <a:t> and e-</a:t>
            </a:r>
            <a:r>
              <a:rPr lang="hu-HU" sz="2000" i="1" dirty="0" err="1"/>
              <a:t>health</a:t>
            </a:r>
            <a:r>
              <a:rPr lang="hu-HU" sz="2000" i="1" dirty="0"/>
              <a:t> </a:t>
            </a:r>
            <a:r>
              <a:rPr lang="hu-HU" sz="2000" i="1" dirty="0" err="1"/>
              <a:t>solutions</a:t>
            </a:r>
            <a:endParaRPr lang="en-GB" sz="2000" i="1" dirty="0"/>
          </a:p>
          <a:p>
            <a:pPr marL="457200" indent="-457200">
              <a:buFont typeface="+mj-lt"/>
              <a:buAutoNum type="arabicPeriod"/>
            </a:pPr>
            <a:endParaRPr lang="en-GB" sz="2000" dirty="0"/>
          </a:p>
        </p:txBody>
      </p:sp>
    </p:spTree>
    <p:extLst>
      <p:ext uri="{BB962C8B-B14F-4D97-AF65-F5344CB8AC3E}">
        <p14:creationId xmlns:p14="http://schemas.microsoft.com/office/powerpoint/2010/main" val="1488542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0274BCC-3777-45C2-99A9-80B62A9AC778}"/>
              </a:ext>
            </a:extLst>
          </p:cNvPr>
          <p:cNvSpPr>
            <a:spLocks noGrp="1"/>
          </p:cNvSpPr>
          <p:nvPr>
            <p:ph type="title"/>
          </p:nvPr>
        </p:nvSpPr>
        <p:spPr/>
        <p:txBody>
          <a:bodyPr>
            <a:normAutofit/>
          </a:bodyPr>
          <a:lstStyle/>
          <a:p>
            <a:r>
              <a:rPr lang="en-GB" sz="2800" dirty="0">
                <a:solidFill>
                  <a:schemeClr val="accent2"/>
                </a:solidFill>
              </a:rPr>
              <a:t>Strategic Goal 6.</a:t>
            </a:r>
            <a:r>
              <a:rPr lang="hu-HU" sz="2800" dirty="0">
                <a:solidFill>
                  <a:schemeClr val="accent2"/>
                </a:solidFill>
              </a:rPr>
              <a:t> </a:t>
            </a:r>
            <a:r>
              <a:rPr lang="en-GB" sz="2800" dirty="0">
                <a:solidFill>
                  <a:schemeClr val="accent2"/>
                </a:solidFill>
              </a:rPr>
              <a:t>Strengthen health care delivery system and improve quality of health care services</a:t>
            </a:r>
          </a:p>
        </p:txBody>
      </p:sp>
      <p:sp>
        <p:nvSpPr>
          <p:cNvPr id="3" name="Tartalom helye 2">
            <a:extLst>
              <a:ext uri="{FF2B5EF4-FFF2-40B4-BE49-F238E27FC236}">
                <a16:creationId xmlns:a16="http://schemas.microsoft.com/office/drawing/2014/main" id="{BBFFBB93-5F73-4933-B221-DA3BF2DF21B2}"/>
              </a:ext>
            </a:extLst>
          </p:cNvPr>
          <p:cNvSpPr>
            <a:spLocks noGrp="1"/>
          </p:cNvSpPr>
          <p:nvPr>
            <p:ph idx="1"/>
          </p:nvPr>
        </p:nvSpPr>
        <p:spPr/>
        <p:txBody>
          <a:bodyPr>
            <a:normAutofit fontScale="70000" lnSpcReduction="20000"/>
          </a:bodyPr>
          <a:lstStyle/>
          <a:p>
            <a:pPr marL="514350" indent="-514350">
              <a:buFont typeface="+mj-lt"/>
              <a:buAutoNum type="arabicPeriod"/>
            </a:pPr>
            <a:r>
              <a:rPr lang="en-GB" dirty="0"/>
              <a:t>Strengthen person-centred community-based integrated </a:t>
            </a:r>
            <a:r>
              <a:rPr lang="en-GB" i="1" dirty="0"/>
              <a:t>primary health care</a:t>
            </a:r>
          </a:p>
          <a:p>
            <a:pPr marL="514350" indent="-514350">
              <a:buFont typeface="+mj-lt"/>
              <a:buAutoNum type="arabicPeriod"/>
            </a:pPr>
            <a:r>
              <a:rPr lang="en-GB" dirty="0"/>
              <a:t>Define and ensure </a:t>
            </a:r>
            <a:r>
              <a:rPr lang="en-GB" i="1" dirty="0"/>
              <a:t>basic benefit package </a:t>
            </a:r>
            <a:r>
              <a:rPr lang="en-GB" dirty="0"/>
              <a:t>for the entire population covered for primary health care</a:t>
            </a:r>
          </a:p>
          <a:p>
            <a:pPr marL="514350" indent="-514350">
              <a:buFont typeface="+mj-lt"/>
              <a:buAutoNum type="arabicPeriod"/>
            </a:pPr>
            <a:r>
              <a:rPr lang="en-GB" dirty="0"/>
              <a:t>Develop </a:t>
            </a:r>
            <a:r>
              <a:rPr lang="en-GB" i="1" dirty="0"/>
              <a:t>health promotion, prevention, diagnosis, treatment and management of diseases </a:t>
            </a:r>
            <a:r>
              <a:rPr lang="en-GB" dirty="0"/>
              <a:t>at all levels of care </a:t>
            </a:r>
          </a:p>
          <a:p>
            <a:pPr marL="514350" indent="-514350">
              <a:buFont typeface="+mj-lt"/>
              <a:buAutoNum type="arabicPeriod"/>
            </a:pPr>
            <a:r>
              <a:rPr lang="en-GB" dirty="0"/>
              <a:t>Consider </a:t>
            </a:r>
            <a:r>
              <a:rPr lang="en-GB" i="1" dirty="0"/>
              <a:t>integrating vertical programmes into integrated primary health care</a:t>
            </a:r>
            <a:r>
              <a:rPr lang="en-GB" dirty="0"/>
              <a:t> </a:t>
            </a:r>
          </a:p>
          <a:p>
            <a:pPr marL="514350" indent="-514350">
              <a:buFont typeface="+mj-lt"/>
              <a:buAutoNum type="arabicPeriod"/>
            </a:pPr>
            <a:r>
              <a:rPr lang="en-GB" dirty="0"/>
              <a:t>Reduce morbidity and mortality from </a:t>
            </a:r>
            <a:r>
              <a:rPr lang="en-GB" i="1" dirty="0"/>
              <a:t>infectious diseases </a:t>
            </a:r>
            <a:r>
              <a:rPr lang="en-GB" dirty="0"/>
              <a:t>by improved vaccination</a:t>
            </a:r>
          </a:p>
          <a:p>
            <a:pPr marL="514350" indent="-514350">
              <a:buFont typeface="+mj-lt"/>
              <a:buAutoNum type="arabicPeriod"/>
            </a:pPr>
            <a:r>
              <a:rPr lang="en-GB" dirty="0"/>
              <a:t>Reduce premature mortality due to </a:t>
            </a:r>
            <a:r>
              <a:rPr lang="en-GB" i="1" dirty="0"/>
              <a:t>non-communicable diseases</a:t>
            </a:r>
          </a:p>
          <a:p>
            <a:pPr marL="514350" indent="-514350">
              <a:buFont typeface="+mj-lt"/>
              <a:buAutoNum type="arabicPeriod"/>
            </a:pPr>
            <a:r>
              <a:rPr lang="en-GB" dirty="0"/>
              <a:t>Promote health and </a:t>
            </a:r>
            <a:r>
              <a:rPr lang="en-GB" i="1" dirty="0"/>
              <a:t>healthy life-style</a:t>
            </a:r>
          </a:p>
          <a:p>
            <a:pPr marL="514350" indent="-514350">
              <a:buFont typeface="+mj-lt"/>
              <a:buAutoNum type="arabicPeriod"/>
            </a:pPr>
            <a:r>
              <a:rPr lang="en-GB" dirty="0"/>
              <a:t>Facilitate equal access to</a:t>
            </a:r>
            <a:r>
              <a:rPr lang="en-GB" i="1" dirty="0"/>
              <a:t> quality health care </a:t>
            </a:r>
            <a:r>
              <a:rPr lang="en-GB" dirty="0"/>
              <a:t>services to all people</a:t>
            </a:r>
          </a:p>
          <a:p>
            <a:pPr marL="514350" indent="-514350">
              <a:buFont typeface="+mj-lt"/>
              <a:buAutoNum type="arabicPeriod"/>
            </a:pPr>
            <a:r>
              <a:rPr lang="en-GB" dirty="0"/>
              <a:t>Provide equitable physical and economic access of the population to </a:t>
            </a:r>
            <a:r>
              <a:rPr lang="en-GB" i="1" dirty="0"/>
              <a:t>essential medicines</a:t>
            </a:r>
          </a:p>
        </p:txBody>
      </p:sp>
    </p:spTree>
    <p:extLst>
      <p:ext uri="{BB962C8B-B14F-4D97-AF65-F5344CB8AC3E}">
        <p14:creationId xmlns:p14="http://schemas.microsoft.com/office/powerpoint/2010/main" val="2191887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DF5901A-AB38-45FF-BC94-618F684FF17D}"/>
              </a:ext>
            </a:extLst>
          </p:cNvPr>
          <p:cNvSpPr>
            <a:spLocks noGrp="1"/>
          </p:cNvSpPr>
          <p:nvPr>
            <p:ph type="title"/>
          </p:nvPr>
        </p:nvSpPr>
        <p:spPr/>
        <p:txBody>
          <a:bodyPr>
            <a:normAutofit/>
          </a:bodyPr>
          <a:lstStyle/>
          <a:p>
            <a:r>
              <a:rPr lang="en-GB" sz="2800" dirty="0">
                <a:solidFill>
                  <a:schemeClr val="accent2"/>
                </a:solidFill>
              </a:rPr>
              <a:t>Strategic Goal 7.</a:t>
            </a:r>
            <a:r>
              <a:rPr lang="hu-HU" sz="2800" dirty="0">
                <a:solidFill>
                  <a:schemeClr val="accent2"/>
                </a:solidFill>
              </a:rPr>
              <a:t> </a:t>
            </a:r>
            <a:r>
              <a:rPr lang="en-GB" sz="2800" dirty="0">
                <a:solidFill>
                  <a:schemeClr val="accent2"/>
                </a:solidFill>
              </a:rPr>
              <a:t>Ensure effective public health services</a:t>
            </a:r>
          </a:p>
        </p:txBody>
      </p:sp>
      <p:sp>
        <p:nvSpPr>
          <p:cNvPr id="3" name="Tartalom helye 2">
            <a:extLst>
              <a:ext uri="{FF2B5EF4-FFF2-40B4-BE49-F238E27FC236}">
                <a16:creationId xmlns:a16="http://schemas.microsoft.com/office/drawing/2014/main" id="{C01D59AC-A8D1-4827-99FA-9AC91C4BDACA}"/>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1883553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3AD7FC8-B0BE-44E8-99F8-1A61F62471C0}"/>
              </a:ext>
            </a:extLst>
          </p:cNvPr>
          <p:cNvSpPr>
            <a:spLocks noGrp="1"/>
          </p:cNvSpPr>
          <p:nvPr>
            <p:ph type="title"/>
          </p:nvPr>
        </p:nvSpPr>
        <p:spPr/>
        <p:txBody>
          <a:bodyPr>
            <a:normAutofit/>
          </a:bodyPr>
          <a:lstStyle/>
          <a:p>
            <a:r>
              <a:rPr lang="hu-HU" sz="3600" dirty="0" err="1"/>
              <a:t>Content</a:t>
            </a:r>
            <a:endParaRPr lang="hu-HU" sz="3600" dirty="0"/>
          </a:p>
        </p:txBody>
      </p:sp>
      <p:sp>
        <p:nvSpPr>
          <p:cNvPr id="3" name="Tartalom helye 2">
            <a:extLst>
              <a:ext uri="{FF2B5EF4-FFF2-40B4-BE49-F238E27FC236}">
                <a16:creationId xmlns:a16="http://schemas.microsoft.com/office/drawing/2014/main" id="{B5DCBFC9-58DD-49B8-A54A-0561840417E2}"/>
              </a:ext>
            </a:extLst>
          </p:cNvPr>
          <p:cNvSpPr>
            <a:spLocks noGrp="1"/>
          </p:cNvSpPr>
          <p:nvPr>
            <p:ph idx="1"/>
          </p:nvPr>
        </p:nvSpPr>
        <p:spPr>
          <a:xfrm>
            <a:off x="628650" y="1648065"/>
            <a:ext cx="7886700" cy="4351338"/>
          </a:xfrm>
        </p:spPr>
        <p:txBody>
          <a:bodyPr>
            <a:noAutofit/>
          </a:bodyPr>
          <a:lstStyle/>
          <a:p>
            <a:pPr marL="0" indent="0">
              <a:buNone/>
            </a:pPr>
            <a:r>
              <a:rPr lang="hu-HU" sz="1800" b="1" dirty="0">
                <a:solidFill>
                  <a:srgbClr val="FF0000"/>
                </a:solidFill>
              </a:rPr>
              <a:t>1. </a:t>
            </a:r>
            <a:r>
              <a:rPr lang="hu-HU" sz="1800" b="1" dirty="0" err="1">
                <a:solidFill>
                  <a:srgbClr val="FF0000"/>
                </a:solidFill>
              </a:rPr>
              <a:t>Developing</a:t>
            </a:r>
            <a:r>
              <a:rPr lang="hu-HU" sz="1800" b="1" dirty="0">
                <a:solidFill>
                  <a:srgbClr val="FF0000"/>
                </a:solidFill>
              </a:rPr>
              <a:t> National Health </a:t>
            </a:r>
            <a:r>
              <a:rPr lang="hu-HU" sz="1800" b="1" dirty="0" err="1">
                <a:solidFill>
                  <a:srgbClr val="FF0000"/>
                </a:solidFill>
              </a:rPr>
              <a:t>Strategy</a:t>
            </a:r>
            <a:endParaRPr lang="hu-HU" sz="1800" b="1" dirty="0">
              <a:solidFill>
                <a:srgbClr val="FF0000"/>
              </a:solidFill>
            </a:endParaRPr>
          </a:p>
          <a:p>
            <a:pPr lvl="1"/>
            <a:r>
              <a:rPr lang="hu-HU" sz="1800" dirty="0"/>
              <a:t>PAR P</a:t>
            </a:r>
            <a:r>
              <a:rPr lang="en-GB" sz="1800" dirty="0" err="1"/>
              <a:t>roject</a:t>
            </a:r>
            <a:r>
              <a:rPr lang="hu-HU" sz="1800" dirty="0"/>
              <a:t>, </a:t>
            </a:r>
            <a:r>
              <a:rPr lang="en-GB" sz="1800" dirty="0"/>
              <a:t>E</a:t>
            </a:r>
            <a:r>
              <a:rPr lang="hu-HU" sz="1800" dirty="0"/>
              <a:t>U</a:t>
            </a:r>
            <a:r>
              <a:rPr lang="en-GB" sz="1800" dirty="0"/>
              <a:t> </a:t>
            </a:r>
            <a:r>
              <a:rPr lang="hu-HU" sz="1800" dirty="0"/>
              <a:t>S</a:t>
            </a:r>
            <a:r>
              <a:rPr lang="en-GB" sz="1800" dirty="0" err="1"/>
              <a:t>upport</a:t>
            </a:r>
            <a:r>
              <a:rPr lang="hu-HU" sz="1800" dirty="0"/>
              <a:t>, I</a:t>
            </a:r>
            <a:r>
              <a:rPr lang="en-GB" sz="1800" dirty="0" err="1"/>
              <a:t>mplementing</a:t>
            </a:r>
            <a:r>
              <a:rPr lang="en-GB" sz="1800" dirty="0"/>
              <a:t> </a:t>
            </a:r>
            <a:r>
              <a:rPr lang="hu-HU" sz="1800" dirty="0"/>
              <a:t>T</a:t>
            </a:r>
            <a:r>
              <a:rPr lang="en-GB" sz="1800" dirty="0" err="1"/>
              <a:t>eam</a:t>
            </a:r>
            <a:endParaRPr lang="hu-HU" sz="1800" dirty="0"/>
          </a:p>
          <a:p>
            <a:pPr marL="0" indent="0">
              <a:buNone/>
            </a:pPr>
            <a:r>
              <a:rPr lang="hu-HU" sz="1800" b="1" dirty="0">
                <a:solidFill>
                  <a:schemeClr val="accent2"/>
                </a:solidFill>
              </a:rPr>
              <a:t>2. Outline of National Health </a:t>
            </a:r>
            <a:r>
              <a:rPr lang="hu-HU" sz="1800" b="1" dirty="0" err="1">
                <a:solidFill>
                  <a:schemeClr val="accent2"/>
                </a:solidFill>
              </a:rPr>
              <a:t>Strategy</a:t>
            </a:r>
            <a:endParaRPr lang="hu-HU" sz="1800" b="1" dirty="0">
              <a:solidFill>
                <a:schemeClr val="accent2"/>
              </a:solidFill>
            </a:endParaRPr>
          </a:p>
          <a:p>
            <a:pPr lvl="1"/>
            <a:r>
              <a:rPr lang="hu-HU" sz="1800" dirty="0" err="1"/>
              <a:t>Overarching</a:t>
            </a:r>
            <a:r>
              <a:rPr lang="hu-HU" sz="1800" dirty="0"/>
              <a:t> </a:t>
            </a:r>
            <a:r>
              <a:rPr lang="hu-HU" sz="1800" dirty="0" err="1"/>
              <a:t>Goals</a:t>
            </a:r>
            <a:endParaRPr lang="hu-HU" sz="1800" dirty="0"/>
          </a:p>
          <a:p>
            <a:pPr lvl="1"/>
            <a:r>
              <a:rPr lang="hu-HU" sz="1800" dirty="0" err="1"/>
              <a:t>Situational</a:t>
            </a:r>
            <a:r>
              <a:rPr lang="hu-HU" sz="1800" dirty="0"/>
              <a:t> </a:t>
            </a:r>
            <a:r>
              <a:rPr lang="hu-HU" sz="1800" dirty="0" err="1"/>
              <a:t>Analysis</a:t>
            </a:r>
            <a:endParaRPr lang="hu-HU" sz="1800" dirty="0"/>
          </a:p>
          <a:p>
            <a:pPr lvl="1"/>
            <a:r>
              <a:rPr lang="hu-HU" sz="1800" dirty="0"/>
              <a:t>Vision, </a:t>
            </a:r>
            <a:r>
              <a:rPr lang="hu-HU" sz="1800" dirty="0" err="1"/>
              <a:t>Mission</a:t>
            </a:r>
            <a:r>
              <a:rPr lang="hu-HU" sz="1800" dirty="0"/>
              <a:t>, </a:t>
            </a:r>
            <a:r>
              <a:rPr lang="hu-HU" sz="1800" dirty="0" err="1"/>
              <a:t>Principles</a:t>
            </a:r>
            <a:r>
              <a:rPr lang="hu-HU" sz="1800" dirty="0"/>
              <a:t> and </a:t>
            </a:r>
            <a:r>
              <a:rPr lang="hu-HU" sz="1800" dirty="0" err="1"/>
              <a:t>Strategic</a:t>
            </a:r>
            <a:r>
              <a:rPr lang="hu-HU" sz="1800" dirty="0"/>
              <a:t> </a:t>
            </a:r>
            <a:r>
              <a:rPr lang="hu-HU" sz="1800" dirty="0" err="1"/>
              <a:t>Objectives</a:t>
            </a:r>
            <a:r>
              <a:rPr lang="hu-HU" sz="1800" dirty="0"/>
              <a:t> </a:t>
            </a:r>
          </a:p>
          <a:p>
            <a:pPr lvl="1"/>
            <a:r>
              <a:rPr lang="hu-HU" sz="1800" dirty="0" err="1"/>
              <a:t>Strategic</a:t>
            </a:r>
            <a:r>
              <a:rPr lang="hu-HU" sz="1800" dirty="0"/>
              <a:t> Framework, </a:t>
            </a:r>
            <a:r>
              <a:rPr lang="hu-HU" sz="1800" dirty="0" err="1"/>
              <a:t>Specific</a:t>
            </a:r>
            <a:r>
              <a:rPr lang="hu-HU" sz="1800" dirty="0"/>
              <a:t> </a:t>
            </a:r>
            <a:r>
              <a:rPr lang="hu-HU" sz="1800" dirty="0" err="1"/>
              <a:t>Objectives</a:t>
            </a:r>
            <a:r>
              <a:rPr lang="hu-HU" sz="1800" dirty="0"/>
              <a:t>, </a:t>
            </a:r>
            <a:r>
              <a:rPr lang="hu-HU" sz="1800" dirty="0" err="1"/>
              <a:t>Indicators</a:t>
            </a:r>
            <a:r>
              <a:rPr lang="hu-HU" sz="1800" dirty="0"/>
              <a:t> and </a:t>
            </a:r>
            <a:r>
              <a:rPr lang="hu-HU" sz="1800" dirty="0" err="1"/>
              <a:t>Targets</a:t>
            </a:r>
            <a:endParaRPr lang="hu-HU" sz="1800" dirty="0"/>
          </a:p>
          <a:p>
            <a:pPr lvl="1"/>
            <a:r>
              <a:rPr lang="hu-HU" sz="1800" dirty="0" err="1"/>
              <a:t>Resource</a:t>
            </a:r>
            <a:r>
              <a:rPr lang="hu-HU" sz="1800" dirty="0"/>
              <a:t> </a:t>
            </a:r>
            <a:r>
              <a:rPr lang="hu-HU" sz="1800" dirty="0" err="1"/>
              <a:t>Plan</a:t>
            </a:r>
            <a:endParaRPr lang="hu-HU" sz="1800" dirty="0"/>
          </a:p>
          <a:p>
            <a:pPr lvl="1"/>
            <a:r>
              <a:rPr lang="hu-HU" sz="1800" dirty="0" err="1"/>
              <a:t>Implementation</a:t>
            </a:r>
            <a:r>
              <a:rPr lang="hu-HU" sz="1800" dirty="0"/>
              <a:t>, </a:t>
            </a:r>
            <a:r>
              <a:rPr lang="hu-HU" sz="1800" dirty="0" err="1"/>
              <a:t>Risks</a:t>
            </a:r>
            <a:r>
              <a:rPr lang="hu-HU" sz="1800" dirty="0"/>
              <a:t> and </a:t>
            </a:r>
            <a:r>
              <a:rPr lang="hu-HU" sz="1800" dirty="0" err="1"/>
              <a:t>Assumptions</a:t>
            </a:r>
            <a:endParaRPr lang="hu-HU" sz="1800" dirty="0"/>
          </a:p>
          <a:p>
            <a:pPr marL="0" indent="0">
              <a:buNone/>
            </a:pPr>
            <a:r>
              <a:rPr lang="hu-HU" sz="1800" b="1" dirty="0">
                <a:solidFill>
                  <a:srgbClr val="0070C0"/>
                </a:solidFill>
              </a:rPr>
              <a:t>3. Health System </a:t>
            </a:r>
            <a:r>
              <a:rPr lang="hu-HU" sz="1800" b="1" dirty="0" err="1">
                <a:solidFill>
                  <a:srgbClr val="0070C0"/>
                </a:solidFill>
              </a:rPr>
              <a:t>Strengthening</a:t>
            </a:r>
            <a:r>
              <a:rPr lang="hu-HU" sz="1800" b="1" dirty="0">
                <a:solidFill>
                  <a:srgbClr val="0070C0"/>
                </a:solidFill>
              </a:rPr>
              <a:t> </a:t>
            </a:r>
            <a:r>
              <a:rPr lang="hu-HU" sz="1800" b="1" dirty="0" err="1">
                <a:solidFill>
                  <a:srgbClr val="0070C0"/>
                </a:solidFill>
              </a:rPr>
              <a:t>versus</a:t>
            </a:r>
            <a:r>
              <a:rPr lang="hu-HU" sz="1800" b="1" dirty="0">
                <a:solidFill>
                  <a:srgbClr val="0070C0"/>
                </a:solidFill>
              </a:rPr>
              <a:t> Health System Reform</a:t>
            </a:r>
          </a:p>
          <a:p>
            <a:pPr lvl="1"/>
            <a:r>
              <a:rPr lang="hu-HU" sz="1800" dirty="0"/>
              <a:t>Health System </a:t>
            </a:r>
            <a:r>
              <a:rPr lang="hu-HU" sz="1800" dirty="0" err="1"/>
              <a:t>Strengthening</a:t>
            </a:r>
            <a:r>
              <a:rPr lang="hu-HU" sz="1800" dirty="0"/>
              <a:t> and </a:t>
            </a:r>
            <a:r>
              <a:rPr lang="hu-HU" sz="1800" dirty="0" err="1"/>
              <a:t>Novel</a:t>
            </a:r>
            <a:r>
              <a:rPr lang="hu-HU" sz="1800" dirty="0"/>
              <a:t> </a:t>
            </a:r>
            <a:r>
              <a:rPr lang="hu-HU" sz="1800" dirty="0" err="1"/>
              <a:t>Solutions</a:t>
            </a:r>
            <a:r>
              <a:rPr lang="hu-HU" sz="1800" dirty="0"/>
              <a:t> of Health System Reform</a:t>
            </a:r>
          </a:p>
          <a:p>
            <a:pPr marL="0" indent="0">
              <a:buNone/>
            </a:pPr>
            <a:r>
              <a:rPr lang="hu-HU" sz="1800" b="1" dirty="0">
                <a:solidFill>
                  <a:srgbClr val="00B050"/>
                </a:solidFill>
              </a:rPr>
              <a:t>4. </a:t>
            </a:r>
            <a:r>
              <a:rPr lang="hu-HU" sz="1800" b="1" dirty="0" err="1">
                <a:solidFill>
                  <a:srgbClr val="00B050"/>
                </a:solidFill>
              </a:rPr>
              <a:t>Developing</a:t>
            </a:r>
            <a:r>
              <a:rPr lang="hu-HU" sz="1800" b="1" dirty="0">
                <a:solidFill>
                  <a:srgbClr val="00B050"/>
                </a:solidFill>
              </a:rPr>
              <a:t> </a:t>
            </a:r>
            <a:r>
              <a:rPr lang="hu-HU" sz="1800" b="1" dirty="0" err="1">
                <a:solidFill>
                  <a:srgbClr val="00B050"/>
                </a:solidFill>
              </a:rPr>
              <a:t>Strategy</a:t>
            </a:r>
            <a:endParaRPr lang="hu-HU" sz="1800" b="1" dirty="0">
              <a:solidFill>
                <a:srgbClr val="00B050"/>
              </a:solidFill>
            </a:endParaRPr>
          </a:p>
          <a:p>
            <a:pPr lvl="1"/>
            <a:r>
              <a:rPr lang="hu-HU" sz="1800" dirty="0" err="1"/>
              <a:t>Ownership</a:t>
            </a:r>
            <a:r>
              <a:rPr lang="hu-HU" sz="1800" dirty="0"/>
              <a:t> and </a:t>
            </a:r>
            <a:r>
              <a:rPr lang="hu-HU" sz="1800" dirty="0" err="1"/>
              <a:t>Leadership</a:t>
            </a:r>
            <a:r>
              <a:rPr lang="hu-HU" sz="1800" dirty="0"/>
              <a:t> / </a:t>
            </a:r>
            <a:r>
              <a:rPr lang="hu-HU" sz="1800" dirty="0" err="1"/>
              <a:t>Ministry</a:t>
            </a:r>
            <a:r>
              <a:rPr lang="hu-HU" sz="1800" dirty="0"/>
              <a:t> of Health and UHC </a:t>
            </a:r>
            <a:r>
              <a:rPr lang="hu-HU" sz="1800" dirty="0" err="1"/>
              <a:t>Board</a:t>
            </a:r>
            <a:endParaRPr lang="hu-HU" sz="1800" dirty="0"/>
          </a:p>
          <a:p>
            <a:pPr lvl="1"/>
            <a:r>
              <a:rPr lang="hu-HU" sz="1800" dirty="0" err="1"/>
              <a:t>Roadmap</a:t>
            </a:r>
            <a:r>
              <a:rPr lang="hu-HU" sz="1800" dirty="0"/>
              <a:t> / </a:t>
            </a:r>
            <a:r>
              <a:rPr lang="hu-HU" sz="1800" dirty="0" err="1"/>
              <a:t>Working</a:t>
            </a:r>
            <a:r>
              <a:rPr lang="hu-HU" sz="1800" dirty="0"/>
              <a:t> </a:t>
            </a:r>
            <a:r>
              <a:rPr lang="hu-HU" sz="1800" dirty="0" err="1"/>
              <a:t>Groups</a:t>
            </a:r>
            <a:r>
              <a:rPr lang="hu-HU" sz="1800" dirty="0"/>
              <a:t> and Policy </a:t>
            </a:r>
            <a:r>
              <a:rPr lang="hu-HU" sz="1800" dirty="0" err="1"/>
              <a:t>Dialogue</a:t>
            </a:r>
            <a:endParaRPr lang="hu-HU" sz="1800" dirty="0"/>
          </a:p>
          <a:p>
            <a:pPr lvl="1"/>
            <a:r>
              <a:rPr lang="hu-HU" sz="1800" dirty="0"/>
              <a:t>National Health </a:t>
            </a:r>
            <a:r>
              <a:rPr lang="hu-HU" sz="1800" dirty="0" err="1"/>
              <a:t>Strategy</a:t>
            </a:r>
            <a:r>
              <a:rPr lang="hu-HU" sz="1800" dirty="0"/>
              <a:t> </a:t>
            </a:r>
            <a:r>
              <a:rPr lang="hu-HU" sz="1800" dirty="0" err="1"/>
              <a:t>document</a:t>
            </a:r>
            <a:endParaRPr lang="hu-HU" sz="1800" dirty="0"/>
          </a:p>
        </p:txBody>
      </p:sp>
    </p:spTree>
    <p:extLst>
      <p:ext uri="{BB962C8B-B14F-4D97-AF65-F5344CB8AC3E}">
        <p14:creationId xmlns:p14="http://schemas.microsoft.com/office/powerpoint/2010/main" val="22353919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FC49D83-1FCB-4143-A895-B8C792C86A2F}"/>
              </a:ext>
            </a:extLst>
          </p:cNvPr>
          <p:cNvSpPr>
            <a:spLocks noGrp="1"/>
          </p:cNvSpPr>
          <p:nvPr>
            <p:ph type="title"/>
          </p:nvPr>
        </p:nvSpPr>
        <p:spPr/>
        <p:txBody>
          <a:bodyPr>
            <a:normAutofit/>
          </a:bodyPr>
          <a:lstStyle/>
          <a:p>
            <a:r>
              <a:rPr lang="hu-HU" sz="3200" dirty="0" err="1">
                <a:solidFill>
                  <a:schemeClr val="accent2"/>
                </a:solidFill>
              </a:rPr>
              <a:t>Resource</a:t>
            </a:r>
            <a:r>
              <a:rPr lang="hu-HU" sz="3200" dirty="0">
                <a:solidFill>
                  <a:schemeClr val="accent2"/>
                </a:solidFill>
              </a:rPr>
              <a:t> </a:t>
            </a:r>
            <a:r>
              <a:rPr lang="hu-HU" sz="3200" dirty="0" err="1">
                <a:solidFill>
                  <a:schemeClr val="accent2"/>
                </a:solidFill>
              </a:rPr>
              <a:t>Plan</a:t>
            </a:r>
            <a:endParaRPr lang="en-GB" sz="3200" dirty="0">
              <a:solidFill>
                <a:schemeClr val="accent2"/>
              </a:solidFill>
            </a:endParaRPr>
          </a:p>
        </p:txBody>
      </p:sp>
      <p:sp>
        <p:nvSpPr>
          <p:cNvPr id="3" name="Tartalom helye 2">
            <a:extLst>
              <a:ext uri="{FF2B5EF4-FFF2-40B4-BE49-F238E27FC236}">
                <a16:creationId xmlns:a16="http://schemas.microsoft.com/office/drawing/2014/main" id="{56ED05A4-38A3-40E6-ADDF-49C3338572D5}"/>
              </a:ext>
            </a:extLst>
          </p:cNvPr>
          <p:cNvSpPr>
            <a:spLocks noGrp="1"/>
          </p:cNvSpPr>
          <p:nvPr>
            <p:ph idx="1"/>
          </p:nvPr>
        </p:nvSpPr>
        <p:spPr/>
        <p:txBody>
          <a:bodyPr>
            <a:normAutofit/>
          </a:bodyPr>
          <a:lstStyle/>
          <a:p>
            <a:pPr marL="0" indent="0">
              <a:buNone/>
            </a:pPr>
            <a:r>
              <a:rPr lang="en-GB" sz="2000" dirty="0"/>
              <a:t>It is crucial to </a:t>
            </a:r>
            <a:r>
              <a:rPr lang="en-GB" sz="2000" i="1" dirty="0"/>
              <a:t>assess the needs </a:t>
            </a:r>
            <a:r>
              <a:rPr lang="en-GB" sz="2000" dirty="0"/>
              <a:t>and to </a:t>
            </a:r>
            <a:r>
              <a:rPr lang="en-GB" sz="2000" i="1" dirty="0"/>
              <a:t>plan the use </a:t>
            </a:r>
            <a:r>
              <a:rPr lang="en-GB" sz="2000" dirty="0"/>
              <a:t>of the various resources that will be required to undertake the interventions. </a:t>
            </a:r>
            <a:endParaRPr lang="hu-HU" sz="2000" dirty="0"/>
          </a:p>
          <a:p>
            <a:pPr marL="0" indent="0">
              <a:buNone/>
            </a:pPr>
            <a:r>
              <a:rPr lang="en-GB" sz="2000" dirty="0"/>
              <a:t>The strategy should consider </a:t>
            </a:r>
            <a:r>
              <a:rPr lang="en-GB" sz="2000" i="1" dirty="0"/>
              <a:t>what resources </a:t>
            </a:r>
            <a:r>
              <a:rPr lang="en-GB" sz="2000" dirty="0"/>
              <a:t>(e.g. financial, human resources) already exist, and what additional resources will be required over the period of the implementation.</a:t>
            </a:r>
          </a:p>
          <a:p>
            <a:pPr marL="0" indent="0">
              <a:buNone/>
            </a:pPr>
            <a:r>
              <a:rPr lang="en-GB" sz="2000" dirty="0"/>
              <a:t>Please also refer to the </a:t>
            </a:r>
            <a:r>
              <a:rPr lang="en-GB" sz="2000" i="1" dirty="0"/>
              <a:t>note on methodology for budgeting and costing Action Plan</a:t>
            </a:r>
            <a:r>
              <a:rPr lang="en-GB" sz="2000" dirty="0"/>
              <a:t>.</a:t>
            </a:r>
          </a:p>
          <a:p>
            <a:endParaRPr lang="en-GB" sz="2000" dirty="0"/>
          </a:p>
        </p:txBody>
      </p:sp>
    </p:spTree>
    <p:extLst>
      <p:ext uri="{BB962C8B-B14F-4D97-AF65-F5344CB8AC3E}">
        <p14:creationId xmlns:p14="http://schemas.microsoft.com/office/powerpoint/2010/main" val="1082363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D9C799D-CFE1-400A-914A-8C09173D66B9}"/>
              </a:ext>
            </a:extLst>
          </p:cNvPr>
          <p:cNvSpPr>
            <a:spLocks noGrp="1"/>
          </p:cNvSpPr>
          <p:nvPr>
            <p:ph type="title"/>
          </p:nvPr>
        </p:nvSpPr>
        <p:spPr/>
        <p:txBody>
          <a:bodyPr>
            <a:normAutofit/>
          </a:bodyPr>
          <a:lstStyle/>
          <a:p>
            <a:r>
              <a:rPr lang="en-GB" sz="3200" dirty="0">
                <a:solidFill>
                  <a:schemeClr val="accent2"/>
                </a:solidFill>
              </a:rPr>
              <a:t>Implementation</a:t>
            </a:r>
          </a:p>
        </p:txBody>
      </p:sp>
      <p:sp>
        <p:nvSpPr>
          <p:cNvPr id="3" name="Tartalom helye 2">
            <a:extLst>
              <a:ext uri="{FF2B5EF4-FFF2-40B4-BE49-F238E27FC236}">
                <a16:creationId xmlns:a16="http://schemas.microsoft.com/office/drawing/2014/main" id="{74934FFA-6A56-4B59-8287-AFE2156453D6}"/>
              </a:ext>
            </a:extLst>
          </p:cNvPr>
          <p:cNvSpPr>
            <a:spLocks noGrp="1"/>
          </p:cNvSpPr>
          <p:nvPr>
            <p:ph idx="1"/>
          </p:nvPr>
        </p:nvSpPr>
        <p:spPr/>
        <p:txBody>
          <a:bodyPr>
            <a:normAutofit/>
          </a:bodyPr>
          <a:lstStyle/>
          <a:p>
            <a:pPr marL="0" indent="0">
              <a:buNone/>
            </a:pPr>
            <a:r>
              <a:rPr lang="en-GB" sz="2000" i="1" dirty="0"/>
              <a:t>Governance, coordination, and implementation </a:t>
            </a:r>
            <a:r>
              <a:rPr lang="en-GB" sz="2000" dirty="0"/>
              <a:t>arrangement: Who will do what and when? How to mobilize resources? What are the potential sources of funding? </a:t>
            </a:r>
          </a:p>
          <a:p>
            <a:pPr marL="0" indent="0">
              <a:buNone/>
            </a:pPr>
            <a:r>
              <a:rPr lang="en-GB" sz="2000" i="1" dirty="0"/>
              <a:t>Monitoring and Evaluation Plan</a:t>
            </a:r>
            <a:r>
              <a:rPr lang="en-GB" sz="2000" dirty="0"/>
              <a:t>: What are the indicators? Periodicity for indicator monitoring? What are the sources of data and methods of data collection? How will we measure progress, plan for strategic plan refreshment? Periodicity for indicator monitoring and reviews and evaluations (annual reviews, mid-term reviews, end evaluation).</a:t>
            </a:r>
          </a:p>
          <a:p>
            <a:pPr marL="0" indent="0">
              <a:buNone/>
            </a:pPr>
            <a:r>
              <a:rPr lang="en-GB" sz="2000" dirty="0"/>
              <a:t>To ensure that monitoring and evaluation is facilitated, a monitoring and evaluation plan should be developed indicating the activities to be undertaken, when and by whom. Th</a:t>
            </a:r>
            <a:r>
              <a:rPr lang="hu-HU" sz="2000" dirty="0"/>
              <a:t>e</a:t>
            </a:r>
            <a:r>
              <a:rPr lang="en-GB" sz="2000" dirty="0"/>
              <a:t> </a:t>
            </a:r>
            <a:r>
              <a:rPr lang="hu-HU" sz="2000" i="1" dirty="0"/>
              <a:t>Action P</a:t>
            </a:r>
            <a:r>
              <a:rPr lang="en-GB" sz="2000" i="1" dirty="0" err="1"/>
              <a:t>lan</a:t>
            </a:r>
            <a:r>
              <a:rPr lang="en-GB" sz="2000" i="1" dirty="0"/>
              <a:t> </a:t>
            </a:r>
            <a:r>
              <a:rPr lang="en-GB" sz="2000" dirty="0"/>
              <a:t>should be costed, and the cost of the plan included in the overall cost of the strategic plan. </a:t>
            </a:r>
          </a:p>
          <a:p>
            <a:endParaRPr lang="en-GB" sz="2000" dirty="0"/>
          </a:p>
        </p:txBody>
      </p:sp>
    </p:spTree>
    <p:extLst>
      <p:ext uri="{BB962C8B-B14F-4D97-AF65-F5344CB8AC3E}">
        <p14:creationId xmlns:p14="http://schemas.microsoft.com/office/powerpoint/2010/main" val="1048245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53E811B-25EF-41CD-AEE9-CF70AB3DCCBC}"/>
              </a:ext>
            </a:extLst>
          </p:cNvPr>
          <p:cNvSpPr>
            <a:spLocks noGrp="1"/>
          </p:cNvSpPr>
          <p:nvPr>
            <p:ph type="title"/>
          </p:nvPr>
        </p:nvSpPr>
        <p:spPr/>
        <p:txBody>
          <a:bodyPr>
            <a:normAutofit/>
          </a:bodyPr>
          <a:lstStyle/>
          <a:p>
            <a:r>
              <a:rPr lang="hu-HU" sz="3200" dirty="0" err="1">
                <a:solidFill>
                  <a:schemeClr val="accent2"/>
                </a:solidFill>
              </a:rPr>
              <a:t>Risks</a:t>
            </a:r>
            <a:r>
              <a:rPr lang="hu-HU" sz="3200" dirty="0">
                <a:solidFill>
                  <a:schemeClr val="accent2"/>
                </a:solidFill>
              </a:rPr>
              <a:t> and </a:t>
            </a:r>
            <a:r>
              <a:rPr lang="hu-HU" sz="3200" dirty="0" err="1">
                <a:solidFill>
                  <a:schemeClr val="accent2"/>
                </a:solidFill>
              </a:rPr>
              <a:t>Assumptions</a:t>
            </a:r>
            <a:endParaRPr lang="en-GB" sz="3200" dirty="0">
              <a:solidFill>
                <a:schemeClr val="accent2"/>
              </a:solidFill>
            </a:endParaRPr>
          </a:p>
        </p:txBody>
      </p:sp>
      <p:sp>
        <p:nvSpPr>
          <p:cNvPr id="3" name="Tartalom helye 2">
            <a:extLst>
              <a:ext uri="{FF2B5EF4-FFF2-40B4-BE49-F238E27FC236}">
                <a16:creationId xmlns:a16="http://schemas.microsoft.com/office/drawing/2014/main" id="{5AA69386-71DE-43D6-829A-E1311A3061FD}"/>
              </a:ext>
            </a:extLst>
          </p:cNvPr>
          <p:cNvSpPr>
            <a:spLocks noGrp="1"/>
          </p:cNvSpPr>
          <p:nvPr>
            <p:ph idx="1"/>
          </p:nvPr>
        </p:nvSpPr>
        <p:spPr/>
        <p:txBody>
          <a:bodyPr>
            <a:normAutofit/>
          </a:bodyPr>
          <a:lstStyle/>
          <a:p>
            <a:r>
              <a:rPr lang="en-GB" sz="2000" dirty="0"/>
              <a:t>It is especially important to understand the </a:t>
            </a:r>
            <a:r>
              <a:rPr lang="en-GB" sz="2000" i="1" dirty="0"/>
              <a:t>risks</a:t>
            </a:r>
            <a:r>
              <a:rPr lang="en-GB" sz="2000" dirty="0"/>
              <a:t> associated with the implementation of the strategic plan.  Risk analysis refers to analysis of factors which may influence the implementation of the plan and hence the achievement of objectives. It is necessary to identify both internal and external risks, and alternative strategies that may be needed to manage the risk.</a:t>
            </a:r>
          </a:p>
          <a:p>
            <a:r>
              <a:rPr lang="en-GB" sz="2000" i="1" dirty="0"/>
              <a:t>Assumptions</a:t>
            </a:r>
            <a:r>
              <a:rPr lang="en-GB" sz="2000" dirty="0"/>
              <a:t> describe situations and conditions, which are necessary for success, but which are largely beyond the control of the governing or implementing organisations. Thus, it is needed to look at the institutional context (e.g. laws, political commitments, trends in financing) in addition to other possible impact of the environment.</a:t>
            </a:r>
          </a:p>
          <a:p>
            <a:endParaRPr lang="en-GB" sz="2000" dirty="0"/>
          </a:p>
        </p:txBody>
      </p:sp>
    </p:spTree>
    <p:extLst>
      <p:ext uri="{BB962C8B-B14F-4D97-AF65-F5344CB8AC3E}">
        <p14:creationId xmlns:p14="http://schemas.microsoft.com/office/powerpoint/2010/main" val="704822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A12D642-03D4-4AB2-B9C4-DFC71D5D4F09}"/>
              </a:ext>
            </a:extLst>
          </p:cNvPr>
          <p:cNvSpPr>
            <a:spLocks noGrp="1"/>
          </p:cNvSpPr>
          <p:nvPr>
            <p:ph type="title"/>
          </p:nvPr>
        </p:nvSpPr>
        <p:spPr/>
        <p:txBody>
          <a:bodyPr>
            <a:normAutofit/>
          </a:bodyPr>
          <a:lstStyle/>
          <a:p>
            <a:r>
              <a:rPr lang="hu-HU" sz="3600" dirty="0">
                <a:solidFill>
                  <a:srgbClr val="0070C0"/>
                </a:solidFill>
              </a:rPr>
              <a:t>3. Health System </a:t>
            </a:r>
            <a:r>
              <a:rPr lang="hu-HU" sz="3600" dirty="0" err="1">
                <a:solidFill>
                  <a:srgbClr val="0070C0"/>
                </a:solidFill>
              </a:rPr>
              <a:t>Strengthening</a:t>
            </a:r>
            <a:r>
              <a:rPr lang="hu-HU" sz="3600" dirty="0">
                <a:solidFill>
                  <a:srgbClr val="0070C0"/>
                </a:solidFill>
              </a:rPr>
              <a:t> </a:t>
            </a:r>
            <a:r>
              <a:rPr lang="hu-HU" sz="3600" dirty="0" err="1">
                <a:solidFill>
                  <a:srgbClr val="0070C0"/>
                </a:solidFill>
              </a:rPr>
              <a:t>versus</a:t>
            </a:r>
            <a:r>
              <a:rPr lang="hu-HU" sz="3600" dirty="0">
                <a:solidFill>
                  <a:srgbClr val="0070C0"/>
                </a:solidFill>
              </a:rPr>
              <a:t> Health System Reform</a:t>
            </a:r>
            <a:endParaRPr lang="en-GB" sz="3600" dirty="0"/>
          </a:p>
        </p:txBody>
      </p:sp>
      <p:sp>
        <p:nvSpPr>
          <p:cNvPr id="3" name="Tartalom helye 2">
            <a:extLst>
              <a:ext uri="{FF2B5EF4-FFF2-40B4-BE49-F238E27FC236}">
                <a16:creationId xmlns:a16="http://schemas.microsoft.com/office/drawing/2014/main" id="{AE87EC18-3640-47F1-9C4C-DEEE4FC28975}"/>
              </a:ext>
            </a:extLst>
          </p:cNvPr>
          <p:cNvSpPr>
            <a:spLocks noGrp="1"/>
          </p:cNvSpPr>
          <p:nvPr>
            <p:ph idx="1"/>
          </p:nvPr>
        </p:nvSpPr>
        <p:spPr/>
        <p:txBody>
          <a:bodyPr>
            <a:normAutofit/>
          </a:bodyPr>
          <a:lstStyle/>
          <a:p>
            <a:pPr marL="0" indent="0">
              <a:buNone/>
            </a:pPr>
            <a:r>
              <a:rPr lang="hu-HU" sz="2000" b="1" dirty="0" err="1"/>
              <a:t>Strategic</a:t>
            </a:r>
            <a:r>
              <a:rPr lang="hu-HU" sz="2000" b="1" dirty="0"/>
              <a:t> </a:t>
            </a:r>
            <a:r>
              <a:rPr lang="hu-HU" sz="2000" b="1" dirty="0" err="1"/>
              <a:t>goal</a:t>
            </a:r>
            <a:endParaRPr lang="hu-HU" sz="2000" b="1" dirty="0"/>
          </a:p>
          <a:p>
            <a:r>
              <a:rPr lang="en-GB" sz="2000" dirty="0"/>
              <a:t>To achieve </a:t>
            </a:r>
            <a:r>
              <a:rPr lang="hu-HU" sz="2000" i="1" dirty="0"/>
              <a:t>U</a:t>
            </a:r>
            <a:r>
              <a:rPr lang="en-GB" sz="2000" i="1" dirty="0" err="1"/>
              <a:t>niversal</a:t>
            </a:r>
            <a:r>
              <a:rPr lang="en-GB" sz="2000" i="1" dirty="0"/>
              <a:t> </a:t>
            </a:r>
            <a:r>
              <a:rPr lang="hu-HU" sz="2000" i="1" dirty="0"/>
              <a:t>H</a:t>
            </a:r>
            <a:r>
              <a:rPr lang="en-GB" sz="2000" i="1" dirty="0" err="1"/>
              <a:t>ealth</a:t>
            </a:r>
            <a:r>
              <a:rPr lang="en-GB" sz="2000" i="1" dirty="0"/>
              <a:t> </a:t>
            </a:r>
            <a:r>
              <a:rPr lang="hu-HU" sz="2000" i="1" dirty="0"/>
              <a:t>C</a:t>
            </a:r>
            <a:r>
              <a:rPr lang="en-GB" sz="2000" i="1" dirty="0"/>
              <a:t>overage</a:t>
            </a:r>
            <a:r>
              <a:rPr lang="en-GB" sz="2000" dirty="0"/>
              <a:t>, which ensures equitable access to affordable and quality health services.</a:t>
            </a:r>
          </a:p>
          <a:p>
            <a:pPr lvl="1"/>
            <a:r>
              <a:rPr lang="en-GB" sz="2000" dirty="0"/>
              <a:t>Access to quality services needed </a:t>
            </a:r>
          </a:p>
          <a:p>
            <a:pPr lvl="1"/>
            <a:r>
              <a:rPr lang="en-GB" sz="2000" dirty="0"/>
              <a:t>With financial risk protection</a:t>
            </a:r>
          </a:p>
          <a:p>
            <a:pPr lvl="1"/>
            <a:r>
              <a:rPr lang="en-GB" sz="2000" dirty="0"/>
              <a:t>For everyone</a:t>
            </a:r>
          </a:p>
          <a:p>
            <a:pPr marL="0" indent="0">
              <a:buNone/>
            </a:pPr>
            <a:endParaRPr lang="hu-HU" sz="2000" dirty="0"/>
          </a:p>
        </p:txBody>
      </p:sp>
    </p:spTree>
    <p:extLst>
      <p:ext uri="{BB962C8B-B14F-4D97-AF65-F5344CB8AC3E}">
        <p14:creationId xmlns:p14="http://schemas.microsoft.com/office/powerpoint/2010/main" val="85865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nhaltsplatzhalter 3"/>
          <p:cNvPicPr>
            <a:picLocks noGrp="1" noChangeAspect="1"/>
          </p:cNvPicPr>
          <p:nvPr>
            <p:ph idx="1"/>
          </p:nvPr>
        </p:nvPicPr>
        <p:blipFill rotWithShape="1">
          <a:blip r:embed="rId2"/>
          <a:srcRect t="653" b="-6"/>
          <a:stretch/>
        </p:blipFill>
        <p:spPr>
          <a:xfrm>
            <a:off x="1238806" y="735502"/>
            <a:ext cx="6693715" cy="5136091"/>
          </a:xfrm>
        </p:spPr>
      </p:pic>
      <p:sp>
        <p:nvSpPr>
          <p:cNvPr id="7" name="Rechteck 6"/>
          <p:cNvSpPr/>
          <p:nvPr/>
        </p:nvSpPr>
        <p:spPr>
          <a:xfrm>
            <a:off x="5924505" y="6094740"/>
            <a:ext cx="2762295" cy="261610"/>
          </a:xfrm>
          <a:prstGeom prst="rect">
            <a:avLst/>
          </a:prstGeom>
        </p:spPr>
        <p:txBody>
          <a:bodyPr wrap="none">
            <a:spAutoFit/>
          </a:bodyPr>
          <a:lstStyle/>
          <a:p>
            <a:r>
              <a:rPr lang="en-GB" sz="1100" dirty="0"/>
              <a:t>Source: WHO, World Health Assembly, 2013.</a:t>
            </a:r>
          </a:p>
        </p:txBody>
      </p:sp>
    </p:spTree>
    <p:extLst>
      <p:ext uri="{BB962C8B-B14F-4D97-AF65-F5344CB8AC3E}">
        <p14:creationId xmlns:p14="http://schemas.microsoft.com/office/powerpoint/2010/main" val="1988178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915624F-97B0-4D23-A7ED-C074CC5BC3B3}"/>
              </a:ext>
            </a:extLst>
          </p:cNvPr>
          <p:cNvSpPr>
            <a:spLocks noGrp="1"/>
          </p:cNvSpPr>
          <p:nvPr>
            <p:ph type="title"/>
          </p:nvPr>
        </p:nvSpPr>
        <p:spPr/>
        <p:txBody>
          <a:bodyPr>
            <a:normAutofit/>
          </a:bodyPr>
          <a:lstStyle/>
          <a:p>
            <a:r>
              <a:rPr lang="hu-HU" sz="3600" dirty="0">
                <a:solidFill>
                  <a:srgbClr val="C00000"/>
                </a:solidFill>
              </a:rPr>
              <a:t>Health System Reform - </a:t>
            </a:r>
            <a:r>
              <a:rPr lang="hu-HU" sz="3600" dirty="0" err="1">
                <a:solidFill>
                  <a:srgbClr val="C00000"/>
                </a:solidFill>
              </a:rPr>
              <a:t>Novel</a:t>
            </a:r>
            <a:r>
              <a:rPr lang="hu-HU" sz="3600" dirty="0">
                <a:solidFill>
                  <a:srgbClr val="C00000"/>
                </a:solidFill>
              </a:rPr>
              <a:t> </a:t>
            </a:r>
            <a:r>
              <a:rPr lang="hu-HU" sz="3600" dirty="0" err="1">
                <a:solidFill>
                  <a:srgbClr val="C00000"/>
                </a:solidFill>
              </a:rPr>
              <a:t>Solutions</a:t>
            </a:r>
            <a:endParaRPr lang="hu-HU" sz="3600" dirty="0">
              <a:solidFill>
                <a:srgbClr val="C00000"/>
              </a:solidFill>
            </a:endParaRPr>
          </a:p>
        </p:txBody>
      </p:sp>
      <p:sp>
        <p:nvSpPr>
          <p:cNvPr id="3" name="Tartalom helye 2">
            <a:extLst>
              <a:ext uri="{FF2B5EF4-FFF2-40B4-BE49-F238E27FC236}">
                <a16:creationId xmlns:a16="http://schemas.microsoft.com/office/drawing/2014/main" id="{D180904C-52DA-4AD9-8149-D12E01E6730C}"/>
              </a:ext>
            </a:extLst>
          </p:cNvPr>
          <p:cNvSpPr>
            <a:spLocks noGrp="1"/>
          </p:cNvSpPr>
          <p:nvPr>
            <p:ph idx="1"/>
          </p:nvPr>
        </p:nvSpPr>
        <p:spPr>
          <a:xfrm>
            <a:off x="628650" y="1612553"/>
            <a:ext cx="7886700" cy="4351338"/>
          </a:xfrm>
        </p:spPr>
        <p:txBody>
          <a:bodyPr>
            <a:noAutofit/>
          </a:bodyPr>
          <a:lstStyle/>
          <a:p>
            <a:pPr marL="457200" indent="-457200">
              <a:buFont typeface="+mj-lt"/>
              <a:buAutoNum type="arabicPeriod"/>
            </a:pPr>
            <a:r>
              <a:rPr lang="hu-HU" sz="2000" dirty="0" err="1"/>
              <a:t>Strengthen</a:t>
            </a:r>
            <a:r>
              <a:rPr lang="hu-HU" sz="2000" dirty="0"/>
              <a:t> </a:t>
            </a:r>
            <a:r>
              <a:rPr lang="hu-HU" sz="2000" b="1" dirty="0" err="1"/>
              <a:t>governance</a:t>
            </a:r>
            <a:r>
              <a:rPr lang="hu-HU" sz="2000" dirty="0"/>
              <a:t> – </a:t>
            </a:r>
            <a:r>
              <a:rPr lang="hu-HU" sz="2000" dirty="0">
                <a:solidFill>
                  <a:srgbClr val="C00000"/>
                </a:solidFill>
              </a:rPr>
              <a:t>Public </a:t>
            </a:r>
            <a:r>
              <a:rPr lang="hu-HU" sz="2000" dirty="0" err="1">
                <a:solidFill>
                  <a:srgbClr val="C00000"/>
                </a:solidFill>
              </a:rPr>
              <a:t>Administration</a:t>
            </a:r>
            <a:r>
              <a:rPr lang="hu-HU" sz="2000" dirty="0">
                <a:solidFill>
                  <a:srgbClr val="C00000"/>
                </a:solidFill>
              </a:rPr>
              <a:t> Reform </a:t>
            </a:r>
          </a:p>
          <a:p>
            <a:pPr marL="457200" indent="-457200">
              <a:buFont typeface="+mj-lt"/>
              <a:buAutoNum type="arabicPeriod"/>
            </a:pPr>
            <a:r>
              <a:rPr lang="hu-HU" sz="2000" dirty="0" err="1"/>
              <a:t>Ensure</a:t>
            </a:r>
            <a:r>
              <a:rPr lang="hu-HU" sz="2000" dirty="0"/>
              <a:t> </a:t>
            </a:r>
            <a:r>
              <a:rPr lang="hu-HU" sz="2000" i="1" dirty="0" err="1"/>
              <a:t>adequate</a:t>
            </a:r>
            <a:r>
              <a:rPr lang="hu-HU" sz="2000" dirty="0"/>
              <a:t> and </a:t>
            </a:r>
            <a:r>
              <a:rPr lang="hu-HU" sz="2000" i="1" dirty="0" err="1"/>
              <a:t>sustainable</a:t>
            </a:r>
            <a:r>
              <a:rPr lang="hu-HU" sz="2000" dirty="0"/>
              <a:t> </a:t>
            </a:r>
            <a:r>
              <a:rPr lang="hu-HU" sz="2000" dirty="0" err="1"/>
              <a:t>funding</a:t>
            </a:r>
            <a:r>
              <a:rPr lang="hu-HU" sz="2000" dirty="0"/>
              <a:t> and </a:t>
            </a:r>
            <a:r>
              <a:rPr lang="hu-HU" sz="2000" dirty="0" err="1"/>
              <a:t>improve</a:t>
            </a:r>
            <a:r>
              <a:rPr lang="hu-HU" sz="2000" dirty="0"/>
              <a:t> </a:t>
            </a:r>
            <a:r>
              <a:rPr lang="hu-HU" sz="2000" i="1" dirty="0" err="1"/>
              <a:t>efficiency</a:t>
            </a:r>
            <a:r>
              <a:rPr lang="hu-HU" sz="2000" dirty="0"/>
              <a:t> of </a:t>
            </a:r>
            <a:r>
              <a:rPr lang="hu-HU" sz="2000" dirty="0" err="1"/>
              <a:t>health</a:t>
            </a:r>
            <a:r>
              <a:rPr lang="hu-HU" sz="2000" dirty="0"/>
              <a:t> </a:t>
            </a:r>
            <a:r>
              <a:rPr lang="hu-HU" sz="2000" b="1" dirty="0" err="1"/>
              <a:t>financing</a:t>
            </a:r>
            <a:r>
              <a:rPr lang="hu-HU" sz="2000" b="1" dirty="0"/>
              <a:t> – </a:t>
            </a:r>
            <a:r>
              <a:rPr lang="hu-HU" sz="2000" dirty="0" err="1">
                <a:solidFill>
                  <a:srgbClr val="C00000"/>
                </a:solidFill>
              </a:rPr>
              <a:t>Capitation</a:t>
            </a:r>
            <a:r>
              <a:rPr lang="hu-HU" sz="2000" dirty="0">
                <a:solidFill>
                  <a:srgbClr val="C00000"/>
                </a:solidFill>
              </a:rPr>
              <a:t> + </a:t>
            </a:r>
            <a:r>
              <a:rPr lang="hu-HU" sz="2000" dirty="0" err="1">
                <a:solidFill>
                  <a:srgbClr val="C00000"/>
                </a:solidFill>
              </a:rPr>
              <a:t>Result-based</a:t>
            </a:r>
            <a:r>
              <a:rPr lang="hu-HU" sz="2000" dirty="0">
                <a:solidFill>
                  <a:srgbClr val="C00000"/>
                </a:solidFill>
              </a:rPr>
              <a:t> </a:t>
            </a:r>
            <a:r>
              <a:rPr lang="hu-HU" sz="2000" dirty="0" err="1">
                <a:solidFill>
                  <a:srgbClr val="C00000"/>
                </a:solidFill>
              </a:rPr>
              <a:t>component</a:t>
            </a:r>
            <a:r>
              <a:rPr lang="hu-HU" sz="2000" dirty="0"/>
              <a:t> in </a:t>
            </a:r>
            <a:r>
              <a:rPr lang="hu-HU" sz="2000" dirty="0" err="1"/>
              <a:t>Primary</a:t>
            </a:r>
            <a:r>
              <a:rPr lang="hu-HU" sz="2000" dirty="0"/>
              <a:t> Health </a:t>
            </a:r>
            <a:r>
              <a:rPr lang="hu-HU" sz="2000" dirty="0" err="1"/>
              <a:t>Care</a:t>
            </a:r>
            <a:r>
              <a:rPr lang="hu-HU" sz="2000" dirty="0"/>
              <a:t>, </a:t>
            </a:r>
            <a:r>
              <a:rPr lang="hu-HU" sz="2000" dirty="0" err="1">
                <a:solidFill>
                  <a:srgbClr val="C00000"/>
                </a:solidFill>
              </a:rPr>
              <a:t>Result-based</a:t>
            </a:r>
            <a:r>
              <a:rPr lang="hu-HU" sz="2000" dirty="0">
                <a:solidFill>
                  <a:srgbClr val="C00000"/>
                </a:solidFill>
              </a:rPr>
              <a:t> </a:t>
            </a:r>
            <a:r>
              <a:rPr lang="hu-HU" sz="2000" dirty="0" err="1">
                <a:solidFill>
                  <a:srgbClr val="C00000"/>
                </a:solidFill>
              </a:rPr>
              <a:t>financing</a:t>
            </a:r>
            <a:r>
              <a:rPr lang="hu-HU" sz="2000" dirty="0">
                <a:solidFill>
                  <a:srgbClr val="C00000"/>
                </a:solidFill>
              </a:rPr>
              <a:t> (</a:t>
            </a:r>
            <a:r>
              <a:rPr lang="hu-HU" sz="2000" dirty="0" err="1">
                <a:solidFill>
                  <a:srgbClr val="C00000"/>
                </a:solidFill>
              </a:rPr>
              <a:t>DRGs</a:t>
            </a:r>
            <a:r>
              <a:rPr lang="hu-HU" sz="2000" dirty="0">
                <a:solidFill>
                  <a:srgbClr val="C00000"/>
                </a:solidFill>
              </a:rPr>
              <a:t>/</a:t>
            </a:r>
            <a:r>
              <a:rPr lang="hu-HU" sz="2000" dirty="0" err="1">
                <a:solidFill>
                  <a:srgbClr val="C00000"/>
                </a:solidFill>
              </a:rPr>
              <a:t>tariffs</a:t>
            </a:r>
            <a:r>
              <a:rPr lang="hu-HU" sz="2000" dirty="0">
                <a:solidFill>
                  <a:srgbClr val="C00000"/>
                </a:solidFill>
              </a:rPr>
              <a:t>) </a:t>
            </a:r>
            <a:r>
              <a:rPr lang="hu-HU" sz="2000" dirty="0"/>
              <a:t>in </a:t>
            </a:r>
            <a:r>
              <a:rPr lang="hu-HU" sz="2000" dirty="0" err="1"/>
              <a:t>hospital</a:t>
            </a:r>
            <a:r>
              <a:rPr lang="hu-HU" sz="2000" dirty="0"/>
              <a:t> </a:t>
            </a:r>
            <a:r>
              <a:rPr lang="hu-HU" sz="2000" dirty="0" err="1"/>
              <a:t>financing</a:t>
            </a:r>
            <a:r>
              <a:rPr lang="hu-HU" sz="2000" dirty="0"/>
              <a:t>, </a:t>
            </a:r>
            <a:r>
              <a:rPr lang="hu-HU" sz="2000" dirty="0" err="1">
                <a:solidFill>
                  <a:srgbClr val="C00000"/>
                </a:solidFill>
              </a:rPr>
              <a:t>Strategic</a:t>
            </a:r>
            <a:r>
              <a:rPr lang="hu-HU" sz="2000" dirty="0">
                <a:solidFill>
                  <a:srgbClr val="C00000"/>
                </a:solidFill>
              </a:rPr>
              <a:t> </a:t>
            </a:r>
            <a:r>
              <a:rPr lang="hu-HU" sz="2000" dirty="0" err="1">
                <a:solidFill>
                  <a:srgbClr val="C00000"/>
                </a:solidFill>
              </a:rPr>
              <a:t>purchasing</a:t>
            </a:r>
            <a:r>
              <a:rPr lang="hu-HU" sz="2000" dirty="0">
                <a:solidFill>
                  <a:srgbClr val="C00000"/>
                </a:solidFill>
              </a:rPr>
              <a:t> </a:t>
            </a:r>
          </a:p>
          <a:p>
            <a:pPr marL="457200" indent="-457200">
              <a:buFont typeface="+mj-lt"/>
              <a:buAutoNum type="arabicPeriod"/>
            </a:pPr>
            <a:r>
              <a:rPr lang="hu-HU" sz="2000" dirty="0" err="1"/>
              <a:t>Build</a:t>
            </a:r>
            <a:r>
              <a:rPr lang="hu-HU" sz="2000" dirty="0"/>
              <a:t> </a:t>
            </a:r>
            <a:r>
              <a:rPr lang="hu-HU" sz="2000" dirty="0" err="1"/>
              <a:t>up</a:t>
            </a:r>
            <a:r>
              <a:rPr lang="hu-HU" sz="2000" dirty="0"/>
              <a:t> </a:t>
            </a:r>
            <a:r>
              <a:rPr lang="hu-HU" sz="2000" b="1" dirty="0"/>
              <a:t>human </a:t>
            </a:r>
            <a:r>
              <a:rPr lang="hu-HU" sz="2000" b="1" dirty="0" err="1"/>
              <a:t>capital</a:t>
            </a:r>
            <a:r>
              <a:rPr lang="hu-HU" sz="2000" b="1" dirty="0"/>
              <a:t> – </a:t>
            </a:r>
            <a:r>
              <a:rPr lang="hu-HU" sz="2000" dirty="0" err="1">
                <a:solidFill>
                  <a:srgbClr val="C00000"/>
                </a:solidFill>
              </a:rPr>
              <a:t>Qualification</a:t>
            </a:r>
            <a:r>
              <a:rPr lang="hu-HU" sz="2000" dirty="0">
                <a:solidFill>
                  <a:srgbClr val="C00000"/>
                </a:solidFill>
              </a:rPr>
              <a:t> </a:t>
            </a:r>
            <a:r>
              <a:rPr lang="hu-HU" sz="2000" dirty="0" err="1">
                <a:solidFill>
                  <a:srgbClr val="C00000"/>
                </a:solidFill>
              </a:rPr>
              <a:t>Standards</a:t>
            </a:r>
            <a:r>
              <a:rPr lang="hu-HU" sz="2000" dirty="0">
                <a:solidFill>
                  <a:srgbClr val="C00000"/>
                </a:solidFill>
              </a:rPr>
              <a:t> </a:t>
            </a:r>
            <a:r>
              <a:rPr lang="hu-HU" sz="2000" dirty="0" err="1">
                <a:solidFill>
                  <a:srgbClr val="C00000"/>
                </a:solidFill>
              </a:rPr>
              <a:t>for</a:t>
            </a:r>
            <a:r>
              <a:rPr lang="hu-HU" sz="2000" dirty="0">
                <a:solidFill>
                  <a:srgbClr val="C00000"/>
                </a:solidFill>
              </a:rPr>
              <a:t> Health </a:t>
            </a:r>
            <a:r>
              <a:rPr lang="hu-HU" sz="2000" dirty="0" err="1">
                <a:solidFill>
                  <a:srgbClr val="C00000"/>
                </a:solidFill>
              </a:rPr>
              <a:t>Professionals</a:t>
            </a:r>
            <a:r>
              <a:rPr lang="hu-HU" sz="2000" dirty="0">
                <a:solidFill>
                  <a:srgbClr val="C00000"/>
                </a:solidFill>
              </a:rPr>
              <a:t>, and </a:t>
            </a:r>
            <a:r>
              <a:rPr lang="hu-HU" sz="2000" dirty="0" err="1">
                <a:solidFill>
                  <a:srgbClr val="C00000"/>
                </a:solidFill>
              </a:rPr>
              <a:t>Continuous</a:t>
            </a:r>
            <a:r>
              <a:rPr lang="hu-HU" sz="2000" dirty="0">
                <a:solidFill>
                  <a:srgbClr val="C00000"/>
                </a:solidFill>
              </a:rPr>
              <a:t> Professional </a:t>
            </a:r>
            <a:r>
              <a:rPr lang="hu-HU" sz="2000" dirty="0" err="1">
                <a:solidFill>
                  <a:srgbClr val="C00000"/>
                </a:solidFill>
              </a:rPr>
              <a:t>Development</a:t>
            </a:r>
            <a:endParaRPr lang="hu-HU" sz="2000" dirty="0"/>
          </a:p>
          <a:p>
            <a:pPr marL="457200" indent="-457200">
              <a:buFont typeface="+mj-lt"/>
              <a:buAutoNum type="arabicPeriod"/>
            </a:pPr>
            <a:r>
              <a:rPr lang="hu-HU" sz="2000" dirty="0" err="1"/>
              <a:t>Ensure</a:t>
            </a:r>
            <a:r>
              <a:rPr lang="hu-HU" sz="2000" dirty="0"/>
              <a:t> </a:t>
            </a:r>
            <a:r>
              <a:rPr lang="hu-HU" sz="2000" dirty="0" err="1"/>
              <a:t>efficient</a:t>
            </a:r>
            <a:r>
              <a:rPr lang="hu-HU" sz="2000" dirty="0"/>
              <a:t> </a:t>
            </a:r>
            <a:r>
              <a:rPr lang="hu-HU" sz="2000" i="1" dirty="0" err="1"/>
              <a:t>pricing</a:t>
            </a:r>
            <a:r>
              <a:rPr lang="hu-HU" sz="2000" i="1" dirty="0"/>
              <a:t> </a:t>
            </a:r>
            <a:r>
              <a:rPr lang="hu-HU" sz="2000" i="1" dirty="0" err="1"/>
              <a:t>system</a:t>
            </a:r>
            <a:r>
              <a:rPr lang="hu-HU" sz="2000" dirty="0"/>
              <a:t> and </a:t>
            </a:r>
            <a:r>
              <a:rPr lang="hu-HU" sz="2000" i="1" dirty="0" err="1"/>
              <a:t>supply</a:t>
            </a:r>
            <a:r>
              <a:rPr lang="hu-HU" sz="2000" dirty="0"/>
              <a:t> of </a:t>
            </a:r>
            <a:r>
              <a:rPr lang="hu-HU" sz="2000" dirty="0" err="1"/>
              <a:t>high</a:t>
            </a:r>
            <a:r>
              <a:rPr lang="hu-HU" sz="2000" dirty="0"/>
              <a:t> </a:t>
            </a:r>
            <a:r>
              <a:rPr lang="hu-HU" sz="2000" dirty="0" err="1"/>
              <a:t>quality</a:t>
            </a:r>
            <a:r>
              <a:rPr lang="hu-HU" sz="2000" dirty="0"/>
              <a:t>, </a:t>
            </a:r>
            <a:r>
              <a:rPr lang="hu-HU" sz="2000" dirty="0" err="1"/>
              <a:t>effective</a:t>
            </a:r>
            <a:r>
              <a:rPr lang="hu-HU" sz="2000" dirty="0"/>
              <a:t> and </a:t>
            </a:r>
            <a:r>
              <a:rPr lang="hu-HU" sz="2000" dirty="0" err="1"/>
              <a:t>safe</a:t>
            </a:r>
            <a:r>
              <a:rPr lang="hu-HU" sz="2000" dirty="0"/>
              <a:t> </a:t>
            </a:r>
            <a:r>
              <a:rPr lang="hu-HU" sz="2000" b="1" dirty="0" err="1"/>
              <a:t>medicines</a:t>
            </a:r>
            <a:r>
              <a:rPr lang="hu-HU" sz="2000" b="1" dirty="0"/>
              <a:t> – </a:t>
            </a:r>
            <a:r>
              <a:rPr lang="hu-HU" sz="2000" dirty="0">
                <a:solidFill>
                  <a:srgbClr val="C00000"/>
                </a:solidFill>
              </a:rPr>
              <a:t>National </a:t>
            </a:r>
            <a:r>
              <a:rPr lang="hu-HU" sz="2000" dirty="0" err="1">
                <a:solidFill>
                  <a:srgbClr val="C00000"/>
                </a:solidFill>
              </a:rPr>
              <a:t>Drug</a:t>
            </a:r>
            <a:r>
              <a:rPr lang="hu-HU" sz="2000" dirty="0">
                <a:solidFill>
                  <a:srgbClr val="C00000"/>
                </a:solidFill>
              </a:rPr>
              <a:t> Policy / New Law</a:t>
            </a:r>
            <a:endParaRPr lang="hu-HU" sz="2000" dirty="0"/>
          </a:p>
          <a:p>
            <a:pPr marL="457200" indent="-457200">
              <a:buFont typeface="+mj-lt"/>
              <a:buAutoNum type="arabicPeriod"/>
            </a:pPr>
            <a:r>
              <a:rPr lang="hu-HU" sz="2000" dirty="0" err="1"/>
              <a:t>Extend</a:t>
            </a:r>
            <a:r>
              <a:rPr lang="hu-HU" sz="2000" dirty="0"/>
              <a:t> </a:t>
            </a:r>
            <a:r>
              <a:rPr lang="hu-HU" sz="2000" dirty="0" err="1">
                <a:solidFill>
                  <a:srgbClr val="C00000"/>
                </a:solidFill>
              </a:rPr>
              <a:t>digitalization</a:t>
            </a:r>
            <a:r>
              <a:rPr lang="hu-HU" sz="2000" dirty="0"/>
              <a:t> and </a:t>
            </a:r>
            <a:r>
              <a:rPr lang="hu-HU" sz="2000" dirty="0">
                <a:solidFill>
                  <a:srgbClr val="C00000"/>
                </a:solidFill>
              </a:rPr>
              <a:t>e-</a:t>
            </a:r>
            <a:r>
              <a:rPr lang="hu-HU" sz="2000" dirty="0" err="1">
                <a:solidFill>
                  <a:srgbClr val="C00000"/>
                </a:solidFill>
              </a:rPr>
              <a:t>health</a:t>
            </a:r>
            <a:r>
              <a:rPr lang="hu-HU" sz="2000" dirty="0">
                <a:solidFill>
                  <a:srgbClr val="C00000"/>
                </a:solidFill>
              </a:rPr>
              <a:t> </a:t>
            </a:r>
            <a:r>
              <a:rPr lang="hu-HU" sz="2000" dirty="0" err="1">
                <a:solidFill>
                  <a:srgbClr val="C00000"/>
                </a:solidFill>
              </a:rPr>
              <a:t>records</a:t>
            </a:r>
            <a:r>
              <a:rPr lang="hu-HU" sz="2000" dirty="0">
                <a:solidFill>
                  <a:srgbClr val="C00000"/>
                </a:solidFill>
              </a:rPr>
              <a:t> </a:t>
            </a:r>
            <a:r>
              <a:rPr lang="hu-HU" sz="2000" dirty="0"/>
              <a:t>and </a:t>
            </a:r>
            <a:r>
              <a:rPr lang="hu-HU" sz="2000" dirty="0" err="1"/>
              <a:t>develop</a:t>
            </a:r>
            <a:r>
              <a:rPr lang="hu-HU" sz="2000" dirty="0"/>
              <a:t> </a:t>
            </a:r>
            <a:r>
              <a:rPr lang="hu-HU" sz="2000" b="1" dirty="0" err="1"/>
              <a:t>health</a:t>
            </a:r>
            <a:r>
              <a:rPr lang="hu-HU" sz="2000" b="1" dirty="0"/>
              <a:t> management </a:t>
            </a:r>
            <a:r>
              <a:rPr lang="hu-HU" sz="2000" b="1" dirty="0" err="1"/>
              <a:t>information</a:t>
            </a:r>
            <a:r>
              <a:rPr lang="hu-HU" sz="2000" b="1" dirty="0"/>
              <a:t> </a:t>
            </a:r>
            <a:r>
              <a:rPr lang="hu-HU" sz="2000" b="1" dirty="0" err="1"/>
              <a:t>system</a:t>
            </a:r>
            <a:endParaRPr lang="hu-HU" sz="2000" b="1" dirty="0"/>
          </a:p>
          <a:p>
            <a:pPr marL="457200" indent="-457200">
              <a:buFont typeface="+mj-lt"/>
              <a:buAutoNum type="arabicPeriod"/>
            </a:pPr>
            <a:r>
              <a:rPr lang="hu-HU" sz="2000" dirty="0" err="1"/>
              <a:t>Strengthen</a:t>
            </a:r>
            <a:r>
              <a:rPr lang="hu-HU" sz="2000" dirty="0"/>
              <a:t> </a:t>
            </a:r>
            <a:r>
              <a:rPr lang="hu-HU" sz="2000" dirty="0" err="1"/>
              <a:t>health</a:t>
            </a:r>
            <a:r>
              <a:rPr lang="hu-HU" sz="2000" dirty="0"/>
              <a:t> </a:t>
            </a:r>
            <a:r>
              <a:rPr lang="hu-HU" sz="2000" dirty="0" err="1"/>
              <a:t>care</a:t>
            </a:r>
            <a:r>
              <a:rPr lang="hu-HU" sz="2000" dirty="0"/>
              <a:t> </a:t>
            </a:r>
            <a:r>
              <a:rPr lang="hu-HU" sz="2000" b="1" dirty="0" err="1"/>
              <a:t>delivery</a:t>
            </a:r>
            <a:r>
              <a:rPr lang="hu-HU" sz="2000" b="1" dirty="0"/>
              <a:t> </a:t>
            </a:r>
            <a:r>
              <a:rPr lang="hu-HU" sz="2000" b="1" dirty="0" err="1"/>
              <a:t>system</a:t>
            </a:r>
            <a:r>
              <a:rPr lang="hu-HU" sz="2000" b="1" dirty="0"/>
              <a:t> </a:t>
            </a:r>
            <a:r>
              <a:rPr lang="hu-HU" sz="2000" dirty="0"/>
              <a:t>and i</a:t>
            </a:r>
            <a:r>
              <a:rPr lang="en-GB" sz="2000" dirty="0" err="1"/>
              <a:t>mprove</a:t>
            </a:r>
            <a:r>
              <a:rPr lang="en-GB" sz="2000" dirty="0"/>
              <a:t> </a:t>
            </a:r>
            <a:r>
              <a:rPr lang="en-GB" sz="2000" b="1" dirty="0"/>
              <a:t>quality</a:t>
            </a:r>
            <a:r>
              <a:rPr lang="en-GB" sz="2000" dirty="0"/>
              <a:t> of health care services</a:t>
            </a:r>
            <a:r>
              <a:rPr lang="hu-HU" sz="2000" dirty="0"/>
              <a:t> – </a:t>
            </a:r>
            <a:r>
              <a:rPr lang="hu-HU" sz="2000" dirty="0">
                <a:solidFill>
                  <a:srgbClr val="C00000"/>
                </a:solidFill>
              </a:rPr>
              <a:t>PHC </a:t>
            </a:r>
            <a:r>
              <a:rPr lang="hu-HU" sz="2000" dirty="0" err="1">
                <a:solidFill>
                  <a:srgbClr val="C00000"/>
                </a:solidFill>
              </a:rPr>
              <a:t>Gatekeeping</a:t>
            </a:r>
            <a:r>
              <a:rPr lang="hu-HU" sz="2000" dirty="0">
                <a:solidFill>
                  <a:srgbClr val="C00000"/>
                </a:solidFill>
              </a:rPr>
              <a:t>, Health </a:t>
            </a:r>
            <a:r>
              <a:rPr lang="hu-HU" sz="2000" dirty="0" err="1">
                <a:solidFill>
                  <a:srgbClr val="C00000"/>
                </a:solidFill>
              </a:rPr>
              <a:t>Care</a:t>
            </a:r>
            <a:r>
              <a:rPr lang="hu-HU" sz="2000" dirty="0">
                <a:solidFill>
                  <a:srgbClr val="C00000"/>
                </a:solidFill>
              </a:rPr>
              <a:t> </a:t>
            </a:r>
            <a:r>
              <a:rPr lang="hu-HU" sz="2000" dirty="0" err="1">
                <a:solidFill>
                  <a:srgbClr val="C00000"/>
                </a:solidFill>
              </a:rPr>
              <a:t>Accreditation</a:t>
            </a:r>
            <a:r>
              <a:rPr lang="hu-HU" sz="2000" dirty="0">
                <a:solidFill>
                  <a:srgbClr val="C00000"/>
                </a:solidFill>
              </a:rPr>
              <a:t> System</a:t>
            </a:r>
          </a:p>
          <a:p>
            <a:pPr marL="457200" indent="-457200">
              <a:buFont typeface="+mj-lt"/>
              <a:buAutoNum type="arabicPeriod"/>
            </a:pPr>
            <a:r>
              <a:rPr lang="en-GB" sz="2000" dirty="0">
                <a:effectLst/>
                <a:ea typeface="Times New Roman" panose="02020603050405020304" pitchFamily="18" charset="0"/>
                <a:cs typeface="Times New Roman" panose="02020603050405020304" pitchFamily="18" charset="0"/>
              </a:rPr>
              <a:t>Ensure effective public health services</a:t>
            </a:r>
            <a:r>
              <a:rPr lang="hu-HU" sz="2000" dirty="0">
                <a:effectLst/>
                <a:ea typeface="Times New Roman" panose="02020603050405020304" pitchFamily="18" charset="0"/>
                <a:cs typeface="Times New Roman" panose="02020603050405020304" pitchFamily="18" charset="0"/>
              </a:rPr>
              <a:t> – </a:t>
            </a:r>
            <a:r>
              <a:rPr lang="hu-HU" sz="2000" dirty="0">
                <a:solidFill>
                  <a:srgbClr val="C00000"/>
                </a:solidFill>
                <a:effectLst/>
                <a:ea typeface="Times New Roman" panose="02020603050405020304" pitchFamily="18" charset="0"/>
                <a:cs typeface="Times New Roman" panose="02020603050405020304" pitchFamily="18" charset="0"/>
              </a:rPr>
              <a:t>Post-COVID-19 </a:t>
            </a:r>
            <a:r>
              <a:rPr lang="hu-HU" sz="2000" dirty="0" err="1">
                <a:solidFill>
                  <a:srgbClr val="C00000"/>
                </a:solidFill>
                <a:effectLst/>
                <a:ea typeface="Times New Roman" panose="02020603050405020304" pitchFamily="18" charset="0"/>
                <a:cs typeface="Times New Roman" panose="02020603050405020304" pitchFamily="18" charset="0"/>
              </a:rPr>
              <a:t>strategies</a:t>
            </a:r>
            <a:endParaRPr lang="en-GB" sz="2000" dirty="0">
              <a:solidFill>
                <a:srgbClr val="C00000"/>
              </a:solidFill>
              <a:effectLst/>
              <a:ea typeface="Times New Roman" panose="02020603050405020304" pitchFamily="18" charset="0"/>
              <a:cs typeface="Times New Roman" panose="02020603050405020304" pitchFamily="18" charset="0"/>
            </a:endParaRPr>
          </a:p>
          <a:p>
            <a:pPr marL="457200" indent="-457200">
              <a:buFont typeface="+mj-lt"/>
              <a:buAutoNum type="arabicPeriod"/>
            </a:pPr>
            <a:endParaRPr lang="hu-HU" sz="2000" dirty="0"/>
          </a:p>
        </p:txBody>
      </p:sp>
    </p:spTree>
    <p:extLst>
      <p:ext uri="{BB962C8B-B14F-4D97-AF65-F5344CB8AC3E}">
        <p14:creationId xmlns:p14="http://schemas.microsoft.com/office/powerpoint/2010/main" val="22964682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24E6E44-8FBC-4E4A-A3BE-EEED4740D058}"/>
              </a:ext>
            </a:extLst>
          </p:cNvPr>
          <p:cNvSpPr>
            <a:spLocks noGrp="1"/>
          </p:cNvSpPr>
          <p:nvPr>
            <p:ph type="title"/>
          </p:nvPr>
        </p:nvSpPr>
        <p:spPr/>
        <p:txBody>
          <a:bodyPr>
            <a:normAutofit/>
          </a:bodyPr>
          <a:lstStyle/>
          <a:p>
            <a:r>
              <a:rPr lang="hu-HU" sz="3600" b="1" dirty="0">
                <a:solidFill>
                  <a:schemeClr val="accent6"/>
                </a:solidFill>
              </a:rPr>
              <a:t>4. </a:t>
            </a:r>
            <a:r>
              <a:rPr lang="hu-HU" sz="3600" b="1" dirty="0" err="1">
                <a:solidFill>
                  <a:schemeClr val="accent6"/>
                </a:solidFill>
              </a:rPr>
              <a:t>Developing</a:t>
            </a:r>
            <a:r>
              <a:rPr lang="hu-HU" sz="3600" b="1" dirty="0">
                <a:solidFill>
                  <a:schemeClr val="accent6"/>
                </a:solidFill>
              </a:rPr>
              <a:t> National Health </a:t>
            </a:r>
            <a:r>
              <a:rPr lang="hu-HU" sz="3600" b="1" dirty="0" err="1">
                <a:solidFill>
                  <a:schemeClr val="accent6"/>
                </a:solidFill>
              </a:rPr>
              <a:t>Strategy</a:t>
            </a:r>
            <a:endParaRPr lang="en-GB" sz="3600" dirty="0">
              <a:solidFill>
                <a:schemeClr val="accent6"/>
              </a:solidFill>
            </a:endParaRPr>
          </a:p>
        </p:txBody>
      </p:sp>
      <p:sp>
        <p:nvSpPr>
          <p:cNvPr id="3" name="Tartalom helye 2">
            <a:extLst>
              <a:ext uri="{FF2B5EF4-FFF2-40B4-BE49-F238E27FC236}">
                <a16:creationId xmlns:a16="http://schemas.microsoft.com/office/drawing/2014/main" id="{26D2AD84-8D3E-4CF0-831B-6F2E4B50B008}"/>
              </a:ext>
            </a:extLst>
          </p:cNvPr>
          <p:cNvSpPr>
            <a:spLocks noGrp="1"/>
          </p:cNvSpPr>
          <p:nvPr>
            <p:ph idx="1"/>
          </p:nvPr>
        </p:nvSpPr>
        <p:spPr>
          <a:xfrm>
            <a:off x="628650" y="1825625"/>
            <a:ext cx="8111938" cy="4351338"/>
          </a:xfrm>
        </p:spPr>
        <p:txBody>
          <a:bodyPr>
            <a:noAutofit/>
          </a:bodyPr>
          <a:lstStyle/>
          <a:p>
            <a:r>
              <a:rPr lang="hu-HU" sz="2000" b="1" dirty="0" err="1"/>
              <a:t>Ownership</a:t>
            </a:r>
            <a:r>
              <a:rPr lang="hu-HU" sz="2000" dirty="0"/>
              <a:t> and </a:t>
            </a:r>
            <a:r>
              <a:rPr lang="hu-HU" sz="2000" b="1" dirty="0" err="1"/>
              <a:t>Leadership</a:t>
            </a:r>
            <a:r>
              <a:rPr lang="hu-HU" sz="2000" dirty="0"/>
              <a:t> </a:t>
            </a:r>
          </a:p>
          <a:p>
            <a:pPr lvl="1"/>
            <a:r>
              <a:rPr lang="hu-HU" sz="2000" dirty="0" err="1"/>
              <a:t>Ministry</a:t>
            </a:r>
            <a:r>
              <a:rPr lang="hu-HU" sz="2000" dirty="0"/>
              <a:t> of Health</a:t>
            </a:r>
          </a:p>
          <a:p>
            <a:pPr lvl="2"/>
            <a:r>
              <a:rPr lang="hu-HU" dirty="0">
                <a:solidFill>
                  <a:srgbClr val="0070C0"/>
                </a:solidFill>
              </a:rPr>
              <a:t>UHC </a:t>
            </a:r>
            <a:r>
              <a:rPr lang="hu-HU" dirty="0" err="1">
                <a:solidFill>
                  <a:srgbClr val="0070C0"/>
                </a:solidFill>
              </a:rPr>
              <a:t>Board</a:t>
            </a:r>
            <a:r>
              <a:rPr lang="hu-HU" dirty="0">
                <a:solidFill>
                  <a:srgbClr val="0070C0"/>
                </a:solidFill>
              </a:rPr>
              <a:t> (</a:t>
            </a:r>
            <a:r>
              <a:rPr lang="hu-HU" dirty="0" err="1"/>
              <a:t>Objectives</a:t>
            </a:r>
            <a:r>
              <a:rPr lang="hu-HU" dirty="0"/>
              <a:t>, </a:t>
            </a:r>
            <a:r>
              <a:rPr lang="hu-HU" dirty="0" err="1"/>
              <a:t>Members</a:t>
            </a:r>
            <a:r>
              <a:rPr lang="hu-HU" dirty="0"/>
              <a:t>, </a:t>
            </a:r>
            <a:r>
              <a:rPr lang="hu-HU" dirty="0" err="1"/>
              <a:t>Accountability</a:t>
            </a:r>
            <a:r>
              <a:rPr lang="hu-HU" dirty="0"/>
              <a:t>, </a:t>
            </a:r>
            <a:r>
              <a:rPr lang="hu-HU" dirty="0" err="1"/>
              <a:t>Operation</a:t>
            </a:r>
            <a:r>
              <a:rPr lang="hu-HU" dirty="0"/>
              <a:t>, etc.) </a:t>
            </a:r>
          </a:p>
          <a:p>
            <a:pPr lvl="1"/>
            <a:endParaRPr lang="hu-HU" sz="2000" dirty="0">
              <a:solidFill>
                <a:srgbClr val="0070C0"/>
              </a:solidFill>
            </a:endParaRPr>
          </a:p>
          <a:p>
            <a:r>
              <a:rPr lang="hu-HU" sz="2000" b="1" dirty="0" err="1"/>
              <a:t>Roadmap</a:t>
            </a:r>
            <a:r>
              <a:rPr lang="hu-HU" sz="2000" dirty="0"/>
              <a:t> </a:t>
            </a:r>
          </a:p>
          <a:p>
            <a:pPr lvl="1"/>
            <a:r>
              <a:rPr lang="hu-HU" sz="2000" dirty="0" err="1"/>
              <a:t>Working</a:t>
            </a:r>
            <a:r>
              <a:rPr lang="hu-HU" sz="2000" dirty="0"/>
              <a:t> </a:t>
            </a:r>
            <a:r>
              <a:rPr lang="hu-HU" sz="2000" dirty="0" err="1"/>
              <a:t>Groups</a:t>
            </a:r>
            <a:r>
              <a:rPr lang="hu-HU" sz="2000" dirty="0"/>
              <a:t>  </a:t>
            </a:r>
          </a:p>
          <a:p>
            <a:pPr lvl="1"/>
            <a:r>
              <a:rPr lang="hu-HU" sz="2000" dirty="0"/>
              <a:t>Policy </a:t>
            </a:r>
            <a:r>
              <a:rPr lang="hu-HU" sz="2000" dirty="0" err="1"/>
              <a:t>dialogue</a:t>
            </a:r>
            <a:r>
              <a:rPr lang="hu-HU" sz="2000" dirty="0"/>
              <a:t> and </a:t>
            </a:r>
            <a:r>
              <a:rPr lang="hu-HU" sz="2000" dirty="0" err="1"/>
              <a:t>communication</a:t>
            </a:r>
            <a:endParaRPr lang="hu-HU" sz="2000" dirty="0"/>
          </a:p>
          <a:p>
            <a:pPr lvl="1"/>
            <a:endParaRPr lang="hu-HU" sz="2000" dirty="0"/>
          </a:p>
          <a:p>
            <a:pPr marL="0" indent="0">
              <a:buNone/>
            </a:pPr>
            <a:r>
              <a:rPr lang="hu-HU" sz="2000" b="1" dirty="0"/>
              <a:t>National Health </a:t>
            </a:r>
            <a:r>
              <a:rPr lang="hu-HU" sz="2000" b="1" dirty="0" err="1"/>
              <a:t>Strategy</a:t>
            </a:r>
            <a:r>
              <a:rPr lang="hu-HU" sz="2000" b="1" dirty="0"/>
              <a:t> </a:t>
            </a:r>
            <a:r>
              <a:rPr lang="hu-HU" sz="2000" b="1" dirty="0" err="1"/>
              <a:t>Document</a:t>
            </a:r>
            <a:endParaRPr lang="hu-HU" sz="2000" dirty="0"/>
          </a:p>
          <a:p>
            <a:pPr lvl="1"/>
            <a:endParaRPr lang="hu-HU" sz="2000" dirty="0"/>
          </a:p>
        </p:txBody>
      </p:sp>
    </p:spTree>
    <p:extLst>
      <p:ext uri="{BB962C8B-B14F-4D97-AF65-F5344CB8AC3E}">
        <p14:creationId xmlns:p14="http://schemas.microsoft.com/office/powerpoint/2010/main" val="2161636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DC29616C-014C-4E8A-8A23-EA6486DF7719}"/>
              </a:ext>
            </a:extLst>
          </p:cNvPr>
          <p:cNvSpPr>
            <a:spLocks noGrp="1"/>
          </p:cNvSpPr>
          <p:nvPr>
            <p:ph idx="1"/>
          </p:nvPr>
        </p:nvSpPr>
        <p:spPr/>
        <p:txBody>
          <a:bodyPr>
            <a:normAutofit/>
          </a:bodyPr>
          <a:lstStyle/>
          <a:p>
            <a:pPr marL="0" indent="0" algn="ctr">
              <a:buNone/>
            </a:pPr>
            <a:r>
              <a:rPr lang="hu-HU" sz="3600" dirty="0" err="1">
                <a:solidFill>
                  <a:srgbClr val="0070C0"/>
                </a:solidFill>
              </a:rPr>
              <a:t>Thank</a:t>
            </a:r>
            <a:r>
              <a:rPr lang="hu-HU" sz="3600" dirty="0">
                <a:solidFill>
                  <a:srgbClr val="0070C0"/>
                </a:solidFill>
              </a:rPr>
              <a:t> </a:t>
            </a:r>
            <a:r>
              <a:rPr lang="hu-HU" sz="3600" dirty="0" err="1">
                <a:solidFill>
                  <a:srgbClr val="0070C0"/>
                </a:solidFill>
              </a:rPr>
              <a:t>you</a:t>
            </a:r>
            <a:r>
              <a:rPr lang="hu-HU" sz="3600" dirty="0">
                <a:solidFill>
                  <a:srgbClr val="0070C0"/>
                </a:solidFill>
              </a:rPr>
              <a:t> </a:t>
            </a:r>
            <a:r>
              <a:rPr lang="hu-HU" sz="3600" dirty="0" err="1">
                <a:solidFill>
                  <a:srgbClr val="0070C0"/>
                </a:solidFill>
              </a:rPr>
              <a:t>for</a:t>
            </a:r>
            <a:r>
              <a:rPr lang="hu-HU" sz="3600" dirty="0">
                <a:solidFill>
                  <a:srgbClr val="0070C0"/>
                </a:solidFill>
              </a:rPr>
              <a:t> </a:t>
            </a:r>
            <a:r>
              <a:rPr lang="hu-HU" sz="3600" dirty="0" err="1">
                <a:solidFill>
                  <a:srgbClr val="0070C0"/>
                </a:solidFill>
              </a:rPr>
              <a:t>your</a:t>
            </a:r>
            <a:r>
              <a:rPr lang="hu-HU" sz="3600" dirty="0">
                <a:solidFill>
                  <a:srgbClr val="0070C0"/>
                </a:solidFill>
              </a:rPr>
              <a:t> </a:t>
            </a:r>
            <a:r>
              <a:rPr lang="hu-HU" sz="3600" dirty="0" err="1">
                <a:solidFill>
                  <a:srgbClr val="0070C0"/>
                </a:solidFill>
              </a:rPr>
              <a:t>attention</a:t>
            </a:r>
            <a:r>
              <a:rPr lang="hu-HU" sz="3600" dirty="0">
                <a:solidFill>
                  <a:srgbClr val="0070C0"/>
                </a:solidFill>
              </a:rPr>
              <a:t>!</a:t>
            </a:r>
            <a:endParaRPr lang="en-GB" sz="3600" dirty="0">
              <a:solidFill>
                <a:srgbClr val="0070C0"/>
              </a:solidFill>
            </a:endParaRPr>
          </a:p>
        </p:txBody>
      </p:sp>
    </p:spTree>
    <p:extLst>
      <p:ext uri="{BB962C8B-B14F-4D97-AF65-F5344CB8AC3E}">
        <p14:creationId xmlns:p14="http://schemas.microsoft.com/office/powerpoint/2010/main" val="213429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4431BD3-28C0-4659-A27F-84FC7EE2E49D}"/>
              </a:ext>
            </a:extLst>
          </p:cNvPr>
          <p:cNvSpPr>
            <a:spLocks noGrp="1"/>
          </p:cNvSpPr>
          <p:nvPr>
            <p:ph type="title"/>
          </p:nvPr>
        </p:nvSpPr>
        <p:spPr/>
        <p:txBody>
          <a:bodyPr>
            <a:normAutofit/>
          </a:bodyPr>
          <a:lstStyle/>
          <a:p>
            <a:pPr marL="0" indent="0">
              <a:buNone/>
            </a:pPr>
            <a:r>
              <a:rPr lang="hu-HU" sz="3600" dirty="0">
                <a:solidFill>
                  <a:srgbClr val="FF0000"/>
                </a:solidFill>
              </a:rPr>
              <a:t>1. </a:t>
            </a:r>
            <a:r>
              <a:rPr lang="hu-HU" sz="3600" dirty="0" err="1">
                <a:solidFill>
                  <a:srgbClr val="FF0000"/>
                </a:solidFill>
              </a:rPr>
              <a:t>Developing</a:t>
            </a:r>
            <a:r>
              <a:rPr lang="hu-HU" sz="3600" dirty="0">
                <a:solidFill>
                  <a:srgbClr val="FF0000"/>
                </a:solidFill>
              </a:rPr>
              <a:t> National Health </a:t>
            </a:r>
            <a:r>
              <a:rPr lang="hu-HU" sz="3600" dirty="0" err="1">
                <a:solidFill>
                  <a:srgbClr val="FF0000"/>
                </a:solidFill>
              </a:rPr>
              <a:t>Strategy</a:t>
            </a:r>
            <a:endParaRPr lang="hu-HU" sz="3600" dirty="0">
              <a:solidFill>
                <a:srgbClr val="FF0000"/>
              </a:solidFill>
            </a:endParaRPr>
          </a:p>
        </p:txBody>
      </p:sp>
      <p:sp>
        <p:nvSpPr>
          <p:cNvPr id="3" name="Tartalom helye 2">
            <a:extLst>
              <a:ext uri="{FF2B5EF4-FFF2-40B4-BE49-F238E27FC236}">
                <a16:creationId xmlns:a16="http://schemas.microsoft.com/office/drawing/2014/main" id="{E4852D2B-51B8-4EBE-ABF1-7794EF020054}"/>
              </a:ext>
            </a:extLst>
          </p:cNvPr>
          <p:cNvSpPr>
            <a:spLocks noGrp="1"/>
          </p:cNvSpPr>
          <p:nvPr>
            <p:ph idx="1"/>
          </p:nvPr>
        </p:nvSpPr>
        <p:spPr/>
        <p:txBody>
          <a:bodyPr>
            <a:normAutofit lnSpcReduction="10000"/>
          </a:bodyPr>
          <a:lstStyle/>
          <a:p>
            <a:pPr marL="0" indent="0">
              <a:buNone/>
            </a:pPr>
            <a:r>
              <a:rPr lang="fr-FR" sz="2000" b="1" dirty="0">
                <a:solidFill>
                  <a:srgbClr val="FF0000"/>
                </a:solidFill>
              </a:rPr>
              <a:t>Public Administration Reform Project</a:t>
            </a:r>
            <a:endParaRPr lang="hu-HU" sz="2000" dirty="0"/>
          </a:p>
          <a:p>
            <a:r>
              <a:rPr lang="hu-HU" sz="2000" dirty="0" err="1"/>
              <a:t>Funded</a:t>
            </a:r>
            <a:r>
              <a:rPr lang="hu-HU" sz="2000" dirty="0"/>
              <a:t> </a:t>
            </a:r>
            <a:r>
              <a:rPr lang="hu-HU" sz="2000" dirty="0" err="1"/>
              <a:t>by</a:t>
            </a:r>
            <a:r>
              <a:rPr lang="hu-HU" sz="2000" dirty="0"/>
              <a:t> </a:t>
            </a:r>
            <a:r>
              <a:rPr lang="hu-HU" sz="2000" dirty="0" err="1"/>
              <a:t>the</a:t>
            </a:r>
            <a:r>
              <a:rPr lang="hu-HU" sz="2000" dirty="0"/>
              <a:t> European Union </a:t>
            </a:r>
          </a:p>
          <a:p>
            <a:r>
              <a:rPr lang="hu-HU" sz="2000" dirty="0" err="1"/>
              <a:t>Implemented</a:t>
            </a:r>
            <a:r>
              <a:rPr lang="hu-HU" sz="2000" dirty="0"/>
              <a:t> </a:t>
            </a:r>
            <a:r>
              <a:rPr lang="hu-HU" sz="2000" dirty="0" err="1"/>
              <a:t>by</a:t>
            </a:r>
            <a:r>
              <a:rPr lang="hu-HU" sz="2000" dirty="0"/>
              <a:t> </a:t>
            </a:r>
            <a:r>
              <a:rPr lang="hu-HU" sz="2000" dirty="0" err="1"/>
              <a:t>Sofreco</a:t>
            </a:r>
            <a:r>
              <a:rPr lang="hu-HU" sz="2000" dirty="0"/>
              <a:t>, France</a:t>
            </a:r>
          </a:p>
          <a:p>
            <a:r>
              <a:rPr lang="hu-HU" sz="2000" dirty="0"/>
              <a:t>Health </a:t>
            </a:r>
            <a:r>
              <a:rPr lang="hu-HU" sz="2000" dirty="0" err="1"/>
              <a:t>component</a:t>
            </a:r>
            <a:r>
              <a:rPr lang="hu-HU" sz="2000" dirty="0"/>
              <a:t>: </a:t>
            </a:r>
            <a:r>
              <a:rPr lang="hu-HU" sz="2000" dirty="0" err="1"/>
              <a:t>support</a:t>
            </a:r>
            <a:r>
              <a:rPr lang="hu-HU" sz="2000" dirty="0"/>
              <a:t> </a:t>
            </a:r>
            <a:r>
              <a:rPr lang="hu-HU" sz="2000" dirty="0" err="1"/>
              <a:t>to</a:t>
            </a:r>
            <a:r>
              <a:rPr lang="hu-HU" sz="2000" dirty="0"/>
              <a:t> MoIDPLHSA</a:t>
            </a:r>
          </a:p>
          <a:p>
            <a:pPr lvl="1"/>
            <a:r>
              <a:rPr lang="hu-HU" sz="2000" dirty="0" err="1"/>
              <a:t>Support</a:t>
            </a:r>
            <a:r>
              <a:rPr lang="hu-HU" sz="2000" dirty="0"/>
              <a:t> </a:t>
            </a:r>
            <a:r>
              <a:rPr lang="hu-HU" sz="2000" dirty="0" err="1"/>
              <a:t>to</a:t>
            </a:r>
            <a:r>
              <a:rPr lang="hu-HU" sz="2000" dirty="0"/>
              <a:t> </a:t>
            </a:r>
            <a:r>
              <a:rPr lang="hu-HU" sz="2000" dirty="0" err="1"/>
              <a:t>developing</a:t>
            </a:r>
            <a:r>
              <a:rPr lang="hu-HU" sz="2000" dirty="0"/>
              <a:t> NHS </a:t>
            </a:r>
          </a:p>
          <a:p>
            <a:pPr lvl="1"/>
            <a:r>
              <a:rPr lang="hu-HU" sz="2000" dirty="0" err="1"/>
              <a:t>Support</a:t>
            </a:r>
            <a:r>
              <a:rPr lang="hu-HU" sz="2000" dirty="0"/>
              <a:t> </a:t>
            </a:r>
            <a:r>
              <a:rPr lang="hu-HU" sz="2000" dirty="0" err="1"/>
              <a:t>to</a:t>
            </a:r>
            <a:r>
              <a:rPr lang="hu-HU" sz="2000" dirty="0"/>
              <a:t> </a:t>
            </a:r>
            <a:r>
              <a:rPr lang="hu-HU" sz="2000" dirty="0" err="1"/>
              <a:t>response</a:t>
            </a:r>
            <a:r>
              <a:rPr lang="hu-HU" sz="2000" dirty="0"/>
              <a:t> </a:t>
            </a:r>
            <a:r>
              <a:rPr lang="hu-HU" sz="2000" dirty="0" err="1"/>
              <a:t>to</a:t>
            </a:r>
            <a:r>
              <a:rPr lang="hu-HU" sz="2000" dirty="0"/>
              <a:t> COVID-19</a:t>
            </a:r>
          </a:p>
          <a:p>
            <a:r>
              <a:rPr lang="hu-HU" sz="2000" dirty="0" err="1"/>
              <a:t>Implementing</a:t>
            </a:r>
            <a:r>
              <a:rPr lang="hu-HU" sz="2000" dirty="0"/>
              <a:t> Team: </a:t>
            </a:r>
          </a:p>
          <a:p>
            <a:pPr lvl="1"/>
            <a:r>
              <a:rPr lang="hu-HU" sz="2000" dirty="0" err="1"/>
              <a:t>Experts</a:t>
            </a:r>
            <a:r>
              <a:rPr lang="hu-HU" sz="2000" dirty="0"/>
              <a:t> in Health Policy and </a:t>
            </a:r>
            <a:r>
              <a:rPr lang="hu-HU" sz="2000" dirty="0" err="1"/>
              <a:t>Strategic</a:t>
            </a:r>
            <a:r>
              <a:rPr lang="hu-HU" sz="2000" dirty="0"/>
              <a:t> </a:t>
            </a:r>
            <a:r>
              <a:rPr lang="hu-HU" sz="2000" dirty="0" err="1"/>
              <a:t>Planning</a:t>
            </a:r>
            <a:endParaRPr lang="hu-HU" sz="2000" dirty="0"/>
          </a:p>
          <a:p>
            <a:pPr lvl="1"/>
            <a:r>
              <a:rPr lang="hu-HU" sz="2000" dirty="0" err="1"/>
              <a:t>Expert</a:t>
            </a:r>
            <a:r>
              <a:rPr lang="hu-HU" sz="2000" dirty="0"/>
              <a:t> in Policy </a:t>
            </a:r>
            <a:r>
              <a:rPr lang="hu-HU" sz="2000" dirty="0" err="1"/>
              <a:t>Planning</a:t>
            </a:r>
            <a:endParaRPr lang="hu-HU" sz="2000" dirty="0"/>
          </a:p>
          <a:p>
            <a:pPr lvl="1"/>
            <a:r>
              <a:rPr lang="hu-HU" sz="2000" dirty="0" err="1"/>
              <a:t>Expert</a:t>
            </a:r>
            <a:r>
              <a:rPr lang="hu-HU" sz="2000" dirty="0"/>
              <a:t> in </a:t>
            </a:r>
            <a:r>
              <a:rPr lang="hu-HU" sz="2000" dirty="0" err="1"/>
              <a:t>Developing</a:t>
            </a:r>
            <a:r>
              <a:rPr lang="hu-HU" sz="2000" dirty="0"/>
              <a:t> and </a:t>
            </a:r>
            <a:r>
              <a:rPr lang="hu-HU" sz="2000" dirty="0" err="1"/>
              <a:t>Costing</a:t>
            </a:r>
            <a:r>
              <a:rPr lang="hu-HU" sz="2000" dirty="0"/>
              <a:t> Action </a:t>
            </a:r>
            <a:r>
              <a:rPr lang="hu-HU" sz="2000" dirty="0" err="1"/>
              <a:t>Plan</a:t>
            </a:r>
            <a:endParaRPr lang="hu-HU" sz="2000" dirty="0"/>
          </a:p>
          <a:p>
            <a:r>
              <a:rPr lang="hu-HU" sz="2000" dirty="0" err="1"/>
              <a:t>Deliverables</a:t>
            </a:r>
            <a:endParaRPr lang="hu-HU" sz="2000" dirty="0"/>
          </a:p>
          <a:p>
            <a:pPr lvl="1"/>
            <a:r>
              <a:rPr lang="hu-HU" sz="2000" dirty="0" err="1"/>
              <a:t>Guide</a:t>
            </a:r>
            <a:r>
              <a:rPr lang="hu-HU" sz="2000" dirty="0"/>
              <a:t> </a:t>
            </a:r>
            <a:r>
              <a:rPr lang="hu-HU" sz="2000" dirty="0" err="1"/>
              <a:t>to</a:t>
            </a:r>
            <a:r>
              <a:rPr lang="hu-HU" sz="2000" dirty="0"/>
              <a:t> NHS </a:t>
            </a:r>
            <a:r>
              <a:rPr lang="hu-HU" sz="2000" dirty="0" err="1"/>
              <a:t>Development</a:t>
            </a:r>
            <a:endParaRPr lang="hu-HU" sz="2000" dirty="0"/>
          </a:p>
          <a:p>
            <a:pPr lvl="1"/>
            <a:r>
              <a:rPr lang="hu-HU" sz="2000" dirty="0"/>
              <a:t>Outline of NHS</a:t>
            </a:r>
          </a:p>
          <a:p>
            <a:endParaRPr lang="hu-HU" sz="2000" dirty="0"/>
          </a:p>
        </p:txBody>
      </p:sp>
    </p:spTree>
    <p:extLst>
      <p:ext uri="{BB962C8B-B14F-4D97-AF65-F5344CB8AC3E}">
        <p14:creationId xmlns:p14="http://schemas.microsoft.com/office/powerpoint/2010/main" val="2434458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B679FBD-BB8D-4072-882B-AD1711AA43A5}"/>
              </a:ext>
            </a:extLst>
          </p:cNvPr>
          <p:cNvSpPr>
            <a:spLocks noGrp="1"/>
          </p:cNvSpPr>
          <p:nvPr>
            <p:ph type="title"/>
          </p:nvPr>
        </p:nvSpPr>
        <p:spPr/>
        <p:txBody>
          <a:bodyPr>
            <a:normAutofit/>
          </a:bodyPr>
          <a:lstStyle/>
          <a:p>
            <a:r>
              <a:rPr lang="hu-HU" sz="3600" dirty="0">
                <a:solidFill>
                  <a:schemeClr val="accent2"/>
                </a:solidFill>
              </a:rPr>
              <a:t>2. Outline of National Health </a:t>
            </a:r>
            <a:r>
              <a:rPr lang="hu-HU" sz="3600" dirty="0" err="1">
                <a:solidFill>
                  <a:schemeClr val="accent2"/>
                </a:solidFill>
              </a:rPr>
              <a:t>Strategy</a:t>
            </a:r>
            <a:endParaRPr lang="hu-HU" sz="3600" dirty="0">
              <a:solidFill>
                <a:schemeClr val="accent2"/>
              </a:solidFill>
            </a:endParaRPr>
          </a:p>
        </p:txBody>
      </p:sp>
      <p:sp>
        <p:nvSpPr>
          <p:cNvPr id="3" name="Tartalom helye 2">
            <a:extLst>
              <a:ext uri="{FF2B5EF4-FFF2-40B4-BE49-F238E27FC236}">
                <a16:creationId xmlns:a16="http://schemas.microsoft.com/office/drawing/2014/main" id="{412713EF-D7C8-4296-8E4C-38AEE8047BAC}"/>
              </a:ext>
            </a:extLst>
          </p:cNvPr>
          <p:cNvSpPr>
            <a:spLocks noGrp="1"/>
          </p:cNvSpPr>
          <p:nvPr>
            <p:ph idx="1"/>
          </p:nvPr>
        </p:nvSpPr>
        <p:spPr/>
        <p:txBody>
          <a:bodyPr>
            <a:normAutofit/>
          </a:bodyPr>
          <a:lstStyle/>
          <a:p>
            <a:r>
              <a:rPr lang="en-GB" sz="2000" dirty="0"/>
              <a:t>Overarching Goals</a:t>
            </a:r>
          </a:p>
          <a:p>
            <a:r>
              <a:rPr lang="en-GB" sz="2000" dirty="0"/>
              <a:t>Situational Analysis</a:t>
            </a:r>
          </a:p>
          <a:p>
            <a:r>
              <a:rPr lang="en-GB" sz="2000" dirty="0"/>
              <a:t>Vision, Mission, Principles</a:t>
            </a:r>
            <a:r>
              <a:rPr lang="hu-HU" sz="2000" dirty="0"/>
              <a:t>, </a:t>
            </a:r>
            <a:r>
              <a:rPr lang="hu-HU" sz="2000" dirty="0" err="1"/>
              <a:t>Challenges</a:t>
            </a:r>
            <a:r>
              <a:rPr lang="en-GB" sz="2000" dirty="0"/>
              <a:t> and Strategic Objectives </a:t>
            </a:r>
          </a:p>
          <a:p>
            <a:r>
              <a:rPr lang="en-GB" sz="2000" dirty="0"/>
              <a:t>Strategic Framework, Specific Objectives, Indicators and Targets</a:t>
            </a:r>
          </a:p>
          <a:p>
            <a:r>
              <a:rPr lang="en-GB" sz="2000" dirty="0"/>
              <a:t>Resource Plan</a:t>
            </a:r>
          </a:p>
          <a:p>
            <a:r>
              <a:rPr lang="en-GB" sz="2000" dirty="0"/>
              <a:t>Implementation, Risks and </a:t>
            </a:r>
            <a:r>
              <a:rPr lang="en-GB" sz="2000" dirty="0" err="1"/>
              <a:t>Assum</a:t>
            </a:r>
            <a:r>
              <a:rPr lang="hu-HU" sz="2000" dirty="0"/>
              <a:t>p</a:t>
            </a:r>
            <a:r>
              <a:rPr lang="en-GB" sz="2000" dirty="0" err="1"/>
              <a:t>tions</a:t>
            </a:r>
            <a:endParaRPr lang="en-GB" sz="2000" dirty="0"/>
          </a:p>
          <a:p>
            <a:pPr marL="0" indent="0">
              <a:buNone/>
            </a:pPr>
            <a:endParaRPr lang="hu-HU" sz="2000" dirty="0"/>
          </a:p>
        </p:txBody>
      </p:sp>
    </p:spTree>
    <p:extLst>
      <p:ext uri="{BB962C8B-B14F-4D97-AF65-F5344CB8AC3E}">
        <p14:creationId xmlns:p14="http://schemas.microsoft.com/office/powerpoint/2010/main" val="17291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A2D2D77-88C4-4E14-85F7-E3759D395339}"/>
              </a:ext>
            </a:extLst>
          </p:cNvPr>
          <p:cNvSpPr>
            <a:spLocks noGrp="1"/>
          </p:cNvSpPr>
          <p:nvPr>
            <p:ph type="title"/>
          </p:nvPr>
        </p:nvSpPr>
        <p:spPr/>
        <p:txBody>
          <a:bodyPr>
            <a:normAutofit/>
          </a:bodyPr>
          <a:lstStyle/>
          <a:p>
            <a:r>
              <a:rPr lang="en-GB" sz="3200" dirty="0">
                <a:solidFill>
                  <a:schemeClr val="accent2"/>
                </a:solidFill>
              </a:rPr>
              <a:t>Overarching Goals</a:t>
            </a:r>
          </a:p>
        </p:txBody>
      </p:sp>
      <p:sp>
        <p:nvSpPr>
          <p:cNvPr id="3" name="Tartalom helye 2">
            <a:extLst>
              <a:ext uri="{FF2B5EF4-FFF2-40B4-BE49-F238E27FC236}">
                <a16:creationId xmlns:a16="http://schemas.microsoft.com/office/drawing/2014/main" id="{A82B2C72-07AF-408E-B679-AC301A847869}"/>
              </a:ext>
            </a:extLst>
          </p:cNvPr>
          <p:cNvSpPr>
            <a:spLocks noGrp="1"/>
          </p:cNvSpPr>
          <p:nvPr>
            <p:ph idx="1"/>
          </p:nvPr>
        </p:nvSpPr>
        <p:spPr>
          <a:xfrm>
            <a:off x="628650" y="1506027"/>
            <a:ext cx="7886700" cy="4351338"/>
          </a:xfrm>
        </p:spPr>
        <p:txBody>
          <a:bodyPr>
            <a:noAutofit/>
          </a:bodyPr>
          <a:lstStyle/>
          <a:p>
            <a:r>
              <a:rPr lang="en-GB" sz="2000" dirty="0"/>
              <a:t>Linkages to the policy </a:t>
            </a:r>
            <a:r>
              <a:rPr lang="hu-HU" sz="2000" dirty="0"/>
              <a:t>and </a:t>
            </a:r>
            <a:r>
              <a:rPr lang="en-GB" sz="2000" dirty="0"/>
              <a:t>national development frameworks </a:t>
            </a:r>
            <a:endParaRPr lang="hu-HU" sz="2000" dirty="0"/>
          </a:p>
          <a:p>
            <a:pPr lvl="1"/>
            <a:r>
              <a:rPr lang="en-GB" sz="1800" i="1" dirty="0"/>
              <a:t>2014-2020 State Concept of Healthcare System of Georgia for 'Universal Health Care and Quality Control for the Protection of Patients' Rights  </a:t>
            </a:r>
            <a:r>
              <a:rPr lang="en-GB" sz="1800" dirty="0"/>
              <a:t>serves as a national policy framework</a:t>
            </a:r>
            <a:endParaRPr lang="hu-HU" sz="1800" dirty="0"/>
          </a:p>
          <a:p>
            <a:pPr lvl="1"/>
            <a:r>
              <a:rPr lang="en-GB" sz="1800" dirty="0"/>
              <a:t>The Healthcare and Social Issues Committee of the Parliament of Georgia developed a </a:t>
            </a:r>
            <a:r>
              <a:rPr lang="en-GB" sz="1800" i="1" dirty="0"/>
              <a:t>vision for developing the healthcare system in Georgia by 2030</a:t>
            </a:r>
          </a:p>
          <a:p>
            <a:r>
              <a:rPr lang="en-GB" sz="2000" dirty="0"/>
              <a:t>Linkages to international development frameworks </a:t>
            </a:r>
            <a:endParaRPr lang="hu-HU" sz="2000" dirty="0"/>
          </a:p>
          <a:p>
            <a:pPr lvl="1"/>
            <a:r>
              <a:rPr lang="en-GB" sz="1800" dirty="0"/>
              <a:t>S</a:t>
            </a:r>
            <a:r>
              <a:rPr lang="hu-HU" sz="1800" dirty="0" err="1"/>
              <a:t>ustainable</a:t>
            </a:r>
            <a:r>
              <a:rPr lang="hu-HU" sz="1800" dirty="0"/>
              <a:t> </a:t>
            </a:r>
            <a:r>
              <a:rPr lang="en-GB" sz="1800" dirty="0"/>
              <a:t>D</a:t>
            </a:r>
            <a:r>
              <a:rPr lang="hu-HU" sz="1800" dirty="0" err="1"/>
              <a:t>evelopment</a:t>
            </a:r>
            <a:r>
              <a:rPr lang="hu-HU" sz="1800" dirty="0"/>
              <a:t> </a:t>
            </a:r>
            <a:r>
              <a:rPr lang="en-GB" sz="1800" dirty="0"/>
              <a:t>G</a:t>
            </a:r>
            <a:r>
              <a:rPr lang="hu-HU" sz="1800" dirty="0" err="1"/>
              <a:t>oals</a:t>
            </a:r>
            <a:endParaRPr lang="hu-HU" sz="1800" dirty="0"/>
          </a:p>
          <a:p>
            <a:pPr lvl="1"/>
            <a:r>
              <a:rPr lang="hu-HU" sz="1800" dirty="0" err="1"/>
              <a:t>Association</a:t>
            </a:r>
            <a:r>
              <a:rPr lang="hu-HU" sz="1800" dirty="0"/>
              <a:t> </a:t>
            </a:r>
            <a:r>
              <a:rPr lang="hu-HU" sz="1800" dirty="0" err="1"/>
              <a:t>Agreement</a:t>
            </a:r>
            <a:r>
              <a:rPr lang="hu-HU" sz="1800" dirty="0"/>
              <a:t> </a:t>
            </a:r>
            <a:r>
              <a:rPr lang="hu-HU" sz="1800" dirty="0" err="1"/>
              <a:t>with</a:t>
            </a:r>
            <a:r>
              <a:rPr lang="hu-HU" sz="1800" dirty="0"/>
              <a:t> European Union</a:t>
            </a:r>
            <a:endParaRPr lang="en-GB" sz="1800" dirty="0"/>
          </a:p>
          <a:p>
            <a:r>
              <a:rPr lang="en-GB" sz="2000" dirty="0"/>
              <a:t>Process for development of National Health Strategy and the layout of the strategic plan document</a:t>
            </a:r>
            <a:endParaRPr lang="hu-HU" sz="2000" dirty="0"/>
          </a:p>
          <a:p>
            <a:pPr lvl="1"/>
            <a:r>
              <a:rPr lang="en-GB" sz="1800" i="1" dirty="0"/>
              <a:t>Policy Planning, Monitoring and Evaluation Handbook </a:t>
            </a:r>
            <a:r>
              <a:rPr lang="en-GB" sz="1800" dirty="0"/>
              <a:t>prepared by the Administration of the Government of Georgia and published in the </a:t>
            </a:r>
            <a:r>
              <a:rPr lang="en-GB" sz="1800" i="1" dirty="0"/>
              <a:t>Decree of the Government of Georgia No. 629 of 20 December 2019 </a:t>
            </a:r>
            <a:r>
              <a:rPr lang="en-GB" sz="1800" dirty="0"/>
              <a:t>on the approval of the rules of procedure for development, monitoring and evaluation of policy documents</a:t>
            </a:r>
          </a:p>
        </p:txBody>
      </p:sp>
    </p:spTree>
    <p:extLst>
      <p:ext uri="{BB962C8B-B14F-4D97-AF65-F5344CB8AC3E}">
        <p14:creationId xmlns:p14="http://schemas.microsoft.com/office/powerpoint/2010/main" val="1604725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rtalom helye 3">
            <a:extLst>
              <a:ext uri="{FF2B5EF4-FFF2-40B4-BE49-F238E27FC236}">
                <a16:creationId xmlns:a16="http://schemas.microsoft.com/office/drawing/2014/main" id="{93D19FED-E16B-4E7D-B075-DCDEA7F04697}"/>
              </a:ext>
            </a:extLst>
          </p:cNvPr>
          <p:cNvGraphicFramePr>
            <a:graphicFrameLocks noGrp="1"/>
          </p:cNvGraphicFramePr>
          <p:nvPr>
            <p:ph idx="1"/>
            <p:extLst>
              <p:ext uri="{D42A27DB-BD31-4B8C-83A1-F6EECF244321}">
                <p14:modId xmlns:p14="http://schemas.microsoft.com/office/powerpoint/2010/main" val="344247986"/>
              </p:ext>
            </p:extLst>
          </p:nvPr>
        </p:nvGraphicFramePr>
        <p:xfrm>
          <a:off x="628650" y="1645570"/>
          <a:ext cx="7886700" cy="3121020"/>
        </p:xfrm>
        <a:graphic>
          <a:graphicData uri="http://schemas.openxmlformats.org/drawingml/2006/table">
            <a:tbl>
              <a:tblPr firstRow="1" firstCol="1" bandRow="1"/>
              <a:tblGrid>
                <a:gridCol w="2628900">
                  <a:extLst>
                    <a:ext uri="{9D8B030D-6E8A-4147-A177-3AD203B41FA5}">
                      <a16:colId xmlns:a16="http://schemas.microsoft.com/office/drawing/2014/main" val="2096879923"/>
                    </a:ext>
                  </a:extLst>
                </a:gridCol>
                <a:gridCol w="2628900">
                  <a:extLst>
                    <a:ext uri="{9D8B030D-6E8A-4147-A177-3AD203B41FA5}">
                      <a16:colId xmlns:a16="http://schemas.microsoft.com/office/drawing/2014/main" val="656939629"/>
                    </a:ext>
                  </a:extLst>
                </a:gridCol>
                <a:gridCol w="2628900">
                  <a:extLst>
                    <a:ext uri="{9D8B030D-6E8A-4147-A177-3AD203B41FA5}">
                      <a16:colId xmlns:a16="http://schemas.microsoft.com/office/drawing/2014/main" val="3980797232"/>
                    </a:ext>
                  </a:extLst>
                </a:gridCol>
              </a:tblGrid>
              <a:tr h="587295">
                <a:tc>
                  <a:txBody>
                    <a:bodyPr/>
                    <a:lstStyle/>
                    <a:p>
                      <a:pPr algn="ctr" fontAlgn="ctr">
                        <a:lnSpc>
                          <a:spcPct val="107000"/>
                        </a:lnSpc>
                        <a:spcBef>
                          <a:spcPts val="0"/>
                        </a:spcBef>
                        <a:spcAft>
                          <a:spcPts val="800"/>
                        </a:spcAft>
                      </a:pPr>
                      <a:r>
                        <a:rPr lang="en-GB" sz="1600" b="1" i="1"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Understand the population</a:t>
                      </a:r>
                      <a:endParaRPr lang="en-GB" sz="2800" b="0" i="0" u="none" strike="noStrike" dirty="0">
                        <a:effectLst/>
                        <a:latin typeface="Arial" panose="020B0604020202020204" pitchFamily="34" charset="0"/>
                      </a:endParaRPr>
                    </a:p>
                  </a:txBody>
                  <a:tcPr marL="108202" marR="108202" marT="150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GB" sz="1600" b="1" i="1" u="none" strike="noStrike">
                          <a:effectLst/>
                          <a:latin typeface="Arial Narrow" panose="020B0606020202030204" pitchFamily="34" charset="0"/>
                          <a:ea typeface="Times New Roman" panose="02020603050405020304" pitchFamily="18" charset="0"/>
                          <a:cs typeface="Times New Roman" panose="02020603050405020304" pitchFamily="18" charset="0"/>
                        </a:rPr>
                        <a:t>Understand the service environment</a:t>
                      </a:r>
                      <a:endParaRPr lang="en-GB" sz="2800" b="0" i="0" u="none" strike="noStrike">
                        <a:effectLst/>
                        <a:latin typeface="Arial" panose="020B0604020202020204" pitchFamily="34" charset="0"/>
                      </a:endParaRPr>
                    </a:p>
                  </a:txBody>
                  <a:tcPr marL="108202" marR="108202" marT="150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107000"/>
                        </a:lnSpc>
                        <a:spcBef>
                          <a:spcPts val="0"/>
                        </a:spcBef>
                        <a:spcAft>
                          <a:spcPts val="800"/>
                        </a:spcAft>
                      </a:pPr>
                      <a:r>
                        <a:rPr lang="en-GB" sz="1600" b="1" i="1" u="none" strike="noStrike">
                          <a:effectLst/>
                          <a:latin typeface="Arial Narrow" panose="020B0606020202030204" pitchFamily="34" charset="0"/>
                          <a:ea typeface="Times New Roman" panose="02020603050405020304" pitchFamily="18" charset="0"/>
                          <a:cs typeface="Times New Roman" panose="02020603050405020304" pitchFamily="18" charset="0"/>
                        </a:rPr>
                        <a:t>Identify the health service needs</a:t>
                      </a:r>
                      <a:endParaRPr lang="en-GB" sz="2800" b="0" i="0" u="none" strike="noStrike">
                        <a:effectLst/>
                        <a:latin typeface="Arial" panose="020B0604020202020204" pitchFamily="34" charset="0"/>
                      </a:endParaRPr>
                    </a:p>
                  </a:txBody>
                  <a:tcPr marL="108202" marR="108202" marT="150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86462"/>
                  </a:ext>
                </a:extLst>
              </a:tr>
              <a:tr h="844575">
                <a:tc>
                  <a:txBody>
                    <a:bodyPr/>
                    <a:lstStyle/>
                    <a:p>
                      <a:pPr algn="just" fontAlgn="t">
                        <a:lnSpc>
                          <a:spcPct val="107000"/>
                        </a:lnSpc>
                        <a:spcBef>
                          <a:spcPts val="0"/>
                        </a:spcBef>
                        <a:spcAft>
                          <a:spcPts val="800"/>
                        </a:spcAft>
                      </a:pP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Profile the population (</a:t>
                      </a:r>
                      <a:r>
                        <a:rPr lang="en-GB" sz="1600" b="1"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demography</a:t>
                      </a: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 and trends)</a:t>
                      </a:r>
                      <a:endParaRPr lang="en-GB" sz="2800" b="0" i="0" u="none" strike="noStrike" dirty="0">
                        <a:effectLst/>
                        <a:latin typeface="Arial" panose="020B0604020202020204" pitchFamily="34" charset="0"/>
                      </a:endParaRPr>
                    </a:p>
                  </a:txBody>
                  <a:tcPr marL="108202" marR="108202" marT="150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Scan the environment (including </a:t>
                      </a:r>
                      <a:r>
                        <a:rPr lang="en-GB" sz="1600" b="1"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impact of environment </a:t>
                      </a: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on health status)</a:t>
                      </a:r>
                      <a:endParaRPr lang="en-GB" sz="2800" b="0" i="0" u="none" strike="noStrike" dirty="0">
                        <a:effectLst/>
                        <a:latin typeface="Arial" panose="020B0604020202020204" pitchFamily="34" charset="0"/>
                      </a:endParaRPr>
                    </a:p>
                  </a:txBody>
                  <a:tcPr marL="108202" marR="108202" marT="150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Identify health issues (including current and projected </a:t>
                      </a:r>
                      <a:r>
                        <a:rPr lang="en-GB" sz="1600" b="1"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needs for health care</a:t>
                      </a: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a:t>
                      </a:r>
                      <a:endParaRPr lang="en-GB" sz="2800" b="0" i="0" u="none" strike="noStrike" dirty="0">
                        <a:effectLst/>
                        <a:latin typeface="Arial" panose="020B0604020202020204" pitchFamily="34" charset="0"/>
                      </a:endParaRPr>
                    </a:p>
                  </a:txBody>
                  <a:tcPr marL="108202" marR="108202" marT="150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4692634"/>
                  </a:ext>
                </a:extLst>
              </a:tr>
              <a:tr h="844575">
                <a:tc>
                  <a:txBody>
                    <a:bodyPr/>
                    <a:lstStyle/>
                    <a:p>
                      <a:pPr algn="just" fontAlgn="t">
                        <a:lnSpc>
                          <a:spcPct val="107000"/>
                        </a:lnSpc>
                        <a:spcBef>
                          <a:spcPts val="0"/>
                        </a:spcBef>
                        <a:spcAft>
                          <a:spcPts val="800"/>
                        </a:spcAft>
                      </a:pP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Profile and understand the health status of the population (</a:t>
                      </a:r>
                      <a:r>
                        <a:rPr lang="en-GB" sz="1600" b="1"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epidemiology</a:t>
                      </a: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 and trends)</a:t>
                      </a:r>
                      <a:endParaRPr lang="en-GB" sz="2800" b="0" i="0" u="none" strike="noStrike" dirty="0">
                        <a:effectLst/>
                        <a:latin typeface="Arial" panose="020B0604020202020204" pitchFamily="34" charset="0"/>
                      </a:endParaRPr>
                    </a:p>
                  </a:txBody>
                  <a:tcPr marL="108202" marR="108202" marT="150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Profile the geographical context (including physical </a:t>
                      </a:r>
                      <a:r>
                        <a:rPr lang="en-GB" sz="1600" b="1"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access to health services</a:t>
                      </a: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a:t>
                      </a:r>
                      <a:endParaRPr lang="en-GB" sz="2800" b="0" i="0" u="none" strike="noStrike" dirty="0">
                        <a:effectLst/>
                        <a:latin typeface="Arial" panose="020B0604020202020204" pitchFamily="34" charset="0"/>
                      </a:endParaRPr>
                    </a:p>
                  </a:txBody>
                  <a:tcPr marL="108202" marR="108202" marT="150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Identify health service issues (including current and projected </a:t>
                      </a:r>
                      <a:r>
                        <a:rPr lang="en-GB" sz="1600" b="1"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issues</a:t>
                      </a: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a:t>
                      </a:r>
                      <a:endParaRPr lang="en-GB" sz="2800" b="0" i="0" u="none" strike="noStrike" dirty="0">
                        <a:effectLst/>
                        <a:latin typeface="Arial" panose="020B0604020202020204" pitchFamily="34" charset="0"/>
                      </a:endParaRPr>
                    </a:p>
                  </a:txBody>
                  <a:tcPr marL="108202" marR="108202" marT="150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8548011"/>
                  </a:ext>
                </a:extLst>
              </a:tr>
              <a:tr h="844575">
                <a:tc>
                  <a:txBody>
                    <a:bodyPr/>
                    <a:lstStyle/>
                    <a:p>
                      <a:pPr algn="just" fontAlgn="t">
                        <a:lnSpc>
                          <a:spcPct val="107000"/>
                        </a:lnSpc>
                        <a:spcBef>
                          <a:spcPts val="0"/>
                        </a:spcBef>
                        <a:spcAft>
                          <a:spcPts val="800"/>
                        </a:spcAft>
                      </a:pP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Profile the health status (</a:t>
                      </a:r>
                      <a:r>
                        <a:rPr lang="en-GB" sz="1600" b="1"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risk factors and determinants of health</a:t>
                      </a: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a:t>
                      </a:r>
                      <a:endParaRPr lang="en-GB" sz="2800" b="0" i="0" u="none" strike="noStrike" dirty="0">
                        <a:effectLst/>
                        <a:latin typeface="Arial" panose="020B0604020202020204" pitchFamily="34" charset="0"/>
                      </a:endParaRPr>
                    </a:p>
                  </a:txBody>
                  <a:tcPr marL="108202" marR="108202" marT="150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Profile service arrangements (including </a:t>
                      </a:r>
                      <a:r>
                        <a:rPr lang="en-GB" sz="1600" b="1"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organization and quality of service delivery</a:t>
                      </a: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a:t>
                      </a:r>
                      <a:endParaRPr lang="en-GB" sz="2800" b="0" i="0" u="none" strike="noStrike" dirty="0">
                        <a:effectLst/>
                        <a:latin typeface="Arial" panose="020B0604020202020204" pitchFamily="34" charset="0"/>
                      </a:endParaRPr>
                    </a:p>
                  </a:txBody>
                  <a:tcPr marL="108202" marR="108202" marT="150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en-GB" sz="1600" b="0"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Develop an approach to categorise and </a:t>
                      </a:r>
                      <a:r>
                        <a:rPr lang="en-GB" sz="1600" b="1" i="0" u="none" strike="noStrike" dirty="0">
                          <a:effectLst/>
                          <a:latin typeface="Arial Narrow" panose="020B0606020202030204" pitchFamily="34" charset="0"/>
                          <a:ea typeface="Times New Roman" panose="02020603050405020304" pitchFamily="18" charset="0"/>
                          <a:cs typeface="Times New Roman" panose="02020603050405020304" pitchFamily="18" charset="0"/>
                        </a:rPr>
                        <a:t>analyse needs</a:t>
                      </a:r>
                      <a:endParaRPr lang="en-GB" sz="2800" b="1" i="0" u="none" strike="noStrike" dirty="0">
                        <a:effectLst/>
                        <a:latin typeface="Arial" panose="020B0604020202020204" pitchFamily="34" charset="0"/>
                      </a:endParaRPr>
                    </a:p>
                  </a:txBody>
                  <a:tcPr marL="108202" marR="108202" marT="150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7056169"/>
                  </a:ext>
                </a:extLst>
              </a:tr>
            </a:tbl>
          </a:graphicData>
        </a:graphic>
      </p:graphicFrame>
      <p:sp>
        <p:nvSpPr>
          <p:cNvPr id="8" name="Cím 1">
            <a:extLst>
              <a:ext uri="{FF2B5EF4-FFF2-40B4-BE49-F238E27FC236}">
                <a16:creationId xmlns:a16="http://schemas.microsoft.com/office/drawing/2014/main" id="{29B2CE79-ECEC-402E-ACD3-54D4B02D169C}"/>
              </a:ext>
            </a:extLst>
          </p:cNvPr>
          <p:cNvSpPr>
            <a:spLocks noGrp="1"/>
          </p:cNvSpPr>
          <p:nvPr>
            <p:ph type="title"/>
          </p:nvPr>
        </p:nvSpPr>
        <p:spPr>
          <a:xfrm>
            <a:off x="628650" y="365126"/>
            <a:ext cx="7886700" cy="1325563"/>
          </a:xfrm>
        </p:spPr>
        <p:txBody>
          <a:bodyPr>
            <a:normAutofit/>
          </a:bodyPr>
          <a:lstStyle/>
          <a:p>
            <a:r>
              <a:rPr lang="hu-HU" sz="3200" dirty="0" err="1">
                <a:solidFill>
                  <a:schemeClr val="accent2"/>
                </a:solidFill>
              </a:rPr>
              <a:t>Situational</a:t>
            </a:r>
            <a:r>
              <a:rPr lang="hu-HU" sz="3200" dirty="0">
                <a:solidFill>
                  <a:schemeClr val="accent2"/>
                </a:solidFill>
              </a:rPr>
              <a:t> </a:t>
            </a:r>
            <a:r>
              <a:rPr lang="hu-HU" sz="3200" dirty="0" err="1">
                <a:solidFill>
                  <a:schemeClr val="accent2"/>
                </a:solidFill>
              </a:rPr>
              <a:t>Analysis</a:t>
            </a:r>
            <a:endParaRPr lang="en-GB" sz="3200" dirty="0">
              <a:solidFill>
                <a:schemeClr val="accent2"/>
              </a:solidFill>
            </a:endParaRPr>
          </a:p>
        </p:txBody>
      </p:sp>
      <p:graphicFrame>
        <p:nvGraphicFramePr>
          <p:cNvPr id="16" name="Táblázat 16">
            <a:extLst>
              <a:ext uri="{FF2B5EF4-FFF2-40B4-BE49-F238E27FC236}">
                <a16:creationId xmlns:a16="http://schemas.microsoft.com/office/drawing/2014/main" id="{AF4E3929-55B0-4B6C-B8C6-167109379061}"/>
              </a:ext>
            </a:extLst>
          </p:cNvPr>
          <p:cNvGraphicFramePr>
            <a:graphicFrameLocks noGrp="1"/>
          </p:cNvGraphicFramePr>
          <p:nvPr>
            <p:extLst>
              <p:ext uri="{D42A27DB-BD31-4B8C-83A1-F6EECF244321}">
                <p14:modId xmlns:p14="http://schemas.microsoft.com/office/powerpoint/2010/main" val="1609844511"/>
              </p:ext>
            </p:extLst>
          </p:nvPr>
        </p:nvGraphicFramePr>
        <p:xfrm>
          <a:off x="628650" y="5032515"/>
          <a:ext cx="7886700" cy="94996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971505651"/>
                    </a:ext>
                  </a:extLst>
                </a:gridCol>
                <a:gridCol w="2628900">
                  <a:extLst>
                    <a:ext uri="{9D8B030D-6E8A-4147-A177-3AD203B41FA5}">
                      <a16:colId xmlns:a16="http://schemas.microsoft.com/office/drawing/2014/main" val="1208474607"/>
                    </a:ext>
                  </a:extLst>
                </a:gridCol>
                <a:gridCol w="2628900">
                  <a:extLst>
                    <a:ext uri="{9D8B030D-6E8A-4147-A177-3AD203B41FA5}">
                      <a16:colId xmlns:a16="http://schemas.microsoft.com/office/drawing/2014/main" val="352640249"/>
                    </a:ext>
                  </a:extLst>
                </a:gridCol>
              </a:tblGrid>
              <a:tr h="370840">
                <a:tc>
                  <a:txBody>
                    <a:bodyPr/>
                    <a:lstStyle/>
                    <a:p>
                      <a:r>
                        <a:rPr lang="hu-HU" sz="1600" b="1" dirty="0" err="1">
                          <a:solidFill>
                            <a:schemeClr val="tx1"/>
                          </a:solidFill>
                          <a:latin typeface="Arial Narrow" panose="020B0606020202030204" pitchFamily="34" charset="0"/>
                        </a:rPr>
                        <a:t>Methodology</a:t>
                      </a:r>
                      <a:endParaRPr lang="en-GB" sz="1600" b="1" dirty="0">
                        <a:solidFill>
                          <a:schemeClr val="tx1"/>
                        </a:solidFill>
                        <a:latin typeface="Arial Narrow" panose="020B0606020202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solidFill>
                            <a:schemeClr val="tx1"/>
                          </a:solidFill>
                          <a:latin typeface="Arial Narrow" panose="020B0606020202030204" pitchFamily="34" charset="0"/>
                        </a:rPr>
                        <a:t>PESTEL Analysis</a:t>
                      </a:r>
                      <a:r>
                        <a:rPr lang="hu-HU" sz="1600" b="0" dirty="0">
                          <a:solidFill>
                            <a:schemeClr val="tx1"/>
                          </a:solidFill>
                          <a:latin typeface="Arial Narrow" panose="020B0606020202030204" pitchFamily="34"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solidFill>
                            <a:schemeClr val="tx1"/>
                          </a:solidFill>
                          <a:latin typeface="Arial Narrow" panose="020B0606020202030204" pitchFamily="34" charset="0"/>
                        </a:rPr>
                        <a:t>SWOT Analysis</a:t>
                      </a:r>
                      <a:endParaRPr lang="hu-HU" sz="1600" b="0" dirty="0">
                        <a:solidFill>
                          <a:schemeClr val="tx1"/>
                        </a:solidFill>
                        <a:latin typeface="Arial Narrow" panose="020B0606020202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29268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solidFill>
                            <a:schemeClr val="tx1"/>
                          </a:solidFill>
                          <a:latin typeface="Arial Narrow" panose="020B0606020202030204" pitchFamily="34" charset="0"/>
                        </a:rPr>
                        <a:t>Stakeholder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b="0" dirty="0">
                          <a:solidFill>
                            <a:schemeClr val="tx1"/>
                          </a:solidFill>
                          <a:latin typeface="Arial Narrow" panose="020B0606020202030204" pitchFamily="34" charset="0"/>
                        </a:rPr>
                        <a:t>Problem Tree </a:t>
                      </a:r>
                      <a:r>
                        <a:rPr lang="en-GB" sz="1600" b="0" dirty="0" err="1">
                          <a:solidFill>
                            <a:schemeClr val="tx1"/>
                          </a:solidFill>
                          <a:latin typeface="Arial Narrow" panose="020B0606020202030204" pitchFamily="34" charset="0"/>
                        </a:rPr>
                        <a:t>Analysi</a:t>
                      </a:r>
                      <a:r>
                        <a:rPr lang="hu-HU" sz="1600" b="0" dirty="0">
                          <a:solidFill>
                            <a:schemeClr val="tx1"/>
                          </a:solidFill>
                          <a:latin typeface="Arial Narrow" panose="020B0606020202030204" pitchFamily="34" charset="0"/>
                        </a:rPr>
                        <a:t>s</a:t>
                      </a:r>
                      <a:endParaRPr lang="en-GB" sz="1600" b="0" dirty="0">
                        <a:solidFill>
                          <a:schemeClr val="tx1"/>
                        </a:solidFill>
                        <a:latin typeface="Arial Narrow" panose="020B0606020202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solidFill>
                            <a:schemeClr val="tx1"/>
                          </a:solidFill>
                          <a:latin typeface="Arial Narrow" panose="020B0606020202030204" pitchFamily="34" charset="0"/>
                        </a:rPr>
                        <a:t>Assessment of health system functions and building blocks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4468807"/>
                  </a:ext>
                </a:extLst>
              </a:tr>
            </a:tbl>
          </a:graphicData>
        </a:graphic>
      </p:graphicFrame>
    </p:spTree>
    <p:extLst>
      <p:ext uri="{BB962C8B-B14F-4D97-AF65-F5344CB8AC3E}">
        <p14:creationId xmlns:p14="http://schemas.microsoft.com/office/powerpoint/2010/main" val="2777887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D89F6B2-8415-4107-819E-FD0C5D0D6B33}"/>
              </a:ext>
            </a:extLst>
          </p:cNvPr>
          <p:cNvSpPr>
            <a:spLocks noGrp="1"/>
          </p:cNvSpPr>
          <p:nvPr>
            <p:ph type="title"/>
          </p:nvPr>
        </p:nvSpPr>
        <p:spPr/>
        <p:txBody>
          <a:bodyPr>
            <a:normAutofit/>
          </a:bodyPr>
          <a:lstStyle/>
          <a:p>
            <a:r>
              <a:rPr lang="en-GB" sz="3200" dirty="0">
                <a:solidFill>
                  <a:schemeClr val="accent2"/>
                </a:solidFill>
              </a:rPr>
              <a:t>Vision</a:t>
            </a:r>
            <a:r>
              <a:rPr lang="hu-HU" sz="3200" dirty="0">
                <a:solidFill>
                  <a:schemeClr val="accent2"/>
                </a:solidFill>
              </a:rPr>
              <a:t> and</a:t>
            </a:r>
            <a:r>
              <a:rPr lang="en-GB" sz="3200" dirty="0">
                <a:solidFill>
                  <a:schemeClr val="accent2"/>
                </a:solidFill>
              </a:rPr>
              <a:t> Mission</a:t>
            </a:r>
            <a:endParaRPr lang="en-GB" sz="3200" dirty="0"/>
          </a:p>
        </p:txBody>
      </p:sp>
      <p:sp>
        <p:nvSpPr>
          <p:cNvPr id="3" name="Tartalom helye 2">
            <a:extLst>
              <a:ext uri="{FF2B5EF4-FFF2-40B4-BE49-F238E27FC236}">
                <a16:creationId xmlns:a16="http://schemas.microsoft.com/office/drawing/2014/main" id="{11625445-59D7-49BE-8983-2C49CB58155D}"/>
              </a:ext>
            </a:extLst>
          </p:cNvPr>
          <p:cNvSpPr>
            <a:spLocks noGrp="1"/>
          </p:cNvSpPr>
          <p:nvPr>
            <p:ph idx="1"/>
          </p:nvPr>
        </p:nvSpPr>
        <p:spPr/>
        <p:txBody>
          <a:bodyPr>
            <a:normAutofit fontScale="92500" lnSpcReduction="20000"/>
          </a:bodyPr>
          <a:lstStyle/>
          <a:p>
            <a:pPr marL="0" indent="0">
              <a:buNone/>
            </a:pPr>
            <a:r>
              <a:rPr lang="hu-HU" sz="2000" b="1" dirty="0"/>
              <a:t>Vision</a:t>
            </a:r>
          </a:p>
          <a:p>
            <a:r>
              <a:rPr lang="en-GB" sz="2000" dirty="0"/>
              <a:t>People and communities in Georgia receive the quality health services they need, and are protected from health threats, without suffering financial hardship</a:t>
            </a:r>
            <a:endParaRPr lang="hu-HU" sz="2000" dirty="0"/>
          </a:p>
          <a:p>
            <a:endParaRPr lang="hu-HU" sz="2000" dirty="0"/>
          </a:p>
          <a:p>
            <a:pPr marL="0" indent="0">
              <a:buNone/>
            </a:pPr>
            <a:r>
              <a:rPr lang="hu-HU" sz="2000" b="1" dirty="0" err="1"/>
              <a:t>Mission</a:t>
            </a:r>
            <a:endParaRPr lang="hu-HU" sz="2000" b="1" dirty="0"/>
          </a:p>
          <a:p>
            <a:r>
              <a:rPr lang="en-GB" sz="2000" dirty="0"/>
              <a:t>Reinforce health services into a modern high performing quality health system, that is patient-centred, accessible, equitable, efficient and innovative.</a:t>
            </a:r>
          </a:p>
          <a:p>
            <a:r>
              <a:rPr lang="en-GB" sz="2000" dirty="0"/>
              <a:t>Improve quality of life of the population through the prevention of communicable and non-communicable diseases, promote healthy lifestyles and an environment conducive to health.</a:t>
            </a:r>
          </a:p>
          <a:p>
            <a:r>
              <a:rPr lang="en-GB" sz="2000" dirty="0"/>
              <a:t>Harness the full potential of Information and Communication Technology to empower people to live healthy lives.</a:t>
            </a:r>
          </a:p>
          <a:p>
            <a:r>
              <a:rPr lang="en-GB" sz="2000" dirty="0"/>
              <a:t>Ensure the available human, financial and physical resources lead to the achievement of better health outcomes.</a:t>
            </a:r>
          </a:p>
          <a:p>
            <a:endParaRPr lang="en-GB" sz="2000" dirty="0"/>
          </a:p>
        </p:txBody>
      </p:sp>
    </p:spTree>
    <p:extLst>
      <p:ext uri="{BB962C8B-B14F-4D97-AF65-F5344CB8AC3E}">
        <p14:creationId xmlns:p14="http://schemas.microsoft.com/office/powerpoint/2010/main" val="2085542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E12FA36-520E-4B14-BBEA-854AECE19C44}"/>
              </a:ext>
            </a:extLst>
          </p:cNvPr>
          <p:cNvSpPr>
            <a:spLocks noGrp="1"/>
          </p:cNvSpPr>
          <p:nvPr>
            <p:ph type="title"/>
          </p:nvPr>
        </p:nvSpPr>
        <p:spPr/>
        <p:txBody>
          <a:bodyPr>
            <a:normAutofit/>
          </a:bodyPr>
          <a:lstStyle/>
          <a:p>
            <a:r>
              <a:rPr lang="en-GB" sz="3200" dirty="0">
                <a:solidFill>
                  <a:schemeClr val="accent2"/>
                </a:solidFill>
              </a:rPr>
              <a:t>Principles </a:t>
            </a:r>
          </a:p>
        </p:txBody>
      </p:sp>
      <p:sp>
        <p:nvSpPr>
          <p:cNvPr id="3" name="Tartalom helye 2">
            <a:extLst>
              <a:ext uri="{FF2B5EF4-FFF2-40B4-BE49-F238E27FC236}">
                <a16:creationId xmlns:a16="http://schemas.microsoft.com/office/drawing/2014/main" id="{C7367E36-08D9-4DBC-AB62-BA918944E339}"/>
              </a:ext>
            </a:extLst>
          </p:cNvPr>
          <p:cNvSpPr>
            <a:spLocks noGrp="1"/>
          </p:cNvSpPr>
          <p:nvPr>
            <p:ph idx="1"/>
          </p:nvPr>
        </p:nvSpPr>
        <p:spPr/>
        <p:txBody>
          <a:bodyPr>
            <a:noAutofit/>
          </a:bodyPr>
          <a:lstStyle/>
          <a:p>
            <a:endParaRPr lang="hu-HU" sz="1600" dirty="0"/>
          </a:p>
          <a:p>
            <a:endParaRPr lang="hu-HU" sz="1600" dirty="0"/>
          </a:p>
          <a:p>
            <a:endParaRPr lang="hu-HU" sz="1600" dirty="0"/>
          </a:p>
          <a:p>
            <a:endParaRPr lang="hu-HU" sz="1600" dirty="0"/>
          </a:p>
          <a:p>
            <a:pPr marL="0" indent="0">
              <a:buNone/>
            </a:pPr>
            <a:r>
              <a:rPr lang="hu-HU" sz="1600" b="1" dirty="0"/>
              <a:t>V</a:t>
            </a:r>
            <a:r>
              <a:rPr lang="en-GB" sz="1600" b="1" dirty="0" err="1"/>
              <a:t>ision</a:t>
            </a:r>
            <a:r>
              <a:rPr lang="en-GB" sz="1600" b="1" dirty="0"/>
              <a:t> for developing the healthcare system in Georgia by 2030</a:t>
            </a:r>
            <a:endParaRPr lang="hu-HU" sz="1600" b="1" dirty="0"/>
          </a:p>
          <a:p>
            <a:r>
              <a:rPr lang="en-GB" sz="1600" dirty="0"/>
              <a:t>Protection of </a:t>
            </a:r>
            <a:r>
              <a:rPr lang="en-GB" sz="1600" b="1" i="1" dirty="0"/>
              <a:t>human rights </a:t>
            </a:r>
            <a:r>
              <a:rPr lang="en-GB" sz="1600" dirty="0"/>
              <a:t>in healthcare and the inviolability of honour and dignity in both civilian and penitentiary systems; </a:t>
            </a:r>
          </a:p>
          <a:p>
            <a:r>
              <a:rPr lang="en-GB" sz="1600" b="1" i="1" dirty="0"/>
              <a:t>Fair distribution </a:t>
            </a:r>
            <a:r>
              <a:rPr lang="en-GB" sz="1600" dirty="0"/>
              <a:t>of lifelong healthcare risk management between an individual, the market and the government; </a:t>
            </a:r>
          </a:p>
          <a:p>
            <a:r>
              <a:rPr lang="en-GB" sz="1600" dirty="0"/>
              <a:t>Compatibility with the country’s economic and demographic development trends and the general </a:t>
            </a:r>
            <a:r>
              <a:rPr lang="en-GB" sz="1600" b="1" i="1" dirty="0"/>
              <a:t>vision of social policy</a:t>
            </a:r>
            <a:r>
              <a:rPr lang="en-GB" sz="1600" dirty="0"/>
              <a:t>; </a:t>
            </a:r>
          </a:p>
          <a:p>
            <a:r>
              <a:rPr lang="en-GB" sz="1600" dirty="0"/>
              <a:t>Focus on </a:t>
            </a:r>
            <a:r>
              <a:rPr lang="en-GB" sz="1600" b="1" i="1" dirty="0"/>
              <a:t>primary healthcare</a:t>
            </a:r>
            <a:r>
              <a:rPr lang="en-GB" sz="1600" dirty="0"/>
              <a:t>, integrated service-based approaches and declaring disease prevention and primary healthcare as the fields of priority; </a:t>
            </a:r>
          </a:p>
          <a:p>
            <a:r>
              <a:rPr lang="en-GB" sz="1600" dirty="0"/>
              <a:t>Exclusive responsibility of the state for </a:t>
            </a:r>
            <a:r>
              <a:rPr lang="en-GB" sz="1600" b="1" i="1" dirty="0"/>
              <a:t>public health </a:t>
            </a:r>
            <a:r>
              <a:rPr lang="en-GB" sz="1600" dirty="0"/>
              <a:t>and public health programs; </a:t>
            </a:r>
          </a:p>
          <a:p>
            <a:r>
              <a:rPr lang="en-GB" sz="1600" dirty="0"/>
              <a:t>Common rules on the </a:t>
            </a:r>
            <a:r>
              <a:rPr lang="en-GB" sz="1600" b="1" i="1" dirty="0"/>
              <a:t>healthcare market</a:t>
            </a:r>
            <a:r>
              <a:rPr lang="en-GB" sz="1600" dirty="0"/>
              <a:t>: equal coexistence of public and private sector representatives under general, homogenous regulations.</a:t>
            </a:r>
          </a:p>
        </p:txBody>
      </p:sp>
      <p:graphicFrame>
        <p:nvGraphicFramePr>
          <p:cNvPr id="4" name="Táblázat 3">
            <a:extLst>
              <a:ext uri="{FF2B5EF4-FFF2-40B4-BE49-F238E27FC236}">
                <a16:creationId xmlns:a16="http://schemas.microsoft.com/office/drawing/2014/main" id="{BBC76B57-98EE-4B9A-A36C-71D84B4BC71B}"/>
              </a:ext>
            </a:extLst>
          </p:cNvPr>
          <p:cNvGraphicFramePr>
            <a:graphicFrameLocks noGrp="1"/>
          </p:cNvGraphicFramePr>
          <p:nvPr>
            <p:extLst>
              <p:ext uri="{D42A27DB-BD31-4B8C-83A1-F6EECF244321}">
                <p14:modId xmlns:p14="http://schemas.microsoft.com/office/powerpoint/2010/main" val="367488254"/>
              </p:ext>
            </p:extLst>
          </p:nvPr>
        </p:nvGraphicFramePr>
        <p:xfrm>
          <a:off x="628650" y="1508841"/>
          <a:ext cx="7886700" cy="1505712"/>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val="143816700"/>
                    </a:ext>
                  </a:extLst>
                </a:gridCol>
                <a:gridCol w="2628900">
                  <a:extLst>
                    <a:ext uri="{9D8B030D-6E8A-4147-A177-3AD203B41FA5}">
                      <a16:colId xmlns:a16="http://schemas.microsoft.com/office/drawing/2014/main" val="2482785137"/>
                    </a:ext>
                  </a:extLst>
                </a:gridCol>
                <a:gridCol w="2628900">
                  <a:extLst>
                    <a:ext uri="{9D8B030D-6E8A-4147-A177-3AD203B41FA5}">
                      <a16:colId xmlns:a16="http://schemas.microsoft.com/office/drawing/2014/main" val="734371832"/>
                    </a:ext>
                  </a:extLst>
                </a:gridCol>
              </a:tblGrid>
              <a:tr h="0">
                <a:tc>
                  <a:txBody>
                    <a:bodyPr/>
                    <a:lstStyle/>
                    <a:p>
                      <a:pPr algn="ctr">
                        <a:lnSpc>
                          <a:spcPct val="107000"/>
                        </a:lnSpc>
                        <a:spcAft>
                          <a:spcPts val="800"/>
                        </a:spcAft>
                      </a:pPr>
                      <a:r>
                        <a:rPr lang="hu-HU" sz="1600" b="0" dirty="0">
                          <a:solidFill>
                            <a:schemeClr val="tx1"/>
                          </a:solidFill>
                          <a:effectLst/>
                          <a:latin typeface="Arial Narrow" panose="020B0606020202030204" pitchFamily="34" charset="0"/>
                        </a:rPr>
                        <a:t>Health is a </a:t>
                      </a:r>
                      <a:r>
                        <a:rPr lang="hu-HU" sz="1600" b="0" dirty="0" err="1">
                          <a:solidFill>
                            <a:schemeClr val="tx1"/>
                          </a:solidFill>
                          <a:effectLst/>
                          <a:latin typeface="Arial Narrow" panose="020B0606020202030204" pitchFamily="34" charset="0"/>
                        </a:rPr>
                        <a:t>basic</a:t>
                      </a:r>
                      <a:r>
                        <a:rPr lang="hu-HU" sz="1600" b="0" dirty="0">
                          <a:solidFill>
                            <a:schemeClr val="tx1"/>
                          </a:solidFill>
                          <a:effectLst/>
                          <a:latin typeface="Arial Narrow" panose="020B0606020202030204" pitchFamily="34" charset="0"/>
                        </a:rPr>
                        <a:t> human </a:t>
                      </a:r>
                      <a:r>
                        <a:rPr lang="hu-HU" sz="1600" b="0" dirty="0" err="1">
                          <a:solidFill>
                            <a:schemeClr val="tx1"/>
                          </a:solidFill>
                          <a:effectLst/>
                          <a:latin typeface="Arial Narrow" panose="020B0606020202030204" pitchFamily="34" charset="0"/>
                        </a:rPr>
                        <a:t>right</a:t>
                      </a:r>
                      <a:endParaRPr lang="en-GB" sz="1600" b="0" dirty="0">
                        <a:solidFill>
                          <a:schemeClr val="tx1"/>
                        </a:solidFill>
                        <a:effectLst/>
                        <a:latin typeface="Arial Narrow" panose="020B0606020202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hu-HU" sz="1600" b="0" dirty="0">
                          <a:solidFill>
                            <a:schemeClr val="tx1"/>
                          </a:solidFill>
                          <a:effectLst/>
                          <a:latin typeface="Arial Narrow" panose="020B0606020202030204" pitchFamily="34" charset="0"/>
                        </a:rPr>
                        <a:t>Equity</a:t>
                      </a:r>
                      <a:endParaRPr lang="en-GB" sz="1600" b="0" dirty="0">
                        <a:solidFill>
                          <a:schemeClr val="tx1"/>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hu-HU" sz="1600" b="0" dirty="0" err="1">
                          <a:solidFill>
                            <a:schemeClr val="tx1"/>
                          </a:solidFill>
                          <a:effectLst/>
                          <a:latin typeface="Arial Narrow" panose="020B0606020202030204" pitchFamily="34" charset="0"/>
                        </a:rPr>
                        <a:t>Shared</a:t>
                      </a:r>
                      <a:r>
                        <a:rPr lang="hu-HU" sz="1600" b="0" dirty="0">
                          <a:solidFill>
                            <a:schemeClr val="tx1"/>
                          </a:solidFill>
                          <a:effectLst/>
                          <a:latin typeface="Arial Narrow" panose="020B0606020202030204" pitchFamily="34" charset="0"/>
                        </a:rPr>
                        <a:t> </a:t>
                      </a:r>
                      <a:r>
                        <a:rPr lang="hu-HU" sz="1600" b="0" dirty="0" err="1">
                          <a:solidFill>
                            <a:schemeClr val="tx1"/>
                          </a:solidFill>
                          <a:effectLst/>
                          <a:latin typeface="Arial Narrow" panose="020B0606020202030204" pitchFamily="34" charset="0"/>
                        </a:rPr>
                        <a:t>values</a:t>
                      </a:r>
                      <a:r>
                        <a:rPr lang="hu-HU" sz="1600" b="0" dirty="0">
                          <a:solidFill>
                            <a:schemeClr val="tx1"/>
                          </a:solidFill>
                          <a:effectLst/>
                          <a:latin typeface="Arial Narrow" panose="020B0606020202030204" pitchFamily="34" charset="0"/>
                        </a:rPr>
                        <a:t> </a:t>
                      </a:r>
                      <a:r>
                        <a:rPr lang="hu-HU" sz="1600" b="0" dirty="0" err="1">
                          <a:solidFill>
                            <a:schemeClr val="tx1"/>
                          </a:solidFill>
                          <a:effectLst/>
                          <a:latin typeface="Arial Narrow" panose="020B0606020202030204" pitchFamily="34" charset="0"/>
                        </a:rPr>
                        <a:t>among</a:t>
                      </a:r>
                      <a:r>
                        <a:rPr lang="hu-HU" sz="1600" b="0" dirty="0">
                          <a:solidFill>
                            <a:schemeClr val="tx1"/>
                          </a:solidFill>
                          <a:effectLst/>
                          <a:latin typeface="Arial Narrow" panose="020B0606020202030204" pitchFamily="34" charset="0"/>
                        </a:rPr>
                        <a:t> </a:t>
                      </a:r>
                      <a:r>
                        <a:rPr lang="hu-HU" sz="1600" b="0" dirty="0" err="1">
                          <a:solidFill>
                            <a:schemeClr val="tx1"/>
                          </a:solidFill>
                          <a:effectLst/>
                          <a:latin typeface="Arial Narrow" panose="020B0606020202030204" pitchFamily="34" charset="0"/>
                        </a:rPr>
                        <a:t>all</a:t>
                      </a:r>
                      <a:r>
                        <a:rPr lang="hu-HU" sz="1600" b="0" dirty="0">
                          <a:solidFill>
                            <a:schemeClr val="tx1"/>
                          </a:solidFill>
                          <a:effectLst/>
                          <a:latin typeface="Arial Narrow" panose="020B0606020202030204" pitchFamily="34" charset="0"/>
                        </a:rPr>
                        <a:t> </a:t>
                      </a:r>
                      <a:r>
                        <a:rPr lang="hu-HU" sz="1600" b="0" dirty="0" err="1">
                          <a:solidFill>
                            <a:schemeClr val="tx1"/>
                          </a:solidFill>
                          <a:effectLst/>
                          <a:latin typeface="Arial Narrow" panose="020B0606020202030204" pitchFamily="34" charset="0"/>
                        </a:rPr>
                        <a:t>stakeholders</a:t>
                      </a:r>
                      <a:endParaRPr lang="en-GB" sz="1600" b="0" dirty="0">
                        <a:solidFill>
                          <a:schemeClr val="tx1"/>
                        </a:solidFill>
                        <a:effectLst/>
                        <a:latin typeface="Arial Narrow" panose="020B0606020202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6056862"/>
                  </a:ext>
                </a:extLst>
              </a:tr>
              <a:tr h="0">
                <a:tc>
                  <a:txBody>
                    <a:bodyPr/>
                    <a:lstStyle/>
                    <a:p>
                      <a:pPr algn="ctr">
                        <a:lnSpc>
                          <a:spcPct val="107000"/>
                        </a:lnSpc>
                        <a:spcAft>
                          <a:spcPts val="800"/>
                        </a:spcAft>
                      </a:pPr>
                      <a:r>
                        <a:rPr lang="hu-HU" sz="1600" b="0" dirty="0">
                          <a:solidFill>
                            <a:schemeClr val="tx1"/>
                          </a:solidFill>
                          <a:effectLst/>
                          <a:latin typeface="Arial Narrow" panose="020B0606020202030204" pitchFamily="34" charset="0"/>
                        </a:rPr>
                        <a:t>Good Health is a </a:t>
                      </a:r>
                      <a:r>
                        <a:rPr lang="hu-HU" sz="1600" b="0" dirty="0" err="1">
                          <a:solidFill>
                            <a:schemeClr val="tx1"/>
                          </a:solidFill>
                          <a:effectLst/>
                          <a:latin typeface="Arial Narrow" panose="020B0606020202030204" pitchFamily="34" charset="0"/>
                        </a:rPr>
                        <a:t>priority</a:t>
                      </a:r>
                      <a:r>
                        <a:rPr lang="hu-HU" sz="1600" b="0" dirty="0">
                          <a:solidFill>
                            <a:schemeClr val="tx1"/>
                          </a:solidFill>
                          <a:effectLst/>
                          <a:latin typeface="Arial Narrow" panose="020B0606020202030204" pitchFamily="34" charset="0"/>
                        </a:rPr>
                        <a:t> </a:t>
                      </a:r>
                      <a:r>
                        <a:rPr lang="hu-HU" sz="1600" b="0" dirty="0" err="1">
                          <a:solidFill>
                            <a:schemeClr val="tx1"/>
                          </a:solidFill>
                          <a:effectLst/>
                          <a:latin typeface="Arial Narrow" panose="020B0606020202030204" pitchFamily="34" charset="0"/>
                        </a:rPr>
                        <a:t>need</a:t>
                      </a:r>
                      <a:r>
                        <a:rPr lang="hu-HU" sz="1600" b="0" dirty="0">
                          <a:solidFill>
                            <a:schemeClr val="tx1"/>
                          </a:solidFill>
                          <a:effectLst/>
                          <a:latin typeface="Arial Narrow" panose="020B0606020202030204" pitchFamily="34" charset="0"/>
                        </a:rPr>
                        <a:t> of </a:t>
                      </a:r>
                      <a:r>
                        <a:rPr lang="hu-HU" sz="1600" b="0" dirty="0" err="1">
                          <a:solidFill>
                            <a:schemeClr val="tx1"/>
                          </a:solidFill>
                          <a:effectLst/>
                          <a:latin typeface="Arial Narrow" panose="020B0606020202030204" pitchFamily="34" charset="0"/>
                        </a:rPr>
                        <a:t>the</a:t>
                      </a:r>
                      <a:r>
                        <a:rPr lang="hu-HU" sz="1600" b="0" dirty="0">
                          <a:solidFill>
                            <a:schemeClr val="tx1"/>
                          </a:solidFill>
                          <a:effectLst/>
                          <a:latin typeface="Arial Narrow" panose="020B0606020202030204" pitchFamily="34" charset="0"/>
                        </a:rPr>
                        <a:t> </a:t>
                      </a:r>
                      <a:r>
                        <a:rPr lang="hu-HU" sz="1600" b="0" dirty="0" err="1">
                          <a:solidFill>
                            <a:schemeClr val="tx1"/>
                          </a:solidFill>
                          <a:effectLst/>
                          <a:latin typeface="Arial Narrow" panose="020B0606020202030204" pitchFamily="34" charset="0"/>
                        </a:rPr>
                        <a:t>population</a:t>
                      </a:r>
                      <a:r>
                        <a:rPr lang="hu-HU" sz="1600" b="0" dirty="0">
                          <a:solidFill>
                            <a:schemeClr val="tx1"/>
                          </a:solidFill>
                          <a:effectLst/>
                          <a:latin typeface="Arial Narrow" panose="020B0606020202030204" pitchFamily="34" charset="0"/>
                        </a:rPr>
                        <a:t> </a:t>
                      </a:r>
                      <a:endParaRPr lang="en-GB" sz="1600" b="0" dirty="0">
                        <a:solidFill>
                          <a:schemeClr val="tx1"/>
                        </a:solidFill>
                        <a:effectLst/>
                        <a:latin typeface="Arial Narrow" panose="020B0606020202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hu-HU" sz="1600" b="0" dirty="0" err="1">
                          <a:solidFill>
                            <a:schemeClr val="tx1"/>
                          </a:solidFill>
                          <a:effectLst/>
                          <a:latin typeface="Arial Narrow" panose="020B0606020202030204" pitchFamily="34" charset="0"/>
                        </a:rPr>
                        <a:t>Accountability</a:t>
                      </a:r>
                      <a:r>
                        <a:rPr lang="hu-HU" sz="1600" b="0" dirty="0">
                          <a:solidFill>
                            <a:schemeClr val="tx1"/>
                          </a:solidFill>
                          <a:effectLst/>
                          <a:latin typeface="Arial Narrow" panose="020B0606020202030204" pitchFamily="34" charset="0"/>
                        </a:rPr>
                        <a:t> </a:t>
                      </a:r>
                      <a:endParaRPr lang="en-GB" sz="1600" b="0" dirty="0">
                        <a:solidFill>
                          <a:schemeClr val="tx1"/>
                        </a:solidFill>
                        <a:effectLst/>
                        <a:latin typeface="Arial Narrow" panose="020B0606020202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hu-HU" sz="1600" b="0" dirty="0" err="1">
                          <a:solidFill>
                            <a:schemeClr val="tx1"/>
                          </a:solidFill>
                          <a:effectLst/>
                          <a:latin typeface="Arial Narrow" panose="020B0606020202030204" pitchFamily="34" charset="0"/>
                        </a:rPr>
                        <a:t>Governance</a:t>
                      </a:r>
                      <a:r>
                        <a:rPr lang="hu-HU" sz="1600" b="0" dirty="0">
                          <a:solidFill>
                            <a:schemeClr val="tx1"/>
                          </a:solidFill>
                          <a:effectLst/>
                          <a:latin typeface="Arial Narrow" panose="020B0606020202030204" pitchFamily="34" charset="0"/>
                        </a:rPr>
                        <a:t> and </a:t>
                      </a:r>
                      <a:r>
                        <a:rPr lang="hu-HU" sz="1600" b="0" dirty="0" err="1">
                          <a:solidFill>
                            <a:schemeClr val="tx1"/>
                          </a:solidFill>
                          <a:effectLst/>
                          <a:latin typeface="Arial Narrow" panose="020B0606020202030204" pitchFamily="34" charset="0"/>
                        </a:rPr>
                        <a:t>leadership</a:t>
                      </a:r>
                      <a:endParaRPr lang="en-GB" sz="1600" b="0" dirty="0">
                        <a:solidFill>
                          <a:schemeClr val="tx1"/>
                        </a:solidFill>
                        <a:effectLst/>
                        <a:latin typeface="Arial Narrow" panose="020B0606020202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964227"/>
                  </a:ext>
                </a:extLst>
              </a:tr>
              <a:tr h="0">
                <a:tc>
                  <a:txBody>
                    <a:bodyPr/>
                    <a:lstStyle/>
                    <a:p>
                      <a:pPr algn="ctr">
                        <a:lnSpc>
                          <a:spcPct val="107000"/>
                        </a:lnSpc>
                        <a:spcAft>
                          <a:spcPts val="800"/>
                        </a:spcAft>
                      </a:pPr>
                      <a:r>
                        <a:rPr lang="hu-HU" sz="1600" b="0" dirty="0">
                          <a:solidFill>
                            <a:schemeClr val="tx1"/>
                          </a:solidFill>
                          <a:effectLst/>
                          <a:latin typeface="Arial Narrow" panose="020B0606020202030204" pitchFamily="34" charset="0"/>
                        </a:rPr>
                        <a:t>Health is a driver of </a:t>
                      </a:r>
                      <a:r>
                        <a:rPr lang="hu-HU" sz="1600" b="0" dirty="0" err="1">
                          <a:solidFill>
                            <a:schemeClr val="tx1"/>
                          </a:solidFill>
                          <a:effectLst/>
                          <a:latin typeface="Arial Narrow" panose="020B0606020202030204" pitchFamily="34" charset="0"/>
                        </a:rPr>
                        <a:t>socio-economic</a:t>
                      </a:r>
                      <a:r>
                        <a:rPr lang="hu-HU" sz="1600" b="0" dirty="0">
                          <a:solidFill>
                            <a:schemeClr val="tx1"/>
                          </a:solidFill>
                          <a:effectLst/>
                          <a:latin typeface="Arial Narrow" panose="020B0606020202030204" pitchFamily="34" charset="0"/>
                        </a:rPr>
                        <a:t> </a:t>
                      </a:r>
                      <a:r>
                        <a:rPr lang="hu-HU" sz="1600" b="0" dirty="0" err="1">
                          <a:solidFill>
                            <a:schemeClr val="tx1"/>
                          </a:solidFill>
                          <a:effectLst/>
                          <a:latin typeface="Arial Narrow" panose="020B0606020202030204" pitchFamily="34" charset="0"/>
                        </a:rPr>
                        <a:t>development</a:t>
                      </a:r>
                      <a:endParaRPr lang="en-GB" sz="1600" b="0" dirty="0">
                        <a:solidFill>
                          <a:schemeClr val="tx1"/>
                        </a:solidFill>
                        <a:effectLst/>
                        <a:latin typeface="Arial Narrow" panose="020B0606020202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hu-HU" sz="1600" b="0" dirty="0" err="1">
                          <a:solidFill>
                            <a:schemeClr val="tx1"/>
                          </a:solidFill>
                          <a:effectLst/>
                          <a:latin typeface="Arial Narrow" panose="020B0606020202030204" pitchFamily="34" charset="0"/>
                        </a:rPr>
                        <a:t>Transparency</a:t>
                      </a:r>
                      <a:r>
                        <a:rPr lang="hu-HU" sz="1600" b="0" dirty="0">
                          <a:solidFill>
                            <a:schemeClr val="tx1"/>
                          </a:solidFill>
                          <a:effectLst/>
                          <a:latin typeface="Arial Narrow" panose="020B0606020202030204" pitchFamily="34" charset="0"/>
                        </a:rPr>
                        <a:t> and </a:t>
                      </a:r>
                      <a:r>
                        <a:rPr lang="hu-HU" sz="1600" b="0" dirty="0" err="1">
                          <a:solidFill>
                            <a:schemeClr val="tx1"/>
                          </a:solidFill>
                          <a:effectLst/>
                          <a:latin typeface="Arial Narrow" panose="020B0606020202030204" pitchFamily="34" charset="0"/>
                        </a:rPr>
                        <a:t>solidarity</a:t>
                      </a:r>
                      <a:endParaRPr lang="en-GB" sz="1600" b="0" dirty="0">
                        <a:solidFill>
                          <a:schemeClr val="tx1"/>
                        </a:solidFill>
                        <a:effectLst/>
                        <a:latin typeface="Arial Narrow" panose="020B0606020202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hu-HU" sz="1600" b="0" dirty="0" err="1">
                          <a:solidFill>
                            <a:schemeClr val="tx1"/>
                          </a:solidFill>
                          <a:effectLst/>
                          <a:latin typeface="Arial Narrow" panose="020B0606020202030204" pitchFamily="34" charset="0"/>
                        </a:rPr>
                        <a:t>Efficiency</a:t>
                      </a:r>
                      <a:r>
                        <a:rPr lang="hu-HU" sz="1600" b="0" dirty="0">
                          <a:solidFill>
                            <a:schemeClr val="tx1"/>
                          </a:solidFill>
                          <a:effectLst/>
                          <a:latin typeface="Arial Narrow" panose="020B0606020202030204" pitchFamily="34" charset="0"/>
                        </a:rPr>
                        <a:t> and cost-</a:t>
                      </a:r>
                      <a:r>
                        <a:rPr lang="hu-HU" sz="1600" b="0" dirty="0" err="1">
                          <a:solidFill>
                            <a:schemeClr val="tx1"/>
                          </a:solidFill>
                          <a:effectLst/>
                          <a:latin typeface="Arial Narrow" panose="020B0606020202030204" pitchFamily="34" charset="0"/>
                        </a:rPr>
                        <a:t>effective</a:t>
                      </a:r>
                      <a:r>
                        <a:rPr lang="hu-HU" sz="1600" b="0" dirty="0">
                          <a:solidFill>
                            <a:schemeClr val="tx1"/>
                          </a:solidFill>
                          <a:effectLst/>
                          <a:latin typeface="Arial Narrow" panose="020B0606020202030204" pitchFamily="34" charset="0"/>
                        </a:rPr>
                        <a:t> </a:t>
                      </a:r>
                      <a:r>
                        <a:rPr lang="hu-HU" sz="1600" b="0" dirty="0" err="1">
                          <a:solidFill>
                            <a:schemeClr val="tx1"/>
                          </a:solidFill>
                          <a:effectLst/>
                          <a:latin typeface="Arial Narrow" panose="020B0606020202030204" pitchFamily="34" charset="0"/>
                        </a:rPr>
                        <a:t>use</a:t>
                      </a:r>
                      <a:r>
                        <a:rPr lang="hu-HU" sz="1600" b="0" dirty="0">
                          <a:solidFill>
                            <a:schemeClr val="tx1"/>
                          </a:solidFill>
                          <a:effectLst/>
                          <a:latin typeface="Arial Narrow" panose="020B0606020202030204" pitchFamily="34" charset="0"/>
                        </a:rPr>
                        <a:t> of </a:t>
                      </a:r>
                      <a:r>
                        <a:rPr lang="hu-HU" sz="1600" b="0" dirty="0" err="1">
                          <a:solidFill>
                            <a:schemeClr val="tx1"/>
                          </a:solidFill>
                          <a:effectLst/>
                          <a:latin typeface="Arial Narrow" panose="020B0606020202030204" pitchFamily="34" charset="0"/>
                        </a:rPr>
                        <a:t>resources</a:t>
                      </a:r>
                      <a:endParaRPr lang="en-GB" sz="1600" b="0" dirty="0">
                        <a:solidFill>
                          <a:schemeClr val="tx1"/>
                        </a:solidFill>
                        <a:effectLst/>
                        <a:latin typeface="Arial Narrow" panose="020B0606020202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303031"/>
                  </a:ext>
                </a:extLst>
              </a:tr>
            </a:tbl>
          </a:graphicData>
        </a:graphic>
      </p:graphicFrame>
    </p:spTree>
    <p:extLst>
      <p:ext uri="{BB962C8B-B14F-4D97-AF65-F5344CB8AC3E}">
        <p14:creationId xmlns:p14="http://schemas.microsoft.com/office/powerpoint/2010/main" val="3428902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25082A9-D452-45F5-A858-F772E496255D}"/>
              </a:ext>
            </a:extLst>
          </p:cNvPr>
          <p:cNvSpPr>
            <a:spLocks noGrp="1"/>
          </p:cNvSpPr>
          <p:nvPr>
            <p:ph type="title"/>
          </p:nvPr>
        </p:nvSpPr>
        <p:spPr/>
        <p:txBody>
          <a:bodyPr>
            <a:normAutofit/>
          </a:bodyPr>
          <a:lstStyle/>
          <a:p>
            <a:r>
              <a:rPr lang="hu-HU" sz="3200" dirty="0" err="1">
                <a:solidFill>
                  <a:schemeClr val="accent2"/>
                </a:solidFill>
              </a:rPr>
              <a:t>Challenges</a:t>
            </a:r>
            <a:endParaRPr lang="en-GB" sz="3200" dirty="0">
              <a:solidFill>
                <a:schemeClr val="accent2"/>
              </a:solidFill>
            </a:endParaRPr>
          </a:p>
        </p:txBody>
      </p:sp>
      <p:sp>
        <p:nvSpPr>
          <p:cNvPr id="3" name="Tartalom helye 2">
            <a:extLst>
              <a:ext uri="{FF2B5EF4-FFF2-40B4-BE49-F238E27FC236}">
                <a16:creationId xmlns:a16="http://schemas.microsoft.com/office/drawing/2014/main" id="{40093D83-F35E-49E5-9F38-6249967F83D0}"/>
              </a:ext>
            </a:extLst>
          </p:cNvPr>
          <p:cNvSpPr>
            <a:spLocks noGrp="1"/>
          </p:cNvSpPr>
          <p:nvPr>
            <p:ph idx="1"/>
          </p:nvPr>
        </p:nvSpPr>
        <p:spPr>
          <a:xfrm>
            <a:off x="628650" y="1550412"/>
            <a:ext cx="7886700" cy="4351338"/>
          </a:xfrm>
        </p:spPr>
        <p:txBody>
          <a:bodyPr>
            <a:noAutofit/>
          </a:bodyPr>
          <a:lstStyle/>
          <a:p>
            <a:r>
              <a:rPr lang="en-GB" sz="2000" dirty="0"/>
              <a:t>Fragmented health system</a:t>
            </a:r>
          </a:p>
          <a:p>
            <a:r>
              <a:rPr lang="en-GB" sz="2000" dirty="0"/>
              <a:t>Limited health expenditures and inefficiencies</a:t>
            </a:r>
          </a:p>
          <a:p>
            <a:r>
              <a:rPr lang="en-GB" sz="2000" dirty="0"/>
              <a:t>Poor health status and epidemiology</a:t>
            </a:r>
          </a:p>
          <a:p>
            <a:r>
              <a:rPr lang="en-GB" sz="2000" dirty="0"/>
              <a:t>Poorly regulated and heavily privatized and monopolized healthcare market</a:t>
            </a:r>
          </a:p>
          <a:p>
            <a:r>
              <a:rPr lang="en-GB" sz="2000" dirty="0"/>
              <a:t>Lack of regulatory and legislative frameworks for effective public-private partnerships</a:t>
            </a:r>
          </a:p>
          <a:p>
            <a:r>
              <a:rPr lang="en-GB" sz="2000" dirty="0"/>
              <a:t>Poor health infrastructure in rural areas </a:t>
            </a:r>
          </a:p>
          <a:p>
            <a:r>
              <a:rPr lang="en-GB" sz="2000" dirty="0"/>
              <a:t>Insufficient human resources for health – especially, nurses</a:t>
            </a:r>
          </a:p>
          <a:p>
            <a:r>
              <a:rPr lang="en-GB" sz="2000" dirty="0"/>
              <a:t>Poorly regulated continuous professional development</a:t>
            </a:r>
          </a:p>
          <a:p>
            <a:r>
              <a:rPr lang="en-GB" sz="2000" dirty="0"/>
              <a:t>Weak regulations of the pharmaceutical system – leading to high OOP on pharmaceutical products</a:t>
            </a:r>
          </a:p>
          <a:p>
            <a:r>
              <a:rPr lang="en-GB" sz="2000" dirty="0"/>
              <a:t>Need for capacity building at the Ministry and its agencies</a:t>
            </a:r>
          </a:p>
        </p:txBody>
      </p:sp>
    </p:spTree>
    <p:extLst>
      <p:ext uri="{BB962C8B-B14F-4D97-AF65-F5344CB8AC3E}">
        <p14:creationId xmlns:p14="http://schemas.microsoft.com/office/powerpoint/2010/main" val="3403286269"/>
      </p:ext>
    </p:extLst>
  </p:cSld>
  <p:clrMapOvr>
    <a:masterClrMapping/>
  </p:clrMapOvr>
</p:sld>
</file>

<file path=ppt/theme/theme1.xml><?xml version="1.0" encoding="utf-8"?>
<a:theme xmlns:a="http://schemas.openxmlformats.org/drawingml/2006/main" name="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13677</TotalTime>
  <Words>2116</Words>
  <Application>Microsoft Office PowerPoint</Application>
  <PresentationFormat>Diavetítés a képernyőre (4:3 oldalarány)</PresentationFormat>
  <Paragraphs>242</Paragraphs>
  <Slides>27</Slides>
  <Notes>0</Notes>
  <HiddenSlides>7</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27</vt:i4>
      </vt:variant>
    </vt:vector>
  </HeadingPairs>
  <TitlesOfParts>
    <vt:vector size="32" baseType="lpstr">
      <vt:lpstr>Arial</vt:lpstr>
      <vt:lpstr>Arial Narrow</vt:lpstr>
      <vt:lpstr>Calibri</vt:lpstr>
      <vt:lpstr>Calibri Light</vt:lpstr>
      <vt:lpstr>Office-téma</vt:lpstr>
      <vt:lpstr>Developing National Health Strategy of Georgia  </vt:lpstr>
      <vt:lpstr>Content</vt:lpstr>
      <vt:lpstr>1. Developing National Health Strategy</vt:lpstr>
      <vt:lpstr>2. Outline of National Health Strategy</vt:lpstr>
      <vt:lpstr>Overarching Goals</vt:lpstr>
      <vt:lpstr>Situational Analysis</vt:lpstr>
      <vt:lpstr>Vision and Mission</vt:lpstr>
      <vt:lpstr>Principles </vt:lpstr>
      <vt:lpstr>Challenges</vt:lpstr>
      <vt:lpstr>Common areas of support</vt:lpstr>
      <vt:lpstr>Strategic objectives</vt:lpstr>
      <vt:lpstr>Indicators and Targets</vt:lpstr>
      <vt:lpstr>Strategic Goal 1 Strengthen governance</vt:lpstr>
      <vt:lpstr>Strategic Goal 2. Ensure adequate and sustainable funding and improve efficiency of health financing</vt:lpstr>
      <vt:lpstr>Strategic Goal 3. Build up human capital</vt:lpstr>
      <vt:lpstr>Strategic Goal 4. Develop efficient pricing system and ensure supply of high quality, effective and safe medicines</vt:lpstr>
      <vt:lpstr>Strategic Goal 5. Extend digitalization and e-health solutions and develop health management information system</vt:lpstr>
      <vt:lpstr>Strategic Goal 6. Strengthen health care delivery system and improve quality of health care services</vt:lpstr>
      <vt:lpstr>Strategic Goal 7. Ensure effective public health services</vt:lpstr>
      <vt:lpstr>Resource Plan</vt:lpstr>
      <vt:lpstr>Implementation</vt:lpstr>
      <vt:lpstr>Risks and Assumptions</vt:lpstr>
      <vt:lpstr>3. Health System Strengthening versus Health System Reform</vt:lpstr>
      <vt:lpstr>PowerPoint-bemutató</vt:lpstr>
      <vt:lpstr>Health System Reform - Novel Solutions</vt:lpstr>
      <vt:lpstr>4. Developing National Health Strategy</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lajos kovacs</dc:creator>
  <cp:lastModifiedBy>lajos kovacs</cp:lastModifiedBy>
  <cp:revision>95</cp:revision>
  <cp:lastPrinted>2019-12-17T14:16:01Z</cp:lastPrinted>
  <dcterms:created xsi:type="dcterms:W3CDTF">2019-12-11T11:53:11Z</dcterms:created>
  <dcterms:modified xsi:type="dcterms:W3CDTF">2021-03-08T15:11:05Z</dcterms:modified>
</cp:coreProperties>
</file>