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1" r:id="rId7"/>
    <p:sldId id="293" r:id="rId8"/>
    <p:sldId id="284" r:id="rId9"/>
    <p:sldId id="290" r:id="rId10"/>
    <p:sldId id="282" r:id="rId11"/>
    <p:sldId id="273" r:id="rId12"/>
    <p:sldId id="271" r:id="rId13"/>
    <p:sldId id="272" r:id="rId14"/>
    <p:sldId id="288" r:id="rId15"/>
    <p:sldId id="291" r:id="rId16"/>
    <p:sldId id="297" r:id="rId17"/>
    <p:sldId id="302" r:id="rId18"/>
    <p:sldId id="300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223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33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11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  <p:cmAuthor id="4" name="Olena Doroshenko" initials="OD" lastIdx="1" clrIdx="3">
    <p:extLst>
      <p:ext uri="{19B8F6BF-5375-455C-9EA6-DF929625EA0E}">
        <p15:presenceInfo xmlns:p15="http://schemas.microsoft.com/office/powerpoint/2012/main" userId="S::odoroshenko@worldbank.org::a25d0909-8246-4778-9db8-5e4a660af5f0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100"/>
    <a:srgbClr val="FA5F01"/>
    <a:srgbClr val="00A29F"/>
    <a:srgbClr val="008E52"/>
    <a:srgbClr val="3CB371"/>
    <a:srgbClr val="DC143C"/>
    <a:srgbClr val="FFF714"/>
    <a:srgbClr val="8B0000"/>
    <a:srgbClr val="FF8C00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25A7F-2D04-4BF9-B9B9-2D1D680376CB}" v="3" dt="2021-03-29T16:47:36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0"/>
    <p:restoredTop sz="94737"/>
  </p:normalViewPr>
  <p:slideViewPr>
    <p:cSldViewPr snapToGrid="0">
      <p:cViewPr varScale="1">
        <p:scale>
          <a:sx n="229" d="100"/>
          <a:sy n="229" d="100"/>
        </p:scale>
        <p:origin x="7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nna Deborah Ugochi Chukwuma" userId="320b3300-3327-49d7-b41e-ea56f4b44cb7" providerId="ADAL" clId="{1C925A7F-2D04-4BF9-B9B9-2D1D680376CB}"/>
    <pc:docChg chg="custSel delSld modSld">
      <pc:chgData name="Adanna Deborah Ugochi Chukwuma" userId="320b3300-3327-49d7-b41e-ea56f4b44cb7" providerId="ADAL" clId="{1C925A7F-2D04-4BF9-B9B9-2D1D680376CB}" dt="2021-03-29T16:47:36.129" v="200"/>
      <pc:docMkLst>
        <pc:docMk/>
      </pc:docMkLst>
      <pc:sldChg chg="modSp mod">
        <pc:chgData name="Adanna Deborah Ugochi Chukwuma" userId="320b3300-3327-49d7-b41e-ea56f4b44cb7" providerId="ADAL" clId="{1C925A7F-2D04-4BF9-B9B9-2D1D680376CB}" dt="2021-03-29T16:44:17.167" v="18" actId="20577"/>
        <pc:sldMkLst>
          <pc:docMk/>
          <pc:sldMk cId="2638173625" sldId="281"/>
        </pc:sldMkLst>
        <pc:spChg chg="mod">
          <ac:chgData name="Adanna Deborah Ugochi Chukwuma" userId="320b3300-3327-49d7-b41e-ea56f4b44cb7" providerId="ADAL" clId="{1C925A7F-2D04-4BF9-B9B9-2D1D680376CB}" dt="2021-03-29T16:44:17.167" v="18" actId="20577"/>
          <ac:spMkLst>
            <pc:docMk/>
            <pc:sldMk cId="2638173625" sldId="281"/>
            <ac:spMk id="2" creationId="{8883AFE9-6424-4F13-8B4D-0C98A145510E}"/>
          </ac:spMkLst>
        </pc:spChg>
      </pc:sldChg>
      <pc:sldChg chg="modSp mod">
        <pc:chgData name="Adanna Deborah Ugochi Chukwuma" userId="320b3300-3327-49d7-b41e-ea56f4b44cb7" providerId="ADAL" clId="{1C925A7F-2D04-4BF9-B9B9-2D1D680376CB}" dt="2021-03-29T16:45:18.800" v="139" actId="20577"/>
        <pc:sldMkLst>
          <pc:docMk/>
          <pc:sldMk cId="284973925" sldId="284"/>
        </pc:sldMkLst>
        <pc:spChg chg="mod">
          <ac:chgData name="Adanna Deborah Ugochi Chukwuma" userId="320b3300-3327-49d7-b41e-ea56f4b44cb7" providerId="ADAL" clId="{1C925A7F-2D04-4BF9-B9B9-2D1D680376CB}" dt="2021-03-29T16:45:18.800" v="139" actId="20577"/>
          <ac:spMkLst>
            <pc:docMk/>
            <pc:sldMk cId="284973925" sldId="284"/>
            <ac:spMk id="2" creationId="{8883AFE9-6424-4F13-8B4D-0C98A145510E}"/>
          </ac:spMkLst>
        </pc:spChg>
      </pc:sldChg>
      <pc:sldChg chg="modSp mod">
        <pc:chgData name="Adanna Deborah Ugochi Chukwuma" userId="320b3300-3327-49d7-b41e-ea56f4b44cb7" providerId="ADAL" clId="{1C925A7F-2D04-4BF9-B9B9-2D1D680376CB}" dt="2021-03-29T16:45:37.097" v="141" actId="1076"/>
        <pc:sldMkLst>
          <pc:docMk/>
          <pc:sldMk cId="2828594217" sldId="290"/>
        </pc:sldMkLst>
        <pc:spChg chg="mod">
          <ac:chgData name="Adanna Deborah Ugochi Chukwuma" userId="320b3300-3327-49d7-b41e-ea56f4b44cb7" providerId="ADAL" clId="{1C925A7F-2D04-4BF9-B9B9-2D1D680376CB}" dt="2021-03-29T16:45:37.097" v="141" actId="1076"/>
          <ac:spMkLst>
            <pc:docMk/>
            <pc:sldMk cId="2828594217" sldId="290"/>
            <ac:spMk id="10" creationId="{8294DB26-244C-4299-8D14-E2FBD065EF54}"/>
          </ac:spMkLst>
        </pc:spChg>
      </pc:sldChg>
      <pc:sldChg chg="modSp mod">
        <pc:chgData name="Adanna Deborah Ugochi Chukwuma" userId="320b3300-3327-49d7-b41e-ea56f4b44cb7" providerId="ADAL" clId="{1C925A7F-2D04-4BF9-B9B9-2D1D680376CB}" dt="2021-03-29T16:45:08.681" v="138" actId="20577"/>
        <pc:sldMkLst>
          <pc:docMk/>
          <pc:sldMk cId="2794113260" sldId="293"/>
        </pc:sldMkLst>
        <pc:spChg chg="mod">
          <ac:chgData name="Adanna Deborah Ugochi Chukwuma" userId="320b3300-3327-49d7-b41e-ea56f4b44cb7" providerId="ADAL" clId="{1C925A7F-2D04-4BF9-B9B9-2D1D680376CB}" dt="2021-03-29T16:44:32.113" v="19" actId="20577"/>
          <ac:spMkLst>
            <pc:docMk/>
            <pc:sldMk cId="2794113260" sldId="293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1C925A7F-2D04-4BF9-B9B9-2D1D680376CB}" dt="2021-03-29T16:45:08.681" v="138" actId="20577"/>
          <ac:spMkLst>
            <pc:docMk/>
            <pc:sldMk cId="2794113260" sldId="293"/>
            <ac:spMk id="9" creationId="{3821F6DD-C847-F044-9C2A-C57E60D70D2A}"/>
          </ac:spMkLst>
        </pc:spChg>
      </pc:sldChg>
      <pc:sldChg chg="modSp mod">
        <pc:chgData name="Adanna Deborah Ugochi Chukwuma" userId="320b3300-3327-49d7-b41e-ea56f4b44cb7" providerId="ADAL" clId="{1C925A7F-2D04-4BF9-B9B9-2D1D680376CB}" dt="2021-03-29T16:45:55.057" v="143" actId="20577"/>
        <pc:sldMkLst>
          <pc:docMk/>
          <pc:sldMk cId="4164982494" sldId="297"/>
        </pc:sldMkLst>
        <pc:spChg chg="mod">
          <ac:chgData name="Adanna Deborah Ugochi Chukwuma" userId="320b3300-3327-49d7-b41e-ea56f4b44cb7" providerId="ADAL" clId="{1C925A7F-2D04-4BF9-B9B9-2D1D680376CB}" dt="2021-03-29T16:45:55.057" v="143" actId="20577"/>
          <ac:spMkLst>
            <pc:docMk/>
            <pc:sldMk cId="4164982494" sldId="297"/>
            <ac:spMk id="9" creationId="{1874640C-54C8-4C2A-B186-53237F6EBB36}"/>
          </ac:spMkLst>
        </pc:spChg>
      </pc:sldChg>
      <pc:sldChg chg="del">
        <pc:chgData name="Adanna Deborah Ugochi Chukwuma" userId="320b3300-3327-49d7-b41e-ea56f4b44cb7" providerId="ADAL" clId="{1C925A7F-2D04-4BF9-B9B9-2D1D680376CB}" dt="2021-03-29T16:46:19.523" v="144" actId="2696"/>
        <pc:sldMkLst>
          <pc:docMk/>
          <pc:sldMk cId="4107171740" sldId="300"/>
        </pc:sldMkLst>
      </pc:sldChg>
      <pc:sldChg chg="del">
        <pc:chgData name="Adanna Deborah Ugochi Chukwuma" userId="320b3300-3327-49d7-b41e-ea56f4b44cb7" providerId="ADAL" clId="{1C925A7F-2D04-4BF9-B9B9-2D1D680376CB}" dt="2021-03-29T16:46:19.523" v="144" actId="2696"/>
        <pc:sldMkLst>
          <pc:docMk/>
          <pc:sldMk cId="857157937" sldId="301"/>
        </pc:sldMkLst>
      </pc:sldChg>
      <pc:sldChg chg="modSp mod addCm modCm">
        <pc:chgData name="Adanna Deborah Ugochi Chukwuma" userId="320b3300-3327-49d7-b41e-ea56f4b44cb7" providerId="ADAL" clId="{1C925A7F-2D04-4BF9-B9B9-2D1D680376CB}" dt="2021-03-29T16:47:36.129" v="200"/>
        <pc:sldMkLst>
          <pc:docMk/>
          <pc:sldMk cId="28886219" sldId="302"/>
        </pc:sldMkLst>
        <pc:spChg chg="mod">
          <ac:chgData name="Adanna Deborah Ugochi Chukwuma" userId="320b3300-3327-49d7-b41e-ea56f4b44cb7" providerId="ADAL" clId="{1C925A7F-2D04-4BF9-B9B9-2D1D680376CB}" dt="2021-03-29T16:46:47.768" v="198" actId="1076"/>
          <ac:spMkLst>
            <pc:docMk/>
            <pc:sldMk cId="28886219" sldId="302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1C925A7F-2D04-4BF9-B9B9-2D1D680376CB}" dt="2021-03-29T16:46:37.029" v="195" actId="20577"/>
          <ac:spMkLst>
            <pc:docMk/>
            <pc:sldMk cId="28886219" sldId="302"/>
            <ac:spMk id="3" creationId="{6DFD33AF-D187-D643-8659-3DB508B5C8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3/30/21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4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48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0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5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7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ytimes.com/interactive/2021/health/coronavirus-variant-tracker.html" TargetMode="External"/><Relationship Id="rId4" Type="http://schemas.openxmlformats.org/officeDocument/2006/relationships/hyperlink" Target="https://ourworldindata.org/policy-responses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March 30, 2021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ea typeface="MS PGothic"/>
                <a:cs typeface="Arial"/>
              </a:rPr>
              <a:t>[Unless otherwise specified, data is as of March 26]</a:t>
            </a: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808BD-A9A0-49DF-AB08-9A53971C2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4" y="5078370"/>
            <a:ext cx="2743200" cy="1577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37A7-4ADC-4969-87CE-E1646D5AA719}"/>
              </a:ext>
            </a:extLst>
          </p:cNvPr>
          <p:cNvSpPr txBox="1"/>
          <p:nvPr/>
        </p:nvSpPr>
        <p:spPr>
          <a:xfrm>
            <a:off x="9906000" y="5996152"/>
            <a:ext cx="15876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03/28/2021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2788A05-229D-4AFC-8625-78AFE075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" y="1294165"/>
            <a:ext cx="7744224" cy="5550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ea typeface="+mn-lt"/>
                <a:cs typeface="+mn-lt"/>
              </a:rPr>
              <a:t>Test positivity rate: total positive COVID-19 tests versus total tests conducted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750598" y="1356631"/>
            <a:ext cx="4395498" cy="49244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 test positivity rate of less than 5% is one criterion for informing adjusting of public health and social measures by WHO.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following countries have testing rates above 5% indicating the need to increase testing and slow transmission: 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Armenia, Bosnia and Herzegovina, Bulgaria, North Macedonia, Moldova, Montenegro, Poland, Serbia, and Ukraine have positive rates of above 20%;</a:t>
            </a:r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 Azerbaijan, Croatia, Estonia, Romania, Slovakia, and Turkey have positive rates of 10-20%;</a:t>
            </a:r>
            <a:endParaRPr lang="en-US" dirty="0"/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Belarus, Greece, Italy, Lithuania, and Spain have positive test rates of 5-10%.</a:t>
            </a:r>
          </a:p>
          <a:p>
            <a:pPr marL="400050" indent="-400050">
              <a:buAutoNum type="romanUcPeriod"/>
            </a:pPr>
            <a:endParaRPr lang="en-US" b="0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96" y="5150645"/>
            <a:ext cx="722225" cy="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6" y="445678"/>
            <a:ext cx="11437967" cy="5794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/>
              <a:t>Most recent two-week span: c</a:t>
            </a:r>
            <a:r>
              <a:rPr lang="en-US" b="1">
                <a:ea typeface="+mn-lt"/>
                <a:cs typeface="+mn-lt"/>
              </a:rPr>
              <a:t>hange in test positivity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936182" y="1306967"/>
            <a:ext cx="3255817" cy="3939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graph plots the test positivity rate the current week (March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(March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Over the past week, the test positivity rates in Greece increased from below 5% to above 5%. </a:t>
            </a:r>
          </a:p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Poland, Moldova and Serbia have recorded rates above 25% for two consecutive weeks.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AA01-A802-8045-8A37-33ECD7859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2" y="1306967"/>
            <a:ext cx="8870250" cy="51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37" y="315979"/>
            <a:ext cx="9587009" cy="756707"/>
          </a:xfrm>
        </p:spPr>
        <p:txBody>
          <a:bodyPr/>
          <a:lstStyle/>
          <a:p>
            <a:r>
              <a:rPr lang="en-US" b="1" dirty="0">
                <a:ea typeface="+mn-lt"/>
                <a:cs typeface="+mn-lt"/>
              </a:rPr>
              <a:t>Spread of Coronavirus variants of concern in client countries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22467" y="1383593"/>
            <a:ext cx="505196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This map shows the number of Coronavirus variants of concern (B1.1.7, B.1.351, P.1) present in the client countries up until March 19</a:t>
            </a:r>
            <a:r>
              <a:rPr lang="en-US" sz="1400" b="0" baseline="30000" dirty="0">
                <a:latin typeface="Trebuchet MS"/>
                <a:ea typeface="MS PGothic"/>
                <a:cs typeface="Calibri"/>
              </a:rPr>
              <a:t>th</a:t>
            </a:r>
            <a:r>
              <a:rPr lang="en-US" sz="1400" b="0" dirty="0">
                <a:latin typeface="Trebuchet MS"/>
                <a:ea typeface="MS PGothic"/>
                <a:cs typeface="Calibri"/>
              </a:rPr>
              <a:t>.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Variants of concern appear to be more infectious than other circulating Coronaviruses.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Coronaviruses from the B.1.1.7 lineage are thought to be roughly 50 percent more infectious as its transmissibility is greater 40%  with increase in virulence/mortality.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 B.1.351 has a transmissibility greater than 50%, with a potential for immune escape.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P.1, first found in Japan is a close relative of the B.1.351 lineage, and is also potentially associated with reinfections.</a:t>
            </a:r>
            <a:endParaRPr lang="en-US" sz="140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Spain (B1.1.7, B.1.351, P.1) has reported the three Coronavirus variants of concern.</a:t>
            </a:r>
            <a:endParaRPr lang="en-US" sz="1400" dirty="0"/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8992"/>
              </p:ext>
            </p:extLst>
          </p:nvPr>
        </p:nvGraphicFramePr>
        <p:xfrm>
          <a:off x="99507" y="5297083"/>
          <a:ext cx="11992986" cy="1184720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10607040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2794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Total Variants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51173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8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Uzbekistan, Tajikistan, Kyrgyz Republic, Turkmenistan, Armenia, Poland, Moldova, Turkey, Portugal, Italy, Azerbaijan.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A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Belarus, Ukraine, Lithuania, Latvia, Estonia, Bulgaria, Greece, Albania, Georgia, Cyprus, Bosnia and Herzegovina, North Macedonia, Serbia, Montenegro, Kosovo.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FA5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Romania, Croatia, Finland.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970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83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1A08A-46C5-3747-93D7-C23658E0D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249" y="1280160"/>
            <a:ext cx="6565751" cy="40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73" y="240961"/>
            <a:ext cx="11820853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number of vaccine doses secured by agreements by manufacturer type</a:t>
            </a:r>
            <a:endParaRPr lang="en-US" b="1" dirty="0">
              <a:ea typeface="MS PGothic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832850" y="1463687"/>
            <a:ext cx="3237660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 total number of vaccine doses covered until March 26</a:t>
            </a:r>
            <a:r>
              <a:rPr lang="en-US" b="0" baseline="3000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</a:t>
            </a: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 among client countries with respect to publicly announced agreements, including supply agreements for government purchases and licensing agreements between companies.</a:t>
            </a: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Countries not shown do not have data on number of secured doses by manufacturer.</a:t>
            </a:r>
            <a:endParaRPr lang="en-US" b="0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D343E-F53B-9744-814B-DF2B72C8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8" y="1345033"/>
            <a:ext cx="8788022" cy="50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administered/delivered per 100 people in client countries (A)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13720" y="1440404"/>
            <a:ext cx="3456791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 total vaccine doses administered/delivered per 100 people up until March 26</a:t>
            </a:r>
            <a:r>
              <a:rPr lang="en-US" b="0" baseline="3000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</a:t>
            </a: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 among client countries.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 in Serbia followed by Turkey and it is lowest in Kazakhstan.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FE604-AE9A-3444-84B1-AA5AB2E2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1579"/>
            <a:ext cx="8658349" cy="49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administered/delivered per 100 people in client countries (B)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25266" y="1440404"/>
            <a:ext cx="3519328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 total vaccine doses administered/delivered per 100 people up until March 26</a:t>
            </a:r>
            <a:r>
              <a:rPr lang="en-US" b="0" baseline="3000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</a:t>
            </a: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 among client countries.</a:t>
            </a: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cs typeface="Calibri" panose="020F0502020204030204" pitchFamily="34" charset="0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 in Serbia followed by Turkey and it is lowest in Kazakhstan.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D636A-79A5-4544-AD1D-8C6D498A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610"/>
            <a:ext cx="8711758" cy="50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5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954808-643F-6841-9310-8D1F4F5B0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01" y="1295890"/>
            <a:ext cx="6974717" cy="3923489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37905"/>
              </p:ext>
            </p:extLst>
          </p:nvPr>
        </p:nvGraphicFramePr>
        <p:xfrm>
          <a:off x="10582" y="1295891"/>
          <a:ext cx="6551583" cy="202574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84270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5228217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355549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 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0 - 1500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Uzbekistan, Tajikistan, Kyrgyz Republic, 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1500 - 3000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Greece, Azerbaijan.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3000 - 4000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Belarus, Ukraine, Turkey.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Romania, Bulgaria, Albania, Bosnia and Herzegovina, Kosovo.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5000 - 6000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Poland, Latvia, Italy, Cyprus.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6000 - 7000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Armenia, Croatia, Spain,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7000+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Moldova, Lithuania, Estonia, Portugal, Georgia, Serbia, Montenegro.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8" y="290816"/>
            <a:ext cx="849898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Public health and social measures implemented in the region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0" y="5313040"/>
            <a:ext cx="1198682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The Chinese government will provide Kyrgyzstan with free COVID-19 vaccines, Chinese Ambassador Du Dewen said during a meeting with Kyrgyz Foreign Minister Ruslan Kazakbaev.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Ukraine has agreed on the supply of 500,000 doses of Indian-made COVISHIELD vaccine against COVID-19.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Russia has introduced its third registered coronavirus vaccine for general use,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CoviVak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, developed by the state-run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Chumakov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Research Center, is a two-dose, whole-virion vaccine that uses complete, but inactive, particles of the SARS-CoV-2 virus that causes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10946" y="6463617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/>
              <a:t>Note: Boundaries were cleared by the World Bank Map Design </a:t>
            </a:r>
            <a:r>
              <a:rPr lang="en-US" sz="1000" b="0" dirty="0"/>
              <a:t>Cartography</a:t>
            </a:r>
            <a:r>
              <a:rPr lang="en-US" sz="1050" b="0" dirty="0"/>
              <a:t>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1A33-C022-7542-A830-D1A532EEE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" y="3321639"/>
            <a:ext cx="2996580" cy="1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3" y="256940"/>
            <a:ext cx="371223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Countries and data sources</a:t>
            </a:r>
            <a:endParaRPr lang="en-US" b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211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09020" y="1290600"/>
            <a:ext cx="6376044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/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Cases and deaths: </a:t>
            </a:r>
            <a:r>
              <a:rPr lang="en-US" b="0" dirty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 dirty="0">
                <a:latin typeface="Trebuchet MS"/>
                <a:ea typeface="MS PGothic"/>
                <a:cs typeface="Arial"/>
              </a:rPr>
              <a:t>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Testing: </a:t>
            </a:r>
            <a:r>
              <a:rPr lang="en-US" b="0" dirty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 dirty="0">
                <a:latin typeface="Trebuchet MS"/>
                <a:ea typeface="MS P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 dirty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800100" lvl="1" indent="-342900"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Vaccine manufacturer: </a:t>
            </a:r>
            <a:r>
              <a:rPr lang="en-US" b="0" u="sng" dirty="0">
                <a:solidFill>
                  <a:srgbClr val="00B050"/>
                </a:solidFill>
                <a:latin typeface="Trebuchet MS"/>
                <a:ea typeface="MS PGothic"/>
                <a:cs typeface="Arial"/>
              </a:rPr>
              <a:t>https://www.unicef.org/supply/covid-19-vaccine-market-dashboard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Variants: 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 dirty="0">
                <a:solidFill>
                  <a:srgbClr val="00B050"/>
                </a:solidFill>
                <a:latin typeface="Trebuchet MS"/>
                <a:ea typeface="MS PGothic"/>
                <a:cs typeface="Arial"/>
              </a:rPr>
              <a:t>https://cov-lineages.org/global_report.html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 dirty="0">
                <a:latin typeface="Trebuchet MS"/>
                <a:ea typeface="MS PGothic"/>
                <a:cs typeface="Arial"/>
                <a:hlinkClick r:id="rId5"/>
              </a:rPr>
              <a:t>https://www.nytimes.com/interactive/2021/health/coronavirus-variant-tracker.html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Cumulative and new COVID-19 cases by World Bank region in all countries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84BD310B-1DFE-43A3-9242-E1FA7C7D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7" y="1289141"/>
            <a:ext cx="8470491" cy="554152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32AE09A-D24A-4031-8240-96961899A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61" y="3733839"/>
            <a:ext cx="4234425" cy="2397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0FB3D9-F93F-4C1B-A53F-E76516508DFF}"/>
              </a:ext>
            </a:extLst>
          </p:cNvPr>
          <p:cNvSpPr/>
          <p:nvPr/>
        </p:nvSpPr>
        <p:spPr bwMode="auto">
          <a:xfrm>
            <a:off x="4385711" y="4358829"/>
            <a:ext cx="4745799" cy="257556"/>
          </a:xfrm>
          <a:prstGeom prst="rect">
            <a:avLst/>
          </a:prstGeom>
          <a:noFill/>
          <a:ln w="12700" cap="flat" cmpd="sng" algn="ctr">
            <a:solidFill>
              <a:srgbClr val="3CB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16984"/>
            <a:ext cx="10551107" cy="48212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COVID-19 cases and deaths in the region in all countries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1F6DD-C847-F044-9C2A-C57E60D70D2A}"/>
              </a:ext>
            </a:extLst>
          </p:cNvPr>
          <p:cNvSpPr txBox="1"/>
          <p:nvPr/>
        </p:nvSpPr>
        <p:spPr>
          <a:xfrm>
            <a:off x="6437829" y="1609687"/>
            <a:ext cx="5700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dirty="0">
                <a:latin typeface="Trebuchet MS"/>
                <a:ea typeface="MS PGothic"/>
                <a:cs typeface="Arial"/>
              </a:rPr>
              <a:t>A third wave of cases has commenced across countries in the region. </a:t>
            </a:r>
            <a:endParaRPr lang="en-US" sz="2000" dirty="0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FD375C0-55B7-4B45-B2AB-E38A17E3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8" y="1305528"/>
            <a:ext cx="6053393" cy="3960171"/>
          </a:xfrm>
          <a:prstGeom prst="rect">
            <a:avLst/>
          </a:prstGeom>
        </p:spPr>
      </p:pic>
      <p:pic>
        <p:nvPicPr>
          <p:cNvPr id="6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CE4EF782-6C35-4D63-8BE6-8FD0BECC8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189" y="2878548"/>
            <a:ext cx="6026332" cy="39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3" y="229053"/>
            <a:ext cx="11139686" cy="7572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COVID-19 cases, mortality, vaccination, and testing in client countries</a:t>
            </a:r>
            <a:endParaRPr lang="en-US" b="1" dirty="0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4CB04A-728B-4571-BC00-3AFD0237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94" y="1915886"/>
            <a:ext cx="2286000" cy="1735091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06C25-D3DF-4E2D-9A9E-4421FA62B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13" y="1815735"/>
            <a:ext cx="1826343" cy="18140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F1238-455C-42F6-BB80-901D64FA9C42}"/>
              </a:ext>
            </a:extLst>
          </p:cNvPr>
          <p:cNvSpPr/>
          <p:nvPr/>
        </p:nvSpPr>
        <p:spPr bwMode="auto">
          <a:xfrm>
            <a:off x="425763" y="1372088"/>
            <a:ext cx="2116016" cy="4747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684DA-D9D7-4A7F-AB06-9FCE54F2ADEC}"/>
              </a:ext>
            </a:extLst>
          </p:cNvPr>
          <p:cNvSpPr/>
          <p:nvPr/>
        </p:nvSpPr>
        <p:spPr bwMode="auto">
          <a:xfrm>
            <a:off x="3208148" y="4109291"/>
            <a:ext cx="2633911" cy="160077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544,132 deaths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+ 18,924 (4%)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90D50-CCA6-4670-9EE0-CE02F287BAA4}"/>
              </a:ext>
            </a:extLst>
          </p:cNvPr>
          <p:cNvSpPr/>
          <p:nvPr/>
        </p:nvSpPr>
        <p:spPr bwMode="auto">
          <a:xfrm>
            <a:off x="157362" y="4109292"/>
            <a:ext cx="2518502" cy="15937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26,065,034 cases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+ 1,000,131 (4%)</a:t>
            </a:r>
            <a:endParaRPr lang="en-US" dirty="0"/>
          </a:p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9D9C62-14CD-45A7-A1BE-FCF9C9DFAE4F}"/>
              </a:ext>
            </a:extLst>
          </p:cNvPr>
          <p:cNvSpPr/>
          <p:nvPr/>
        </p:nvSpPr>
        <p:spPr bwMode="auto">
          <a:xfrm>
            <a:off x="3509666" y="1385002"/>
            <a:ext cx="2116016" cy="474786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3F1718-0C70-4EC2-9E65-95765DA0E277}"/>
              </a:ext>
            </a:extLst>
          </p:cNvPr>
          <p:cNvSpPr/>
          <p:nvPr/>
        </p:nvSpPr>
        <p:spPr bwMode="auto">
          <a:xfrm>
            <a:off x="9460348" y="1385001"/>
            <a:ext cx="2116016" cy="474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TESTS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445B-D816-4E7B-9EE5-A1B02B4B7B1A}"/>
              </a:ext>
            </a:extLst>
          </p:cNvPr>
          <p:cNvSpPr/>
          <p:nvPr/>
        </p:nvSpPr>
        <p:spPr bwMode="auto">
          <a:xfrm>
            <a:off x="9168536" y="4108022"/>
            <a:ext cx="3029380" cy="198468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347,508,148 tests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>
              <a:solidFill>
                <a:schemeClr val="accent6">
                  <a:lumMod val="75000"/>
                </a:schemeClr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>
              <a:latin typeface="Trebuchet MS"/>
              <a:ea typeface="MS PGothic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+ 8,197,105 (2%)</a:t>
            </a:r>
            <a:endParaRPr lang="en-US" dirty="0">
              <a:latin typeface="Trebuchet MS"/>
              <a:ea typeface="MS PGothic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A61E-5F4E-48CC-B6FC-EB7F72E4A8BB}"/>
              </a:ext>
            </a:extLst>
          </p:cNvPr>
          <p:cNvSpPr txBox="1"/>
          <p:nvPr/>
        </p:nvSpPr>
        <p:spPr>
          <a:xfrm>
            <a:off x="3280501" y="6232159"/>
            <a:ext cx="58960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rebuchet MS"/>
                <a:ea typeface="MS PGothic"/>
                <a:cs typeface="Arial"/>
              </a:rPr>
              <a:t>Last week: 19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i="1" dirty="0">
                <a:latin typeface="Trebuchet MS"/>
                <a:ea typeface="MS PGothic"/>
                <a:cs typeface="Arial"/>
              </a:rPr>
              <a:t>- 26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i="1" dirty="0">
                <a:latin typeface="Trebuchet MS"/>
                <a:ea typeface="MS PGothic"/>
                <a:cs typeface="Arial"/>
              </a:rPr>
              <a:t>March 2021 </a:t>
            </a:r>
            <a:endParaRPr lang="en-US" dirty="0"/>
          </a:p>
        </p:txBody>
      </p:sp>
      <p:pic>
        <p:nvPicPr>
          <p:cNvPr id="4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176A0BD-520D-4A39-AC14-382EDEC0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37" y="2172541"/>
            <a:ext cx="1238250" cy="12382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4ABD8B-8368-4013-8C98-24B41D8700D5}"/>
              </a:ext>
            </a:extLst>
          </p:cNvPr>
          <p:cNvSpPr/>
          <p:nvPr/>
        </p:nvSpPr>
        <p:spPr bwMode="auto">
          <a:xfrm>
            <a:off x="6426725" y="1385000"/>
            <a:ext cx="2116016" cy="474786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VACCINATION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6BEBA-592F-4180-9B35-D139A137F0DF}"/>
              </a:ext>
            </a:extLst>
          </p:cNvPr>
          <p:cNvSpPr/>
          <p:nvPr/>
        </p:nvSpPr>
        <p:spPr bwMode="auto">
          <a:xfrm>
            <a:off x="6147158" y="4109290"/>
            <a:ext cx="2818265" cy="158848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61,189,049 doses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+ 9,240,549 (18%)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EA34F1E4-3816-4190-8ACB-B158D9A927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82" y="1914137"/>
            <a:ext cx="2030362" cy="1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25" y="253776"/>
            <a:ext cx="3463134" cy="6527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Country-level: </a:t>
            </a:r>
            <a:br>
              <a:rPr lang="en-US" b="1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cases, mortality and testing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8291775" y="1329502"/>
            <a:ext cx="3770377" cy="55284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Cases per 100,000 population range from 146 in Tajikistan to 14,363 in Montenegro. 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 fatality rates remain below 4.0% in all client countries.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There is significant variation in testing rates per 100,000 population from 4,143 in Uzbekistan to 349,880 in Cyprus.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</a:t>
            </a:r>
            <a:r>
              <a:rPr lang="en-US" b="0" dirty="0">
                <a:latin typeface="Trebuchet MS"/>
                <a:ea typeface="MS PGothic"/>
                <a:cs typeface="Arial"/>
              </a:rPr>
              <a:t>he test positivity rate ranges from 1.4% in Cyprus to 27.0% in Montenegro.</a:t>
            </a:r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 vaccination per 100,000 population ranges from 319 in Belarus to 32,782 in Serbia.</a:t>
            </a:r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* Data on vaccination number for </a:t>
            </a:r>
            <a:endParaRPr lang="en-US" sz="800" b="0" dirty="0"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Belarus is the latest available, specifically as of March 12,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Kazakhstan is the latest available, specifically as of March 18,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Cyprus is the latest available, specifically as of March 20,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Russia is the latest available, specifically as of March 22,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Estonia, Ukraine is the latest available, specifically as of March 25, 2021</a:t>
            </a:r>
            <a:endParaRPr lang="en-US" sz="800" b="0" dirty="0"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38AE14-33F2-4C0A-A305-8D9D50F5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76958"/>
              </p:ext>
            </p:extLst>
          </p:nvPr>
        </p:nvGraphicFramePr>
        <p:xfrm>
          <a:off x="56444" y="39511"/>
          <a:ext cx="8130818" cy="65930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76383">
                  <a:extLst>
                    <a:ext uri="{9D8B030D-6E8A-4147-A177-3AD203B41FA5}">
                      <a16:colId xmlns:a16="http://schemas.microsoft.com/office/drawing/2014/main" val="4087909134"/>
                    </a:ext>
                  </a:extLst>
                </a:gridCol>
                <a:gridCol w="896049">
                  <a:extLst>
                    <a:ext uri="{9D8B030D-6E8A-4147-A177-3AD203B41FA5}">
                      <a16:colId xmlns:a16="http://schemas.microsoft.com/office/drawing/2014/main" val="1255752943"/>
                    </a:ext>
                  </a:extLst>
                </a:gridCol>
                <a:gridCol w="1111765">
                  <a:extLst>
                    <a:ext uri="{9D8B030D-6E8A-4147-A177-3AD203B41FA5}">
                      <a16:colId xmlns:a16="http://schemas.microsoft.com/office/drawing/2014/main" val="2867106964"/>
                    </a:ext>
                  </a:extLst>
                </a:gridCol>
                <a:gridCol w="1111765">
                  <a:extLst>
                    <a:ext uri="{9D8B030D-6E8A-4147-A177-3AD203B41FA5}">
                      <a16:colId xmlns:a16="http://schemas.microsoft.com/office/drawing/2014/main" val="1313730883"/>
                    </a:ext>
                  </a:extLst>
                </a:gridCol>
                <a:gridCol w="1111765">
                  <a:extLst>
                    <a:ext uri="{9D8B030D-6E8A-4147-A177-3AD203B41FA5}">
                      <a16:colId xmlns:a16="http://schemas.microsoft.com/office/drawing/2014/main" val="736026274"/>
                    </a:ext>
                  </a:extLst>
                </a:gridCol>
                <a:gridCol w="1078578">
                  <a:extLst>
                    <a:ext uri="{9D8B030D-6E8A-4147-A177-3AD203B41FA5}">
                      <a16:colId xmlns:a16="http://schemas.microsoft.com/office/drawing/2014/main" val="1483393767"/>
                    </a:ext>
                  </a:extLst>
                </a:gridCol>
                <a:gridCol w="1244513">
                  <a:extLst>
                    <a:ext uri="{9D8B030D-6E8A-4147-A177-3AD203B41FA5}">
                      <a16:colId xmlns:a16="http://schemas.microsoft.com/office/drawing/2014/main" val="1570360093"/>
                    </a:ext>
                  </a:extLst>
                </a:gridCol>
              </a:tblGrid>
              <a:tr h="4036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Client countries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Deaths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Vaccines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 Fatality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 Positivity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7496941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Albania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4,317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76.8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18,949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2,181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22.8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444906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Armenia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6,355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115.8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27,928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22.8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522174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Azerbaijan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2,510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34.2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27,980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5,070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12420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Belarus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3,363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56,245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319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857948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Bosnia and Herzegovina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4,635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177.9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22,008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21.1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143212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Bulgaria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4,679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181.3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29,383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6,189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081916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Croatia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6,461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36,974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10,195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3815822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Cyprus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5,020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28.3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349,880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14,778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2813550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Czech Republic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14,058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239.8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109,317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14,484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875597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Estonia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7,644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84,032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17,728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114682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Finland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1,349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69,878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16,211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317932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Georgia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7,493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100.2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87,176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33534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Greece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2,326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58,919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14,665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2884637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Italy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5,780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177.7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80,291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14,970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52330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Kazakhstan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1,547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45,097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589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95168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Kosovo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4,688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100.9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NR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2963850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Kyrgyzstan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1,375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13,018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797111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Latvia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5,308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99.0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96,935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6,669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031011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Lithuania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7,812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129.6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84,654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17,333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04151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North Macedonia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6,014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29,269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972256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Moldova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8,352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176.9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30,943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1,146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0550658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Montenegro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14,363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198.3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53,128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2,369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734091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Poland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5,706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30,250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14,995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18.9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77523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Portugal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7,976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163.7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87,089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14,650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787540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Romania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4,771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117.6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36,898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14,422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04110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Russia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3,032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65.0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80,926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7,221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580566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Serbia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8,212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72.9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48,080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32,782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451918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Slovakia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6,517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42,354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15,971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51904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Spain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6,911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159.3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88,927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15,005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311998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Tajikistan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NR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63422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Turkey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3,787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37.0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45,017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17,427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1713767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Ukraine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3,978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79.0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18,848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459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353607"/>
                  </a:ext>
                </a:extLst>
              </a:tr>
              <a:tr h="186303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Uzbekistan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246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4,143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99" y="286926"/>
            <a:ext cx="5583838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Total cases and deaths in client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6192781" y="1320720"/>
            <a:ext cx="59441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highest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 Cases: Russia (4.451 M), Italy (3.488 M),Spain (3.255 M),  Turkey (3.149 M), Poland (2.189 M).</a:t>
            </a:r>
            <a:endParaRPr lang="en-US" dirty="0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Italy (107,256), Russia (95,410), Spain (75,010), Poland (51,305), Ukraine (33,068).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FE26-A35F-41E4-9ACE-6E3D60531751}"/>
              </a:ext>
            </a:extLst>
          </p:cNvPr>
          <p:cNvSpPr txBox="1"/>
          <p:nvPr/>
        </p:nvSpPr>
        <p:spPr>
          <a:xfrm>
            <a:off x="71173" y="5367920"/>
            <a:ext cx="59793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lowest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Cases: Tajikistan (13,308), Cyprus (43,971), Finland (74,754), Uzbekistan (81,960), Kosovo (84,172).</a:t>
            </a:r>
            <a:endParaRPr lang="en-US" dirty="0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Tajikistan (90), Cyprus (248), Uzbekistan (624),  Finland (817), Estonia (847). </a:t>
            </a:r>
            <a:endParaRPr lang="en-US" dirty="0"/>
          </a:p>
        </p:txBody>
      </p:sp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C63BD18-F212-41F2-9435-5B2570B3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" y="1375623"/>
            <a:ext cx="6047334" cy="4036317"/>
          </a:xfrm>
          <a:prstGeom prst="rect">
            <a:avLst/>
          </a:prstGeom>
        </p:spPr>
      </p:pic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4F2E69FB-7381-43A9-A103-2C9B76BAE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208" y="2895682"/>
            <a:ext cx="5868039" cy="39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9" y="268032"/>
            <a:ext cx="11674287" cy="756707"/>
          </a:xfrm>
        </p:spPr>
        <p:txBody>
          <a:bodyPr/>
          <a:lstStyle/>
          <a:p>
            <a:pPr algn="ctr"/>
            <a:r>
              <a:rPr lang="en-US" b="1" dirty="0">
                <a:ea typeface="MS PGothic"/>
              </a:rPr>
              <a:t>Rolling 7-day average of new cases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277812" y="1406352"/>
            <a:ext cx="288078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​This chart plots the 7-day average of new cases between 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26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contributions of Poland and Turkey have been increasing relative to the other countries.</a:t>
            </a:r>
          </a:p>
          <a:p>
            <a:pPr marL="285750" indent="-285750" algn="just"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B6FA9-F0FA-4228-BA5E-0D77F005D60A}"/>
              </a:ext>
            </a:extLst>
          </p:cNvPr>
          <p:cNvSpPr txBox="1"/>
          <p:nvPr/>
        </p:nvSpPr>
        <p:spPr>
          <a:xfrm>
            <a:off x="632749" y="6380946"/>
            <a:ext cx="7585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Note: Given the spike in case reporting on Monday, we re-distribute equally across Saturday, Sunday, and Monday in this case.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F1E6F-B35E-4840-A337-A516D5E2E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5" y="1319642"/>
            <a:ext cx="9270558" cy="49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36" y="300424"/>
            <a:ext cx="920862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Most recent two-week span: percent increase in total cases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442904" y="1342665"/>
            <a:ext cx="458345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shows the % change in the total cases in the current week (March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26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(March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(9%), Bulgaria (9%) and Poland(8%) have recorded the highest percentage increases in total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has recorded percentage increase above 10% for four consecutive weeks.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2B087-A978-1B4D-8D93-3F991D27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71534"/>
              </p:ext>
            </p:extLst>
          </p:nvPr>
        </p:nvGraphicFramePr>
        <p:xfrm>
          <a:off x="111833" y="5167098"/>
          <a:ext cx="11692229" cy="121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18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1356924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9784121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4764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Percent Increase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Countries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3CB37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 - 5%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Kazakhstan, Uzbekistan, Russian Federation, Tajikistan, Kyrgyz Republic, Armenia, Belarus, Romania, Lithuania, Latvia, Albania, Croatia, Portugal, Spain, Italy, Azerbaijan, Georgia, Montenegro, Kosovo.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 - 10%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Ukraine, Poland, Moldova, Estonia, Bulgaria, Greece, Turkey, Finland, Cyprus, Bosnia and Herzegovina, North Macedonia, Serbia.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139875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 &gt; =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Estonia.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437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458764-587E-0C45-A4E3-CB29989D3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58" y="1286187"/>
            <a:ext cx="6517746" cy="37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4928C-B58E-4243-BDAC-F7B3BC77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4059"/>
            <a:ext cx="9479806" cy="5105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293478"/>
            <a:ext cx="10405640" cy="756707"/>
          </a:xfrm>
        </p:spPr>
        <p:txBody>
          <a:bodyPr/>
          <a:lstStyle/>
          <a:p>
            <a:r>
              <a:rPr lang="en-US" b="1">
                <a:ea typeface="MS PGothic"/>
                <a:cs typeface="+mn-lt"/>
              </a:rPr>
              <a:t>Relative contributions of the 10 client countries with highest case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8509298" y="3069365"/>
            <a:ext cx="3682701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  <a:r>
              <a:rPr lang="en-US" b="0" dirty="0"/>
              <a:t>This chart plots the proportion of new cases of the total cases in the region between </a:t>
            </a:r>
            <a:r>
              <a:rPr lang="en-US" b="0" dirty="0">
                <a:latin typeface="Trebuchet MS"/>
                <a:ea typeface="MS PGothic"/>
                <a:cs typeface="Arial"/>
              </a:rPr>
              <a:t>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26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/>
              <a:t>among countries with the highest levels of case incidence.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/>
              <a:t>The 7-day rolling average is computed to adjust for variation in reporting.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contribution of cases in Turkey, Poland and Italy is increasing.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20334-F87E-48C1-8076-538680DA559E}">
  <ds:schemaRefs>
    <ds:schemaRef ds:uri="0c867391-8214-4b58-86b3-de07547409f9"/>
    <ds:schemaRef ds:uri="fddef6a8-5936-4909-96e0-2ad7a6b17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1598</TotalTime>
  <Words>2129</Words>
  <Application>Microsoft Macintosh PowerPoint</Application>
  <PresentationFormat>Widescreen</PresentationFormat>
  <Paragraphs>459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Andes ExtraLight</vt:lpstr>
      <vt:lpstr>Arial</vt:lpstr>
      <vt:lpstr>Arial Bold</vt:lpstr>
      <vt:lpstr>Arial,Sans-Serif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Cumulative and new COVID-19 cases by World Bank region in all countries</vt:lpstr>
      <vt:lpstr>Daily COVID-19 cases and deaths in the region in all countries</vt:lpstr>
      <vt:lpstr> COVID-19 cases, mortality, vaccination, and testing in client countries</vt:lpstr>
      <vt:lpstr>Country-level:  cases, mortality and testing</vt:lpstr>
      <vt:lpstr>Total cases and deaths in client countries</vt:lpstr>
      <vt:lpstr>Rolling 7-day average of new cases</vt:lpstr>
      <vt:lpstr>Most recent two-week span: percent increase in total cases</vt:lpstr>
      <vt:lpstr>Relative contributions of the 10 client countries with highest case incidence</vt:lpstr>
      <vt:lpstr>Test positivity rate: total positive COVID-19 tests versus total tests conducted</vt:lpstr>
      <vt:lpstr>Most recent two-week span: change in test positivity rate</vt:lpstr>
      <vt:lpstr>Spread of Coronavirus variants of concern in client countries</vt:lpstr>
      <vt:lpstr>Total number of vaccine doses secured by agreements by manufacturer type</vt:lpstr>
      <vt:lpstr>Total vaccine doses administered/delivered per 100 people in client countries (A)</vt:lpstr>
      <vt:lpstr>Total vaccine doses administered/delivered per 100 people in client countries (B)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Microsoft Office User</cp:lastModifiedBy>
  <cp:revision>626</cp:revision>
  <dcterms:created xsi:type="dcterms:W3CDTF">2020-05-04T13:50:45Z</dcterms:created>
  <dcterms:modified xsi:type="dcterms:W3CDTF">2021-03-30T14:56:44Z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