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397" r:id="rId2"/>
    <p:sldId id="409" r:id="rId3"/>
    <p:sldId id="416" r:id="rId4"/>
    <p:sldId id="406" r:id="rId5"/>
    <p:sldId id="412" r:id="rId6"/>
    <p:sldId id="413" r:id="rId7"/>
    <p:sldId id="414" r:id="rId8"/>
    <p:sldId id="411" r:id="rId9"/>
    <p:sldId id="415" r:id="rId10"/>
  </p:sldIdLst>
  <p:sldSz cx="12192000" cy="6858000"/>
  <p:notesSz cx="6797675" cy="9928225"/>
  <p:defaultTextStyle>
    <a:defPPr>
      <a:defRPr lang="ka-GE"/>
    </a:defPPr>
    <a:lvl1pPr marL="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05" autoAdjust="0"/>
  </p:normalViewPr>
  <p:slideViewPr>
    <p:cSldViewPr snapToGrid="0">
      <p:cViewPr varScale="1">
        <p:scale>
          <a:sx n="81" d="100"/>
          <a:sy n="81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5AD3-E589-4D92-9125-50216F5DCF05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E7B5E-B67B-4D5A-AC72-A58341D2D4BD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451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3DF3-815E-400A-920A-7D4A0BC9F97D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a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DF7F4-8F02-4150-B651-5F770CE344E6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2156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1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59694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63738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480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4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9384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5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96159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6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0560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00142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8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3401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DF7F4-8F02-4150-B651-5F770CE344E6}" type="slidenum">
              <a:rPr lang="ka-GE" smtClean="0"/>
              <a:t>9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7313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64" indent="0" algn="ctr">
              <a:buNone/>
            </a:lvl2pPr>
            <a:lvl3pPr marL="914326" indent="0" algn="ctr">
              <a:buNone/>
            </a:lvl3pPr>
            <a:lvl4pPr marL="1371490" indent="0" algn="ctr">
              <a:buNone/>
            </a:lvl4pPr>
            <a:lvl5pPr marL="1828654" indent="0" algn="ctr">
              <a:buNone/>
            </a:lvl5pPr>
            <a:lvl6pPr marL="2285818" indent="0" algn="ctr">
              <a:buNone/>
            </a:lvl6pPr>
            <a:lvl7pPr marL="2742980" indent="0" algn="ctr">
              <a:buNone/>
            </a:lvl7pPr>
            <a:lvl8pPr marL="3200144" indent="0" algn="ctr">
              <a:buNone/>
            </a:lvl8pPr>
            <a:lvl9pPr marL="365730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7" name="Rectangle 6"/>
          <p:cNvSpPr/>
          <p:nvPr/>
        </p:nvSpPr>
        <p:spPr>
          <a:xfrm>
            <a:off x="83911" y="1449307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" y="1396721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4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2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7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ka-GE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2198" y="2341479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32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32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6"/>
            <a:ext cx="9753600" cy="68580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6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47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350" y="4773227"/>
            <a:ext cx="12008849" cy="488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1" y="66675"/>
            <a:ext cx="12002497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lIns="91432" tIns="45717" rIns="91432" bIns="91432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 lIns="91432" tIns="45717" rIns="91432" bIns="4571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2"/>
            <a:ext cx="3302000" cy="476250"/>
          </a:xfrm>
          <a:prstGeom prst="rect">
            <a:avLst/>
          </a:prstGeom>
        </p:spPr>
        <p:txBody>
          <a:bodyPr lIns="91432" tIns="45717" rIns="91432" bIns="4571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41071D-37F3-4AEB-98A2-FAA819B721E3}" type="datetimeFigureOut">
              <a:rPr lang="ka-GE" smtClean="0"/>
              <a:t>05.03.2021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lIns="91432" tIns="45717" rIns="91432" bIns="4571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a-G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B6E4BB-A111-4695-B9FF-5C8F9BA55AEC}" type="slidenum">
              <a:rPr lang="ka-GE" smtClean="0"/>
              <a:t>‹#›</a:t>
            </a:fld>
            <a:endParaRPr lang="ka-G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9" indent="-274299" algn="l" rtl="0" eaLnBrk="1" latinLnBrk="0" hangingPunct="1">
        <a:spcBef>
          <a:spcPts val="579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96" indent="-228582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94" indent="-228582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92" indent="-228582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0" indent="-228582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789" indent="-228582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86" indent="-228582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384" indent="-228582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82" indent="-228582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289" y="0"/>
            <a:ext cx="11567421" cy="3539424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lnisi" panose="020B0500000000000000" pitchFamily="34" charset="0"/>
              </a:rPr>
              <a:t>შიდსთან, ტუბერკულოზსა და მალარიასთან ბრძოლის გლობალური ფონდის შიდსის პროგრამა</a:t>
            </a:r>
          </a:p>
          <a:p>
            <a:pPr algn="ctr"/>
            <a:endParaRPr lang="ka-GE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a-GE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მიღწევები და გამოწვევები</a:t>
            </a:r>
            <a:endParaRPr lang="en-US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262009"/>
            <a:ext cx="12192000" cy="595993"/>
            <a:chOff x="0" y="3884"/>
            <a:chExt cx="5760" cy="4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930"/>
              <a:ext cx="5760" cy="39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4000"/>
              <a:ext cx="290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National Center for Disease Control and Public Health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1030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" y="3884"/>
              <a:ext cx="404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58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www.ncdc.ge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62444" y="4011036"/>
            <a:ext cx="7556672" cy="1938986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  <a:latin typeface="Bolnisi" panose="020B0500000000000000" pitchFamily="34" charset="0"/>
                <a:ea typeface="+mj-ea"/>
                <a:cs typeface="+mj-cs"/>
              </a:rPr>
              <a:t>ქეთი სტვილია</a:t>
            </a:r>
          </a:p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  <a:latin typeface="Bolnisi" panose="020B0500000000000000" pitchFamily="34" charset="0"/>
                <a:ea typeface="+mj-ea"/>
                <a:cs typeface="+mj-cs"/>
              </a:rPr>
              <a:t>გლობალური ფონდის შიდსის პროგრამის მენეჯერი</a:t>
            </a:r>
          </a:p>
          <a:p>
            <a:pPr algn="ctr"/>
            <a:endParaRPr lang="ka-GE" sz="2400" b="1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დაავადებათა კონტროლისა და საზოგადოებრივი ჯანმრთელობის ეროვნული ცენტრი</a:t>
            </a:r>
          </a:p>
        </p:txBody>
      </p:sp>
    </p:spTree>
    <p:extLst>
      <p:ext uri="{BB962C8B-B14F-4D97-AF65-F5344CB8AC3E}">
        <p14:creationId xmlns:p14="http://schemas.microsoft.com/office/powerpoint/2010/main" val="415164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59" y="1589720"/>
            <a:ext cx="1097280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განხორციელების ვადები: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VII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, 2019 –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VI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, 2022, სამი წელი   </a:t>
            </a:r>
          </a:p>
          <a:p>
            <a:pPr marL="0" indent="0">
              <a:buNone/>
            </a:pP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ბიუჯეტი:       $9.3 მილიონი + $1.27 მილიონი კოვიდ-19 ეპიდემიის საპასუხო ღონისძიებებისთვის, სულ $10.6 მილიონი </a:t>
            </a:r>
          </a:p>
          <a:p>
            <a:pPr marL="0" indent="0">
              <a:buNone/>
            </a:pPr>
            <a:endParaRPr lang="ka-G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საანგარიშო პერიოდის, 2020 წლის ბიუჯეტი: $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მილიონი </a:t>
            </a:r>
          </a:p>
          <a:p>
            <a:pPr marL="0" indent="0">
              <a:buNone/>
            </a:pPr>
            <a:endParaRPr lang="ka-GE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ბიუჯეტის ათვისება: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&gt;90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ka-GE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ka-GE" sz="2800" dirty="0">
              <a:solidFill>
                <a:srgbClr val="002060"/>
              </a:solidFill>
            </a:endParaRPr>
          </a:p>
          <a:p>
            <a:pPr algn="ctr"/>
            <a:endParaRPr lang="ka-GE" sz="2800" dirty="0">
              <a:solidFill>
                <a:srgbClr val="002060"/>
              </a:solidFill>
            </a:endParaRPr>
          </a:p>
          <a:p>
            <a:pPr lvl="1"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9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964524"/>
            <a:ext cx="1097280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კოვიდ-19 ეპიდემის გამოწვევები</a:t>
            </a: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კოვიდ19 ეპიდემიის შემაკავებელი ღონისძიებების ფარგლებში შემოღებული მოსახლეობის გადაადგილების შეზღუდვის პირობებში გართულებული იყო აივ პრევენციული პაკეტით გათვალისწინებული სერვისებით საკვანძო მოწყვლადი პოპულაციების მოცვა; </a:t>
            </a:r>
          </a:p>
          <a:p>
            <a:pPr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000" dirty="0">
              <a:solidFill>
                <a:srgbClr val="002060"/>
              </a:solidFill>
            </a:endParaRPr>
          </a:p>
          <a:p>
            <a:pPr marL="320014" lvl="1" indent="0" algn="ctr">
              <a:buNone/>
            </a:pP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EDD81A7-E12A-43B4-9D9F-5F4D0B911438}"/>
              </a:ext>
            </a:extLst>
          </p:cNvPr>
          <p:cNvSpPr/>
          <p:nvPr/>
        </p:nvSpPr>
        <p:spPr>
          <a:xfrm>
            <a:off x="1367904" y="3820032"/>
            <a:ext cx="2643291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32,607 (86%) ნიმ-მა ისარგებლად ზიანის შემცირების შპრიცისა და ნემსის პროგრამის მომსახურებით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2245C635-41E2-4803-B4F7-8170B3E15805}"/>
              </a:ext>
            </a:extLst>
          </p:cNvPr>
          <p:cNvSpPr/>
          <p:nvPr/>
        </p:nvSpPr>
        <p:spPr>
          <a:xfrm>
            <a:off x="4893458" y="3820032"/>
            <a:ext cx="2643291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2,722 (65%) კსმ ქალი იყო მოცული აივ პრევენციული პაკეტის მომსახურებით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08EAA32D-494E-4E96-AAEB-C0A4A7BBA284}"/>
              </a:ext>
            </a:extLst>
          </p:cNvPr>
          <p:cNvSpPr/>
          <p:nvPr/>
        </p:nvSpPr>
        <p:spPr>
          <a:xfrm>
            <a:off x="8429620" y="3857635"/>
            <a:ext cx="2643291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6,976 (75%) მსმ-მა ისარგებლა აივ პრევენციული მომსახურების პაკეტით</a:t>
            </a:r>
          </a:p>
        </p:txBody>
      </p:sp>
      <p:sp>
        <p:nvSpPr>
          <p:cNvPr id="1048" name="Arc 1047">
            <a:extLst>
              <a:ext uri="{FF2B5EF4-FFF2-40B4-BE49-F238E27FC236}">
                <a16:creationId xmlns:a16="http://schemas.microsoft.com/office/drawing/2014/main" xmlns="" id="{1D953CDF-BCE3-4D0E-AEE5-5970EC0DCFC0}"/>
              </a:ext>
            </a:extLst>
          </p:cNvPr>
          <p:cNvSpPr/>
          <p:nvPr/>
        </p:nvSpPr>
        <p:spPr>
          <a:xfrm>
            <a:off x="731520" y="214376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054CCD5A-0D71-472E-9AF7-2EB72376F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49" y="3894537"/>
            <a:ext cx="413330" cy="41333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A823BC4B-FB18-42A2-AA91-6BFB14843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08" y="3849835"/>
            <a:ext cx="375917" cy="37591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2F817B0B-EE81-4DFA-A8BE-1DCDC5D4E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010" y="3916190"/>
            <a:ext cx="406402" cy="4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095243"/>
            <a:ext cx="1097280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კოვიდ-19 ეპიდემის გამოწვევებზე საპასუხო ღონისძიებები:</a:t>
            </a: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</a:endParaRPr>
          </a:p>
          <a:p>
            <a:pPr>
              <a:buFontTx/>
              <a:buChar char="-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შიდსის ცენტრმა დაიწყო არვ მედიკამენტების 3 თვის მარაგის გაცემა პაციენტებზე</a:t>
            </a:r>
          </a:p>
          <a:p>
            <a:pPr>
              <a:buFontTx/>
              <a:buChar char="-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აივ ინფიცირებულთა არვ მკურნალობის უწყვეტობის უზრუნველყოფა - მობილური ბრიგადების ბინაზე ვიზიტების რაოდენობის გაზრდა, მობილური ბრიგადების ავტომობილების საწვავის ლიმიტების გაზრდა; </a:t>
            </a:r>
          </a:p>
          <a:p>
            <a:pPr>
              <a:buFontTx/>
              <a:buChar char="-"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არვ მედიკამენტების მიწოდების ალტერნატიული მოდელის შემუშავება</a:t>
            </a:r>
          </a:p>
          <a:p>
            <a:pPr marL="0" indent="0">
              <a:buNone/>
            </a:pP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     საფოსტო მომსახურების გამოყენება </a:t>
            </a: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</a:endParaRP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Mtavr" pitchFamily="2" charset="0"/>
            </a:endParaRP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000" dirty="0">
              <a:solidFill>
                <a:srgbClr val="002060"/>
              </a:solidFill>
            </a:endParaRPr>
          </a:p>
          <a:p>
            <a:pPr marL="320014" lvl="1" indent="0" algn="ctr">
              <a:buNone/>
            </a:pP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xmlns="" id="{88CAFC95-33E2-4E0D-AC46-C89B9BB63838}"/>
              </a:ext>
            </a:extLst>
          </p:cNvPr>
          <p:cNvSpPr/>
          <p:nvPr/>
        </p:nvSpPr>
        <p:spPr>
          <a:xfrm>
            <a:off x="2481943" y="4240474"/>
            <a:ext cx="7006441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5,442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89</a:t>
            </a:r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%) </a:t>
            </a:r>
          </a:p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აივ ინფიცირებული პაციენტი იმყოფებოდა </a:t>
            </a:r>
          </a:p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არვ მკურნალობაზე 2020 წლის ბოლოს</a:t>
            </a:r>
          </a:p>
        </p:txBody>
      </p:sp>
      <p:sp>
        <p:nvSpPr>
          <p:cNvPr id="1048" name="Arc 1047">
            <a:extLst>
              <a:ext uri="{FF2B5EF4-FFF2-40B4-BE49-F238E27FC236}">
                <a16:creationId xmlns:a16="http://schemas.microsoft.com/office/drawing/2014/main" xmlns="" id="{1D953CDF-BCE3-4D0E-AEE5-5970EC0DCFC0}"/>
              </a:ext>
            </a:extLst>
          </p:cNvPr>
          <p:cNvSpPr/>
          <p:nvPr/>
        </p:nvSpPr>
        <p:spPr>
          <a:xfrm>
            <a:off x="731520" y="214376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xmlns="" id="{F6D2440E-F1FC-468D-9EA7-50EDA44E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972" y="4364849"/>
            <a:ext cx="406402" cy="4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4" y="935418"/>
            <a:ext cx="1097280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    </a:t>
            </a:r>
            <a:r>
              <a:rPr lang="ka-GE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კოვიდ-19 ეპიდემიის გამოწვევები</a:t>
            </a:r>
          </a:p>
          <a:p>
            <a:pPr marL="0" indent="0">
              <a:buNone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ka-GE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კოვიდ 19 ეპიდემიის პირობებში განსაკუთრებით დაზარალდა აივ ტესტირებით სამიზნე საკვანძო პოპულაციების მოცვა</a:t>
            </a:r>
          </a:p>
          <a:p>
            <a:pPr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ka-GE" sz="2000" dirty="0">
              <a:solidFill>
                <a:srgbClr val="002060"/>
              </a:solidFill>
            </a:endParaRPr>
          </a:p>
          <a:p>
            <a:pPr lvl="1"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792E84D-E5DA-4BF5-96E9-9FE5B152AB0C}"/>
              </a:ext>
            </a:extLst>
          </p:cNvPr>
          <p:cNvSpPr/>
          <p:nvPr/>
        </p:nvSpPr>
        <p:spPr>
          <a:xfrm>
            <a:off x="1066801" y="3539487"/>
            <a:ext cx="2678005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ნიმ-ების მოცვა აივ ტესტირებით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363798-5833-494A-BD7E-A505D2865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131" y="4673123"/>
            <a:ext cx="421995" cy="4219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E94936C-4CA9-4CB5-9378-BB67FCECAA3F}"/>
              </a:ext>
            </a:extLst>
          </p:cNvPr>
          <p:cNvSpPr/>
          <p:nvPr/>
        </p:nvSpPr>
        <p:spPr>
          <a:xfrm>
            <a:off x="4779179" y="3507138"/>
            <a:ext cx="2678005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მსმ-ების მოცვა აივ ტესტირებით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476F6AB-4C4F-4A29-B1D0-FB3B38468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980" y="4654420"/>
            <a:ext cx="406402" cy="4064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CD7D617-C241-476C-86E6-8C44BA3634EB}"/>
              </a:ext>
            </a:extLst>
          </p:cNvPr>
          <p:cNvSpPr/>
          <p:nvPr/>
        </p:nvSpPr>
        <p:spPr>
          <a:xfrm>
            <a:off x="8463476" y="3508881"/>
            <a:ext cx="2678005" cy="1701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accent1">
                    <a:lumMod val="50000"/>
                  </a:schemeClr>
                </a:solidFill>
              </a:rPr>
              <a:t>კსმ -ქალების მოცვა აივ ტესტირებით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B4A7CF1-1DCF-406A-88F7-8610FD862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858" y="4654420"/>
            <a:ext cx="406402" cy="4064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8854F1-AB48-4001-A766-032F6983ED0F}"/>
              </a:ext>
            </a:extLst>
          </p:cNvPr>
          <p:cNvSpPr txBox="1"/>
          <p:nvPr/>
        </p:nvSpPr>
        <p:spPr>
          <a:xfrm flipH="1">
            <a:off x="4957533" y="3470573"/>
            <a:ext cx="250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>
                <a:solidFill>
                  <a:schemeClr val="accent1">
                    <a:lumMod val="75000"/>
                  </a:schemeClr>
                </a:solidFill>
              </a:rPr>
              <a:t>5097 (69%)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3A4529-9E6A-42E6-8E74-93375179C467}"/>
              </a:ext>
            </a:extLst>
          </p:cNvPr>
          <p:cNvSpPr txBox="1"/>
          <p:nvPr/>
        </p:nvSpPr>
        <p:spPr>
          <a:xfrm flipH="1">
            <a:off x="8600584" y="353608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>
                <a:solidFill>
                  <a:schemeClr val="accent1">
                    <a:lumMod val="75000"/>
                  </a:schemeClr>
                </a:solidFill>
              </a:rPr>
              <a:t>1535 (47%)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CC78C6-6574-4F07-9EF6-18EC5054707C}"/>
              </a:ext>
            </a:extLst>
          </p:cNvPr>
          <p:cNvSpPr txBox="1"/>
          <p:nvPr/>
        </p:nvSpPr>
        <p:spPr>
          <a:xfrm flipH="1">
            <a:off x="1164840" y="3539487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>
                <a:solidFill>
                  <a:schemeClr val="accent1">
                    <a:lumMod val="75000"/>
                  </a:schemeClr>
                </a:solidFill>
              </a:rPr>
              <a:t>27,892 (79%)</a:t>
            </a:r>
          </a:p>
        </p:txBody>
      </p:sp>
    </p:spTree>
    <p:extLst>
      <p:ext uri="{BB962C8B-B14F-4D97-AF65-F5344CB8AC3E}">
        <p14:creationId xmlns:p14="http://schemas.microsoft.com/office/powerpoint/2010/main" val="22917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66576E7-70AC-4990-8F94-B5041482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923" y="4295361"/>
            <a:ext cx="2960682" cy="1811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B5A1F3-E03D-4049-90BE-8EBBE182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790" y="4281013"/>
            <a:ext cx="6236610" cy="182581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E1D4ED93-8029-40F5-8380-57DDF1632E03}"/>
              </a:ext>
            </a:extLst>
          </p:cNvPr>
          <p:cNvSpPr txBox="1">
            <a:spLocks/>
          </p:cNvSpPr>
          <p:nvPr/>
        </p:nvSpPr>
        <p:spPr>
          <a:xfrm>
            <a:off x="172660" y="875406"/>
            <a:ext cx="11846680" cy="1611089"/>
          </a:xfrm>
          <a:prstGeom prst="rect">
            <a:avLst/>
          </a:prstGeom>
        </p:spPr>
        <p:txBody>
          <a:bodyPr vert="horz" lIns="91432" tIns="45717" rIns="91432" bIns="45717">
            <a:noAutofit/>
          </a:bodyPr>
          <a:lstStyle>
            <a:lvl1pPr marL="274299" indent="-274299" algn="l" rtl="0" eaLnBrk="1" latinLnBrk="0" hangingPunct="1">
              <a:spcBef>
                <a:spcPts val="579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96" indent="-228582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894" indent="-228582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192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0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789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86" indent="-228582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84" indent="-228582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82" indent="-228582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აივ ტესტირებაზე ხელმისაწვდომობის უზრუნველყოფის მიზნით  პროგრამის ფარგლებში 2020 წლის მარტიდან ამუშავდა აივ თვითტესტირების ონლაინ პლატფორმა</a:t>
            </a:r>
          </a:p>
          <a:p>
            <a:pPr defTabSz="914400"/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აივ ნერწყვის თვითტესტების მიწოდება პლატფორმაზე რეგისტრირებულ ბენეფიციარებზე ხდება გლოვოს საკურიერო სერვისის საშუალებით, ტესტი მიეწოდა 800-ზე მეტ ბენეფიციარს, ტესტ-დადებითი იყო 11 პირი</a:t>
            </a:r>
          </a:p>
          <a:p>
            <a:pPr defTabSz="914400"/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პლატფორმა ასევე გამოიყენება აივ პრევენციული საშუალებების (კონდომი, ლუბრიკანტი, საინფორმაციო მასალები) დისტრიბუციისთვის.</a:t>
            </a:r>
          </a:p>
          <a:p>
            <a:pPr defTabSz="914400"/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საფრანგეთის 5% ინიციატივის ფარგლებში დაფინანსებულ „ალტერნატივა ჯორჯიის“ „სიგმა“ პროექტთან თანამშრომლობით აივ თვითტესტების დარიგება 9 ლოკაციაზე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დაიწყო ავტომატური დისტრიბუციის აპარატების საშუალებით, ვმუშაობთ აღნიშნული პროგრამის მდგრადობის უზრუნველყოფაზე</a:t>
            </a:r>
          </a:p>
          <a:p>
            <a:pPr defTabSz="914400"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buFontTx/>
              <a:buChar char="-"/>
            </a:pPr>
            <a:endParaRPr lang="ka-GE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buFontTx/>
              <a:buChar char="-"/>
            </a:pPr>
            <a:endParaRPr lang="ka-GE" sz="2000" dirty="0">
              <a:solidFill>
                <a:srgbClr val="002060"/>
              </a:solidFill>
            </a:endParaRPr>
          </a:p>
          <a:p>
            <a:pPr lvl="1" algn="ctr" defTabSz="914400"/>
            <a:endParaRPr lang="en-US" sz="2000" dirty="0"/>
          </a:p>
          <a:p>
            <a:pPr algn="ctr" defTabSz="9144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38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202489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6552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2759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E1D4ED93-8029-40F5-8380-57DDF1632E03}"/>
              </a:ext>
            </a:extLst>
          </p:cNvPr>
          <p:cNvSpPr txBox="1">
            <a:spLocks/>
          </p:cNvSpPr>
          <p:nvPr/>
        </p:nvSpPr>
        <p:spPr>
          <a:xfrm>
            <a:off x="486834" y="1022381"/>
            <a:ext cx="11430000" cy="1611089"/>
          </a:xfrm>
          <a:prstGeom prst="rect">
            <a:avLst/>
          </a:prstGeom>
        </p:spPr>
        <p:txBody>
          <a:bodyPr vert="horz" lIns="91432" tIns="45717" rIns="91432" bIns="45717">
            <a:noAutofit/>
          </a:bodyPr>
          <a:lstStyle>
            <a:lvl1pPr marL="274299" indent="-274299" algn="l" rtl="0" eaLnBrk="1" latinLnBrk="0" hangingPunct="1">
              <a:spcBef>
                <a:spcPts val="579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96" indent="-228582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894" indent="-228582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192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0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789" indent="-228582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86" indent="-228582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84" indent="-228582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82" indent="-228582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ka-GE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8EB36A-2A8F-4BC7-80BB-FFB9BD6D5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0" y="1500318"/>
            <a:ext cx="10467027" cy="487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E462E0-CBAA-4AD3-B588-1E7E0A418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66" y="539554"/>
            <a:ext cx="1543474" cy="10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4" y="0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1229"/>
            <a:ext cx="1136904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გლობალური ფონდის COVID-19 რეაგირების მექანიზმით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(C19RM)</a:t>
            </a: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შიდსის პროგრამის ფარგლებში დამატებით ფონდიდან მოზიდული იქნა 1.27 მილიონ აშშ დოლარი, რომელიც მოხმარდა: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პერსონალური დაცვის, სადეზინფექციო საშუალებების შეძენას; 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ლაბორატორიული ტესტირების შესაძლებლობების გაუმჯობესებას და კოვიდ 19 დიაგნოსტიკისთვის ტესტ-სისტემების შესყიდვას 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ჯამური ღირებულებით $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626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K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; 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აივ ინფექცია/შიდსის მაღალი რისკის ჯგუფების, აივ ინფექცია/შიდსით და ტუბერკულოზით დაავადებული პირებისთვის ჯანდაცვის მომსახურების ხელმისაწვდომობის გაუმჯობესებას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;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 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აივ თვითტესტირების პროგრამის გაფართოებას, დამატებით აივ თვითტესტების შეძენას;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პირველადი ჯანდაცვის მუშაკების კოვიდ-19 ინფექციის მართვის კომპეტენციების ამაღლებას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პლანშეტების შეძენა გასვლითი ვიზიტების დროს რეგისტრაციის პროცესის გაუმჯობესების მიზნით </a:t>
            </a:r>
          </a:p>
          <a:p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მიმდინარეობს მომსახურების შესყიდვა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 განსაკუთრებით მოწყვლადი 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600 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ბენეფიციარის საკვებით 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დასახმარებლად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 </a:t>
            </a:r>
          </a:p>
          <a:p>
            <a:pPr marL="0" indent="0">
              <a:buNone/>
            </a:pPr>
            <a:endParaRPr lang="ka-GE" sz="2000" b="1" dirty="0">
              <a:solidFill>
                <a:schemeClr val="accent1">
                  <a:lumMod val="75000"/>
                </a:schemeClr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BPG Rioni 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6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36" y="284480"/>
            <a:ext cx="10972800" cy="161108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/>
            </a:r>
            <a:br>
              <a:rPr lang="en-GB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  <a:t>გლობალური ფონდის შიდსის პროგრამა</a:t>
            </a:r>
            <a:br>
              <a:rPr lang="ka-GE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Mtavr" pitchFamily="2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324889"/>
            <a:ext cx="12192000" cy="53311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pPr algn="ctr"/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78517" y="6420574"/>
            <a:ext cx="614468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National Center for Disease Control and Public Health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1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68" y="6262009"/>
            <a:ext cx="855133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35636" y="6447913"/>
            <a:ext cx="1240773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www.ncdc.ge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280" y="2563126"/>
            <a:ext cx="4561840" cy="1611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3200" b="1" dirty="0">
                <a:solidFill>
                  <a:schemeClr val="accent1">
                    <a:lumMod val="75000"/>
                  </a:schemeClr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BPG Rioni Arial"/>
              </a:rPr>
              <a:t>მადლობა ყურადღებისთვის!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12" y="982175"/>
            <a:ext cx="3611414" cy="50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3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516</Words>
  <Application>Microsoft Office PowerPoint</Application>
  <PresentationFormat>Widescreen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AcadMtavr</vt:lpstr>
      <vt:lpstr>Bolnisi</vt:lpstr>
      <vt:lpstr>BPG Rioni Arial</vt:lpstr>
      <vt:lpstr>Calibri</vt:lpstr>
      <vt:lpstr>Cambria</vt:lpstr>
      <vt:lpstr>Franklin Gothic Book</vt:lpstr>
      <vt:lpstr>Perpetua</vt:lpstr>
      <vt:lpstr>Sylfaen</vt:lpstr>
      <vt:lpstr>Times New Roman</vt:lpstr>
      <vt:lpstr>Wingdings 2</vt:lpstr>
      <vt:lpstr>Equity</vt:lpstr>
      <vt:lpstr>PowerPoint Presentation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  <vt:lpstr>   გლობალური ფონდის შიდსის პროგრამა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Ketevan Stvilia</cp:lastModifiedBy>
  <cp:revision>425</cp:revision>
  <cp:lastPrinted>2016-11-01T09:49:38Z</cp:lastPrinted>
  <dcterms:created xsi:type="dcterms:W3CDTF">2015-01-08T12:35:29Z</dcterms:created>
  <dcterms:modified xsi:type="dcterms:W3CDTF">2021-03-05T07:27:47Z</dcterms:modified>
</cp:coreProperties>
</file>