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641" r:id="rId2"/>
    <p:sldId id="714" r:id="rId3"/>
    <p:sldId id="741" r:id="rId4"/>
    <p:sldId id="742" r:id="rId5"/>
    <p:sldId id="738" r:id="rId6"/>
    <p:sldId id="743" r:id="rId7"/>
    <p:sldId id="735" r:id="rId8"/>
    <p:sldId id="734" r:id="rId9"/>
    <p:sldId id="737" r:id="rId10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3366CC"/>
    <a:srgbClr val="006699"/>
    <a:srgbClr val="003399"/>
    <a:srgbClr val="003366"/>
    <a:srgbClr val="0000CC"/>
    <a:srgbClr val="000066"/>
    <a:srgbClr val="A5002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073" autoAdjust="0"/>
  </p:normalViewPr>
  <p:slideViewPr>
    <p:cSldViewPr>
      <p:cViewPr varScale="1">
        <p:scale>
          <a:sx n="55" d="100"/>
          <a:sy n="55" d="100"/>
        </p:scale>
        <p:origin x="9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11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687943262411343E-2"/>
          <c:y val="0.13924050632911392"/>
          <c:w val="0.89787234042553188"/>
          <c:h val="0.5864978902953587"/>
        </c:manualLayout>
      </c:layout>
      <c:lineChart>
        <c:grouping val="standard"/>
        <c:varyColors val="0"/>
        <c:ser>
          <c:idx val="0"/>
          <c:order val="0"/>
          <c:tx>
            <c:strRef>
              <c:f>Georgia!$A$2</c:f>
              <c:strCache>
                <c:ptCount val="1"/>
                <c:pt idx="0">
                  <c:v>ყველა შემთხვევა</c:v>
                </c:pt>
              </c:strCache>
            </c:strRef>
          </c:tx>
          <c:spPr>
            <a:ln w="25400">
              <a:solidFill>
                <a:srgbClr val="000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Pt>
            <c:idx val="10"/>
            <c:bubble3D val="0"/>
            <c:spPr>
              <a:ln w="25400">
                <a:solidFill>
                  <a:srgbClr val="000080"/>
                </a:solidFill>
                <a:prstDash val="solid"/>
              </a:ln>
            </c:spPr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Georgia!$B$1:$P$1</c:f>
              <c:numCache>
                <c:formatCode>General</c:formatCode>
                <c:ptCount val="1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</c:numCache>
            </c:numRef>
          </c:cat>
          <c:val>
            <c:numRef>
              <c:f>Georgia!$B$2:$P$2</c:f>
              <c:numCache>
                <c:formatCode>0</c:formatCode>
                <c:ptCount val="15"/>
                <c:pt idx="0">
                  <c:v>6311</c:v>
                </c:pt>
                <c:pt idx="1">
                  <c:v>5911</c:v>
                </c:pt>
                <c:pt idx="2">
                  <c:v>5836</c:v>
                </c:pt>
                <c:pt idx="3">
                  <c:v>5982</c:v>
                </c:pt>
                <c:pt idx="4">
                  <c:v>5796</c:v>
                </c:pt>
                <c:pt idx="5">
                  <c:v>5536</c:v>
                </c:pt>
                <c:pt idx="6">
                  <c:v>4975</c:v>
                </c:pt>
                <c:pt idx="7">
                  <c:v>4320</c:v>
                </c:pt>
                <c:pt idx="8">
                  <c:v>3850</c:v>
                </c:pt>
                <c:pt idx="9">
                  <c:v>3611</c:v>
                </c:pt>
                <c:pt idx="10">
                  <c:v>3330</c:v>
                </c:pt>
                <c:pt idx="11">
                  <c:v>2927</c:v>
                </c:pt>
                <c:pt idx="12">
                  <c:v>2590</c:v>
                </c:pt>
                <c:pt idx="13">
                  <c:v>2451</c:v>
                </c:pt>
                <c:pt idx="14">
                  <c:v>1799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Georgia!$A$3</c:f>
              <c:strCache>
                <c:ptCount val="1"/>
                <c:pt idx="0">
                  <c:v>ახალი შემთხვევა</c:v>
                </c:pt>
              </c:strCache>
            </c:strRef>
          </c:tx>
          <c:spPr>
            <a:ln w="25400">
              <a:solidFill>
                <a:srgbClr val="FF00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dPt>
            <c:idx val="10"/>
            <c:bubble3D val="0"/>
          </c:dPt>
          <c:dLbls>
            <c:dLbl>
              <c:idx val="14"/>
              <c:layout>
                <c:manualLayout>
                  <c:x val="-1.8796015882630055E-2"/>
                  <c:y val="4.0399744984558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Georgia!$B$1:$P$1</c:f>
              <c:numCache>
                <c:formatCode>General</c:formatCode>
                <c:ptCount val="1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</c:numCache>
            </c:numRef>
          </c:cat>
          <c:val>
            <c:numRef>
              <c:f>Georgia!$B$3:$P$3</c:f>
              <c:numCache>
                <c:formatCode>0</c:formatCode>
                <c:ptCount val="15"/>
                <c:pt idx="0">
                  <c:v>4283</c:v>
                </c:pt>
                <c:pt idx="1">
                  <c:v>4063</c:v>
                </c:pt>
                <c:pt idx="2">
                  <c:v>4148</c:v>
                </c:pt>
                <c:pt idx="3">
                  <c:v>4458</c:v>
                </c:pt>
                <c:pt idx="4">
                  <c:v>4383</c:v>
                </c:pt>
                <c:pt idx="5">
                  <c:v>4226</c:v>
                </c:pt>
                <c:pt idx="6">
                  <c:v>3779</c:v>
                </c:pt>
                <c:pt idx="7">
                  <c:v>3133</c:v>
                </c:pt>
                <c:pt idx="8">
                  <c:v>2807</c:v>
                </c:pt>
                <c:pt idx="9">
                  <c:v>2622</c:v>
                </c:pt>
                <c:pt idx="10">
                  <c:v>2462</c:v>
                </c:pt>
                <c:pt idx="11">
                  <c:v>2164</c:v>
                </c:pt>
                <c:pt idx="12">
                  <c:v>1946</c:v>
                </c:pt>
                <c:pt idx="13">
                  <c:v>1897</c:v>
                </c:pt>
                <c:pt idx="14">
                  <c:v>1448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Georgia!$A$4</c:f>
              <c:strCache>
                <c:ptCount val="1"/>
                <c:pt idx="0">
                  <c:v>წარსულში ნამკურნალები შემთხვევა</c:v>
                </c:pt>
              </c:strCache>
            </c:strRef>
          </c:tx>
          <c:spPr>
            <a:ln w="25400">
              <a:solidFill>
                <a:srgbClr val="339966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339966"/>
              </a:solidFill>
              <a:ln>
                <a:solidFill>
                  <a:srgbClr val="339966"/>
                </a:solidFill>
                <a:prstDash val="solid"/>
              </a:ln>
            </c:spPr>
          </c:marker>
          <c:dPt>
            <c:idx val="10"/>
            <c:bubble3D val="0"/>
          </c:dPt>
          <c:dLbls>
            <c:dLbl>
              <c:idx val="14"/>
              <c:layout>
                <c:manualLayout>
                  <c:x val="-2.4586614173228504E-2"/>
                  <c:y val="3.6193646141235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Georgia!$B$1:$P$1</c:f>
              <c:numCache>
                <c:formatCode>General</c:formatCode>
                <c:ptCount val="1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</c:numCache>
            </c:numRef>
          </c:cat>
          <c:val>
            <c:numRef>
              <c:f>Georgia!$B$4:$P$4</c:f>
              <c:numCache>
                <c:formatCode>0</c:formatCode>
                <c:ptCount val="15"/>
                <c:pt idx="0">
                  <c:v>2028</c:v>
                </c:pt>
                <c:pt idx="1">
                  <c:v>1848</c:v>
                </c:pt>
                <c:pt idx="2">
                  <c:v>1688</c:v>
                </c:pt>
                <c:pt idx="3">
                  <c:v>1524</c:v>
                </c:pt>
                <c:pt idx="4" formatCode="General">
                  <c:v>1413</c:v>
                </c:pt>
                <c:pt idx="5" formatCode="General">
                  <c:v>1310</c:v>
                </c:pt>
                <c:pt idx="6" formatCode="General">
                  <c:v>1196</c:v>
                </c:pt>
                <c:pt idx="7" formatCode="General">
                  <c:v>1187</c:v>
                </c:pt>
                <c:pt idx="8" formatCode="General">
                  <c:v>1043</c:v>
                </c:pt>
                <c:pt idx="9" formatCode="General">
                  <c:v>989</c:v>
                </c:pt>
                <c:pt idx="10" formatCode="General">
                  <c:v>868</c:v>
                </c:pt>
                <c:pt idx="11" formatCode="General">
                  <c:v>763</c:v>
                </c:pt>
                <c:pt idx="12" formatCode="General">
                  <c:v>644</c:v>
                </c:pt>
                <c:pt idx="13" formatCode="General">
                  <c:v>554</c:v>
                </c:pt>
                <c:pt idx="14" formatCode="General">
                  <c:v>351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3342832"/>
        <c:axId val="953336304"/>
      </c:lineChart>
      <c:catAx>
        <c:axId val="95334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3336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3336304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33428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7.9827598613693374E-2"/>
          <c:y val="0.8928575620430913"/>
          <c:w val="0.89335613721824958"/>
          <c:h val="0.10000013041340616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FFFFFF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99CC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Xpert ტესტით გამოკვლეულთა პროცენტი</c:v>
                </c:pt>
                <c:pt idx="1">
                  <c:v>რეგისტრირებული MDR პაციენტები</c:v>
                </c:pt>
                <c:pt idx="2">
                  <c:v>მეორე რიგის მკურნალობაში ჩართული პაციენტები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0.74</c:v>
                </c:pt>
                <c:pt idx="2">
                  <c:v>0.68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53329776"/>
        <c:axId val="953337392"/>
      </c:barChart>
      <c:catAx>
        <c:axId val="953329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3337392"/>
        <c:crosses val="autoZero"/>
        <c:auto val="1"/>
        <c:lblAlgn val="ctr"/>
        <c:lblOffset val="100"/>
        <c:noMultiLvlLbl val="0"/>
      </c:catAx>
      <c:valAx>
        <c:axId val="953337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3329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C66BF0E-2EAC-46CC-92F6-3C094BF2CBC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51284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panose="020B0604020202020204" pitchFamily="34" charset="0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panose="020B0604020202020204" pitchFamily="34" charset="0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panose="020B0604020202020204" pitchFamily="34" charset="0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panose="020B0604020202020204" pitchFamily="34" charset="0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panose="020B0604020202020204" pitchFamily="34" charset="0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8195" indent="-283921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5685" indent="-227137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89959" indent="-227137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44233" indent="-227137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498507" indent="-2271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52780" indent="-2271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07054" indent="-2271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61328" indent="-2271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950BCBC-AAE1-449D-8E44-3CBAF868D855}" type="slidenum">
              <a:rPr lang="ru-RU" altLang="ka-GE" smtClean="0"/>
              <a:pPr/>
              <a:t>1</a:t>
            </a:fld>
            <a:endParaRPr lang="ru-RU" altLang="ka-GE" smtClean="0"/>
          </a:p>
        </p:txBody>
      </p:sp>
      <p:sp>
        <p:nvSpPr>
          <p:cNvPr id="409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0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a-GE" altLang="ka-GE" smtClean="0"/>
          </a:p>
        </p:txBody>
      </p:sp>
      <p:sp>
        <p:nvSpPr>
          <p:cNvPr id="4101" name="Slide Number Placeholder 3"/>
          <p:cNvSpPr txBox="1">
            <a:spLocks noGrp="1"/>
          </p:cNvSpPr>
          <p:nvPr/>
        </p:nvSpPr>
        <p:spPr bwMode="auto">
          <a:xfrm>
            <a:off x="3776906" y="9430467"/>
            <a:ext cx="2890616" cy="496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5" tIns="45427" rIns="90855" bIns="45427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EB87DB4F-095B-4387-B848-136F0423F7CA}" type="slidenum">
              <a:rPr lang="en-US" altLang="ka-GE" sz="1200"/>
              <a:pPr algn="r" eaLnBrk="1" hangingPunct="1"/>
              <a:t>1</a:t>
            </a:fld>
            <a:endParaRPr lang="en-US" altLang="ka-GE" sz="1200"/>
          </a:p>
        </p:txBody>
      </p:sp>
    </p:spTree>
    <p:extLst>
      <p:ext uri="{BB962C8B-B14F-4D97-AF65-F5344CB8AC3E}">
        <p14:creationId xmlns:p14="http://schemas.microsoft.com/office/powerpoint/2010/main" val="1188462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1DA61-5F61-47A4-A6F6-3326EA56C6A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6336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DB3B8-0215-4526-ABEF-97EE6FC9EEA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4442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80E40-43C6-4FEE-A2CB-5082C6DFD14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1238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8752F-5E67-46F4-8E49-D6E5580AB0B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2004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976F6-A648-4A94-BEE6-CD627BE16F4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7777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16193-B48C-4F7C-9384-194D89C0A65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87352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2B9F4-00D6-48FE-9116-51435C7FFBF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76573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62B49-AECD-43FD-9E3E-9F7FF87DA11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4837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50CF-8865-45E3-86C8-34ED026C13A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4434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AE38C-864D-462E-95EC-B945852F9C8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1306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7E477-742D-4E2C-B475-581A998EA98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9289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A66BCF2-8DB6-437C-89FA-008332931B9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54983351-ce9e-4fbb-812a-be0ad62203ff@ncdc.g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1258888" y="6381328"/>
            <a:ext cx="504130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a-G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Center for Disease Control and Public Health</a:t>
            </a:r>
            <a:endParaRPr lang="ru-RU" altLang="ka-GE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7451725" y="6381750"/>
            <a:ext cx="154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a-GE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www.ncdc.ge</a:t>
            </a:r>
            <a:endParaRPr lang="ru-RU" altLang="ka-GE" sz="1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588963" y="1038225"/>
            <a:ext cx="81375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a-GE" sz="52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a-GE" altLang="ka-GE" sz="5200" b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9" name="Rectangle 2"/>
          <p:cNvSpPr>
            <a:spLocks noChangeArrowheads="1"/>
          </p:cNvSpPr>
          <p:nvPr/>
        </p:nvSpPr>
        <p:spPr bwMode="auto">
          <a:xfrm>
            <a:off x="2411413" y="4440238"/>
            <a:ext cx="6194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a-GE" altLang="ka-GE" sz="1800" b="1" i="1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13158" y="881739"/>
            <a:ext cx="7443218" cy="2228851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Arial" panose="020B0604020202020204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Arial" panose="020B0604020202020204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Arial" panose="020B0604020202020204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Arial" panose="020B0604020202020204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ka-GE" b="1" dirty="0" smtClean="0">
                <a:solidFill>
                  <a:srgbClr val="006699"/>
                </a:solidFill>
              </a:rPr>
              <a:t>გლობალური ფონდის ტუბერკულოზის პროგრამის მიმდინარეობა</a:t>
            </a:r>
          </a:p>
          <a:p>
            <a:endParaRPr lang="en-US" b="1" dirty="0">
              <a:solidFill>
                <a:srgbClr val="006699"/>
              </a:solidFill>
            </a:endParaRPr>
          </a:p>
          <a:p>
            <a:pPr algn="l"/>
            <a:endParaRPr lang="en-US" sz="3600" dirty="0" smtClean="0">
              <a:solidFill>
                <a:srgbClr val="006699"/>
              </a:solidFill>
            </a:endParaRPr>
          </a:p>
          <a:p>
            <a:pPr algn="l"/>
            <a:endParaRPr lang="en-US" sz="3600" dirty="0" smtClean="0">
              <a:solidFill>
                <a:srgbClr val="006699"/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735148" y="4625181"/>
            <a:ext cx="5254625" cy="122896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r">
              <a:buNone/>
            </a:pPr>
            <a:r>
              <a:rPr lang="ka-GE" sz="1600" kern="0" dirty="0" smtClean="0"/>
              <a:t>მაკა დანელია</a:t>
            </a:r>
          </a:p>
          <a:p>
            <a:pPr marL="0" indent="0" algn="r">
              <a:buNone/>
            </a:pPr>
            <a:endParaRPr lang="en-US" sz="1600" kern="0" dirty="0" smtClean="0"/>
          </a:p>
          <a:p>
            <a:pPr marL="0" indent="0" algn="r">
              <a:buNone/>
            </a:pPr>
            <a:r>
              <a:rPr lang="ka-GE" sz="1400" kern="0" dirty="0" smtClean="0"/>
              <a:t>პროგრამის მენეჯერი</a:t>
            </a:r>
            <a:endParaRPr lang="en-US" sz="1400" kern="0" dirty="0"/>
          </a:p>
        </p:txBody>
      </p:sp>
      <p:grpSp>
        <p:nvGrpSpPr>
          <p:cNvPr id="12" name="Group 11"/>
          <p:cNvGrpSpPr/>
          <p:nvPr/>
        </p:nvGrpSpPr>
        <p:grpSpPr>
          <a:xfrm>
            <a:off x="-15102" y="6137735"/>
            <a:ext cx="9144000" cy="716280"/>
            <a:chOff x="25457" y="6112830"/>
            <a:chExt cx="9144000" cy="716280"/>
          </a:xfrm>
        </p:grpSpPr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25457" y="6114868"/>
              <a:ext cx="9144000" cy="69215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ka-GE" altLang="ka-GE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1258888" y="6237312"/>
              <a:ext cx="55453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a-GE" altLang="ka-GE" sz="1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altLang="ka-GE" sz="1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7451725" y="6381750"/>
              <a:ext cx="1543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a-GE" sz="1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www.ncdc.ge</a:t>
              </a:r>
              <a:endParaRPr lang="ru-RU" altLang="ka-GE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6" name="Picture 15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5457" y="6112830"/>
              <a:ext cx="861060" cy="716280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2792702" y="346363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202</a:t>
            </a:r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03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5471" y="377835"/>
            <a:ext cx="6841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>
                <a:solidFill>
                  <a:srgbClr val="006699"/>
                </a:solidFill>
              </a:rPr>
              <a:t>გლობალური ფონდის ტუბერკულოზის პროგრამა </a:t>
            </a:r>
          </a:p>
          <a:p>
            <a:pPr algn="ctr"/>
            <a:r>
              <a:rPr lang="en-US" sz="2000" b="1" dirty="0">
                <a:solidFill>
                  <a:srgbClr val="006699"/>
                </a:solidFill>
              </a:rPr>
              <a:t>GEO-T-NCDC</a:t>
            </a:r>
          </a:p>
          <a:p>
            <a:pPr algn="ctr"/>
            <a:r>
              <a:rPr lang="en-US" sz="2000" b="1" dirty="0">
                <a:solidFill>
                  <a:srgbClr val="006699"/>
                </a:solidFill>
              </a:rPr>
              <a:t>2020-2022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0" y="6112951"/>
            <a:ext cx="9148223" cy="732901"/>
            <a:chOff x="-72008" y="6112951"/>
            <a:chExt cx="9148223" cy="732901"/>
          </a:xfrm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-67785" y="6112951"/>
              <a:ext cx="9144000" cy="69215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ka-GE" altLang="ka-GE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258888" y="6237312"/>
              <a:ext cx="55453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a-GE" altLang="ka-GE" sz="1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altLang="ka-GE" sz="1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451725" y="6381750"/>
              <a:ext cx="1543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a-GE" sz="18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www.ncdc.ge</a:t>
              </a:r>
              <a:endParaRPr lang="ru-RU" altLang="ka-GE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-72008" y="6129572"/>
              <a:ext cx="861060" cy="716280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641847" y="1527898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/>
              <a:t>მიზანი: </a:t>
            </a:r>
            <a:r>
              <a:rPr lang="ka-GE" dirty="0"/>
              <a:t>ტუბერკულოზის ტვირთის </a:t>
            </a:r>
            <a:r>
              <a:rPr lang="ka-GE" dirty="0" smtClean="0"/>
              <a:t>შემცირება</a:t>
            </a:r>
            <a:r>
              <a:rPr lang="ka-GE" dirty="0"/>
              <a:t>, ტუბერკულოზის ყველა ფორმის დროულ და ხარისხიან დიაგნოსტიკასა და მკურნალობაზე  საყოველთაო ხელმისაწვდომობის </a:t>
            </a:r>
            <a:r>
              <a:rPr lang="ka-GE" dirty="0" smtClean="0"/>
              <a:t>უზრუნველყოფით</a:t>
            </a:r>
            <a:endParaRPr lang="ka-GE" dirty="0"/>
          </a:p>
          <a:p>
            <a:endParaRPr lang="ka-GE" dirty="0"/>
          </a:p>
          <a:p>
            <a:r>
              <a:rPr lang="ka-GE" b="1" dirty="0"/>
              <a:t>სტრატეგიები: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ადრეულ </a:t>
            </a:r>
            <a:r>
              <a:rPr lang="ka-GE" sz="1600" dirty="0"/>
              <a:t>და ხარისხიან დიაგნოსტიკაზე საყოველთაო ხელმისაწვდომობის უზრუნველყოფა </a:t>
            </a: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ხარისხიან </a:t>
            </a:r>
            <a:r>
              <a:rPr lang="ka-GE" sz="1600" dirty="0"/>
              <a:t>მკურნალობაზე საყოველთაო ხელმისაწვდომობის </a:t>
            </a:r>
            <a:r>
              <a:rPr lang="ka-GE" sz="1600" dirty="0" smtClean="0"/>
              <a:t>უზრუნველყოფა</a:t>
            </a:r>
            <a:endParaRPr lang="ka-GE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/>
              <a:t>ხ</a:t>
            </a:r>
            <a:r>
              <a:rPr lang="ka-GE" sz="1600" dirty="0" smtClean="0"/>
              <a:t>ელშემწყობი </a:t>
            </a:r>
            <a:r>
              <a:rPr lang="ka-GE" sz="1600" dirty="0"/>
              <a:t>გარემოს და სისტემების </a:t>
            </a:r>
            <a:r>
              <a:rPr lang="ka-GE" sz="1600" dirty="0" smtClean="0"/>
              <a:t>შექმნა</a:t>
            </a:r>
            <a:endParaRPr lang="ka-GE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ჯანდაცვის </a:t>
            </a:r>
            <a:r>
              <a:rPr lang="ka-GE" sz="1600" dirty="0"/>
              <a:t>სისტემის საერთო ფუნქციების გაძლიერება ტუბერკულოზის და აივ/შიდსის კონტროლისთვის</a:t>
            </a:r>
            <a:r>
              <a:rPr lang="ka-GE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sz="1600" dirty="0"/>
          </a:p>
          <a:p>
            <a:r>
              <a:rPr lang="ka-GE" sz="1600" b="1" dirty="0" smtClean="0"/>
              <a:t>ბიუჯეტი: </a:t>
            </a:r>
            <a:r>
              <a:rPr lang="ka-GE" sz="1600" dirty="0" smtClean="0"/>
              <a:t>6,239,619</a:t>
            </a:r>
            <a:r>
              <a:rPr lang="en-US" sz="1600" dirty="0" smtClean="0"/>
              <a:t>.27</a:t>
            </a:r>
            <a:r>
              <a:rPr lang="ka-GE" sz="1600" dirty="0" smtClean="0"/>
              <a:t> აშშ დოლარი</a:t>
            </a:r>
          </a:p>
          <a:p>
            <a:endParaRPr lang="ka-GE" sz="1600" dirty="0"/>
          </a:p>
        </p:txBody>
      </p:sp>
    </p:spTree>
    <p:extLst>
      <p:ext uri="{BB962C8B-B14F-4D97-AF65-F5344CB8AC3E}">
        <p14:creationId xmlns:p14="http://schemas.microsoft.com/office/powerpoint/2010/main" val="4046805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5471" y="243436"/>
            <a:ext cx="684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6699"/>
                </a:solidFill>
              </a:rPr>
              <a:t>ტუბერკულოზის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რეგისტრირებული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შემთხვევები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აბსოლუტურ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რიცხვებში</a:t>
            </a:r>
            <a:r>
              <a:rPr lang="en-US" sz="2000" b="1" dirty="0">
                <a:solidFill>
                  <a:srgbClr val="006699"/>
                </a:solidFill>
              </a:rPr>
              <a:t> 200</a:t>
            </a:r>
            <a:r>
              <a:rPr lang="ka-GE" sz="2000" b="1" dirty="0">
                <a:solidFill>
                  <a:srgbClr val="006699"/>
                </a:solidFill>
              </a:rPr>
              <a:t>6</a:t>
            </a:r>
            <a:r>
              <a:rPr lang="en-US" sz="2000" b="1" dirty="0">
                <a:solidFill>
                  <a:srgbClr val="006699"/>
                </a:solidFill>
              </a:rPr>
              <a:t>-20</a:t>
            </a:r>
            <a:r>
              <a:rPr lang="ka-GE" sz="2000" b="1" dirty="0">
                <a:solidFill>
                  <a:srgbClr val="006699"/>
                </a:solidFill>
              </a:rPr>
              <a:t>20 </a:t>
            </a:r>
            <a:r>
              <a:rPr lang="en-US" sz="2000" b="1" dirty="0" err="1">
                <a:solidFill>
                  <a:srgbClr val="006699"/>
                </a:solidFill>
              </a:rPr>
              <a:t>საქართველო</a:t>
            </a:r>
            <a:endParaRPr lang="en-US" sz="2000" b="1" dirty="0">
              <a:solidFill>
                <a:srgbClr val="006699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6112951"/>
            <a:ext cx="9148223" cy="732901"/>
            <a:chOff x="-72008" y="6112951"/>
            <a:chExt cx="9148223" cy="732901"/>
          </a:xfrm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-67785" y="6112951"/>
              <a:ext cx="9144000" cy="69215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ka-GE" altLang="ka-GE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258888" y="6237312"/>
              <a:ext cx="55453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a-GE" altLang="ka-GE" sz="1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altLang="ka-GE" sz="1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451725" y="6381750"/>
              <a:ext cx="1543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a-GE" sz="18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www.ncdc.ge</a:t>
              </a:r>
              <a:endParaRPr lang="ru-RU" altLang="ka-GE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72008" y="6129572"/>
              <a:ext cx="861060" cy="716280"/>
            </a:xfrm>
            <a:prstGeom prst="rect">
              <a:avLst/>
            </a:prstGeom>
          </p:spPr>
        </p:pic>
      </p:grpSp>
      <p:graphicFrame>
        <p:nvGraphicFramePr>
          <p:cNvPr id="9" name="Char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573911"/>
              </p:ext>
            </p:extLst>
          </p:nvPr>
        </p:nvGraphicFramePr>
        <p:xfrm>
          <a:off x="200745" y="1268760"/>
          <a:ext cx="8929899" cy="4536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008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5471" y="243436"/>
            <a:ext cx="684150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rgbClr val="006699"/>
                </a:solidFill>
              </a:rPr>
              <a:t>კოვიდ-19 </a:t>
            </a:r>
            <a:r>
              <a:rPr lang="ka-GE" sz="2400" b="1" dirty="0">
                <a:solidFill>
                  <a:srgbClr val="006699"/>
                </a:solidFill>
              </a:rPr>
              <a:t>ეპიდემის </a:t>
            </a:r>
            <a:r>
              <a:rPr lang="ka-GE" sz="2400" b="1" dirty="0" smtClean="0">
                <a:solidFill>
                  <a:srgbClr val="006699"/>
                </a:solidFill>
              </a:rPr>
              <a:t>გამოწვევები</a:t>
            </a:r>
            <a:endParaRPr lang="en-US" sz="2400" b="1" dirty="0" smtClean="0">
              <a:solidFill>
                <a:srgbClr val="006699"/>
              </a:solidFill>
            </a:endParaRPr>
          </a:p>
          <a:p>
            <a:pPr algn="ctr"/>
            <a:endParaRPr lang="ka-GE" sz="2000" b="1" dirty="0" smtClean="0">
              <a:solidFill>
                <a:srgbClr val="006699"/>
              </a:solidFill>
            </a:endParaRPr>
          </a:p>
          <a:p>
            <a:pPr algn="ctr"/>
            <a:r>
              <a:rPr lang="ka-GE" sz="2000" b="1" dirty="0" smtClean="0">
                <a:solidFill>
                  <a:srgbClr val="006699"/>
                </a:solidFill>
              </a:rPr>
              <a:t>სამიზნე მაჩვენებლების მიღწევა 2020 წელს</a:t>
            </a:r>
            <a:endParaRPr lang="en-US" sz="2000" b="1" dirty="0">
              <a:solidFill>
                <a:srgbClr val="006699"/>
              </a:solidFill>
            </a:endParaRPr>
          </a:p>
          <a:p>
            <a:pPr algn="ctr"/>
            <a:endParaRPr lang="ka-GE" sz="2000" b="1" dirty="0">
              <a:solidFill>
                <a:srgbClr val="006699"/>
              </a:solidFill>
            </a:endParaRPr>
          </a:p>
          <a:p>
            <a:pPr algn="ctr"/>
            <a:endParaRPr lang="en-US" sz="2000" b="1" dirty="0">
              <a:solidFill>
                <a:srgbClr val="006699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6112951"/>
            <a:ext cx="9148223" cy="732901"/>
            <a:chOff x="-72008" y="6112951"/>
            <a:chExt cx="9148223" cy="732901"/>
          </a:xfrm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-67785" y="6112951"/>
              <a:ext cx="9144000" cy="69215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ka-GE" altLang="ka-GE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258888" y="6237312"/>
              <a:ext cx="55453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a-GE" altLang="ka-GE" sz="1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altLang="ka-GE" sz="1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451725" y="6381750"/>
              <a:ext cx="1543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a-GE" sz="18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www.ncdc.ge</a:t>
              </a:r>
              <a:endParaRPr lang="ru-RU" altLang="ka-GE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72008" y="6129572"/>
              <a:ext cx="861060" cy="716280"/>
            </a:xfrm>
            <a:prstGeom prst="rect">
              <a:avLst/>
            </a:prstGeom>
          </p:spPr>
        </p:pic>
      </p:grp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88473600"/>
              </p:ext>
            </p:extLst>
          </p:nvPr>
        </p:nvGraphicFramePr>
        <p:xfrm>
          <a:off x="1155471" y="1124744"/>
          <a:ext cx="684150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137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6112951"/>
            <a:ext cx="9148223" cy="732901"/>
            <a:chOff x="-72008" y="6112951"/>
            <a:chExt cx="9148223" cy="732901"/>
          </a:xfrm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-67785" y="6112951"/>
              <a:ext cx="9144000" cy="69215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ka-GE" altLang="ka-GE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258888" y="6237312"/>
              <a:ext cx="55453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a-GE" altLang="ka-GE" sz="1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altLang="ka-GE" sz="1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451725" y="6381750"/>
              <a:ext cx="1543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a-GE" sz="18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www.ncdc.ge</a:t>
              </a:r>
              <a:endParaRPr lang="ru-RU" altLang="ka-GE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72008" y="6129572"/>
              <a:ext cx="861060" cy="71628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1399188" y="116632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6699"/>
                </a:solidFill>
              </a:rPr>
              <a:t>COVID-19</a:t>
            </a:r>
            <a:r>
              <a:rPr lang="ka-GE" sz="2000" b="1" dirty="0">
                <a:solidFill>
                  <a:srgbClr val="006699"/>
                </a:solidFill>
              </a:rPr>
              <a:t> ეპიდემიის საპასუხო ქმედებები</a:t>
            </a:r>
            <a:endParaRPr lang="en-US" sz="2000" b="1" dirty="0">
              <a:solidFill>
                <a:srgbClr val="0066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060" y="989247"/>
            <a:ext cx="75273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dirty="0"/>
              <a:t>266,500 </a:t>
            </a:r>
            <a:r>
              <a:rPr lang="ka-GE" dirty="0" smtClean="0"/>
              <a:t>აშშ დოლარის მობილიზება დანაზოგის ხარჯზე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Xpert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Xpress SARS-CoV-2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ტესტების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(5100) </a:t>
            </a:r>
            <a:r>
              <a:rPr lang="ka-GE" dirty="0" smtClean="0"/>
              <a:t>შესყიდვა </a:t>
            </a:r>
            <a:r>
              <a:rPr lang="ka-GE" dirty="0"/>
              <a:t>და პერსონალის ტრენინგი, დიაგნოსტიკის დეცენტრალიზაციის ხელშეწყობის </a:t>
            </a:r>
            <a:r>
              <a:rPr lang="ka-GE" dirty="0" smtClean="0"/>
              <a:t>მიზნით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dirty="0" smtClean="0"/>
              <a:t>112-ზე </a:t>
            </a:r>
            <a:r>
              <a:rPr lang="ka-GE" dirty="0" smtClean="0"/>
              <a:t>დაფუძნებული „ონლაინ კლინიკების“ ჩამოყალიბების </a:t>
            </a:r>
            <a:r>
              <a:rPr lang="ka-GE" dirty="0" smtClean="0"/>
              <a:t>ხელშეწყობა, პროტოკოლის დამტკიცება </a:t>
            </a:r>
            <a:r>
              <a:rPr lang="ka-GE" dirty="0" smtClean="0"/>
              <a:t>და შერჩეული პჯდ დაწესებულებების პერსონალის ტრენინგი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dirty="0" smtClean="0"/>
              <a:t>50 </a:t>
            </a:r>
            <a:r>
              <a:rPr lang="ka-GE" dirty="0"/>
              <a:t>ულტრაიისფერი ნათურის გადაცემა რესპუბლიკური </a:t>
            </a:r>
            <a:r>
              <a:rPr lang="ka-GE" dirty="0" smtClean="0"/>
              <a:t>საავადმყოფოსთვის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 smtClean="0"/>
              <a:t>Xpert</a:t>
            </a:r>
            <a:r>
              <a:rPr lang="ka-GE" dirty="0" smtClean="0"/>
              <a:t> აპარატების გადანაწილება და </a:t>
            </a:r>
            <a:r>
              <a:rPr lang="en-US" dirty="0" smtClean="0"/>
              <a:t>FAST </a:t>
            </a:r>
            <a:r>
              <a:rPr lang="ka-GE" dirty="0" smtClean="0"/>
              <a:t>სტრატეგიის გაფართოება</a:t>
            </a: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 smtClean="0"/>
          </a:p>
          <a:p>
            <a:r>
              <a:rPr lang="ka-GE" dirty="0"/>
              <a:t>	</a:t>
            </a: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242158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6112951"/>
            <a:ext cx="9148223" cy="732901"/>
            <a:chOff x="-72008" y="6112951"/>
            <a:chExt cx="9148223" cy="732901"/>
          </a:xfrm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-67785" y="6112951"/>
              <a:ext cx="9144000" cy="69215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ka-GE" altLang="ka-GE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258888" y="6237312"/>
              <a:ext cx="55453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a-GE" altLang="ka-GE" sz="1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altLang="ka-GE" sz="1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451725" y="6381750"/>
              <a:ext cx="1543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a-GE" sz="18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www.ncdc.ge</a:t>
              </a:r>
              <a:endParaRPr lang="ru-RU" altLang="ka-GE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72008" y="6129572"/>
              <a:ext cx="861060" cy="71628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1330896" y="169655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6699"/>
                </a:solidFill>
              </a:rPr>
              <a:t>პ</a:t>
            </a:r>
            <a:r>
              <a:rPr lang="ka-GE" sz="2000" b="1" dirty="0" smtClean="0">
                <a:solidFill>
                  <a:srgbClr val="006699"/>
                </a:solidFill>
              </a:rPr>
              <a:t>როგრამული აქტივობების ცვლილება </a:t>
            </a:r>
            <a:r>
              <a:rPr lang="en-US" sz="2000" b="1" dirty="0" smtClean="0">
                <a:solidFill>
                  <a:srgbClr val="006699"/>
                </a:solidFill>
              </a:rPr>
              <a:t>COVID-19</a:t>
            </a:r>
            <a:r>
              <a:rPr lang="ka-GE" sz="2000" b="1" dirty="0" smtClean="0">
                <a:solidFill>
                  <a:srgbClr val="006699"/>
                </a:solidFill>
              </a:rPr>
              <a:t> საპასუხოდ </a:t>
            </a:r>
            <a:endParaRPr lang="en-US" sz="2000" b="1" dirty="0">
              <a:solidFill>
                <a:srgbClr val="0066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060" y="989247"/>
            <a:ext cx="75273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dirty="0"/>
              <a:t>სამედიცინო დაწესებულებაში ვიზიტების შემცირება და მედიკამენტების ბინაზე მიწოდება</a:t>
            </a:r>
          </a:p>
          <a:p>
            <a:r>
              <a:rPr lang="ka-GE" dirty="0"/>
              <a:t>	</a:t>
            </a: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dirty="0"/>
              <a:t>ვიდეო მეთვალყურეობით მკურნალობის </a:t>
            </a:r>
            <a:r>
              <a:rPr lang="ka-GE" dirty="0" smtClean="0"/>
              <a:t>გაფართოება</a:t>
            </a:r>
            <a:r>
              <a:rPr lang="ka-GE" dirty="0" smtClean="0"/>
              <a:t>, განსაკუთრებით რეზისტენტული ფორმით დაავადებულ პაციენტებს </a:t>
            </a:r>
            <a:r>
              <a:rPr lang="ka-GE" dirty="0" smtClean="0"/>
              <a:t>შორის.  </a:t>
            </a: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dirty="0" smtClean="0"/>
              <a:t>ტრენინგის ონლაინ რეჟიმში ჩატარება ან გადავადება.</a:t>
            </a:r>
            <a:endParaRPr lang="ka-GE" dirty="0"/>
          </a:p>
          <a:p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</p:txBody>
      </p:sp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20272" y="3068960"/>
            <a:ext cx="2021071" cy="298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817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6112951"/>
            <a:ext cx="9148223" cy="732901"/>
            <a:chOff x="-72008" y="6112951"/>
            <a:chExt cx="9148223" cy="732901"/>
          </a:xfrm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-67785" y="6112951"/>
              <a:ext cx="9144000" cy="69215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ka-GE" altLang="ka-GE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258888" y="6237312"/>
              <a:ext cx="55453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a-GE" altLang="ka-GE" sz="1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altLang="ka-GE" sz="1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451725" y="6381750"/>
              <a:ext cx="1543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a-GE" sz="18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www.ncdc.ge</a:t>
              </a:r>
              <a:endParaRPr lang="ru-RU" altLang="ka-GE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72008" y="6129572"/>
              <a:ext cx="861060" cy="716280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513764" y="202812"/>
            <a:ext cx="736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>
                <a:solidFill>
                  <a:srgbClr val="006699"/>
                </a:solidFill>
              </a:rPr>
              <a:t>2021 წლის </a:t>
            </a:r>
            <a:r>
              <a:rPr lang="ka-GE" sz="2000" b="1" dirty="0" smtClean="0">
                <a:solidFill>
                  <a:srgbClr val="006699"/>
                </a:solidFill>
              </a:rPr>
              <a:t>გეგმა</a:t>
            </a:r>
            <a:endParaRPr lang="en-US" sz="2000" b="1" dirty="0">
              <a:solidFill>
                <a:srgbClr val="00669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3764" y="865157"/>
            <a:ext cx="845072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>
                <a:solidFill>
                  <a:srgbClr val="006699"/>
                </a:solidFill>
              </a:rPr>
              <a:t>საინფორმაციო კამპანია </a:t>
            </a:r>
            <a:r>
              <a:rPr lang="ka-GE" dirty="0"/>
              <a:t>ტუბერკულოზის შესახებ ცნობიერების ამაღლების მიზნით </a:t>
            </a: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>
                <a:solidFill>
                  <a:srgbClr val="006699"/>
                </a:solidFill>
              </a:rPr>
              <a:t>თამბაქოს </a:t>
            </a:r>
            <a:r>
              <a:rPr lang="ka-GE" b="1" dirty="0">
                <a:solidFill>
                  <a:srgbClr val="006699"/>
                </a:solidFill>
              </a:rPr>
              <a:t>მოხმარებისთვის თავის დანებების</a:t>
            </a:r>
            <a:r>
              <a:rPr lang="ka-GE" dirty="0"/>
              <a:t> </a:t>
            </a:r>
            <a:r>
              <a:rPr lang="ka-GE" dirty="0" smtClean="0"/>
              <a:t>ხელშეწყობა ტუბერკულოზით დაავადებულ პაციენტებში</a:t>
            </a: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>
                <a:solidFill>
                  <a:srgbClr val="006699"/>
                </a:solidFill>
              </a:rPr>
              <a:t>შედეგებზე დაფუძნებული დაფინანსება - </a:t>
            </a:r>
            <a:r>
              <a:rPr lang="ka-GE" dirty="0"/>
              <a:t>პილოტური პროექტი ფონდ კურაციოსა და ჯანმრთელობის ერონვულ სააგენტოსთან </a:t>
            </a:r>
            <a:r>
              <a:rPr lang="ka-GE" dirty="0" smtClean="0"/>
              <a:t>თანამშრომლობით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>
                <a:solidFill>
                  <a:srgbClr val="006699"/>
                </a:solidFill>
              </a:rPr>
              <a:t>სათემო </a:t>
            </a:r>
            <a:r>
              <a:rPr lang="ka-GE" b="1" dirty="0">
                <a:solidFill>
                  <a:srgbClr val="006699"/>
                </a:solidFill>
              </a:rPr>
              <a:t>ორგანიზაციების </a:t>
            </a:r>
            <a:r>
              <a:rPr lang="ka-GE" b="1" dirty="0" smtClean="0">
                <a:solidFill>
                  <a:srgbClr val="006699"/>
                </a:solidFill>
              </a:rPr>
              <a:t>ჩართულობა - </a:t>
            </a:r>
            <a:r>
              <a:rPr lang="ka-GE" dirty="0" smtClean="0"/>
              <a:t>თემის მობილიზაცია დამყოლობის </a:t>
            </a:r>
            <a:r>
              <a:rPr lang="ka-GE" dirty="0"/>
              <a:t>პრობლემების და განსაკუთრებული საჭიროებების მქონე პაციენტების </a:t>
            </a:r>
            <a:r>
              <a:rPr lang="ka-GE" dirty="0" smtClean="0"/>
              <a:t>მხარდასაჭერად</a:t>
            </a: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>
                <a:solidFill>
                  <a:srgbClr val="006699"/>
                </a:solidFill>
              </a:rPr>
              <a:t>პჯდ </a:t>
            </a:r>
            <a:r>
              <a:rPr lang="ka-GE" b="1" dirty="0">
                <a:solidFill>
                  <a:srgbClr val="006699"/>
                </a:solidFill>
              </a:rPr>
              <a:t>ექიმების და ექთნების ტრენინგი </a:t>
            </a:r>
            <a:r>
              <a:rPr lang="ka-GE" dirty="0"/>
              <a:t>რესპირაციული სიპმტომების მქონე პაციენტებში ტუბერკულოზზე სავარაუდო შემთხვევების დროული გამოვლენის </a:t>
            </a:r>
            <a:r>
              <a:rPr lang="ka-GE" dirty="0" smtClean="0"/>
              <a:t>მიზნით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66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99CC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99CC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385751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0661" y="509771"/>
            <a:ext cx="8016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>
                <a:solidFill>
                  <a:srgbClr val="006699"/>
                </a:solidFill>
              </a:rPr>
              <a:t>ნულოვანი ტუბერკულოზის პროგრამა აჭარის და სამეგრელოს რეგიონებში</a:t>
            </a:r>
            <a:endParaRPr lang="en-US" sz="2000" b="1" dirty="0">
              <a:solidFill>
                <a:srgbClr val="006699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6112951"/>
            <a:ext cx="9148223" cy="732901"/>
            <a:chOff x="-72008" y="6112951"/>
            <a:chExt cx="9148223" cy="732901"/>
          </a:xfrm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-67785" y="6112951"/>
              <a:ext cx="9144000" cy="69215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ka-GE" altLang="ka-GE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258888" y="6237312"/>
              <a:ext cx="554536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ka-GE" altLang="ka-GE" sz="1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altLang="ka-GE" sz="1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451725" y="6381750"/>
              <a:ext cx="15430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ka-GE" sz="18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www.ncdc.ge</a:t>
              </a:r>
              <a:endParaRPr lang="ru-RU" altLang="ka-GE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72008" y="6129572"/>
              <a:ext cx="861060" cy="71628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3817620" y="1554004"/>
            <a:ext cx="524916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dirty="0" smtClean="0"/>
              <a:t>ტუბერკულოზის, </a:t>
            </a:r>
            <a:r>
              <a:rPr lang="ka-GE" dirty="0" smtClean="0"/>
              <a:t>აივ-ინფექციის </a:t>
            </a:r>
            <a:r>
              <a:rPr lang="ka-GE" dirty="0"/>
              <a:t>და </a:t>
            </a:r>
            <a:r>
              <a:rPr lang="en-US" dirty="0" smtClean="0"/>
              <a:t>C </a:t>
            </a:r>
            <a:r>
              <a:rPr lang="ka-GE" dirty="0" smtClean="0"/>
              <a:t>ჰეპატიტის </a:t>
            </a:r>
            <a:r>
              <a:rPr lang="ka-GE" dirty="0" smtClean="0"/>
              <a:t>აქტიური </a:t>
            </a:r>
            <a:r>
              <a:rPr lang="ka-GE" dirty="0" smtClean="0"/>
              <a:t>სკრინინგი (მ.შ. რენტგენის აპარატით აღჭურვილი მობილური ამბულატორიის მეშვეობით)</a:t>
            </a:r>
            <a:endParaRPr lang="ka-G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dirty="0" smtClean="0"/>
              <a:t>კონტაქტების კვლევის და ლატენტური ტუბერკულოზური ინფექციის მკურნალობით მოცვის გაფართოება </a:t>
            </a:r>
            <a:endParaRPr lang="ka-GE" dirty="0"/>
          </a:p>
          <a:p>
            <a:endParaRPr lang="ka-GE" dirty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0661" y="3778941"/>
            <a:ext cx="7911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>
                <a:solidFill>
                  <a:srgbClr val="006699"/>
                </a:solidFill>
              </a:rPr>
              <a:t>ელექტრონული პლატფორმის შექმნა</a:t>
            </a:r>
            <a:endParaRPr lang="en-US" sz="2000" b="1" dirty="0">
              <a:solidFill>
                <a:srgbClr val="0066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6440" y="4460919"/>
            <a:ext cx="75688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dirty="0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ტუბერკულოზით დაავადებული ინდექს-პაციენტის ყველა ახლო </a:t>
            </a:r>
            <a:r>
              <a:rPr lang="ka-GE" dirty="0" smtClean="0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კონტაქტის </a:t>
            </a:r>
            <a:r>
              <a:rPr lang="ka-GE" dirty="0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და ტუბერკულოზური ინფექციის მკურნალობაზე მყოფი </a:t>
            </a:r>
            <a:r>
              <a:rPr lang="ka-GE" dirty="0" smtClean="0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პირის ელექტრონული აღრიცხვისა და მართვის კოორდინაციის მიზნით </a:t>
            </a:r>
            <a:endParaRPr lang="en-US" dirty="0"/>
          </a:p>
        </p:txBody>
      </p:sp>
      <p:pic>
        <p:nvPicPr>
          <p:cNvPr id="11" name="Picture 10" descr="cid:54983351-ce9e-4fbb-812a-be0ad62203ff@ncdc.ge"/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49171"/>
            <a:ext cx="3240360" cy="201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868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961DA5F3-F56B-405A-A4EF-B087A23F32EF}"/>
              </a:ext>
            </a:extLst>
          </p:cNvPr>
          <p:cNvSpPr>
            <a:spLocks/>
          </p:cNvSpPr>
          <p:nvPr/>
        </p:nvSpPr>
        <p:spPr bwMode="auto">
          <a:xfrm>
            <a:off x="323850" y="9810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ka-GE" altLang="ka-GE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მადლობა</a:t>
            </a:r>
            <a:endParaRPr lang="en-US" altLang="ka-GE" sz="4000" b="1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3203848" y="2708920"/>
            <a:ext cx="2940144" cy="241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29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9634</TotalTime>
  <Words>352</Words>
  <Application>Microsoft Office PowerPoint</Application>
  <PresentationFormat>On-screen Show (4:3)</PresentationFormat>
  <Paragraphs>88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MS PGothic</vt:lpstr>
      <vt:lpstr>Arial</vt:lpstr>
      <vt:lpstr>Calibri</vt:lpstr>
      <vt:lpstr>Sylfaen</vt:lpstr>
      <vt:lpstr>Wingdings</vt:lpstr>
      <vt:lpstr>Оформление по умолчанию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Maka Danelia</cp:lastModifiedBy>
  <cp:revision>1308</cp:revision>
  <cp:lastPrinted>2017-07-24T14:17:18Z</cp:lastPrinted>
  <dcterms:created xsi:type="dcterms:W3CDTF">2013-07-11T13:44:30Z</dcterms:created>
  <dcterms:modified xsi:type="dcterms:W3CDTF">2021-03-04T12:39:12Z</dcterms:modified>
</cp:coreProperties>
</file>