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57" r:id="rId5"/>
    <p:sldId id="258" r:id="rId6"/>
    <p:sldId id="263" r:id="rId7"/>
    <p:sldId id="259" r:id="rId8"/>
    <p:sldId id="264" r:id="rId9"/>
    <p:sldId id="265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6A63F-469F-4300-A8C9-01BB7D3B7B68}" type="datetimeFigureOut">
              <a:rPr lang="en-US" smtClean="0"/>
              <a:t>13-Oct-20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208C7-E5D1-402A-8280-FC162D57C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7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13-Oct-20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6E45-77FB-4CA1-85CF-0FBBA420C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187" y="1474364"/>
            <a:ext cx="7502364" cy="2971801"/>
          </a:xfrm>
        </p:spPr>
        <p:txBody>
          <a:bodyPr/>
          <a:lstStyle/>
          <a:p>
            <a:pPr algn="ctr"/>
            <a:r>
              <a:rPr lang="ka-GE" b="1" dirty="0">
                <a:solidFill>
                  <a:schemeClr val="accent1">
                    <a:lumMod val="75000"/>
                  </a:schemeClr>
                </a:solidFill>
              </a:rPr>
              <a:t>კოვიდ 19-ის რისკ-მენეჯმენტი და სრული ავტომატიზაცია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42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7AE3A6B-EBE9-4571-BEAF-47BD733E2D36}"/>
              </a:ext>
            </a:extLst>
          </p:cNvPr>
          <p:cNvSpPr txBox="1"/>
          <p:nvPr/>
        </p:nvSpPr>
        <p:spPr>
          <a:xfrm>
            <a:off x="973123" y="411061"/>
            <a:ext cx="91020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4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პირდაპირი</a:t>
            </a:r>
            <a:r>
              <a:rPr lang="ka-GE" dirty="0"/>
              <a:t> </a:t>
            </a:r>
            <a:r>
              <a:rPr lang="ka-GE" sz="34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კონტაქტების სწრაფი დადგენა</a:t>
            </a:r>
            <a:endParaRPr lang="en-US" sz="3400" b="1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3E52EE-C9BD-4274-AC8C-A3E9E25EBB4E}"/>
              </a:ext>
            </a:extLst>
          </p:cNvPr>
          <p:cNvSpPr txBox="1"/>
          <p:nvPr/>
        </p:nvSpPr>
        <p:spPr>
          <a:xfrm>
            <a:off x="1149292" y="1400961"/>
            <a:ext cx="10777309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>
                <a:solidFill>
                  <a:schemeClr val="accent1"/>
                </a:solidFill>
              </a:rPr>
              <a:t>სხვა და სხვა ევროპული ქვეყნების გამოცდილაბაზე დაყრდნობით (გერმანია, ავსტრია)</a:t>
            </a:r>
          </a:p>
          <a:p>
            <a:r>
              <a:rPr lang="ka-GE" b="1" dirty="0">
                <a:solidFill>
                  <a:schemeClr val="accent1"/>
                </a:solidFill>
              </a:rPr>
              <a:t>     საზ. კვების ობიექტებში დასწრების ფორმის სავალდებულო შემოღება. </a:t>
            </a:r>
          </a:p>
          <a:p>
            <a:r>
              <a:rPr lang="ka-GE" b="1" dirty="0">
                <a:solidFill>
                  <a:schemeClr val="accent1"/>
                </a:solidFill>
              </a:rPr>
              <a:t>     (შესაძლებელია ასევე ხალხის თავშეყრს სხვა ადგილებშიც (სავაჭრო ცენტრები, აფთიაქები და სხვა))</a:t>
            </a:r>
          </a:p>
          <a:p>
            <a:pPr lvl="1"/>
            <a:endParaRPr lang="en-US" sz="1400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ელექტრონული ვერსია, </a:t>
            </a:r>
            <a:r>
              <a:rPr lang="en-US" sz="1400" b="1" dirty="0">
                <a:solidFill>
                  <a:schemeClr val="bg1"/>
                </a:solidFill>
              </a:rPr>
              <a:t>QR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ka-GE" sz="1400" dirty="0">
                <a:solidFill>
                  <a:schemeClr val="bg1"/>
                </a:solidFill>
              </a:rPr>
              <a:t>კოდის დასკანირების მეშვეობით;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ამობეჭდილი ვერსია, რომელიც ივსება ხელით;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სავალდებულო ინფომაცია რომელსაც სტუმარი ავსებს - სახელი, გვარი,ელ. ფოსტა და ტელეფონის ნომერი;</a:t>
            </a:r>
            <a:endParaRPr lang="en-US" sz="1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მონაცემები ძალაშია 14 დღე,</a:t>
            </a:r>
          </a:p>
          <a:p>
            <a:endParaRPr lang="ka-GE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C74AB90-A9FE-4119-9350-241D5856A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292" y="3120468"/>
            <a:ext cx="1707991" cy="35593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D3DFBA-A205-466F-A38A-50092C1870AE}"/>
              </a:ext>
            </a:extLst>
          </p:cNvPr>
          <p:cNvSpPr/>
          <p:nvPr/>
        </p:nvSpPr>
        <p:spPr>
          <a:xfrm>
            <a:off x="1132923" y="3795046"/>
            <a:ext cx="87824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STOP – COVID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ka-GE" b="1" dirty="0">
                <a:solidFill>
                  <a:schemeClr val="accent1"/>
                </a:solidFill>
              </a:rPr>
              <a:t>მობილური აპლიკაციის ჩაშვება და აქტივიაცია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საჯარო მოსამსახურეებისთვის იქნება სავალდებულო;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უცხოეთიდან შემოსულ და  საზოგადოებრივი ტრანსპორტის მძროლებისთვის სავალდებულოა;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სამედიცინო დაწესებულებების პეროსანილისთვის აქტივაცია სავსლდებულოა;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ხოლო დანარჩე ჯგუფებისთვის აქტივირების ვალდებულება იქნება განსაზღვრული შტაბის მიერ.</a:t>
            </a:r>
          </a:p>
        </p:txBody>
      </p:sp>
    </p:spTree>
    <p:extLst>
      <p:ext uri="{BB962C8B-B14F-4D97-AF65-F5344CB8AC3E}">
        <p14:creationId xmlns:p14="http://schemas.microsoft.com/office/powerpoint/2010/main" val="147607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7AE3A6B-EBE9-4571-BEAF-47BD733E2D36}"/>
              </a:ext>
            </a:extLst>
          </p:cNvPr>
          <p:cNvSpPr txBox="1"/>
          <p:nvPr/>
        </p:nvSpPr>
        <p:spPr>
          <a:xfrm>
            <a:off x="973123" y="411061"/>
            <a:ext cx="91020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4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პირდაპირი</a:t>
            </a:r>
            <a:r>
              <a:rPr lang="ka-GE" dirty="0"/>
              <a:t> </a:t>
            </a:r>
            <a:r>
              <a:rPr lang="ka-GE" sz="34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კონტაქტების სწრაფი დადგენა</a:t>
            </a:r>
            <a:endParaRPr lang="en-US" sz="3400" b="1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C56E3-D718-4C19-9379-6DDDB1C3A05E}"/>
              </a:ext>
            </a:extLst>
          </p:cNvPr>
          <p:cNvSpPr/>
          <p:nvPr/>
        </p:nvSpPr>
        <p:spPr>
          <a:xfrm>
            <a:off x="285226" y="1026614"/>
            <a:ext cx="1140063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COVID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ka-GE" b="1" dirty="0">
                <a:solidFill>
                  <a:schemeClr val="accent1"/>
                </a:solidFill>
              </a:rPr>
              <a:t>კონტაქტების აღრიცხვის „დღიური“ – (რობერტ კოხის ინსტიტუტის მიერ შემუშავებული მეთოდოლოგია)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სამედიცინო დაწესებულებების პეროსანილისთვის შესაძლოა იქნეს სავსლდებულო;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ხოლო დანარჩე ჯგუფებისთვის საჭროება იქნება განსაზღვრული შტაბის მიერ. </a:t>
            </a:r>
          </a:p>
          <a:p>
            <a:pPr lvl="1"/>
            <a:r>
              <a:rPr lang="ka-GE" sz="1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მაგალითი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მომვლელ( მედდას) ბოლო კონტაქტი ჰქონდა </a:t>
            </a:r>
            <a:r>
              <a:rPr lang="ka-GE" sz="1400" dirty="0">
                <a:solidFill>
                  <a:srgbClr val="FF0000"/>
                </a:solidFill>
              </a:rPr>
              <a:t>კოვიდ 19-ის </a:t>
            </a:r>
            <a:r>
              <a:rPr lang="ka-GE" sz="1400" dirty="0">
                <a:solidFill>
                  <a:schemeClr val="bg1"/>
                </a:solidFill>
              </a:rPr>
              <a:t>მქონე პაციენტთან 3 თებერვალს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მას ეკეთა </a:t>
            </a:r>
            <a:r>
              <a:rPr lang="ka-GE" sz="1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ნიღაბი</a:t>
            </a:r>
            <a:r>
              <a:rPr lang="ka-GE" sz="1400" dirty="0">
                <a:solidFill>
                  <a:schemeClr val="bg1"/>
                </a:solidFill>
              </a:rPr>
              <a:t>, </a:t>
            </a:r>
            <a:r>
              <a:rPr lang="ka-GE" sz="1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ხელთათმანები</a:t>
            </a:r>
            <a:r>
              <a:rPr lang="ka-GE" sz="1400" dirty="0">
                <a:solidFill>
                  <a:schemeClr val="bg1"/>
                </a:solidFill>
              </a:rPr>
              <a:t> და </a:t>
            </a:r>
            <a:r>
              <a:rPr lang="ka-GE" sz="1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ეცვა დამცავი უნიფორმა</a:t>
            </a:r>
            <a:r>
              <a:rPr lang="ka-GE" sz="1400" dirty="0">
                <a:solidFill>
                  <a:schemeClr val="bg1"/>
                </a:solidFill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იმავე დღეს მომვლელს ჰქონდა </a:t>
            </a:r>
            <a:r>
              <a:rPr lang="ka-GE" sz="1400" b="1" dirty="0">
                <a:solidFill>
                  <a:srgbClr val="FF0000"/>
                </a:solidFill>
              </a:rPr>
              <a:t>ხველა;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ამიტომ სიმპტომების გამომჟრავნებიდან 14 დღის განმავლობაში მან უნდა აწარმოოს დაკვირვება და შეიტანოს ყველა პოტენციური კონტაქტები და საჭირო ინფომაცია.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D0AAD-0394-4129-AFED-E2A2098CF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69" y="3334938"/>
            <a:ext cx="8924488" cy="323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4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Bent 9">
            <a:extLst>
              <a:ext uri="{FF2B5EF4-FFF2-40B4-BE49-F238E27FC236}">
                <a16:creationId xmlns:a16="http://schemas.microsoft.com/office/drawing/2014/main" id="{43E1FF89-7086-4CDF-8CE2-E302C15264D8}"/>
              </a:ext>
            </a:extLst>
          </p:cNvPr>
          <p:cNvSpPr/>
          <p:nvPr/>
        </p:nvSpPr>
        <p:spPr>
          <a:xfrm>
            <a:off x="1832992" y="641757"/>
            <a:ext cx="2139193" cy="100527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608B99A7-A17E-4369-BEE8-6AE13996D63D}"/>
              </a:ext>
            </a:extLst>
          </p:cNvPr>
          <p:cNvSpPr/>
          <p:nvPr/>
        </p:nvSpPr>
        <p:spPr>
          <a:xfrm rot="5400000">
            <a:off x="8020114" y="-193187"/>
            <a:ext cx="997805" cy="292775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EA135A13-0E0E-474E-AF13-BE213F71E210}"/>
              </a:ext>
            </a:extLst>
          </p:cNvPr>
          <p:cNvSpPr/>
          <p:nvPr/>
        </p:nvSpPr>
        <p:spPr>
          <a:xfrm>
            <a:off x="536193" y="3670185"/>
            <a:ext cx="2650223" cy="148554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სამოქმედო გეგმა / გადაწყვეტილების მიღება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Arrow: Bent 16">
            <a:extLst>
              <a:ext uri="{FF2B5EF4-FFF2-40B4-BE49-F238E27FC236}">
                <a16:creationId xmlns:a16="http://schemas.microsoft.com/office/drawing/2014/main" id="{0D5EA7DB-4960-493B-A6F5-A86061F05C8F}"/>
              </a:ext>
            </a:extLst>
          </p:cNvPr>
          <p:cNvSpPr/>
          <p:nvPr/>
        </p:nvSpPr>
        <p:spPr>
          <a:xfrm rot="10800000">
            <a:off x="8944064" y="3670185"/>
            <a:ext cx="982910" cy="224965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2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86C8111-83D5-422C-956B-852FD6543FAD}"/>
              </a:ext>
            </a:extLst>
          </p:cNvPr>
          <p:cNvSpPr/>
          <p:nvPr/>
        </p:nvSpPr>
        <p:spPr>
          <a:xfrm rot="10800000">
            <a:off x="5849923" y="5768833"/>
            <a:ext cx="486561" cy="302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Bent 19">
            <a:extLst>
              <a:ext uri="{FF2B5EF4-FFF2-40B4-BE49-F238E27FC236}">
                <a16:creationId xmlns:a16="http://schemas.microsoft.com/office/drawing/2014/main" id="{3399D560-B0FA-477E-82D8-A60D92B8E684}"/>
              </a:ext>
            </a:extLst>
          </p:cNvPr>
          <p:cNvSpPr/>
          <p:nvPr/>
        </p:nvSpPr>
        <p:spPr>
          <a:xfrm rot="16200000">
            <a:off x="1938727" y="5092987"/>
            <a:ext cx="955471" cy="1291038"/>
          </a:xfrm>
          <a:prstGeom prst="ben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882C556-9899-4ADA-AA00-AF3C01D71751}"/>
              </a:ext>
            </a:extLst>
          </p:cNvPr>
          <p:cNvSpPr/>
          <p:nvPr/>
        </p:nvSpPr>
        <p:spPr>
          <a:xfrm>
            <a:off x="3867325" y="2130804"/>
            <a:ext cx="3783435" cy="20049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პროექტის ეტაპები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B24AB6-CF1D-4705-B965-7736E313B83F}"/>
              </a:ext>
            </a:extLst>
          </p:cNvPr>
          <p:cNvSpPr txBox="1"/>
          <p:nvPr/>
        </p:nvSpPr>
        <p:spPr>
          <a:xfrm>
            <a:off x="1543575" y="424962"/>
            <a:ext cx="2323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>
                <a:solidFill>
                  <a:schemeClr val="bg1"/>
                </a:solidFill>
              </a:rPr>
              <a:t>კომუნიკაციის არხების შექმნა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792005-3BF4-4E26-8B00-33EAB3F34CBD}"/>
              </a:ext>
            </a:extLst>
          </p:cNvPr>
          <p:cNvSpPr txBox="1"/>
          <p:nvPr/>
        </p:nvSpPr>
        <p:spPr>
          <a:xfrm>
            <a:off x="7357141" y="424962"/>
            <a:ext cx="2323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>
                <a:solidFill>
                  <a:schemeClr val="bg1"/>
                </a:solidFill>
              </a:rPr>
              <a:t>მონაცემთა</a:t>
            </a:r>
            <a:r>
              <a:rPr lang="ka-GE" sz="1000" b="1" dirty="0">
                <a:solidFill>
                  <a:srgbClr val="FFFF00"/>
                </a:solidFill>
              </a:rPr>
              <a:t> </a:t>
            </a:r>
            <a:r>
              <a:rPr lang="ka-GE" sz="1200" b="1" dirty="0">
                <a:solidFill>
                  <a:schemeClr val="bg1"/>
                </a:solidFill>
              </a:rPr>
              <a:t>ცირკულირება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6D1798A-EAE5-407C-840F-9B2AF7DF39FD}"/>
              </a:ext>
            </a:extLst>
          </p:cNvPr>
          <p:cNvSpPr/>
          <p:nvPr/>
        </p:nvSpPr>
        <p:spPr>
          <a:xfrm>
            <a:off x="1200319" y="1818048"/>
            <a:ext cx="1702269" cy="109056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მონაცემთა ბაზის შემუშავება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5D05F24-52E0-4003-A2FB-7C4737CFA24E}"/>
              </a:ext>
            </a:extLst>
          </p:cNvPr>
          <p:cNvSpPr/>
          <p:nvPr/>
        </p:nvSpPr>
        <p:spPr>
          <a:xfrm>
            <a:off x="4529876" y="467466"/>
            <a:ext cx="2055482" cy="11711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მონაცემების შეგროვება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740E33D-9C6D-4525-B30B-4C8AF18CC1CF}"/>
              </a:ext>
            </a:extLst>
          </p:cNvPr>
          <p:cNvSpPr/>
          <p:nvPr/>
        </p:nvSpPr>
        <p:spPr>
          <a:xfrm>
            <a:off x="8644156" y="2114312"/>
            <a:ext cx="2101442" cy="12410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მონაცემთა ანალიზი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D43C4AE-B6CC-45E0-8EAF-D65E904FBA0B}"/>
              </a:ext>
            </a:extLst>
          </p:cNvPr>
          <p:cNvSpPr/>
          <p:nvPr/>
        </p:nvSpPr>
        <p:spPr>
          <a:xfrm>
            <a:off x="6739855" y="5191963"/>
            <a:ext cx="2101442" cy="12410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მონაცემთა ვიზუალიზაცია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90CCA13-C4C1-4880-BB97-25956ECE604A}"/>
              </a:ext>
            </a:extLst>
          </p:cNvPr>
          <p:cNvSpPr/>
          <p:nvPr/>
        </p:nvSpPr>
        <p:spPr>
          <a:xfrm>
            <a:off x="3468149" y="5299298"/>
            <a:ext cx="2101442" cy="124107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რისკ მენეჯმენტი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31" name="Arrow: Bent 30">
            <a:extLst>
              <a:ext uri="{FF2B5EF4-FFF2-40B4-BE49-F238E27FC236}">
                <a16:creationId xmlns:a16="http://schemas.microsoft.com/office/drawing/2014/main" id="{FA3A9ED3-4559-41EE-BD19-D988F00568C5}"/>
              </a:ext>
            </a:extLst>
          </p:cNvPr>
          <p:cNvSpPr/>
          <p:nvPr/>
        </p:nvSpPr>
        <p:spPr>
          <a:xfrm>
            <a:off x="1835788" y="641757"/>
            <a:ext cx="2139193" cy="1005277"/>
          </a:xfrm>
          <a:prstGeom prst="ben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Bent 31">
            <a:extLst>
              <a:ext uri="{FF2B5EF4-FFF2-40B4-BE49-F238E27FC236}">
                <a16:creationId xmlns:a16="http://schemas.microsoft.com/office/drawing/2014/main" id="{F6C4BBDE-52F8-44F2-AC22-369C241E8DA4}"/>
              </a:ext>
            </a:extLst>
          </p:cNvPr>
          <p:cNvSpPr/>
          <p:nvPr/>
        </p:nvSpPr>
        <p:spPr>
          <a:xfrm rot="5400000">
            <a:off x="8022910" y="-193187"/>
            <a:ext cx="997805" cy="2927753"/>
          </a:xfrm>
          <a:prstGeom prst="ben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rrow: Bent 32">
            <a:extLst>
              <a:ext uri="{FF2B5EF4-FFF2-40B4-BE49-F238E27FC236}">
                <a16:creationId xmlns:a16="http://schemas.microsoft.com/office/drawing/2014/main" id="{004EE199-2F9F-4D15-8727-CC05F9799E85}"/>
              </a:ext>
            </a:extLst>
          </p:cNvPr>
          <p:cNvSpPr/>
          <p:nvPr/>
        </p:nvSpPr>
        <p:spPr>
          <a:xfrm rot="10800000">
            <a:off x="8946860" y="3670185"/>
            <a:ext cx="982910" cy="224965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2079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D6986B6-4FC7-48B9-86D5-79A3743CE726}"/>
              </a:ext>
            </a:extLst>
          </p:cNvPr>
          <p:cNvSpPr/>
          <p:nvPr/>
        </p:nvSpPr>
        <p:spPr>
          <a:xfrm rot="10800000">
            <a:off x="5852718" y="5687736"/>
            <a:ext cx="483765" cy="383101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3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794DFF-0A96-4026-BF04-B477E862679A}"/>
              </a:ext>
            </a:extLst>
          </p:cNvPr>
          <p:cNvSpPr/>
          <p:nvPr/>
        </p:nvSpPr>
        <p:spPr>
          <a:xfrm>
            <a:off x="913805" y="1481314"/>
            <a:ext cx="8708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მონაცემთა ბაზის შემუშავება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ka-GE" sz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ფაილების სისტემის შემუშავება თითოეულ დონეზე შესაბამისი მონაცემთა ბაზის შესაქმენლად საჭირო ინფორმაციით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D09815-7DB7-4074-9660-741DD46A4317}"/>
              </a:ext>
            </a:extLst>
          </p:cNvPr>
          <p:cNvSpPr/>
          <p:nvPr/>
        </p:nvSpPr>
        <p:spPr>
          <a:xfrm>
            <a:off x="1087905" y="595137"/>
            <a:ext cx="82044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44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პროექტის ეტაპების განმარტება</a:t>
            </a:r>
            <a:endParaRPr lang="en-US" sz="4400" b="1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9640A3-A499-4B52-945B-98455F1E3BE4}"/>
              </a:ext>
            </a:extLst>
          </p:cNvPr>
          <p:cNvSpPr/>
          <p:nvPr/>
        </p:nvSpPr>
        <p:spPr>
          <a:xfrm>
            <a:off x="913805" y="2521380"/>
            <a:ext cx="64524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კომუნიკაციის არხების შექმნა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საჭირო მონაცემების ავტომატური მიღება-გაგზავნა ელ. ფოსტის მეშვეობით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E44E36-F840-4765-82AD-DF0D5E85C613}"/>
              </a:ext>
            </a:extLst>
          </p:cNvPr>
          <p:cNvSpPr/>
          <p:nvPr/>
        </p:nvSpPr>
        <p:spPr>
          <a:xfrm>
            <a:off x="913805" y="3352377"/>
            <a:ext cx="102354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მონაცემთა შეგროვება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მონაცემების შეგროვება სქემაში მონაწილე ყველაზე დაბალი რგოლიდან ყველაზე მაღალ რგოლისკენ (სამინისტროს მონაცემთა ბაზა)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5A6D06C-68CB-43EF-99AF-E3A92058706D}"/>
              </a:ext>
            </a:extLst>
          </p:cNvPr>
          <p:cNvSpPr/>
          <p:nvPr/>
        </p:nvSpPr>
        <p:spPr>
          <a:xfrm>
            <a:off x="913805" y="4183374"/>
            <a:ext cx="70070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მონაცემთა ანალიზი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მონაცემთა ანალიზი რისკ-მენეჯმენტის პროცედურების/ინსტრუქციების შესაქმნელად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CCCF32-11B4-4D7A-AA3C-ABB246EA423A}"/>
              </a:ext>
            </a:extLst>
          </p:cNvPr>
          <p:cNvSpPr/>
          <p:nvPr/>
        </p:nvSpPr>
        <p:spPr>
          <a:xfrm>
            <a:off x="913805" y="5063177"/>
            <a:ext cx="780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მონაცემთა ვიზუალიზაცია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ვიზუალიზაცია: დიაგრამები, ცხრილები და რუკები მონაცემთა ბაზების ანალიზზე დაყრდნობით</a:t>
            </a:r>
          </a:p>
        </p:txBody>
      </p:sp>
    </p:spTree>
    <p:extLst>
      <p:ext uri="{BB962C8B-B14F-4D97-AF65-F5344CB8AC3E}">
        <p14:creationId xmlns:p14="http://schemas.microsoft.com/office/powerpoint/2010/main" val="180799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D788D4-A3BD-45AB-8C8A-FCDB5E2CF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391" y="1788694"/>
            <a:ext cx="902182" cy="181275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2C5CC1C-204C-4346-BD1A-CE2CCEE35936}"/>
              </a:ext>
            </a:extLst>
          </p:cNvPr>
          <p:cNvSpPr/>
          <p:nvPr/>
        </p:nvSpPr>
        <p:spPr>
          <a:xfrm>
            <a:off x="1499971" y="2709639"/>
            <a:ext cx="312821" cy="216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B3C113F-9672-4ABE-B2DA-6242B6153447}"/>
              </a:ext>
            </a:extLst>
          </p:cNvPr>
          <p:cNvSpPr/>
          <p:nvPr/>
        </p:nvSpPr>
        <p:spPr>
          <a:xfrm rot="2513007">
            <a:off x="1121458" y="3873982"/>
            <a:ext cx="312821" cy="216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3F45142-B1FE-46AE-A25A-B3457BF482B5}"/>
              </a:ext>
            </a:extLst>
          </p:cNvPr>
          <p:cNvSpPr/>
          <p:nvPr/>
        </p:nvSpPr>
        <p:spPr>
          <a:xfrm rot="20050803">
            <a:off x="1145161" y="1330726"/>
            <a:ext cx="312821" cy="216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group of people in costumes&#10;&#10;Description automatically generated">
            <a:extLst>
              <a:ext uri="{FF2B5EF4-FFF2-40B4-BE49-F238E27FC236}">
                <a16:creationId xmlns:a16="http://schemas.microsoft.com/office/drawing/2014/main" id="{495631A2-A02D-4F9A-A220-D855C2B45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01" y="2027418"/>
            <a:ext cx="1308936" cy="1802408"/>
          </a:xfrm>
          <a:prstGeom prst="rect">
            <a:avLst/>
          </a:prstGeom>
        </p:spPr>
      </p:pic>
      <p:pic>
        <p:nvPicPr>
          <p:cNvPr id="9" name="Picture 8" descr="A picture containing indoor, person, cake, sitting&#10;&#10;Description automatically generated">
            <a:extLst>
              <a:ext uri="{FF2B5EF4-FFF2-40B4-BE49-F238E27FC236}">
                <a16:creationId xmlns:a16="http://schemas.microsoft.com/office/drawing/2014/main" id="{91A523B3-CC7C-4C9F-89CF-9111E7E95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012" y="2192554"/>
            <a:ext cx="2117198" cy="1408899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3B6226F7-4B79-43FF-B082-FBCD57D9A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86" y="537408"/>
            <a:ext cx="2235564" cy="1315453"/>
          </a:xfrm>
          <a:prstGeom prst="rect">
            <a:avLst/>
          </a:prstGeom>
        </p:spPr>
      </p:pic>
      <p:pic>
        <p:nvPicPr>
          <p:cNvPr id="11" name="Picture 10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43EEC2B6-7110-4D1D-9853-688EFCF4CD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38" y="4479206"/>
            <a:ext cx="2014145" cy="1134179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016F2017-A5D6-4299-AF8C-F1A98A9A4518}"/>
              </a:ext>
            </a:extLst>
          </p:cNvPr>
          <p:cNvSpPr/>
          <p:nvPr/>
        </p:nvSpPr>
        <p:spPr>
          <a:xfrm>
            <a:off x="3621291" y="2817924"/>
            <a:ext cx="312821" cy="216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12F63A1-3A16-4DCB-953F-4AB9E8E3C1E9}"/>
              </a:ext>
            </a:extLst>
          </p:cNvPr>
          <p:cNvSpPr/>
          <p:nvPr/>
        </p:nvSpPr>
        <p:spPr>
          <a:xfrm rot="2223727">
            <a:off x="4093453" y="1513299"/>
            <a:ext cx="312821" cy="216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A74653F-A0A7-4EC7-9985-872B20C493A2}"/>
              </a:ext>
            </a:extLst>
          </p:cNvPr>
          <p:cNvSpPr/>
          <p:nvPr/>
        </p:nvSpPr>
        <p:spPr>
          <a:xfrm rot="19220959">
            <a:off x="3540332" y="3939561"/>
            <a:ext cx="312821" cy="216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E8650DCE-0062-488C-B620-0242530AE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900" y="577914"/>
            <a:ext cx="2295815" cy="1234442"/>
          </a:xfrm>
          <a:prstGeom prst="rect">
            <a:avLst/>
          </a:prstGeom>
        </p:spPr>
      </p:pic>
      <p:sp>
        <p:nvSpPr>
          <p:cNvPr id="16" name="Diamond 15">
            <a:extLst>
              <a:ext uri="{FF2B5EF4-FFF2-40B4-BE49-F238E27FC236}">
                <a16:creationId xmlns:a16="http://schemas.microsoft.com/office/drawing/2014/main" id="{85CA3538-65A5-4167-A279-FD8F876A6A11}"/>
              </a:ext>
            </a:extLst>
          </p:cNvPr>
          <p:cNvSpPr/>
          <p:nvPr/>
        </p:nvSpPr>
        <p:spPr>
          <a:xfrm>
            <a:off x="6695321" y="2200965"/>
            <a:ext cx="1514900" cy="123444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Positive</a:t>
            </a:r>
            <a:endParaRPr lang="en-GB" sz="1200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FD8F510-1B08-422C-9191-61B70D7A954C}"/>
              </a:ext>
            </a:extLst>
          </p:cNvPr>
          <p:cNvSpPr/>
          <p:nvPr/>
        </p:nvSpPr>
        <p:spPr>
          <a:xfrm>
            <a:off x="6292996" y="2695072"/>
            <a:ext cx="312821" cy="216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icture containing computer, drawing&#10;&#10;Description automatically generated">
            <a:extLst>
              <a:ext uri="{FF2B5EF4-FFF2-40B4-BE49-F238E27FC236}">
                <a16:creationId xmlns:a16="http://schemas.microsoft.com/office/drawing/2014/main" id="{171D9AA7-D715-4E76-9571-5D4D57CE4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900" y="2096339"/>
            <a:ext cx="2010483" cy="1315453"/>
          </a:xfrm>
          <a:prstGeom prst="rect">
            <a:avLst/>
          </a:prstGeom>
        </p:spPr>
      </p:pic>
      <p:pic>
        <p:nvPicPr>
          <p:cNvPr id="19" name="Picture 18" descr="A picture containing ware, lock, sitting, wooden&#10;&#10;Description automatically generated">
            <a:extLst>
              <a:ext uri="{FF2B5EF4-FFF2-40B4-BE49-F238E27FC236}">
                <a16:creationId xmlns:a16="http://schemas.microsoft.com/office/drawing/2014/main" id="{E9141126-6830-4A08-9F4E-9D21DCD64B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99" y="3879414"/>
            <a:ext cx="2010483" cy="1726848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CC96367A-E577-4DCF-9458-F7E326CCEA13}"/>
              </a:ext>
            </a:extLst>
          </p:cNvPr>
          <p:cNvSpPr/>
          <p:nvPr/>
        </p:nvSpPr>
        <p:spPr>
          <a:xfrm>
            <a:off x="8354756" y="2706362"/>
            <a:ext cx="482796" cy="235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2F59E314-287F-46C2-BCC7-D070697279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21" y="5913653"/>
            <a:ext cx="2466222" cy="79746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016681E-F4D8-4129-A635-FFB79EBED22A}"/>
              </a:ext>
            </a:extLst>
          </p:cNvPr>
          <p:cNvSpPr/>
          <p:nvPr/>
        </p:nvSpPr>
        <p:spPr>
          <a:xfrm>
            <a:off x="8885778" y="280737"/>
            <a:ext cx="3160295" cy="6577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AC05EC-3818-4B7F-BECC-3F4BE081E0D2}"/>
              </a:ext>
            </a:extLst>
          </p:cNvPr>
          <p:cNvSpPr txBox="1"/>
          <p:nvPr/>
        </p:nvSpPr>
        <p:spPr>
          <a:xfrm>
            <a:off x="8210221" y="2863283"/>
            <a:ext cx="5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YES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4" name="Picture 23" descr="Shape, circle&#10;&#10;Description automatically generated">
            <a:extLst>
              <a:ext uri="{FF2B5EF4-FFF2-40B4-BE49-F238E27FC236}">
                <a16:creationId xmlns:a16="http://schemas.microsoft.com/office/drawing/2014/main" id="{9E325E34-8464-425F-A5D9-FC7E40B2CC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006" y="280737"/>
            <a:ext cx="1382646" cy="1646853"/>
          </a:xfrm>
          <a:prstGeom prst="rect">
            <a:avLst/>
          </a:prstGeom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2392B57F-5775-4156-9596-48327B81D579}"/>
              </a:ext>
            </a:extLst>
          </p:cNvPr>
          <p:cNvSpPr/>
          <p:nvPr/>
        </p:nvSpPr>
        <p:spPr>
          <a:xfrm rot="7955855">
            <a:off x="6195307" y="1704072"/>
            <a:ext cx="312821" cy="2165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B073C65-84A2-458B-A254-DD4E5D5C2D44}"/>
              </a:ext>
            </a:extLst>
          </p:cNvPr>
          <p:cNvSpPr/>
          <p:nvPr/>
        </p:nvSpPr>
        <p:spPr>
          <a:xfrm rot="5400000">
            <a:off x="7205399" y="3691835"/>
            <a:ext cx="447697" cy="210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0D0827-C973-456B-B3CD-699CF07D9EB6}"/>
              </a:ext>
            </a:extLst>
          </p:cNvPr>
          <p:cNvSpPr txBox="1"/>
          <p:nvPr/>
        </p:nvSpPr>
        <p:spPr>
          <a:xfrm>
            <a:off x="6799995" y="3495333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8" name="Picture 2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D141D6-1225-4600-A605-7E92AB5ACD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40" y="4661757"/>
            <a:ext cx="1642715" cy="1134179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FB23DED5-08C0-4217-B70F-FCBC7CE958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315" y="4367851"/>
            <a:ext cx="1527540" cy="1649743"/>
          </a:xfrm>
          <a:prstGeom prst="rect">
            <a:avLst/>
          </a:prstGeom>
        </p:spPr>
      </p:pic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5FFA4AF-6A1B-49EE-8ADD-BE7B74A9B4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08" y="4283475"/>
            <a:ext cx="1836821" cy="183682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B27196E-0F15-43C7-A8D0-85B4C7E79C22}"/>
              </a:ext>
            </a:extLst>
          </p:cNvPr>
          <p:cNvSpPr/>
          <p:nvPr/>
        </p:nvSpPr>
        <p:spPr>
          <a:xfrm>
            <a:off x="3983327" y="4235118"/>
            <a:ext cx="4736779" cy="1941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Bent-Up 31">
            <a:extLst>
              <a:ext uri="{FF2B5EF4-FFF2-40B4-BE49-F238E27FC236}">
                <a16:creationId xmlns:a16="http://schemas.microsoft.com/office/drawing/2014/main" id="{37093F20-8634-47AE-8D4F-6A04315B0C71}"/>
              </a:ext>
            </a:extLst>
          </p:cNvPr>
          <p:cNvSpPr/>
          <p:nvPr/>
        </p:nvSpPr>
        <p:spPr>
          <a:xfrm rot="16200000">
            <a:off x="7872873" y="1650331"/>
            <a:ext cx="1157492" cy="4827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3082F72-F67B-49FC-B785-7666C66FFB53}"/>
              </a:ext>
            </a:extLst>
          </p:cNvPr>
          <p:cNvSpPr txBox="1"/>
          <p:nvPr/>
        </p:nvSpPr>
        <p:spPr>
          <a:xfrm>
            <a:off x="6695320" y="88640"/>
            <a:ext cx="16594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    კონტაქტების მოძიება </a:t>
            </a:r>
            <a:endParaRPr lang="en-US" sz="10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9668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13B33-412F-407E-8C77-E821028E72F7}"/>
              </a:ext>
            </a:extLst>
          </p:cNvPr>
          <p:cNvSpPr/>
          <p:nvPr/>
        </p:nvSpPr>
        <p:spPr>
          <a:xfrm>
            <a:off x="1226191" y="4562207"/>
            <a:ext cx="838899" cy="4613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პჯდ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7CAF2F-E841-4501-A63D-A6D6264F228D}"/>
              </a:ext>
            </a:extLst>
          </p:cNvPr>
          <p:cNvSpPr/>
          <p:nvPr/>
        </p:nvSpPr>
        <p:spPr>
          <a:xfrm>
            <a:off x="2318158" y="4562208"/>
            <a:ext cx="838899" cy="4613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საზოგადოებრივი ჯანდაცვა</a:t>
            </a: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D0B6FA-7DB8-4B80-B775-3A54E33E048E}"/>
              </a:ext>
            </a:extLst>
          </p:cNvPr>
          <p:cNvSpPr/>
          <p:nvPr/>
        </p:nvSpPr>
        <p:spPr>
          <a:xfrm>
            <a:off x="3411875" y="4560801"/>
            <a:ext cx="838899" cy="4613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პჯდ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857B978-0CD0-4A31-8DF8-3F8AE14EE68F}"/>
              </a:ext>
            </a:extLst>
          </p:cNvPr>
          <p:cNvSpPr/>
          <p:nvPr/>
        </p:nvSpPr>
        <p:spPr>
          <a:xfrm>
            <a:off x="4574448" y="4560802"/>
            <a:ext cx="838899" cy="4613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საზოგადოებრივი ჯანდაცვა</a:t>
            </a: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A99F80-8504-4ED4-A425-E1AF80F6D022}"/>
              </a:ext>
            </a:extLst>
          </p:cNvPr>
          <p:cNvSpPr/>
          <p:nvPr/>
        </p:nvSpPr>
        <p:spPr>
          <a:xfrm>
            <a:off x="5748906" y="4560803"/>
            <a:ext cx="838899" cy="4613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პჯდ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46EA7C-F6E5-4FB2-BDBF-529EF5DCBAFB}"/>
              </a:ext>
            </a:extLst>
          </p:cNvPr>
          <p:cNvSpPr/>
          <p:nvPr/>
        </p:nvSpPr>
        <p:spPr>
          <a:xfrm>
            <a:off x="7070521" y="4584582"/>
            <a:ext cx="838899" cy="4613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საზოგადოებრივი ჯანდაცვა</a:t>
            </a: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9C8A66-86A8-4285-91C5-156A96EA9FD8}"/>
              </a:ext>
            </a:extLst>
          </p:cNvPr>
          <p:cNvSpPr/>
          <p:nvPr/>
        </p:nvSpPr>
        <p:spPr>
          <a:xfrm>
            <a:off x="8366620" y="4562211"/>
            <a:ext cx="838899" cy="4613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პჯდ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B2F29AF-6E23-4A81-9FB0-162DC43C50AD}"/>
              </a:ext>
            </a:extLst>
          </p:cNvPr>
          <p:cNvSpPr/>
          <p:nvPr/>
        </p:nvSpPr>
        <p:spPr>
          <a:xfrm>
            <a:off x="9638950" y="4562212"/>
            <a:ext cx="838899" cy="4613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საზოგადოებრივი ჯანდაცვა</a:t>
            </a: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992229-47D8-4642-84B3-CEE6578FBDCA}"/>
              </a:ext>
            </a:extLst>
          </p:cNvPr>
          <p:cNvSpPr/>
          <p:nvPr/>
        </p:nvSpPr>
        <p:spPr>
          <a:xfrm>
            <a:off x="1154627" y="5560442"/>
            <a:ext cx="838899" cy="4613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ონლაინ კლინ და უბნის ექიმები</a:t>
            </a: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726F6BC-AA72-4298-AD87-FA4661FA621A}"/>
              </a:ext>
            </a:extLst>
          </p:cNvPr>
          <p:cNvSpPr/>
          <p:nvPr/>
        </p:nvSpPr>
        <p:spPr>
          <a:xfrm>
            <a:off x="2975553" y="5560443"/>
            <a:ext cx="838899" cy="4613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ონლაინ კლინ და უბნის ექიმები</a:t>
            </a: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66743BC-BEEC-4389-BBDA-134D1EE54E1C}"/>
              </a:ext>
            </a:extLst>
          </p:cNvPr>
          <p:cNvSpPr/>
          <p:nvPr/>
        </p:nvSpPr>
        <p:spPr>
          <a:xfrm>
            <a:off x="3947016" y="5558982"/>
            <a:ext cx="838899" cy="4613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ონლაინ კლინ და უბნის ექიმები</a:t>
            </a: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62B7696-18AE-483F-AF04-F06C5A3ABD87}"/>
              </a:ext>
            </a:extLst>
          </p:cNvPr>
          <p:cNvSpPr/>
          <p:nvPr/>
        </p:nvSpPr>
        <p:spPr>
          <a:xfrm>
            <a:off x="4929043" y="5558982"/>
            <a:ext cx="838899" cy="4613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ონლაინ კლინ და უბნის ექიმები</a:t>
            </a: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E54A1A8-4AB7-4AD2-9386-585039869BA3}"/>
              </a:ext>
            </a:extLst>
          </p:cNvPr>
          <p:cNvSpPr/>
          <p:nvPr/>
        </p:nvSpPr>
        <p:spPr>
          <a:xfrm>
            <a:off x="5911070" y="5558982"/>
            <a:ext cx="838899" cy="4613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ონლაინ კლინ და უბნის ექიმები</a:t>
            </a: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81773CD-F2FD-447B-9F2E-8F50D8BD704D}"/>
              </a:ext>
            </a:extLst>
          </p:cNvPr>
          <p:cNvSpPr/>
          <p:nvPr/>
        </p:nvSpPr>
        <p:spPr>
          <a:xfrm>
            <a:off x="6893097" y="5558982"/>
            <a:ext cx="838899" cy="4613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ონლაინ კლინ და უბნის ექიმები</a:t>
            </a: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0C76AF0-8CAF-40DF-821B-903D631583DD}"/>
              </a:ext>
            </a:extLst>
          </p:cNvPr>
          <p:cNvSpPr/>
          <p:nvPr/>
        </p:nvSpPr>
        <p:spPr>
          <a:xfrm>
            <a:off x="2065090" y="5567372"/>
            <a:ext cx="838899" cy="4613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ონლაინ კლინ და უბნის ექიმები</a:t>
            </a: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C5C9AED3-26D6-4FA8-9049-F91A406505DD}"/>
              </a:ext>
            </a:extLst>
          </p:cNvPr>
          <p:cNvSpPr/>
          <p:nvPr/>
        </p:nvSpPr>
        <p:spPr>
          <a:xfrm>
            <a:off x="4250774" y="2841113"/>
            <a:ext cx="2034334" cy="662730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EBC760AF-013F-4EE9-B3C6-0522F53BF020}"/>
              </a:ext>
            </a:extLst>
          </p:cNvPr>
          <p:cNvSpPr/>
          <p:nvPr/>
        </p:nvSpPr>
        <p:spPr>
          <a:xfrm>
            <a:off x="4403174" y="2993513"/>
            <a:ext cx="2034334" cy="662730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336BB071-FC2F-4802-BCD6-F576389F309F}"/>
              </a:ext>
            </a:extLst>
          </p:cNvPr>
          <p:cNvSpPr/>
          <p:nvPr/>
        </p:nvSpPr>
        <p:spPr>
          <a:xfrm>
            <a:off x="4611145" y="3097635"/>
            <a:ext cx="2034334" cy="662730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ლაბორატორიები</a:t>
            </a:r>
            <a:endParaRPr lang="en-US" sz="16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9018F6D7-FF47-4DA3-A0A9-55430FCF6B69}"/>
              </a:ext>
            </a:extLst>
          </p:cNvPr>
          <p:cNvCxnSpPr>
            <a:cxnSpLocks/>
            <a:stCxn id="2" idx="0"/>
            <a:endCxn id="162" idx="2"/>
          </p:cNvCxnSpPr>
          <p:nvPr/>
        </p:nvCxnSpPr>
        <p:spPr>
          <a:xfrm flipV="1">
            <a:off x="1645641" y="3760365"/>
            <a:ext cx="3982671" cy="801842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F1D7ACDA-5B1D-4EB4-A5C4-688BA752FF34}"/>
              </a:ext>
            </a:extLst>
          </p:cNvPr>
          <p:cNvCxnSpPr>
            <a:stCxn id="39" idx="0"/>
            <a:endCxn id="162" idx="2"/>
          </p:cNvCxnSpPr>
          <p:nvPr/>
        </p:nvCxnSpPr>
        <p:spPr>
          <a:xfrm flipV="1">
            <a:off x="2737608" y="3760365"/>
            <a:ext cx="2890704" cy="801843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3104DAC-F61E-4C01-9902-74A3A9499BBC}"/>
              </a:ext>
            </a:extLst>
          </p:cNvPr>
          <p:cNvCxnSpPr>
            <a:stCxn id="41" idx="0"/>
            <a:endCxn id="162" idx="2"/>
          </p:cNvCxnSpPr>
          <p:nvPr/>
        </p:nvCxnSpPr>
        <p:spPr>
          <a:xfrm flipV="1">
            <a:off x="3831325" y="3760365"/>
            <a:ext cx="1796987" cy="800436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979EE5D2-00A4-4BD1-8DE2-8A6CC939764C}"/>
              </a:ext>
            </a:extLst>
          </p:cNvPr>
          <p:cNvCxnSpPr>
            <a:stCxn id="42" idx="0"/>
            <a:endCxn id="162" idx="2"/>
          </p:cNvCxnSpPr>
          <p:nvPr/>
        </p:nvCxnSpPr>
        <p:spPr>
          <a:xfrm flipV="1">
            <a:off x="4993898" y="3760365"/>
            <a:ext cx="634414" cy="800437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3F96156E-7760-4CC7-9745-3855D2970387}"/>
              </a:ext>
            </a:extLst>
          </p:cNvPr>
          <p:cNvCxnSpPr>
            <a:stCxn id="43" idx="0"/>
            <a:endCxn id="162" idx="2"/>
          </p:cNvCxnSpPr>
          <p:nvPr/>
        </p:nvCxnSpPr>
        <p:spPr>
          <a:xfrm flipH="1" flipV="1">
            <a:off x="5628312" y="3760365"/>
            <a:ext cx="540044" cy="800438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EE86C4AE-0388-474E-B5EE-A939CC24BBD2}"/>
              </a:ext>
            </a:extLst>
          </p:cNvPr>
          <p:cNvCxnSpPr>
            <a:stCxn id="44" idx="0"/>
            <a:endCxn id="162" idx="2"/>
          </p:cNvCxnSpPr>
          <p:nvPr/>
        </p:nvCxnSpPr>
        <p:spPr>
          <a:xfrm flipH="1" flipV="1">
            <a:off x="5628312" y="3760365"/>
            <a:ext cx="1861659" cy="824217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1670372E-3833-401D-B2A8-7210C6E88BE8}"/>
              </a:ext>
            </a:extLst>
          </p:cNvPr>
          <p:cNvCxnSpPr>
            <a:stCxn id="45" idx="0"/>
            <a:endCxn id="162" idx="2"/>
          </p:cNvCxnSpPr>
          <p:nvPr/>
        </p:nvCxnSpPr>
        <p:spPr>
          <a:xfrm flipH="1" flipV="1">
            <a:off x="5628312" y="3760365"/>
            <a:ext cx="3157758" cy="801846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F4ADCAC6-1732-4E8B-87FF-CB663B20E429}"/>
              </a:ext>
            </a:extLst>
          </p:cNvPr>
          <p:cNvCxnSpPr>
            <a:stCxn id="46" idx="0"/>
            <a:endCxn id="162" idx="2"/>
          </p:cNvCxnSpPr>
          <p:nvPr/>
        </p:nvCxnSpPr>
        <p:spPr>
          <a:xfrm flipH="1" flipV="1">
            <a:off x="5628312" y="3760365"/>
            <a:ext cx="4430088" cy="801847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32502C73-423C-48C2-ADBD-4B971C2EB5CD}"/>
              </a:ext>
            </a:extLst>
          </p:cNvPr>
          <p:cNvSpPr/>
          <p:nvPr/>
        </p:nvSpPr>
        <p:spPr>
          <a:xfrm>
            <a:off x="7299820" y="3180087"/>
            <a:ext cx="1308683" cy="594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rgbClr val="FF0000"/>
                </a:solidFill>
              </a:rPr>
              <a:t>112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6B747403-64FF-48FC-9097-566C342998D3}"/>
              </a:ext>
            </a:extLst>
          </p:cNvPr>
          <p:cNvCxnSpPr>
            <a:stCxn id="162" idx="3"/>
            <a:endCxn id="179" idx="1"/>
          </p:cNvCxnSpPr>
          <p:nvPr/>
        </p:nvCxnSpPr>
        <p:spPr>
          <a:xfrm>
            <a:off x="6645479" y="3429000"/>
            <a:ext cx="654341" cy="482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2" name="Rectangle 181">
            <a:extLst>
              <a:ext uri="{FF2B5EF4-FFF2-40B4-BE49-F238E27FC236}">
                <a16:creationId xmlns:a16="http://schemas.microsoft.com/office/drawing/2014/main" id="{08159DEE-8235-49D3-BA75-38CF0310312C}"/>
              </a:ext>
            </a:extLst>
          </p:cNvPr>
          <p:cNvSpPr/>
          <p:nvPr/>
        </p:nvSpPr>
        <p:spPr>
          <a:xfrm>
            <a:off x="3831325" y="241351"/>
            <a:ext cx="4777177" cy="10986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lowchart: Punched Tape 183">
            <a:extLst>
              <a:ext uri="{FF2B5EF4-FFF2-40B4-BE49-F238E27FC236}">
                <a16:creationId xmlns:a16="http://schemas.microsoft.com/office/drawing/2014/main" id="{A2675003-F9AD-4B95-BE98-CD8D52365F90}"/>
              </a:ext>
            </a:extLst>
          </p:cNvPr>
          <p:cNvSpPr/>
          <p:nvPr/>
        </p:nvSpPr>
        <p:spPr>
          <a:xfrm>
            <a:off x="6377011" y="1961324"/>
            <a:ext cx="2034334" cy="95889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შტაბი</a:t>
            </a:r>
            <a:endParaRPr lang="en-US" sz="1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F4EB484F-C062-4107-AEEC-6800F6C22F2B}"/>
              </a:ext>
            </a:extLst>
          </p:cNvPr>
          <p:cNvCxnSpPr>
            <a:cxnSpLocks/>
            <a:stCxn id="179" idx="0"/>
            <a:endCxn id="184" idx="2"/>
          </p:cNvCxnSpPr>
          <p:nvPr/>
        </p:nvCxnSpPr>
        <p:spPr>
          <a:xfrm flipH="1" flipV="1">
            <a:off x="7394178" y="2824330"/>
            <a:ext cx="559984" cy="3557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E3692D61-821E-4B51-B540-0F4A8FE1E147}"/>
              </a:ext>
            </a:extLst>
          </p:cNvPr>
          <p:cNvSpPr/>
          <p:nvPr/>
        </p:nvSpPr>
        <p:spPr>
          <a:xfrm>
            <a:off x="4104397" y="425539"/>
            <a:ext cx="1622612" cy="520118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სავადმყოფოები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36B92AF4-D5C8-45A1-B1E9-D66CADD9DB30}"/>
              </a:ext>
            </a:extLst>
          </p:cNvPr>
          <p:cNvSpPr/>
          <p:nvPr/>
        </p:nvSpPr>
        <p:spPr>
          <a:xfrm>
            <a:off x="6311585" y="419963"/>
            <a:ext cx="1827630" cy="520118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/>
              <a:t>სასტუმროები</a:t>
            </a:r>
            <a:endParaRPr lang="en-US" sz="1400" dirty="0"/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8FDA8032-7169-4CC3-9C6E-229F456C7EED}"/>
              </a:ext>
            </a:extLst>
          </p:cNvPr>
          <p:cNvSpPr/>
          <p:nvPr/>
        </p:nvSpPr>
        <p:spPr>
          <a:xfrm>
            <a:off x="951444" y="419963"/>
            <a:ext cx="1708129" cy="520118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9EDB98E9-DAAE-4BDE-8D47-2AFCD692F6D6}"/>
              </a:ext>
            </a:extLst>
          </p:cNvPr>
          <p:cNvSpPr/>
          <p:nvPr/>
        </p:nvSpPr>
        <p:spPr>
          <a:xfrm>
            <a:off x="9373145" y="377397"/>
            <a:ext cx="1611201" cy="520118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33487580-CEDE-4146-9334-270C3A1C76C4}"/>
              </a:ext>
            </a:extLst>
          </p:cNvPr>
          <p:cNvCxnSpPr>
            <a:stCxn id="2" idx="2"/>
            <a:endCxn id="47" idx="0"/>
          </p:cNvCxnSpPr>
          <p:nvPr/>
        </p:nvCxnSpPr>
        <p:spPr>
          <a:xfrm flipH="1">
            <a:off x="1574077" y="5023602"/>
            <a:ext cx="71564" cy="536840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870D8AE7-0C0B-4DE8-9B43-6D2920EC1232}"/>
              </a:ext>
            </a:extLst>
          </p:cNvPr>
          <p:cNvCxnSpPr>
            <a:stCxn id="2" idx="2"/>
            <a:endCxn id="117" idx="0"/>
          </p:cNvCxnSpPr>
          <p:nvPr/>
        </p:nvCxnSpPr>
        <p:spPr>
          <a:xfrm>
            <a:off x="1645641" y="5023602"/>
            <a:ext cx="838899" cy="543770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946B5297-730E-4B67-A624-64AF45F2E249}"/>
              </a:ext>
            </a:extLst>
          </p:cNvPr>
          <p:cNvCxnSpPr>
            <a:stCxn id="111" idx="0"/>
            <a:endCxn id="41" idx="2"/>
          </p:cNvCxnSpPr>
          <p:nvPr/>
        </p:nvCxnSpPr>
        <p:spPr>
          <a:xfrm flipV="1">
            <a:off x="3395003" y="5022196"/>
            <a:ext cx="436322" cy="538247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1B631524-9C16-43DE-A986-120B06115C8F}"/>
              </a:ext>
            </a:extLst>
          </p:cNvPr>
          <p:cNvSpPr/>
          <p:nvPr/>
        </p:nvSpPr>
        <p:spPr>
          <a:xfrm>
            <a:off x="4256797" y="577939"/>
            <a:ext cx="1622612" cy="520118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სავადმყოფოები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F775646D-43BE-436A-8A4D-81F8795B0C24}"/>
              </a:ext>
            </a:extLst>
          </p:cNvPr>
          <p:cNvSpPr/>
          <p:nvPr/>
        </p:nvSpPr>
        <p:spPr>
          <a:xfrm>
            <a:off x="4409197" y="730339"/>
            <a:ext cx="1622612" cy="520118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კლინიკები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2" name="Rectangle: Rounded Corners 221">
            <a:extLst>
              <a:ext uri="{FF2B5EF4-FFF2-40B4-BE49-F238E27FC236}">
                <a16:creationId xmlns:a16="http://schemas.microsoft.com/office/drawing/2014/main" id="{56D3E83F-B2B9-4822-892B-EF2DB286A4D9}"/>
              </a:ext>
            </a:extLst>
          </p:cNvPr>
          <p:cNvSpPr/>
          <p:nvPr/>
        </p:nvSpPr>
        <p:spPr>
          <a:xfrm>
            <a:off x="6463985" y="572363"/>
            <a:ext cx="1827630" cy="520118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/>
              <a:t>სასტუმროები</a:t>
            </a:r>
            <a:endParaRPr lang="en-US" sz="1400" dirty="0"/>
          </a:p>
        </p:txBody>
      </p:sp>
      <p:sp>
        <p:nvSpPr>
          <p:cNvPr id="223" name="Rectangle: Rounded Corners 222">
            <a:extLst>
              <a:ext uri="{FF2B5EF4-FFF2-40B4-BE49-F238E27FC236}">
                <a16:creationId xmlns:a16="http://schemas.microsoft.com/office/drawing/2014/main" id="{3D8A1C44-3216-4133-96B6-44028A1225CC}"/>
              </a:ext>
            </a:extLst>
          </p:cNvPr>
          <p:cNvSpPr/>
          <p:nvPr/>
        </p:nvSpPr>
        <p:spPr>
          <a:xfrm>
            <a:off x="6616385" y="724763"/>
            <a:ext cx="1827630" cy="520118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/>
              <a:t>კოვიდ სასტუმროები</a:t>
            </a:r>
            <a:endParaRPr lang="en-US" sz="1400" dirty="0"/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4A9642DA-5B48-4B15-9379-CCF38814A81B}"/>
              </a:ext>
            </a:extLst>
          </p:cNvPr>
          <p:cNvSpPr/>
          <p:nvPr/>
        </p:nvSpPr>
        <p:spPr>
          <a:xfrm>
            <a:off x="1103844" y="572363"/>
            <a:ext cx="1708129" cy="520118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26" name="Rectangle: Rounded Corners 225">
            <a:extLst>
              <a:ext uri="{FF2B5EF4-FFF2-40B4-BE49-F238E27FC236}">
                <a16:creationId xmlns:a16="http://schemas.microsoft.com/office/drawing/2014/main" id="{278C0646-9460-4F0E-A5B5-B9BB69EB1972}"/>
              </a:ext>
            </a:extLst>
          </p:cNvPr>
          <p:cNvSpPr/>
          <p:nvPr/>
        </p:nvSpPr>
        <p:spPr>
          <a:xfrm>
            <a:off x="1256244" y="724763"/>
            <a:ext cx="1708129" cy="520118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/>
              <a:t>საკარანტინე სასტუმროები</a:t>
            </a:r>
            <a:endParaRPr lang="en-US" sz="1400" dirty="0"/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8A174FFB-7CA7-4A8B-96BE-41F4DAAC5953}"/>
              </a:ext>
            </a:extLst>
          </p:cNvPr>
          <p:cNvSpPr/>
          <p:nvPr/>
        </p:nvSpPr>
        <p:spPr>
          <a:xfrm>
            <a:off x="9525545" y="529797"/>
            <a:ext cx="1611201" cy="520118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E3035FE0-DD97-45BB-B0C4-9DABC2909684}"/>
              </a:ext>
            </a:extLst>
          </p:cNvPr>
          <p:cNvSpPr/>
          <p:nvPr/>
        </p:nvSpPr>
        <p:spPr>
          <a:xfrm>
            <a:off x="9677945" y="682197"/>
            <a:ext cx="1611201" cy="520118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/>
              <a:t>სახლში მკურნალობა</a:t>
            </a:r>
            <a:endParaRPr lang="en-US" sz="1400" dirty="0"/>
          </a:p>
        </p:txBody>
      </p:sp>
      <p:cxnSp>
        <p:nvCxnSpPr>
          <p:cNvPr id="240" name="Connector: Elbow 239">
            <a:extLst>
              <a:ext uri="{FF2B5EF4-FFF2-40B4-BE49-F238E27FC236}">
                <a16:creationId xmlns:a16="http://schemas.microsoft.com/office/drawing/2014/main" id="{2E448EC3-3A95-4650-9BB8-BDA8A0B332E7}"/>
              </a:ext>
            </a:extLst>
          </p:cNvPr>
          <p:cNvCxnSpPr>
            <a:cxnSpLocks/>
            <a:stCxn id="302" idx="3"/>
            <a:endCxn id="47" idx="2"/>
          </p:cNvCxnSpPr>
          <p:nvPr/>
        </p:nvCxnSpPr>
        <p:spPr>
          <a:xfrm flipH="1">
            <a:off x="1574077" y="776418"/>
            <a:ext cx="9987649" cy="5245419"/>
          </a:xfrm>
          <a:prstGeom prst="bentConnector4">
            <a:avLst>
              <a:gd name="adj1" fmla="val -2289"/>
              <a:gd name="adj2" fmla="val 104358"/>
            </a:avLst>
          </a:prstGeom>
          <a:ln>
            <a:solidFill>
              <a:schemeClr val="bg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67B39BDE-AFDB-4B7C-B7B6-7C85A9F0E2B1}"/>
              </a:ext>
            </a:extLst>
          </p:cNvPr>
          <p:cNvCxnSpPr>
            <a:stCxn id="117" idx="2"/>
          </p:cNvCxnSpPr>
          <p:nvPr/>
        </p:nvCxnSpPr>
        <p:spPr>
          <a:xfrm flipH="1">
            <a:off x="2484539" y="6028767"/>
            <a:ext cx="1" cy="232203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BD58D4C2-A51D-41B8-94F7-76DF409A789B}"/>
              </a:ext>
            </a:extLst>
          </p:cNvPr>
          <p:cNvCxnSpPr/>
          <p:nvPr/>
        </p:nvCxnSpPr>
        <p:spPr>
          <a:xfrm flipH="1">
            <a:off x="4369261" y="6023085"/>
            <a:ext cx="1" cy="232203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2479D724-97A9-4928-A2E1-A29287CFFC61}"/>
              </a:ext>
            </a:extLst>
          </p:cNvPr>
          <p:cNvCxnSpPr/>
          <p:nvPr/>
        </p:nvCxnSpPr>
        <p:spPr>
          <a:xfrm flipH="1">
            <a:off x="3361814" y="5996810"/>
            <a:ext cx="1" cy="232203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73C06A8C-9CF5-40D3-B047-637B9208371C}"/>
              </a:ext>
            </a:extLst>
          </p:cNvPr>
          <p:cNvCxnSpPr/>
          <p:nvPr/>
        </p:nvCxnSpPr>
        <p:spPr>
          <a:xfrm flipH="1">
            <a:off x="5353502" y="6007441"/>
            <a:ext cx="1" cy="232203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>
            <a:extLst>
              <a:ext uri="{FF2B5EF4-FFF2-40B4-BE49-F238E27FC236}">
                <a16:creationId xmlns:a16="http://schemas.microsoft.com/office/drawing/2014/main" id="{01689074-D525-4A89-ADCD-EF4AA56695C1}"/>
              </a:ext>
            </a:extLst>
          </p:cNvPr>
          <p:cNvCxnSpPr/>
          <p:nvPr/>
        </p:nvCxnSpPr>
        <p:spPr>
          <a:xfrm flipH="1">
            <a:off x="6364742" y="6009857"/>
            <a:ext cx="1" cy="232203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DB220AA5-13D7-4543-8748-F7E3F6B52D86}"/>
              </a:ext>
            </a:extLst>
          </p:cNvPr>
          <p:cNvCxnSpPr/>
          <p:nvPr/>
        </p:nvCxnSpPr>
        <p:spPr>
          <a:xfrm flipH="1">
            <a:off x="7313466" y="6034950"/>
            <a:ext cx="1" cy="232203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947D837A-C590-4F21-88F3-F900A5FA6AE1}"/>
              </a:ext>
            </a:extLst>
          </p:cNvPr>
          <p:cNvCxnSpPr/>
          <p:nvPr/>
        </p:nvCxnSpPr>
        <p:spPr>
          <a:xfrm flipH="1">
            <a:off x="8294573" y="6011829"/>
            <a:ext cx="1" cy="232203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E878E982-C8A3-4894-9D39-C32FFAEF28BD}"/>
              </a:ext>
            </a:extLst>
          </p:cNvPr>
          <p:cNvCxnSpPr/>
          <p:nvPr/>
        </p:nvCxnSpPr>
        <p:spPr>
          <a:xfrm flipH="1">
            <a:off x="9218431" y="6020330"/>
            <a:ext cx="1" cy="232203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5AECE79F-4987-4A41-86A6-E8AE316B8E45}"/>
              </a:ext>
            </a:extLst>
          </p:cNvPr>
          <p:cNvCxnSpPr/>
          <p:nvPr/>
        </p:nvCxnSpPr>
        <p:spPr>
          <a:xfrm flipH="1">
            <a:off x="10163792" y="5996809"/>
            <a:ext cx="1" cy="232203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C82FD011-2C7D-4BBF-B9A1-14EB538A2EB0}"/>
              </a:ext>
            </a:extLst>
          </p:cNvPr>
          <p:cNvCxnSpPr/>
          <p:nvPr/>
        </p:nvCxnSpPr>
        <p:spPr>
          <a:xfrm flipH="1">
            <a:off x="11272537" y="6020330"/>
            <a:ext cx="1" cy="232203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Rectangle: Rounded Corners 252">
            <a:extLst>
              <a:ext uri="{FF2B5EF4-FFF2-40B4-BE49-F238E27FC236}">
                <a16:creationId xmlns:a16="http://schemas.microsoft.com/office/drawing/2014/main" id="{1A285C29-1091-401D-9BBB-65C8EE086B24}"/>
              </a:ext>
            </a:extLst>
          </p:cNvPr>
          <p:cNvSpPr/>
          <p:nvPr/>
        </p:nvSpPr>
        <p:spPr>
          <a:xfrm>
            <a:off x="9664567" y="1549927"/>
            <a:ext cx="1973359" cy="1714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>
                <a:solidFill>
                  <a:srgbClr val="FF0000"/>
                </a:solidFill>
              </a:rPr>
              <a:t>სამინისტრო</a:t>
            </a:r>
          </a:p>
          <a:p>
            <a:pPr algn="ctr"/>
            <a:r>
              <a:rPr lang="ka-GE" sz="1600" dirty="0"/>
              <a:t>(მონაცემთა დაფა დინამიური განახლებით)</a:t>
            </a:r>
            <a:endParaRPr lang="en-US" sz="1600" dirty="0"/>
          </a:p>
        </p:txBody>
      </p: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BDB829D1-31F1-416A-B2BB-84EEC1165083}"/>
              </a:ext>
            </a:extLst>
          </p:cNvPr>
          <p:cNvCxnSpPr>
            <a:cxnSpLocks/>
            <a:stCxn id="184" idx="3"/>
            <a:endCxn id="253" idx="1"/>
          </p:cNvCxnSpPr>
          <p:nvPr/>
        </p:nvCxnSpPr>
        <p:spPr>
          <a:xfrm flipV="1">
            <a:off x="8411345" y="2407405"/>
            <a:ext cx="1253222" cy="333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B9C335F5-AE75-416C-8B1D-FBECFF8A800E}"/>
              </a:ext>
            </a:extLst>
          </p:cNvPr>
          <p:cNvCxnSpPr>
            <a:cxnSpLocks/>
            <a:stCxn id="182" idx="2"/>
            <a:endCxn id="184" idx="0"/>
          </p:cNvCxnSpPr>
          <p:nvPr/>
        </p:nvCxnSpPr>
        <p:spPr>
          <a:xfrm>
            <a:off x="6219914" y="1339975"/>
            <a:ext cx="1174264" cy="7172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9" name="Rectangle: Rounded Corners 258">
            <a:extLst>
              <a:ext uri="{FF2B5EF4-FFF2-40B4-BE49-F238E27FC236}">
                <a16:creationId xmlns:a16="http://schemas.microsoft.com/office/drawing/2014/main" id="{2AA79DA0-B46E-45EF-936B-E129702F9EAB}"/>
              </a:ext>
            </a:extLst>
          </p:cNvPr>
          <p:cNvSpPr/>
          <p:nvPr/>
        </p:nvSpPr>
        <p:spPr>
          <a:xfrm>
            <a:off x="901654" y="2057213"/>
            <a:ext cx="1451251" cy="147667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სასაზღვრო გამშვები პუნქტები</a:t>
            </a:r>
            <a:endParaRPr lang="en-US" sz="1600" dirty="0"/>
          </a:p>
        </p:txBody>
      </p:sp>
      <p:sp>
        <p:nvSpPr>
          <p:cNvPr id="262" name="Rectangle: Rounded Corners 261">
            <a:extLst>
              <a:ext uri="{FF2B5EF4-FFF2-40B4-BE49-F238E27FC236}">
                <a16:creationId xmlns:a16="http://schemas.microsoft.com/office/drawing/2014/main" id="{6222F741-22A3-475F-87EF-D3C284657192}"/>
              </a:ext>
            </a:extLst>
          </p:cNvPr>
          <p:cNvSpPr/>
          <p:nvPr/>
        </p:nvSpPr>
        <p:spPr>
          <a:xfrm>
            <a:off x="1054054" y="2209613"/>
            <a:ext cx="1451251" cy="147667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/>
              <a:t>სასაზღვრო გამშვები პუნქტები</a:t>
            </a:r>
            <a:endParaRPr lang="en-US" sz="1600" dirty="0"/>
          </a:p>
        </p:txBody>
      </p:sp>
      <p:sp>
        <p:nvSpPr>
          <p:cNvPr id="263" name="Rectangle: Rounded Corners 262">
            <a:extLst>
              <a:ext uri="{FF2B5EF4-FFF2-40B4-BE49-F238E27FC236}">
                <a16:creationId xmlns:a16="http://schemas.microsoft.com/office/drawing/2014/main" id="{FDC5479F-D3C2-45B5-A3A0-146A05FB8651}"/>
              </a:ext>
            </a:extLst>
          </p:cNvPr>
          <p:cNvSpPr/>
          <p:nvPr/>
        </p:nvSpPr>
        <p:spPr>
          <a:xfrm>
            <a:off x="1206454" y="2362013"/>
            <a:ext cx="1451251" cy="147667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dirty="0">
                <a:solidFill>
                  <a:srgbClr val="FF0000"/>
                </a:solidFill>
              </a:rPr>
              <a:t>სასაზღვრო გამშვები პუნქტები </a:t>
            </a:r>
            <a:r>
              <a:rPr lang="ka-GE" sz="1200" b="1" dirty="0"/>
              <a:t>(უცხოეთიდან შემოსაული ნაკადი)</a:t>
            </a:r>
            <a:endParaRPr lang="en-US" sz="1200" b="1" dirty="0"/>
          </a:p>
        </p:txBody>
      </p: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FAD9F677-804F-4755-BF58-EF51E8D7EB9F}"/>
              </a:ext>
            </a:extLst>
          </p:cNvPr>
          <p:cNvCxnSpPr>
            <a:cxnSpLocks/>
            <a:stCxn id="262" idx="0"/>
            <a:endCxn id="226" idx="2"/>
          </p:cNvCxnSpPr>
          <p:nvPr/>
        </p:nvCxnSpPr>
        <p:spPr>
          <a:xfrm flipV="1">
            <a:off x="1779680" y="1244881"/>
            <a:ext cx="330629" cy="9647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9" name="Rectangle 268">
            <a:extLst>
              <a:ext uri="{FF2B5EF4-FFF2-40B4-BE49-F238E27FC236}">
                <a16:creationId xmlns:a16="http://schemas.microsoft.com/office/drawing/2014/main" id="{38611312-9F42-400C-BF53-A84F6B07D1D8}"/>
              </a:ext>
            </a:extLst>
          </p:cNvPr>
          <p:cNvSpPr/>
          <p:nvPr/>
        </p:nvSpPr>
        <p:spPr>
          <a:xfrm>
            <a:off x="1069067" y="4395818"/>
            <a:ext cx="9896742" cy="780620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28C5C5BA-8556-4A8E-A85E-4D65B96B79ED}"/>
              </a:ext>
            </a:extLst>
          </p:cNvPr>
          <p:cNvSpPr/>
          <p:nvPr/>
        </p:nvSpPr>
        <p:spPr>
          <a:xfrm>
            <a:off x="7839819" y="5542059"/>
            <a:ext cx="838899" cy="4613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ონლაინ კლინ და უბნის ექიმები</a:t>
            </a: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CC6F8DB2-8769-4B0C-BF8B-FC42E7AE4FBD}"/>
              </a:ext>
            </a:extLst>
          </p:cNvPr>
          <p:cNvSpPr/>
          <p:nvPr/>
        </p:nvSpPr>
        <p:spPr>
          <a:xfrm>
            <a:off x="8763676" y="5548462"/>
            <a:ext cx="838899" cy="4613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ონლაინ კლინ და უბნის ექიმები</a:t>
            </a: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5111460A-01D2-4FC5-82DC-8AEE9BAF1512}"/>
              </a:ext>
            </a:extLst>
          </p:cNvPr>
          <p:cNvSpPr/>
          <p:nvPr/>
        </p:nvSpPr>
        <p:spPr>
          <a:xfrm>
            <a:off x="9728623" y="5542058"/>
            <a:ext cx="838899" cy="4613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ონლაინ კლინ და უბნის ექიმები</a:t>
            </a: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3FAE0C1F-E334-4426-BED1-43D357C529C9}"/>
              </a:ext>
            </a:extLst>
          </p:cNvPr>
          <p:cNvSpPr/>
          <p:nvPr/>
        </p:nvSpPr>
        <p:spPr>
          <a:xfrm>
            <a:off x="10722827" y="5548462"/>
            <a:ext cx="838899" cy="4613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ონლაინ კლინ და უბნის ექიმები</a:t>
            </a: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3F0F508D-1315-4DE8-B0AE-B257C44CC522}"/>
              </a:ext>
            </a:extLst>
          </p:cNvPr>
          <p:cNvSpPr/>
          <p:nvPr/>
        </p:nvSpPr>
        <p:spPr>
          <a:xfrm>
            <a:off x="8917497" y="227106"/>
            <a:ext cx="2644229" cy="1098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C03101F-353D-4933-8A30-337DE11EB03D}"/>
              </a:ext>
            </a:extLst>
          </p:cNvPr>
          <p:cNvSpPr/>
          <p:nvPr/>
        </p:nvSpPr>
        <p:spPr>
          <a:xfrm>
            <a:off x="639385" y="279921"/>
            <a:ext cx="2644229" cy="1098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A5BDFC-A239-4C12-9DCA-836EA7BB9D3C}"/>
              </a:ext>
            </a:extLst>
          </p:cNvPr>
          <p:cNvCxnSpPr>
            <a:cxnSpLocks/>
            <a:stCxn id="226" idx="3"/>
            <a:endCxn id="160" idx="0"/>
          </p:cNvCxnSpPr>
          <p:nvPr/>
        </p:nvCxnSpPr>
        <p:spPr>
          <a:xfrm>
            <a:off x="2964373" y="984822"/>
            <a:ext cx="2303568" cy="1856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C470590-22AE-4957-A8FD-F064A585BEED}"/>
              </a:ext>
            </a:extLst>
          </p:cNvPr>
          <p:cNvCxnSpPr>
            <a:stCxn id="184" idx="3"/>
          </p:cNvCxnSpPr>
          <p:nvPr/>
        </p:nvCxnSpPr>
        <p:spPr>
          <a:xfrm>
            <a:off x="8411345" y="2440772"/>
            <a:ext cx="1504442" cy="19550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1AAC93A-C351-42E6-BD7F-1A33BBF5E4DB}"/>
              </a:ext>
            </a:extLst>
          </p:cNvPr>
          <p:cNvSpPr/>
          <p:nvPr/>
        </p:nvSpPr>
        <p:spPr>
          <a:xfrm>
            <a:off x="1062075" y="5453970"/>
            <a:ext cx="10575837" cy="966887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F1A30E5-6C66-4343-8167-4EAA868FEDEB}"/>
              </a:ext>
            </a:extLst>
          </p:cNvPr>
          <p:cNvCxnSpPr>
            <a:stCxn id="184" idx="3"/>
          </p:cNvCxnSpPr>
          <p:nvPr/>
        </p:nvCxnSpPr>
        <p:spPr>
          <a:xfrm>
            <a:off x="8411345" y="2440772"/>
            <a:ext cx="3150381" cy="30004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5C1568-05DF-4648-B0CA-CBB5E45163B6}"/>
              </a:ext>
            </a:extLst>
          </p:cNvPr>
          <p:cNvCxnSpPr>
            <a:stCxn id="182" idx="3"/>
            <a:endCxn id="302" idx="1"/>
          </p:cNvCxnSpPr>
          <p:nvPr/>
        </p:nvCxnSpPr>
        <p:spPr>
          <a:xfrm flipV="1">
            <a:off x="8608502" y="776418"/>
            <a:ext cx="308995" cy="142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74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63B43A-A3CC-4555-9F14-4E47DB5D1C4D}"/>
              </a:ext>
            </a:extLst>
          </p:cNvPr>
          <p:cNvSpPr txBox="1"/>
          <p:nvPr/>
        </p:nvSpPr>
        <p:spPr>
          <a:xfrm>
            <a:off x="852881" y="553673"/>
            <a:ext cx="1048623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4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პროცესში</a:t>
            </a:r>
            <a:r>
              <a:rPr lang="ka-GE" sz="3400" dirty="0"/>
              <a:t> </a:t>
            </a:r>
            <a:r>
              <a:rPr lang="ka-GE" sz="34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მონაწილე სტრუქტურული ერთეულები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საზოგადოებრივი</a:t>
            </a:r>
            <a:r>
              <a:rPr lang="ka-GE" dirty="0">
                <a:solidFill>
                  <a:schemeClr val="bg1"/>
                </a:solidFill>
              </a:rPr>
              <a:t> </a:t>
            </a:r>
            <a:r>
              <a:rPr lang="ka-G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ჯანდაცვა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პირველადი მონაცემების შეყვანა</a:t>
            </a:r>
            <a:r>
              <a:rPr lang="en-US" sz="1400" dirty="0">
                <a:solidFill>
                  <a:schemeClr val="bg1"/>
                </a:solidFill>
              </a:rPr>
              <a:t>;</a:t>
            </a:r>
            <a:endParaRPr lang="ka-GE" sz="1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დამუშავება</a:t>
            </a:r>
            <a:r>
              <a:rPr lang="en-US" sz="1400" dirty="0">
                <a:solidFill>
                  <a:schemeClr val="bg1"/>
                </a:solidFill>
              </a:rPr>
              <a:t>;</a:t>
            </a:r>
            <a:endParaRPr lang="ka-GE" sz="1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ნიმუშების აღება  და ლაბორატორიებში გაგზავნა</a:t>
            </a:r>
            <a:r>
              <a:rPr lang="en-US" sz="1400" dirty="0">
                <a:solidFill>
                  <a:schemeClr val="bg1"/>
                </a:solidFill>
              </a:rPr>
              <a:t>;</a:t>
            </a:r>
            <a:endParaRPr lang="ka-GE" sz="1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მიღებული ტესტირების პასუხების უბნის ექიმებთან/ონლაინ კლინიკებში გაგზავნა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ka-GE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პირველადი ჯანდაცვა, ონლაინ კლინიკები და უბნის ექიმები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პჯდ-დან ინფორმაციის მიღება და სახლში მკურნალების მონიტორინგს განხორციელება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სასაზღვრო-გამშვები პუნქტები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უცხოეთიდან შემოსულების აღრიცხვა</a:t>
            </a:r>
            <a:r>
              <a:rPr lang="en-US" sz="1400" dirty="0">
                <a:solidFill>
                  <a:schemeClr val="bg1"/>
                </a:solidFill>
              </a:rPr>
              <a:t>;</a:t>
            </a:r>
            <a:r>
              <a:rPr lang="ka-GE" sz="1400" dirty="0">
                <a:solidFill>
                  <a:schemeClr val="bg1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საკარანტინე სივრცეში გადაყვანა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ka-GE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ლაბორატორიები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მიღბული ნიმუშების დამუშავება</a:t>
            </a:r>
            <a:r>
              <a:rPr lang="en-US" sz="1400" dirty="0">
                <a:solidFill>
                  <a:schemeClr val="bg1"/>
                </a:solidFill>
              </a:rPr>
              <a:t>;</a:t>
            </a:r>
            <a:endParaRPr lang="ka-GE" sz="1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პასუხების 112-ში გაგზავნა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ka-GE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ლაბორატორიებიდან ტესტების პასუხების თავმოყრა</a:t>
            </a:r>
            <a:r>
              <a:rPr lang="en-US" sz="1400" dirty="0">
                <a:solidFill>
                  <a:schemeClr val="bg1"/>
                </a:solidFill>
              </a:rPr>
              <a:t>;</a:t>
            </a:r>
            <a:endParaRPr lang="ka-GE" sz="1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შტაბისთვის სრული მონაცემების გადაგზავნა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ka-GE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შტაბი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მიღებული ტესტირების შედეგების მიხედვით გატესტილთა მენეჯმენტი</a:t>
            </a:r>
            <a:r>
              <a:rPr lang="en-US" sz="1400" dirty="0">
                <a:solidFill>
                  <a:schemeClr val="bg1"/>
                </a:solidFill>
              </a:rPr>
              <a:t>;</a:t>
            </a:r>
            <a:endParaRPr lang="ka-GE" sz="1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მონაცემთა ანალიზი და სამინისტროსთან კოორდინაცია</a:t>
            </a:r>
            <a:r>
              <a:rPr lang="en-US" sz="1400" dirty="0">
                <a:solidFill>
                  <a:schemeClr val="bg1"/>
                </a:solidFill>
              </a:rPr>
              <a:t>;</a:t>
            </a:r>
            <a:endParaRPr lang="ka-GE" sz="1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a-GE" sz="1400" dirty="0">
                <a:solidFill>
                  <a:schemeClr val="bg1"/>
                </a:solidFill>
              </a:rPr>
              <a:t>პჯდ-სათვის შედეგების გადაგზავნა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ka-GE" sz="1400" dirty="0">
              <a:solidFill>
                <a:schemeClr val="bg1"/>
              </a:solidFill>
            </a:endParaRPr>
          </a:p>
          <a:p>
            <a:pPr lvl="1"/>
            <a:endParaRPr lang="ka-G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0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81">
            <a:extLst>
              <a:ext uri="{FF2B5EF4-FFF2-40B4-BE49-F238E27FC236}">
                <a16:creationId xmlns:a16="http://schemas.microsoft.com/office/drawing/2014/main" id="{08159DEE-8235-49D3-BA75-38CF0310312C}"/>
              </a:ext>
            </a:extLst>
          </p:cNvPr>
          <p:cNvSpPr/>
          <p:nvPr/>
        </p:nvSpPr>
        <p:spPr>
          <a:xfrm>
            <a:off x="5665059" y="973861"/>
            <a:ext cx="2281807" cy="20259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E3692D61-821E-4B51-B540-0F4A8FE1E147}"/>
              </a:ext>
            </a:extLst>
          </p:cNvPr>
          <p:cNvSpPr/>
          <p:nvPr/>
        </p:nvSpPr>
        <p:spPr>
          <a:xfrm>
            <a:off x="5860138" y="1134046"/>
            <a:ext cx="1622612" cy="520118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სავადმყოფოები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36B92AF4-D5C8-45A1-B1E9-D66CADD9DB30}"/>
              </a:ext>
            </a:extLst>
          </p:cNvPr>
          <p:cNvSpPr/>
          <p:nvPr/>
        </p:nvSpPr>
        <p:spPr>
          <a:xfrm>
            <a:off x="5814437" y="2080812"/>
            <a:ext cx="1827630" cy="520118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/>
              <a:t>სასტუმროები</a:t>
            </a:r>
            <a:endParaRPr lang="en-US" sz="1400" dirty="0"/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1B631524-9C16-43DE-A986-120B06115C8F}"/>
              </a:ext>
            </a:extLst>
          </p:cNvPr>
          <p:cNvSpPr/>
          <p:nvPr/>
        </p:nvSpPr>
        <p:spPr>
          <a:xfrm>
            <a:off x="6012538" y="1286446"/>
            <a:ext cx="1622612" cy="520118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სავადმყოფოები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F775646D-43BE-436A-8A4D-81F8795B0C24}"/>
              </a:ext>
            </a:extLst>
          </p:cNvPr>
          <p:cNvSpPr/>
          <p:nvPr/>
        </p:nvSpPr>
        <p:spPr>
          <a:xfrm>
            <a:off x="6164938" y="1438846"/>
            <a:ext cx="1622612" cy="520118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კლინიკები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2" name="Rectangle: Rounded Corners 221">
            <a:extLst>
              <a:ext uri="{FF2B5EF4-FFF2-40B4-BE49-F238E27FC236}">
                <a16:creationId xmlns:a16="http://schemas.microsoft.com/office/drawing/2014/main" id="{56D3E83F-B2B9-4822-892B-EF2DB286A4D9}"/>
              </a:ext>
            </a:extLst>
          </p:cNvPr>
          <p:cNvSpPr/>
          <p:nvPr/>
        </p:nvSpPr>
        <p:spPr>
          <a:xfrm>
            <a:off x="5966837" y="2233212"/>
            <a:ext cx="1827630" cy="520118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23" name="Rectangle: Rounded Corners 222">
            <a:extLst>
              <a:ext uri="{FF2B5EF4-FFF2-40B4-BE49-F238E27FC236}">
                <a16:creationId xmlns:a16="http://schemas.microsoft.com/office/drawing/2014/main" id="{3D8A1C44-3216-4133-96B6-44028A1225CC}"/>
              </a:ext>
            </a:extLst>
          </p:cNvPr>
          <p:cNvSpPr/>
          <p:nvPr/>
        </p:nvSpPr>
        <p:spPr>
          <a:xfrm>
            <a:off x="6119237" y="2385612"/>
            <a:ext cx="1827630" cy="520118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/>
              <a:t>კოვიდ სასტუმროები</a:t>
            </a:r>
            <a:endParaRPr lang="en-US" sz="14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7562DAF-6444-45F0-8CFD-A2939108B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964159"/>
              </p:ext>
            </p:extLst>
          </p:nvPr>
        </p:nvGraphicFramePr>
        <p:xfrm>
          <a:off x="350974" y="1384362"/>
          <a:ext cx="4838345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44">
                  <a:extLst>
                    <a:ext uri="{9D8B030D-6E8A-4147-A177-3AD203B41FA5}">
                      <a16:colId xmlns:a16="http://schemas.microsoft.com/office/drawing/2014/main" val="2691798627"/>
                    </a:ext>
                  </a:extLst>
                </a:gridCol>
                <a:gridCol w="1057012">
                  <a:extLst>
                    <a:ext uri="{9D8B030D-6E8A-4147-A177-3AD203B41FA5}">
                      <a16:colId xmlns:a16="http://schemas.microsoft.com/office/drawing/2014/main" val="2704752677"/>
                    </a:ext>
                  </a:extLst>
                </a:gridCol>
                <a:gridCol w="1090569">
                  <a:extLst>
                    <a:ext uri="{9D8B030D-6E8A-4147-A177-3AD203B41FA5}">
                      <a16:colId xmlns:a16="http://schemas.microsoft.com/office/drawing/2014/main" val="3444960203"/>
                    </a:ext>
                  </a:extLst>
                </a:gridCol>
                <a:gridCol w="1661020">
                  <a:extLst>
                    <a:ext uri="{9D8B030D-6E8A-4147-A177-3AD203B41FA5}">
                      <a16:colId xmlns:a16="http://schemas.microsoft.com/office/drawing/2014/main" val="4086237724"/>
                    </a:ext>
                  </a:extLst>
                </a:gridCol>
              </a:tblGrid>
              <a:tr h="229818">
                <a:tc>
                  <a:txBody>
                    <a:bodyPr/>
                    <a:lstStyle/>
                    <a:p>
                      <a:pPr algn="ctr"/>
                      <a:r>
                        <a:rPr lang="ka-GE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ტესტის</a:t>
                      </a:r>
                      <a:r>
                        <a:rPr lang="ka-GE" sz="1100" dirty="0"/>
                        <a:t> პასუხი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/>
                        <a:t>დისპოზიცია ტესტის შემდეგ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/>
                        <a:t>დასახელება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/>
                        <a:t>საიდენტიფიკაციო კოდი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38950"/>
                  </a:ext>
                </a:extLst>
              </a:tr>
              <a:tr h="229818">
                <a:tc>
                  <a:txBody>
                    <a:bodyPr/>
                    <a:lstStyle/>
                    <a:p>
                      <a:pPr algn="ctr"/>
                      <a:r>
                        <a:rPr lang="ka-GE" sz="1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დადებითი</a:t>
                      </a:r>
                      <a:endParaRPr lang="en-US" sz="11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/>
                        <a:t>კლინიკა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/>
                        <a:t>შპს პირველი სამედიცინო ცენტრი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200007143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54238"/>
                  </a:ext>
                </a:extLst>
              </a:tr>
              <a:tr h="229818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ka-GE" sz="1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დადებითი</a:t>
                      </a:r>
                      <a:endParaRPr lang="en-US" sz="11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ka-G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კოვიდ სასტუმრო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 Legends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dirty="0"/>
                        <a:t>200007222</a:t>
                      </a:r>
                      <a:endParaRPr lang="en-US" sz="11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210881"/>
                  </a:ext>
                </a:extLst>
              </a:tr>
            </a:tbl>
          </a:graphicData>
        </a:graphic>
      </p:graphicFrame>
      <p:graphicFrame>
        <p:nvGraphicFramePr>
          <p:cNvPr id="78" name="Table 7">
            <a:extLst>
              <a:ext uri="{FF2B5EF4-FFF2-40B4-BE49-F238E27FC236}">
                <a16:creationId xmlns:a16="http://schemas.microsoft.com/office/drawing/2014/main" id="{A5305201-BD54-45D7-824A-8FAC7055B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60967"/>
              </p:ext>
            </p:extLst>
          </p:nvPr>
        </p:nvGraphicFramePr>
        <p:xfrm>
          <a:off x="8422607" y="1394105"/>
          <a:ext cx="3021298" cy="1240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837">
                  <a:extLst>
                    <a:ext uri="{9D8B030D-6E8A-4147-A177-3AD203B41FA5}">
                      <a16:colId xmlns:a16="http://schemas.microsoft.com/office/drawing/2014/main" val="2691798627"/>
                    </a:ext>
                  </a:extLst>
                </a:gridCol>
                <a:gridCol w="1522461">
                  <a:extLst>
                    <a:ext uri="{9D8B030D-6E8A-4147-A177-3AD203B41FA5}">
                      <a16:colId xmlns:a16="http://schemas.microsoft.com/office/drawing/2014/main" val="2704752677"/>
                    </a:ext>
                  </a:extLst>
                </a:gridCol>
              </a:tblGrid>
              <a:tr h="447566">
                <a:tc>
                  <a:txBody>
                    <a:bodyPr/>
                    <a:lstStyle/>
                    <a:p>
                      <a:pPr algn="ctr"/>
                      <a:r>
                        <a:rPr lang="ka-GE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მიმდინარე</a:t>
                      </a:r>
                      <a:r>
                        <a:rPr lang="ka-GE" dirty="0"/>
                        <a:t> </a:t>
                      </a:r>
                      <a:r>
                        <a:rPr lang="ka-GE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სტატუსი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a-GE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თარიღი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38950"/>
                  </a:ext>
                </a:extLst>
              </a:tr>
              <a:tr h="217389">
                <a:tc>
                  <a:txBody>
                    <a:bodyPr/>
                    <a:lstStyle/>
                    <a:p>
                      <a:pPr algn="ctr"/>
                      <a:r>
                        <a:rPr lang="ka-GE" sz="1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აქტიური</a:t>
                      </a:r>
                      <a:endParaRPr lang="en-US" sz="11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12/10/2020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54238"/>
                  </a:ext>
                </a:extLst>
              </a:tr>
              <a:tr h="447566">
                <a:tc>
                  <a:txBody>
                    <a:bodyPr/>
                    <a:lstStyle/>
                    <a:p>
                      <a:pPr algn="ctr"/>
                      <a:r>
                        <a:rPr lang="ka-GE" sz="1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აქტიური</a:t>
                      </a:r>
                      <a:endParaRPr lang="en-US" sz="11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12/10/2020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210881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AE9A722-EDF3-4DAF-88F9-21FE45303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233690"/>
              </p:ext>
            </p:extLst>
          </p:nvPr>
        </p:nvGraphicFramePr>
        <p:xfrm>
          <a:off x="335518" y="5366959"/>
          <a:ext cx="11641816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162">
                  <a:extLst>
                    <a:ext uri="{9D8B030D-6E8A-4147-A177-3AD203B41FA5}">
                      <a16:colId xmlns:a16="http://schemas.microsoft.com/office/drawing/2014/main" val="762494980"/>
                    </a:ext>
                  </a:extLst>
                </a:gridCol>
                <a:gridCol w="1543574">
                  <a:extLst>
                    <a:ext uri="{9D8B030D-6E8A-4147-A177-3AD203B41FA5}">
                      <a16:colId xmlns:a16="http://schemas.microsoft.com/office/drawing/2014/main" val="1326608408"/>
                    </a:ext>
                  </a:extLst>
                </a:gridCol>
                <a:gridCol w="1142945">
                  <a:extLst>
                    <a:ext uri="{9D8B030D-6E8A-4147-A177-3AD203B41FA5}">
                      <a16:colId xmlns:a16="http://schemas.microsoft.com/office/drawing/2014/main" val="2676507136"/>
                    </a:ext>
                  </a:extLst>
                </a:gridCol>
                <a:gridCol w="1315029">
                  <a:extLst>
                    <a:ext uri="{9D8B030D-6E8A-4147-A177-3AD203B41FA5}">
                      <a16:colId xmlns:a16="http://schemas.microsoft.com/office/drawing/2014/main" val="2842148481"/>
                    </a:ext>
                  </a:extLst>
                </a:gridCol>
                <a:gridCol w="1518408">
                  <a:extLst>
                    <a:ext uri="{9D8B030D-6E8A-4147-A177-3AD203B41FA5}">
                      <a16:colId xmlns:a16="http://schemas.microsoft.com/office/drawing/2014/main" val="1273885595"/>
                    </a:ext>
                  </a:extLst>
                </a:gridCol>
                <a:gridCol w="1493240">
                  <a:extLst>
                    <a:ext uri="{9D8B030D-6E8A-4147-A177-3AD203B41FA5}">
                      <a16:colId xmlns:a16="http://schemas.microsoft.com/office/drawing/2014/main" val="2423404189"/>
                    </a:ext>
                  </a:extLst>
                </a:gridCol>
                <a:gridCol w="1494231">
                  <a:extLst>
                    <a:ext uri="{9D8B030D-6E8A-4147-A177-3AD203B41FA5}">
                      <a16:colId xmlns:a16="http://schemas.microsoft.com/office/drawing/2014/main" val="3914199042"/>
                    </a:ext>
                  </a:extLst>
                </a:gridCol>
                <a:gridCol w="1455227">
                  <a:extLst>
                    <a:ext uri="{9D8B030D-6E8A-4147-A177-3AD203B41FA5}">
                      <a16:colId xmlns:a16="http://schemas.microsoft.com/office/drawing/2014/main" val="3752773105"/>
                    </a:ext>
                  </a:extLst>
                </a:gridCol>
              </a:tblGrid>
              <a:tr h="589296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კლინიკა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dirty="0"/>
                        <a:t>საიდენტიფიკაციო კოდი</a:t>
                      </a:r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ოთახების რაოდენობა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საწოლების რაოდენობა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დაკავებული საწოლების რაოდენობა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დაკავებული საწოლების % სულ საწოლებთან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თავისუფალი საწოლების რაოდენობა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თავისუფალი საწოლების % სულ საწოლების რაოდენობასთან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075708"/>
                  </a:ext>
                </a:extLst>
              </a:tr>
              <a:tr h="4996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dirty="0"/>
                        <a:t>შპს პირველი სამედიცინო ცენტრი</a:t>
                      </a:r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200007143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50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80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50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63%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30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37%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551238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07710F-23A7-4EAD-8854-8E17A91ECB3F}"/>
              </a:ext>
            </a:extLst>
          </p:cNvPr>
          <p:cNvCxnSpPr>
            <a:cxnSpLocks/>
            <a:stCxn id="7" idx="3"/>
            <a:endCxn id="218" idx="1"/>
          </p:cNvCxnSpPr>
          <p:nvPr/>
        </p:nvCxnSpPr>
        <p:spPr>
          <a:xfrm flipV="1">
            <a:off x="5189319" y="1546505"/>
            <a:ext cx="823219" cy="6455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AE8555-70A1-4AE0-941B-75CB99DE8445}"/>
              </a:ext>
            </a:extLst>
          </p:cNvPr>
          <p:cNvCxnSpPr>
            <a:cxnSpLocks/>
            <a:stCxn id="219" idx="3"/>
            <a:endCxn id="78" idx="1"/>
          </p:cNvCxnSpPr>
          <p:nvPr/>
        </p:nvCxnSpPr>
        <p:spPr>
          <a:xfrm>
            <a:off x="7787550" y="1698905"/>
            <a:ext cx="635057" cy="3152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3DAD5C-6911-43AB-909F-1E2FB203A5E6}"/>
              </a:ext>
            </a:extLst>
          </p:cNvPr>
          <p:cNvCxnSpPr>
            <a:cxnSpLocks/>
            <a:endCxn id="222" idx="1"/>
          </p:cNvCxnSpPr>
          <p:nvPr/>
        </p:nvCxnSpPr>
        <p:spPr>
          <a:xfrm flipV="1">
            <a:off x="5213560" y="2493271"/>
            <a:ext cx="753277" cy="301189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A2B46C6-47B0-4D89-AC42-61F78D24BC7A}"/>
              </a:ext>
            </a:extLst>
          </p:cNvPr>
          <p:cNvCxnSpPr>
            <a:cxnSpLocks/>
            <a:stCxn id="223" idx="3"/>
          </p:cNvCxnSpPr>
          <p:nvPr/>
        </p:nvCxnSpPr>
        <p:spPr>
          <a:xfrm flipV="1">
            <a:off x="7946867" y="2462926"/>
            <a:ext cx="445710" cy="182745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Arrow: Bent 22">
            <a:extLst>
              <a:ext uri="{FF2B5EF4-FFF2-40B4-BE49-F238E27FC236}">
                <a16:creationId xmlns:a16="http://schemas.microsoft.com/office/drawing/2014/main" id="{33BA7462-5534-43FF-9019-762C2BD2E0B2}"/>
              </a:ext>
            </a:extLst>
          </p:cNvPr>
          <p:cNvSpPr/>
          <p:nvPr/>
        </p:nvSpPr>
        <p:spPr>
          <a:xfrm rot="5400000">
            <a:off x="10103697" y="3464738"/>
            <a:ext cx="3232996" cy="449571"/>
          </a:xfrm>
          <a:prstGeom prst="bentArrow">
            <a:avLst>
              <a:gd name="adj1" fmla="val 26754"/>
              <a:gd name="adj2" fmla="val 29108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95" name="Table 9">
            <a:extLst>
              <a:ext uri="{FF2B5EF4-FFF2-40B4-BE49-F238E27FC236}">
                <a16:creationId xmlns:a16="http://schemas.microsoft.com/office/drawing/2014/main" id="{D111727C-3840-4416-9482-5A8A01CD6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379549"/>
              </p:ext>
            </p:extLst>
          </p:nvPr>
        </p:nvGraphicFramePr>
        <p:xfrm>
          <a:off x="381086" y="4184795"/>
          <a:ext cx="1115989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652">
                  <a:extLst>
                    <a:ext uri="{9D8B030D-6E8A-4147-A177-3AD203B41FA5}">
                      <a16:colId xmlns:a16="http://schemas.microsoft.com/office/drawing/2014/main" val="762494980"/>
                    </a:ext>
                  </a:extLst>
                </a:gridCol>
                <a:gridCol w="1479676">
                  <a:extLst>
                    <a:ext uri="{9D8B030D-6E8A-4147-A177-3AD203B41FA5}">
                      <a16:colId xmlns:a16="http://schemas.microsoft.com/office/drawing/2014/main" val="1326608408"/>
                    </a:ext>
                  </a:extLst>
                </a:gridCol>
                <a:gridCol w="1095632">
                  <a:extLst>
                    <a:ext uri="{9D8B030D-6E8A-4147-A177-3AD203B41FA5}">
                      <a16:colId xmlns:a16="http://schemas.microsoft.com/office/drawing/2014/main" val="2676507136"/>
                    </a:ext>
                  </a:extLst>
                </a:gridCol>
                <a:gridCol w="1260592">
                  <a:extLst>
                    <a:ext uri="{9D8B030D-6E8A-4147-A177-3AD203B41FA5}">
                      <a16:colId xmlns:a16="http://schemas.microsoft.com/office/drawing/2014/main" val="2842148481"/>
                    </a:ext>
                  </a:extLst>
                </a:gridCol>
                <a:gridCol w="1455552">
                  <a:extLst>
                    <a:ext uri="{9D8B030D-6E8A-4147-A177-3AD203B41FA5}">
                      <a16:colId xmlns:a16="http://schemas.microsoft.com/office/drawing/2014/main" val="1273885595"/>
                    </a:ext>
                  </a:extLst>
                </a:gridCol>
                <a:gridCol w="1431426">
                  <a:extLst>
                    <a:ext uri="{9D8B030D-6E8A-4147-A177-3AD203B41FA5}">
                      <a16:colId xmlns:a16="http://schemas.microsoft.com/office/drawing/2014/main" val="2423404189"/>
                    </a:ext>
                  </a:extLst>
                </a:gridCol>
                <a:gridCol w="1432376">
                  <a:extLst>
                    <a:ext uri="{9D8B030D-6E8A-4147-A177-3AD203B41FA5}">
                      <a16:colId xmlns:a16="http://schemas.microsoft.com/office/drawing/2014/main" val="3914199042"/>
                    </a:ext>
                  </a:extLst>
                </a:gridCol>
                <a:gridCol w="1394987">
                  <a:extLst>
                    <a:ext uri="{9D8B030D-6E8A-4147-A177-3AD203B41FA5}">
                      <a16:colId xmlns:a16="http://schemas.microsoft.com/office/drawing/2014/main" val="3752773105"/>
                    </a:ext>
                  </a:extLst>
                </a:gridCol>
              </a:tblGrid>
              <a:tr h="562699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კოვიდ სასტუმრო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dirty="0"/>
                        <a:t>საიდენტიფიკაციო კოდი</a:t>
                      </a:r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ოთახების რაოდენობა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საწოლების რაოდენობა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დაკავებული საწოლების რაოდენობა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დაკავებული საწოლების % სულ საწოლებთან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თავისუფალი საწოლების რაოდენობა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თავისუფალი საწოლების % სულ საწოლების რაოდენობასთან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075708"/>
                  </a:ext>
                </a:extLst>
              </a:tr>
              <a:tr h="318048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 Legends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200007222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40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25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63%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37%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551238"/>
                  </a:ext>
                </a:extLst>
              </a:tr>
            </a:tbl>
          </a:graphicData>
        </a:graphic>
      </p:graphicFrame>
      <p:sp>
        <p:nvSpPr>
          <p:cNvPr id="30" name="Arrow: Down 29">
            <a:extLst>
              <a:ext uri="{FF2B5EF4-FFF2-40B4-BE49-F238E27FC236}">
                <a16:creationId xmlns:a16="http://schemas.microsoft.com/office/drawing/2014/main" id="{1480BF38-B8B7-45D5-BB38-6BF00BB0E17B}"/>
              </a:ext>
            </a:extLst>
          </p:cNvPr>
          <p:cNvSpPr/>
          <p:nvPr/>
        </p:nvSpPr>
        <p:spPr>
          <a:xfrm>
            <a:off x="10670796" y="2673205"/>
            <a:ext cx="226503" cy="142670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unched Tape 20">
            <a:extLst>
              <a:ext uri="{FF2B5EF4-FFF2-40B4-BE49-F238E27FC236}">
                <a16:creationId xmlns:a16="http://schemas.microsoft.com/office/drawing/2014/main" id="{DC89DCB6-A741-4BBF-80ED-C2F268CD31BA}"/>
              </a:ext>
            </a:extLst>
          </p:cNvPr>
          <p:cNvSpPr/>
          <p:nvPr/>
        </p:nvSpPr>
        <p:spPr>
          <a:xfrm>
            <a:off x="381086" y="129593"/>
            <a:ext cx="2034334" cy="95889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შტაბი</a:t>
            </a:r>
            <a:endParaRPr lang="en-US" sz="1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969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81">
            <a:extLst>
              <a:ext uri="{FF2B5EF4-FFF2-40B4-BE49-F238E27FC236}">
                <a16:creationId xmlns:a16="http://schemas.microsoft.com/office/drawing/2014/main" id="{08159DEE-8235-49D3-BA75-38CF0310312C}"/>
              </a:ext>
            </a:extLst>
          </p:cNvPr>
          <p:cNvSpPr/>
          <p:nvPr/>
        </p:nvSpPr>
        <p:spPr>
          <a:xfrm>
            <a:off x="5436066" y="1222968"/>
            <a:ext cx="2642531" cy="14267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36B92AF4-D5C8-45A1-B1E9-D66CADD9DB30}"/>
              </a:ext>
            </a:extLst>
          </p:cNvPr>
          <p:cNvSpPr/>
          <p:nvPr/>
        </p:nvSpPr>
        <p:spPr>
          <a:xfrm>
            <a:off x="5758127" y="1414197"/>
            <a:ext cx="1827630" cy="520118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22" name="Rectangle: Rounded Corners 221">
            <a:extLst>
              <a:ext uri="{FF2B5EF4-FFF2-40B4-BE49-F238E27FC236}">
                <a16:creationId xmlns:a16="http://schemas.microsoft.com/office/drawing/2014/main" id="{56D3E83F-B2B9-4822-892B-EF2DB286A4D9}"/>
              </a:ext>
            </a:extLst>
          </p:cNvPr>
          <p:cNvSpPr/>
          <p:nvPr/>
        </p:nvSpPr>
        <p:spPr>
          <a:xfrm>
            <a:off x="5903610" y="1588119"/>
            <a:ext cx="1827630" cy="520118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23" name="Rectangle: Rounded Corners 222">
            <a:extLst>
              <a:ext uri="{FF2B5EF4-FFF2-40B4-BE49-F238E27FC236}">
                <a16:creationId xmlns:a16="http://schemas.microsoft.com/office/drawing/2014/main" id="{3D8A1C44-3216-4133-96B6-44028A1225CC}"/>
              </a:ext>
            </a:extLst>
          </p:cNvPr>
          <p:cNvSpPr/>
          <p:nvPr/>
        </p:nvSpPr>
        <p:spPr>
          <a:xfrm>
            <a:off x="6062927" y="1718997"/>
            <a:ext cx="1827630" cy="520118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/>
              <a:t>საკარანტინე სასტუმროები</a:t>
            </a:r>
            <a:endParaRPr lang="en-US" sz="14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7562DAF-6444-45F0-8CFD-A2939108B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02502"/>
              </p:ext>
            </p:extLst>
          </p:nvPr>
        </p:nvGraphicFramePr>
        <p:xfrm>
          <a:off x="350974" y="1384362"/>
          <a:ext cx="4838345" cy="102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44">
                  <a:extLst>
                    <a:ext uri="{9D8B030D-6E8A-4147-A177-3AD203B41FA5}">
                      <a16:colId xmlns:a16="http://schemas.microsoft.com/office/drawing/2014/main" val="2691798627"/>
                    </a:ext>
                  </a:extLst>
                </a:gridCol>
                <a:gridCol w="1057012">
                  <a:extLst>
                    <a:ext uri="{9D8B030D-6E8A-4147-A177-3AD203B41FA5}">
                      <a16:colId xmlns:a16="http://schemas.microsoft.com/office/drawing/2014/main" val="2704752677"/>
                    </a:ext>
                  </a:extLst>
                </a:gridCol>
                <a:gridCol w="1090569">
                  <a:extLst>
                    <a:ext uri="{9D8B030D-6E8A-4147-A177-3AD203B41FA5}">
                      <a16:colId xmlns:a16="http://schemas.microsoft.com/office/drawing/2014/main" val="3444960203"/>
                    </a:ext>
                  </a:extLst>
                </a:gridCol>
                <a:gridCol w="1661020">
                  <a:extLst>
                    <a:ext uri="{9D8B030D-6E8A-4147-A177-3AD203B41FA5}">
                      <a16:colId xmlns:a16="http://schemas.microsoft.com/office/drawing/2014/main" val="4086237724"/>
                    </a:ext>
                  </a:extLst>
                </a:gridCol>
              </a:tblGrid>
              <a:tr h="229818">
                <a:tc>
                  <a:txBody>
                    <a:bodyPr/>
                    <a:lstStyle/>
                    <a:p>
                      <a:pPr algn="ctr"/>
                      <a:r>
                        <a:rPr lang="ka-GE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ტესტის</a:t>
                      </a:r>
                      <a:r>
                        <a:rPr lang="ka-GE" sz="1100" dirty="0"/>
                        <a:t> პასუხი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/>
                        <a:t>დისპოზიცია ტესტის შემდეგ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/>
                        <a:t>დასახელება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/>
                        <a:t>საიდენტიფიკაციო კოდი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38950"/>
                  </a:ext>
                </a:extLst>
              </a:tr>
              <a:tr h="229818"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/>
                        <a:t>საკარანტინე სასტუმრო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/>
                        <a:t>შპს შავი ზღვა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200007070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54238"/>
                  </a:ext>
                </a:extLst>
              </a:tr>
            </a:tbl>
          </a:graphicData>
        </a:graphic>
      </p:graphicFrame>
      <p:graphicFrame>
        <p:nvGraphicFramePr>
          <p:cNvPr id="78" name="Table 7">
            <a:extLst>
              <a:ext uri="{FF2B5EF4-FFF2-40B4-BE49-F238E27FC236}">
                <a16:creationId xmlns:a16="http://schemas.microsoft.com/office/drawing/2014/main" id="{A5305201-BD54-45D7-824A-8FAC7055B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19359"/>
              </p:ext>
            </p:extLst>
          </p:nvPr>
        </p:nvGraphicFramePr>
        <p:xfrm>
          <a:off x="8366298" y="1244675"/>
          <a:ext cx="3021298" cy="99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837">
                  <a:extLst>
                    <a:ext uri="{9D8B030D-6E8A-4147-A177-3AD203B41FA5}">
                      <a16:colId xmlns:a16="http://schemas.microsoft.com/office/drawing/2014/main" val="2691798627"/>
                    </a:ext>
                  </a:extLst>
                </a:gridCol>
                <a:gridCol w="1522461">
                  <a:extLst>
                    <a:ext uri="{9D8B030D-6E8A-4147-A177-3AD203B41FA5}">
                      <a16:colId xmlns:a16="http://schemas.microsoft.com/office/drawing/2014/main" val="2704752677"/>
                    </a:ext>
                  </a:extLst>
                </a:gridCol>
              </a:tblGrid>
              <a:tr h="567720">
                <a:tc>
                  <a:txBody>
                    <a:bodyPr/>
                    <a:lstStyle/>
                    <a:p>
                      <a:pPr algn="ctr"/>
                      <a:r>
                        <a:rPr lang="ka-GE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მიმდინარე</a:t>
                      </a:r>
                      <a:r>
                        <a:rPr lang="ka-GE" dirty="0"/>
                        <a:t> </a:t>
                      </a:r>
                      <a:r>
                        <a:rPr lang="ka-GE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სტატუსი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a-GE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a-GE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თარიღი</a:t>
                      </a:r>
                      <a:endParaRPr lang="en-US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38950"/>
                  </a:ext>
                </a:extLst>
              </a:tr>
              <a:tr h="275749">
                <a:tc>
                  <a:txBody>
                    <a:bodyPr/>
                    <a:lstStyle/>
                    <a:p>
                      <a:pPr algn="ctr"/>
                      <a:r>
                        <a:rPr lang="ka-GE" sz="11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დადებითი / </a:t>
                      </a:r>
                      <a:r>
                        <a:rPr lang="ka-GE" sz="1100" b="1" kern="120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უარყოფითი</a:t>
                      </a:r>
                      <a:endParaRPr lang="en-US" sz="1100" b="1" kern="12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12/10/2020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54238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AE9A722-EDF3-4DAF-88F9-21FE45303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749889"/>
              </p:ext>
            </p:extLst>
          </p:nvPr>
        </p:nvGraphicFramePr>
        <p:xfrm>
          <a:off x="335518" y="5366959"/>
          <a:ext cx="11641816" cy="120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162">
                  <a:extLst>
                    <a:ext uri="{9D8B030D-6E8A-4147-A177-3AD203B41FA5}">
                      <a16:colId xmlns:a16="http://schemas.microsoft.com/office/drawing/2014/main" val="762494980"/>
                    </a:ext>
                  </a:extLst>
                </a:gridCol>
                <a:gridCol w="1543574">
                  <a:extLst>
                    <a:ext uri="{9D8B030D-6E8A-4147-A177-3AD203B41FA5}">
                      <a16:colId xmlns:a16="http://schemas.microsoft.com/office/drawing/2014/main" val="1326608408"/>
                    </a:ext>
                  </a:extLst>
                </a:gridCol>
                <a:gridCol w="1142945">
                  <a:extLst>
                    <a:ext uri="{9D8B030D-6E8A-4147-A177-3AD203B41FA5}">
                      <a16:colId xmlns:a16="http://schemas.microsoft.com/office/drawing/2014/main" val="2676507136"/>
                    </a:ext>
                  </a:extLst>
                </a:gridCol>
                <a:gridCol w="1315029">
                  <a:extLst>
                    <a:ext uri="{9D8B030D-6E8A-4147-A177-3AD203B41FA5}">
                      <a16:colId xmlns:a16="http://schemas.microsoft.com/office/drawing/2014/main" val="2842148481"/>
                    </a:ext>
                  </a:extLst>
                </a:gridCol>
                <a:gridCol w="1518408">
                  <a:extLst>
                    <a:ext uri="{9D8B030D-6E8A-4147-A177-3AD203B41FA5}">
                      <a16:colId xmlns:a16="http://schemas.microsoft.com/office/drawing/2014/main" val="1273885595"/>
                    </a:ext>
                  </a:extLst>
                </a:gridCol>
                <a:gridCol w="1493240">
                  <a:extLst>
                    <a:ext uri="{9D8B030D-6E8A-4147-A177-3AD203B41FA5}">
                      <a16:colId xmlns:a16="http://schemas.microsoft.com/office/drawing/2014/main" val="2423404189"/>
                    </a:ext>
                  </a:extLst>
                </a:gridCol>
                <a:gridCol w="1494231">
                  <a:extLst>
                    <a:ext uri="{9D8B030D-6E8A-4147-A177-3AD203B41FA5}">
                      <a16:colId xmlns:a16="http://schemas.microsoft.com/office/drawing/2014/main" val="3914199042"/>
                    </a:ext>
                  </a:extLst>
                </a:gridCol>
                <a:gridCol w="1455227">
                  <a:extLst>
                    <a:ext uri="{9D8B030D-6E8A-4147-A177-3AD203B41FA5}">
                      <a16:colId xmlns:a16="http://schemas.microsoft.com/office/drawing/2014/main" val="3752773105"/>
                    </a:ext>
                  </a:extLst>
                </a:gridCol>
              </a:tblGrid>
              <a:tr h="589296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კოვიდ სასტუმრო  / კლინიკა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dirty="0"/>
                        <a:t>საიდენტიფიკაციო კოდი</a:t>
                      </a:r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ოთახების რაოდენობა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საწოლების რაოდენობა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დაკავებული საწოლების რაოდენობა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დაკავებული საწოლების % სულ საწოლებთან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თავისუფალი საწოლების რაოდენობა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თავისუფალი საწოლების % სულ საწოლების რაოდენობასთან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075708"/>
                  </a:ext>
                </a:extLst>
              </a:tr>
              <a:tr h="499621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200007070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50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80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50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63%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30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/>
                        <a:t>37%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551238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07710F-23A7-4EAD-8854-8E17A91ECB3F}"/>
              </a:ext>
            </a:extLst>
          </p:cNvPr>
          <p:cNvCxnSpPr>
            <a:cxnSpLocks/>
            <a:stCxn id="7" idx="3"/>
            <a:endCxn id="222" idx="1"/>
          </p:cNvCxnSpPr>
          <p:nvPr/>
        </p:nvCxnSpPr>
        <p:spPr>
          <a:xfrm flipV="1">
            <a:off x="5189319" y="1848178"/>
            <a:ext cx="714291" cy="467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AE8555-70A1-4AE0-941B-75CB99DE8445}"/>
              </a:ext>
            </a:extLst>
          </p:cNvPr>
          <p:cNvCxnSpPr>
            <a:cxnSpLocks/>
            <a:stCxn id="223" idx="3"/>
          </p:cNvCxnSpPr>
          <p:nvPr/>
        </p:nvCxnSpPr>
        <p:spPr>
          <a:xfrm>
            <a:off x="7890557" y="1979056"/>
            <a:ext cx="454177" cy="368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Arrow: Bent 22">
            <a:extLst>
              <a:ext uri="{FF2B5EF4-FFF2-40B4-BE49-F238E27FC236}">
                <a16:creationId xmlns:a16="http://schemas.microsoft.com/office/drawing/2014/main" id="{33BA7462-5534-43FF-9019-762C2BD2E0B2}"/>
              </a:ext>
            </a:extLst>
          </p:cNvPr>
          <p:cNvSpPr/>
          <p:nvPr/>
        </p:nvSpPr>
        <p:spPr>
          <a:xfrm rot="5400000">
            <a:off x="10103697" y="3464738"/>
            <a:ext cx="3232996" cy="449571"/>
          </a:xfrm>
          <a:prstGeom prst="bentArrow">
            <a:avLst>
              <a:gd name="adj1" fmla="val 26754"/>
              <a:gd name="adj2" fmla="val 29108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1480BF38-B8B7-45D5-BB38-6BF00BB0E17B}"/>
              </a:ext>
            </a:extLst>
          </p:cNvPr>
          <p:cNvSpPr/>
          <p:nvPr/>
        </p:nvSpPr>
        <p:spPr>
          <a:xfrm>
            <a:off x="9009776" y="2300052"/>
            <a:ext cx="226503" cy="142670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unched Tape 20">
            <a:extLst>
              <a:ext uri="{FF2B5EF4-FFF2-40B4-BE49-F238E27FC236}">
                <a16:creationId xmlns:a16="http://schemas.microsoft.com/office/drawing/2014/main" id="{DC89DCB6-A741-4BBF-80ED-C2F268CD31BA}"/>
              </a:ext>
            </a:extLst>
          </p:cNvPr>
          <p:cNvSpPr/>
          <p:nvPr/>
        </p:nvSpPr>
        <p:spPr>
          <a:xfrm>
            <a:off x="381086" y="129593"/>
            <a:ext cx="2034334" cy="95889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შტაბი</a:t>
            </a:r>
            <a:endParaRPr lang="en-US" sz="1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0F5ABB-3E09-4AF5-A07D-BDBE1022C71A}"/>
              </a:ext>
            </a:extLst>
          </p:cNvPr>
          <p:cNvSpPr/>
          <p:nvPr/>
        </p:nvSpPr>
        <p:spPr>
          <a:xfrm>
            <a:off x="8182334" y="3774293"/>
            <a:ext cx="1900639" cy="625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სახლში გაწერა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04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7AE3A6B-EBE9-4571-BEAF-47BD733E2D36}"/>
              </a:ext>
            </a:extLst>
          </p:cNvPr>
          <p:cNvSpPr txBox="1"/>
          <p:nvPr/>
        </p:nvSpPr>
        <p:spPr>
          <a:xfrm>
            <a:off x="973123" y="411061"/>
            <a:ext cx="91020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კორონა</a:t>
            </a:r>
            <a:r>
              <a:rPr lang="ka-GE" sz="34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a-GE" sz="3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შუქნიშანი - საქართველო</a:t>
            </a:r>
            <a:endParaRPr lang="en-US" sz="3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2A3F9-0574-4465-9A29-81A52748A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49" y="1629071"/>
            <a:ext cx="2241290" cy="25358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FD17FE-D600-451B-BFE0-8A9E3766B439}"/>
              </a:ext>
            </a:extLst>
          </p:cNvPr>
          <p:cNvSpPr txBox="1"/>
          <p:nvPr/>
        </p:nvSpPr>
        <p:spPr>
          <a:xfrm>
            <a:off x="1112051" y="1090817"/>
            <a:ext cx="6442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400" b="1" dirty="0">
                <a:solidFill>
                  <a:srgbClr val="002060"/>
                </a:solidFill>
              </a:rPr>
              <a:t>სამ დონიანი კოვიდ 19-ის შუქნიშნის სისტემა</a:t>
            </a:r>
            <a:endParaRPr lang="en-US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EBC684-42E2-4899-AA96-C9E6A281315B}"/>
              </a:ext>
            </a:extLst>
          </p:cNvPr>
          <p:cNvSpPr txBox="1"/>
          <p:nvPr/>
        </p:nvSpPr>
        <p:spPr>
          <a:xfrm>
            <a:off x="469137" y="4790259"/>
            <a:ext cx="371982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ka-GE" sz="1200" b="1" dirty="0">
                <a:solidFill>
                  <a:srgbClr val="FF0000"/>
                </a:solidFill>
              </a:rPr>
              <a:t>1100 მეტი შემთხვევა ბოლო 14 დღეში</a:t>
            </a:r>
          </a:p>
          <a:p>
            <a:r>
              <a:rPr lang="ka-GE" sz="1200" b="1" dirty="0">
                <a:solidFill>
                  <a:srgbClr val="FF0000"/>
                </a:solidFill>
              </a:rPr>
              <a:t>საშუალო რაოდენობა 78-ზე მეტი/100 000 მოსახლეზე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350F1-D929-4049-A9BA-6A1B46CAC3F1}"/>
              </a:ext>
            </a:extLst>
          </p:cNvPr>
          <p:cNvSpPr txBox="1"/>
          <p:nvPr/>
        </p:nvSpPr>
        <p:spPr>
          <a:xfrm>
            <a:off x="469137" y="5513179"/>
            <a:ext cx="371982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ka-GE" sz="1200" b="1" dirty="0">
                <a:solidFill>
                  <a:srgbClr val="FFFF00"/>
                </a:solidFill>
              </a:rPr>
              <a:t>370-1100 შემთხვევა ბოლო 14 დღეში</a:t>
            </a:r>
          </a:p>
          <a:p>
            <a:r>
              <a:rPr lang="ka-GE" sz="1200" b="1" dirty="0">
                <a:solidFill>
                  <a:srgbClr val="FFFF00"/>
                </a:solidFill>
              </a:rPr>
              <a:t>საშუალო რაოდენობა 10-30/100 000 მოსახლეზე</a:t>
            </a:r>
          </a:p>
          <a:p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B7371A-6F46-4554-BFE5-26F30F299A96}"/>
              </a:ext>
            </a:extLst>
          </p:cNvPr>
          <p:cNvSpPr txBox="1"/>
          <p:nvPr/>
        </p:nvSpPr>
        <p:spPr>
          <a:xfrm>
            <a:off x="469137" y="6303213"/>
            <a:ext cx="371982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ka-GE" sz="1200" b="1" dirty="0">
                <a:solidFill>
                  <a:srgbClr val="00B050"/>
                </a:solidFill>
              </a:rPr>
              <a:t>370 შემთხვევა ბოლო 14 დღეში</a:t>
            </a:r>
          </a:p>
          <a:p>
            <a:r>
              <a:rPr lang="ka-GE" sz="1200" b="1" dirty="0">
                <a:solidFill>
                  <a:srgbClr val="00B050"/>
                </a:solidFill>
              </a:rPr>
              <a:t>საშუალო რაოდენობა 10/100 000 მოსახლეზე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6FE1E5-BA11-42B6-835C-857AD1AA1319}"/>
              </a:ext>
            </a:extLst>
          </p:cNvPr>
          <p:cNvSpPr txBox="1"/>
          <p:nvPr/>
        </p:nvSpPr>
        <p:spPr>
          <a:xfrm>
            <a:off x="3183920" y="2011901"/>
            <a:ext cx="863319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sz="1200" b="1" dirty="0">
                <a:solidFill>
                  <a:srgbClr val="FF0000"/>
                </a:solidFill>
              </a:rPr>
              <a:t>სოციალური აქტივობის შეზღუდვა;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sz="1200" b="1" dirty="0">
                <a:solidFill>
                  <a:srgbClr val="FF0000"/>
                </a:solidFill>
              </a:rPr>
              <a:t>საგანმ. დაწესებულებების დისტანციური მოდელი;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sz="1200" b="1" dirty="0">
                <a:solidFill>
                  <a:srgbClr val="FF0000"/>
                </a:solidFill>
              </a:rPr>
              <a:t>საჯარო და ბიზნეს აქტივობის ნაწილობრივ გადაყვანა დისტანციურზე;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sz="1200" b="1" dirty="0">
                <a:solidFill>
                  <a:srgbClr val="FF0000"/>
                </a:solidFill>
              </a:rPr>
              <a:t>ადგილობრივი კარანტინის ზომები ეპიდ სიტუაციიდან გამომდინარე,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3865A5-2F69-4C0F-AE52-647BFCEF375E}"/>
              </a:ext>
            </a:extLst>
          </p:cNvPr>
          <p:cNvSpPr txBox="1"/>
          <p:nvPr/>
        </p:nvSpPr>
        <p:spPr>
          <a:xfrm>
            <a:off x="3183920" y="2925933"/>
            <a:ext cx="8633194" cy="6001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sz="1100" b="1" dirty="0">
                <a:solidFill>
                  <a:srgbClr val="FFFF00"/>
                </a:solidFill>
              </a:rPr>
              <a:t>დისტანცირების მოდელის მეტად აქტიურად გამოყენება;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sz="1100" b="1" dirty="0">
                <a:solidFill>
                  <a:srgbClr val="FFFF00"/>
                </a:solidFill>
              </a:rPr>
              <a:t>პირადი დაცვის საშუალებების გამოყენებაზე და ფიზიკურ დისტანცირების წესების დაცვაზე კონტროლის გამკაცრება;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sz="1100" b="1" dirty="0">
                <a:solidFill>
                  <a:srgbClr val="FFFF00"/>
                </a:solidFill>
              </a:rPr>
              <a:t>გასართობი და სარიტუალო ღონისძიებების შეზღუდვა,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205C2E-F419-48BE-9544-44FEF3040F5F}"/>
              </a:ext>
            </a:extLst>
          </p:cNvPr>
          <p:cNvSpPr txBox="1"/>
          <p:nvPr/>
        </p:nvSpPr>
        <p:spPr>
          <a:xfrm>
            <a:off x="3183919" y="3664052"/>
            <a:ext cx="863319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sz="1200" b="1" dirty="0">
                <a:solidFill>
                  <a:srgbClr val="00B050"/>
                </a:solidFill>
              </a:rPr>
              <a:t>სოც. აქტიობა გრძელდება ჩვეულ რეჟიმში;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sz="1200" b="1" dirty="0">
                <a:solidFill>
                  <a:srgbClr val="00B050"/>
                </a:solidFill>
              </a:rPr>
              <a:t>პირადი დაცვა და დისტანცირების რეკომენდაცია,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6AFD7B-3187-493C-AB9E-29BB9BFCDAF0}"/>
              </a:ext>
            </a:extLst>
          </p:cNvPr>
          <p:cNvSpPr txBox="1"/>
          <p:nvPr/>
        </p:nvSpPr>
        <p:spPr>
          <a:xfrm>
            <a:off x="3183921" y="1607280"/>
            <a:ext cx="863319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dirty="0"/>
              <a:t>გასატარებელი ზომები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C2D3F9-E64B-43FD-9605-6D33B4C52237}"/>
              </a:ext>
            </a:extLst>
          </p:cNvPr>
          <p:cNvSpPr txBox="1"/>
          <p:nvPr/>
        </p:nvSpPr>
        <p:spPr>
          <a:xfrm>
            <a:off x="469138" y="4313352"/>
            <a:ext cx="371982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1400" dirty="0"/>
              <a:t>მახასიათებლები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32545B-3049-4A41-9985-76C05C4AD43C}"/>
              </a:ext>
            </a:extLst>
          </p:cNvPr>
          <p:cNvSpPr txBox="1"/>
          <p:nvPr/>
        </p:nvSpPr>
        <p:spPr>
          <a:xfrm>
            <a:off x="4333444" y="4790259"/>
            <a:ext cx="366959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sz="1200" b="1" dirty="0">
                <a:solidFill>
                  <a:srgbClr val="FF0000"/>
                </a:solidFill>
              </a:rPr>
              <a:t>3200-მდე საწოლის მობილიზება;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sz="1200" b="1" dirty="0">
                <a:solidFill>
                  <a:srgbClr val="FF0000"/>
                </a:solidFill>
              </a:rPr>
              <a:t>10 სასტუმრო 1000 ადგილზე მსუბუქი შემთხვევებისათვის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9140A9-E293-4116-B979-405B3E2CBDE6}"/>
              </a:ext>
            </a:extLst>
          </p:cNvPr>
          <p:cNvSpPr txBox="1"/>
          <p:nvPr/>
        </p:nvSpPr>
        <p:spPr>
          <a:xfrm>
            <a:off x="4333444" y="5519633"/>
            <a:ext cx="3669596" cy="6001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sz="1100" b="1" dirty="0">
                <a:solidFill>
                  <a:srgbClr val="FFFF00"/>
                </a:solidFill>
              </a:rPr>
              <a:t>2400 საწოლის მობილიზება;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sz="1100" b="1" dirty="0">
                <a:solidFill>
                  <a:srgbClr val="FFFF00"/>
                </a:solidFill>
              </a:rPr>
              <a:t>7 სასტუმრო 600 ადგილზე მსუბუქი შემთხვევებისათვის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EDEB55-4E75-4FB6-8BDD-578A574739C1}"/>
              </a:ext>
            </a:extLst>
          </p:cNvPr>
          <p:cNvSpPr txBox="1"/>
          <p:nvPr/>
        </p:nvSpPr>
        <p:spPr>
          <a:xfrm>
            <a:off x="4333444" y="6180753"/>
            <a:ext cx="366959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sz="1200" b="1" dirty="0">
                <a:solidFill>
                  <a:srgbClr val="00B050"/>
                </a:solidFill>
              </a:rPr>
              <a:t>700 საწოლი მხოლოდ კოვიდ მიზნებისთვის;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sz="1200" b="1" dirty="0">
                <a:solidFill>
                  <a:srgbClr val="00B050"/>
                </a:solidFill>
              </a:rPr>
              <a:t>4 სასტუმრო 300 ადგილზე მსუბუქი შემთხვევებისათვის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6B5FCC-0A5C-4A07-AB15-10D32F6E1D07}"/>
              </a:ext>
            </a:extLst>
          </p:cNvPr>
          <p:cNvSpPr txBox="1"/>
          <p:nvPr/>
        </p:nvSpPr>
        <p:spPr>
          <a:xfrm>
            <a:off x="4333446" y="4313352"/>
            <a:ext cx="371982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1400" dirty="0"/>
              <a:t>ჰოსპიტალური საწოლების საჭიროება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589FB6-0D34-4056-A3B9-23BA727CD053}"/>
              </a:ext>
            </a:extLst>
          </p:cNvPr>
          <p:cNvSpPr txBox="1"/>
          <p:nvPr/>
        </p:nvSpPr>
        <p:spPr>
          <a:xfrm>
            <a:off x="8147520" y="4790259"/>
            <a:ext cx="3669593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sz="1200" b="1" dirty="0">
                <a:solidFill>
                  <a:srgbClr val="FF0000"/>
                </a:solidFill>
              </a:rPr>
              <a:t>14 867 ტესტი ყოველთვიურად საქართველოს მასშტაბით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7AB771-2E5F-42AA-8ACC-5BDBC86B0F01}"/>
              </a:ext>
            </a:extLst>
          </p:cNvPr>
          <p:cNvSpPr txBox="1"/>
          <p:nvPr/>
        </p:nvSpPr>
        <p:spPr>
          <a:xfrm>
            <a:off x="8147521" y="5519632"/>
            <a:ext cx="3669592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sz="1100" b="1" dirty="0">
                <a:solidFill>
                  <a:srgbClr val="FFFF00"/>
                </a:solidFill>
              </a:rPr>
              <a:t>8 673 ტესტი ყოვლთვიურად საქართველოს მასშტაბით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EE0B00-FAF6-44FE-A7F2-C5F5D666124E}"/>
              </a:ext>
            </a:extLst>
          </p:cNvPr>
          <p:cNvSpPr txBox="1"/>
          <p:nvPr/>
        </p:nvSpPr>
        <p:spPr>
          <a:xfrm>
            <a:off x="8147519" y="6303212"/>
            <a:ext cx="366959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a-GE" sz="1200" b="1" dirty="0">
                <a:solidFill>
                  <a:srgbClr val="00B050"/>
                </a:solidFill>
              </a:rPr>
              <a:t>7 359 ტესტი ყოველთვიურად საქართველოს მასშტაბით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C1832C-A6D0-4755-8DA5-33B3FB3FFF7A}"/>
              </a:ext>
            </a:extLst>
          </p:cNvPr>
          <p:cNvSpPr txBox="1"/>
          <p:nvPr/>
        </p:nvSpPr>
        <p:spPr>
          <a:xfrm>
            <a:off x="8147520" y="4313352"/>
            <a:ext cx="366959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1400" dirty="0"/>
              <a:t>ტესტების რეკომენდებული რაოდენობა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781672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740</TotalTime>
  <Words>832</Words>
  <Application>Microsoft Office PowerPoint</Application>
  <PresentationFormat>Widescreen</PresentationFormat>
  <Paragraphs>227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Century Gothic</vt:lpstr>
      <vt:lpstr>Sylfaen</vt:lpstr>
      <vt:lpstr>Wingdings 3</vt:lpstr>
      <vt:lpstr>Slice</vt:lpstr>
      <vt:lpstr>კოვიდ 19-ის რისკ-მენეჯმენტი და სრული ავტომატიზაცია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73</cp:revision>
  <dcterms:created xsi:type="dcterms:W3CDTF">2020-10-12T11:00:26Z</dcterms:created>
  <dcterms:modified xsi:type="dcterms:W3CDTF">2020-10-13T12:17:51Z</dcterms:modified>
</cp:coreProperties>
</file>