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7" r:id="rId5"/>
    <p:sldMasterId id="2147483714" r:id="rId6"/>
    <p:sldMasterId id="2147483725" r:id="rId7"/>
    <p:sldMasterId id="2147483735" r:id="rId8"/>
    <p:sldMasterId id="2147483745" r:id="rId9"/>
  </p:sldMasterIdLst>
  <p:notesMasterIdLst>
    <p:notesMasterId r:id="rId33"/>
  </p:notesMasterIdLst>
  <p:sldIdLst>
    <p:sldId id="256" r:id="rId10"/>
    <p:sldId id="376" r:id="rId11"/>
    <p:sldId id="377" r:id="rId12"/>
    <p:sldId id="396" r:id="rId13"/>
    <p:sldId id="397" r:id="rId14"/>
    <p:sldId id="398" r:id="rId15"/>
    <p:sldId id="402" r:id="rId16"/>
    <p:sldId id="378" r:id="rId17"/>
    <p:sldId id="401" r:id="rId18"/>
    <p:sldId id="379" r:id="rId19"/>
    <p:sldId id="380" r:id="rId20"/>
    <p:sldId id="381" r:id="rId21"/>
    <p:sldId id="382" r:id="rId22"/>
    <p:sldId id="383" r:id="rId23"/>
    <p:sldId id="403" r:id="rId24"/>
    <p:sldId id="384" r:id="rId25"/>
    <p:sldId id="385" r:id="rId26"/>
    <p:sldId id="386" r:id="rId27"/>
    <p:sldId id="387" r:id="rId28"/>
    <p:sldId id="392" r:id="rId29"/>
    <p:sldId id="389" r:id="rId30"/>
    <p:sldId id="391" r:id="rId31"/>
    <p:sldId id="393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E8B"/>
    <a:srgbClr val="D9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08" autoAdjust="0"/>
  </p:normalViewPr>
  <p:slideViewPr>
    <p:cSldViewPr snapToGrid="0">
      <p:cViewPr varScale="1">
        <p:scale>
          <a:sx n="70" d="100"/>
          <a:sy n="70" d="100"/>
        </p:scale>
        <p:origin x="11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nnel\Georgie\Social%20welfare\stat\disability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rsonnel\Georgie\Social%20welfare\stat\disability\Classeur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/>
              <a:t>of PWD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Feuil1!$G$30:$G$36</c:f>
              <c:strCache>
                <c:ptCount val="7"/>
                <c:pt idx="0">
                  <c:v>  Adigeni</c:v>
                </c:pt>
                <c:pt idx="1">
                  <c:v>  Aspindza</c:v>
                </c:pt>
                <c:pt idx="2">
                  <c:v>Akhalkalaki</c:v>
                </c:pt>
                <c:pt idx="3">
                  <c:v>Akhaltsikhe -city</c:v>
                </c:pt>
                <c:pt idx="4">
                  <c:v>Akhaltsikhe – munic.</c:v>
                </c:pt>
                <c:pt idx="5">
                  <c:v>  Borjomi</c:v>
                </c:pt>
                <c:pt idx="6">
                  <c:v>Ninotsminda</c:v>
                </c:pt>
              </c:strCache>
            </c:strRef>
          </c:cat>
          <c:val>
            <c:numRef>
              <c:f>Feuil1!$H$30:$H$36</c:f>
              <c:numCache>
                <c:formatCode>General</c:formatCode>
                <c:ptCount val="7"/>
                <c:pt idx="0">
                  <c:v>624</c:v>
                </c:pt>
                <c:pt idx="1">
                  <c:v>333</c:v>
                </c:pt>
                <c:pt idx="2">
                  <c:v>1009</c:v>
                </c:pt>
                <c:pt idx="3">
                  <c:v>445</c:v>
                </c:pt>
                <c:pt idx="4">
                  <c:v>680</c:v>
                </c:pt>
                <c:pt idx="5">
                  <c:v>1064</c:v>
                </c:pt>
                <c:pt idx="6">
                  <c:v>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156528"/>
        <c:axId val="187156920"/>
      </c:barChart>
      <c:catAx>
        <c:axId val="18715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156920"/>
        <c:crosses val="autoZero"/>
        <c:auto val="1"/>
        <c:lblAlgn val="ctr"/>
        <c:lblOffset val="100"/>
        <c:noMultiLvlLbl val="0"/>
      </c:catAx>
      <c:valAx>
        <c:axId val="18715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15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5958005249345"/>
          <c:y val="0.14735755668353398"/>
          <c:w val="0.44383661417322834"/>
          <c:h val="0.692818247712395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6.7791818994417441E-2"/>
                  <c:y val="3.27926484800294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28716385281682"/>
                      <c:h val="9.937500712877357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2194250535007319E-2"/>
                  <c:y val="-4.41935631669269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976415518125"/>
                      <c:h val="7.2367829637873762E-2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Feuil1!$B$7:$B$10</c:f>
              <c:strCache>
                <c:ptCount val="4"/>
                <c:pt idx="0">
                  <c:v>I gr.</c:v>
                </c:pt>
                <c:pt idx="1">
                  <c:v>II gr.</c:v>
                </c:pt>
                <c:pt idx="2">
                  <c:v>II gr.</c:v>
                </c:pt>
                <c:pt idx="3">
                  <c:v>Children</c:v>
                </c:pt>
              </c:strCache>
            </c:strRef>
          </c:cat>
          <c:val>
            <c:numRef>
              <c:f>Feuil1!$C$7:$C$10</c:f>
              <c:numCache>
                <c:formatCode>General</c:formatCode>
                <c:ptCount val="4"/>
                <c:pt idx="0">
                  <c:v>134</c:v>
                </c:pt>
                <c:pt idx="1">
                  <c:v>834</c:v>
                </c:pt>
                <c:pt idx="2">
                  <c:v>33</c:v>
                </c:pt>
                <c:pt idx="3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097125267503659E-2"/>
          <c:y val="0.32542508272760501"/>
          <c:w val="0.19079330120958676"/>
          <c:h val="0.3940385197769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DD2E-AB41-4E17-A1C4-D6ABBEACEC49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5655-1503-4624-86EA-B16CBA3C1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0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57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4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0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2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6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2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10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6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2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8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1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0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4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4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82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6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0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1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8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1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43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7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9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2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7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1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0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7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8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0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9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9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5E76-6E97-48F5-9568-4083109D052D}" type="datetimeFigureOut">
              <a:rPr lang="fr-FR" smtClean="0"/>
              <a:t>24/04/2019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0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2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686" y="867686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Technical Assistance to Social Welfare in Georgia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932" y="2674222"/>
            <a:ext cx="762858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First mission (April 15th to 19th) </a:t>
            </a:r>
          </a:p>
          <a:p>
            <a:pPr algn="ctr"/>
            <a:endParaRPr lang="fr-FR" dirty="0"/>
          </a:p>
          <a:p>
            <a:pPr algn="ctr"/>
            <a:r>
              <a:rPr lang="fr-FR" sz="2400" b="1" dirty="0" err="1"/>
              <a:t>Analysis</a:t>
            </a:r>
            <a:r>
              <a:rPr lang="fr-FR" sz="2400" b="1" dirty="0"/>
              <a:t> of the </a:t>
            </a:r>
            <a:r>
              <a:rPr lang="fr-FR" sz="2400" b="1" dirty="0" err="1"/>
              <a:t>existing</a:t>
            </a:r>
            <a:r>
              <a:rPr lang="fr-FR" sz="2400" b="1" dirty="0"/>
              <a:t> situation, first recommandations and </a:t>
            </a:r>
            <a:r>
              <a:rPr lang="fr-FR" sz="2400" b="1" dirty="0" err="1"/>
              <a:t>next</a:t>
            </a:r>
            <a:r>
              <a:rPr lang="fr-FR" sz="2400" b="1" dirty="0"/>
              <a:t> </a:t>
            </a:r>
            <a:r>
              <a:rPr lang="fr-FR" sz="2400" b="1" dirty="0" err="1"/>
              <a:t>steps</a:t>
            </a:r>
            <a:endParaRPr lang="fr-FR" sz="2400" dirty="0"/>
          </a:p>
        </p:txBody>
      </p:sp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184E9E8-7362-C14A-8368-EC9A2FC6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C5A1AC19-4112-354D-9FC8-845872F53437}"/>
              </a:ext>
            </a:extLst>
          </p:cNvPr>
          <p:cNvSpPr txBox="1">
            <a:spLocks/>
          </p:cNvSpPr>
          <p:nvPr/>
        </p:nvSpPr>
        <p:spPr>
          <a:xfrm>
            <a:off x="301805" y="1685118"/>
            <a:ext cx="10805160" cy="3889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UHC </a:t>
            </a:r>
            <a:r>
              <a:rPr lang="et-EE" dirty="0" err="1">
                <a:solidFill>
                  <a:schemeClr val="tx1"/>
                </a:solidFill>
              </a:rPr>
              <a:t>improving</a:t>
            </a:r>
            <a:r>
              <a:rPr lang="et-EE" dirty="0">
                <a:solidFill>
                  <a:schemeClr val="tx1"/>
                </a:solidFill>
              </a:rPr>
              <a:t>, </a:t>
            </a:r>
            <a:r>
              <a:rPr lang="et-EE" dirty="0" err="1">
                <a:solidFill>
                  <a:schemeClr val="tx1"/>
                </a:solidFill>
              </a:rPr>
              <a:t>share</a:t>
            </a:r>
            <a:r>
              <a:rPr lang="et-EE" dirty="0">
                <a:solidFill>
                  <a:schemeClr val="tx1"/>
                </a:solidFill>
              </a:rPr>
              <a:t> of OOP </a:t>
            </a:r>
            <a:r>
              <a:rPr lang="et-EE" dirty="0" err="1">
                <a:solidFill>
                  <a:schemeClr val="tx1"/>
                </a:solidFill>
              </a:rPr>
              <a:t>down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to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approximately</a:t>
            </a:r>
            <a:r>
              <a:rPr lang="et-EE" dirty="0">
                <a:solidFill>
                  <a:schemeClr val="tx1"/>
                </a:solidFill>
              </a:rPr>
              <a:t> 50% in THE</a:t>
            </a:r>
            <a:endParaRPr lang="fr-FR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chemeClr val="tx1"/>
                </a:solidFill>
              </a:rPr>
              <a:t>Strategy</a:t>
            </a:r>
            <a:r>
              <a:rPr lang="et-EE" dirty="0">
                <a:solidFill>
                  <a:schemeClr val="tx1"/>
                </a:solidFill>
              </a:rPr>
              <a:t> on </a:t>
            </a:r>
            <a:r>
              <a:rPr lang="et-EE" dirty="0" err="1">
                <a:solidFill>
                  <a:schemeClr val="tx1"/>
                </a:solidFill>
              </a:rPr>
              <a:t>stratetic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purchasing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being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developed</a:t>
            </a:r>
            <a:endParaRPr lang="et-E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SSA </a:t>
            </a:r>
            <a:r>
              <a:rPr lang="et-EE" dirty="0" err="1">
                <a:solidFill>
                  <a:schemeClr val="tx1"/>
                </a:solidFill>
              </a:rPr>
              <a:t>moving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toward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selective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contracting</a:t>
            </a:r>
            <a:r>
              <a:rPr lang="et-EE" dirty="0">
                <a:solidFill>
                  <a:schemeClr val="tx1"/>
                </a:solidFill>
              </a:rPr>
              <a:t> (</a:t>
            </a:r>
            <a:r>
              <a:rPr lang="et-EE" dirty="0" err="1">
                <a:solidFill>
                  <a:schemeClr val="tx1"/>
                </a:solidFill>
              </a:rPr>
              <a:t>from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simple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reimbursement</a:t>
            </a:r>
            <a:r>
              <a:rPr lang="et-EE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PHC </a:t>
            </a:r>
            <a:r>
              <a:rPr lang="et-EE" dirty="0" err="1">
                <a:solidFill>
                  <a:schemeClr val="tx1"/>
                </a:solidFill>
              </a:rPr>
              <a:t>has</a:t>
            </a:r>
            <a:r>
              <a:rPr lang="et-EE" dirty="0">
                <a:solidFill>
                  <a:schemeClr val="tx1"/>
                </a:solidFill>
              </a:rPr>
              <a:t> paralleel </a:t>
            </a:r>
            <a:r>
              <a:rPr lang="et-EE" dirty="0" err="1">
                <a:solidFill>
                  <a:schemeClr val="tx1"/>
                </a:solidFill>
              </a:rPr>
              <a:t>polyclinic</a:t>
            </a:r>
            <a:r>
              <a:rPr lang="et-EE" dirty="0">
                <a:solidFill>
                  <a:schemeClr val="tx1"/>
                </a:solidFill>
              </a:rPr>
              <a:t> (</a:t>
            </a:r>
            <a:r>
              <a:rPr lang="et-EE" dirty="0" err="1">
                <a:solidFill>
                  <a:schemeClr val="tx1"/>
                </a:solidFill>
              </a:rPr>
              <a:t>capitation</a:t>
            </a:r>
            <a:r>
              <a:rPr lang="et-EE" dirty="0">
                <a:solidFill>
                  <a:schemeClr val="tx1"/>
                </a:solidFill>
              </a:rPr>
              <a:t>) and </a:t>
            </a:r>
            <a:r>
              <a:rPr lang="et-EE" dirty="0" err="1">
                <a:solidFill>
                  <a:schemeClr val="tx1"/>
                </a:solidFill>
              </a:rPr>
              <a:t>rural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doctor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system</a:t>
            </a:r>
            <a:r>
              <a:rPr lang="et-EE" dirty="0">
                <a:solidFill>
                  <a:schemeClr val="tx1"/>
                </a:solidFill>
              </a:rPr>
              <a:t> (</a:t>
            </a:r>
            <a:r>
              <a:rPr lang="et-EE" dirty="0" err="1">
                <a:solidFill>
                  <a:schemeClr val="tx1"/>
                </a:solidFill>
              </a:rPr>
              <a:t>salaries</a:t>
            </a:r>
            <a:r>
              <a:rPr lang="et-EE" dirty="0">
                <a:solidFill>
                  <a:schemeClr val="tx1"/>
                </a:solidFill>
              </a:rPr>
              <a:t>), all </a:t>
            </a:r>
            <a:r>
              <a:rPr lang="et-EE" dirty="0" err="1">
                <a:solidFill>
                  <a:schemeClr val="tx1"/>
                </a:solidFill>
              </a:rPr>
              <a:t>professionals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salaried</a:t>
            </a:r>
            <a:endParaRPr lang="et-E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PHC reform </a:t>
            </a:r>
            <a:r>
              <a:rPr lang="et-EE" dirty="0" err="1">
                <a:solidFill>
                  <a:schemeClr val="tx1"/>
                </a:solidFill>
              </a:rPr>
              <a:t>ongoing</a:t>
            </a:r>
            <a:endParaRPr lang="et-E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chemeClr val="tx1"/>
                </a:solidFill>
              </a:rPr>
              <a:t>Patient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pathways</a:t>
            </a:r>
            <a:r>
              <a:rPr lang="et-EE" dirty="0">
                <a:solidFill>
                  <a:schemeClr val="tx1"/>
                </a:solidFill>
              </a:rPr>
              <a:t> and </a:t>
            </a:r>
            <a:r>
              <a:rPr lang="et-EE" dirty="0" err="1">
                <a:solidFill>
                  <a:schemeClr val="tx1"/>
                </a:solidFill>
              </a:rPr>
              <a:t>incentives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for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care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integration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can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be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improved</a:t>
            </a:r>
            <a:endParaRPr lang="et-EE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="" xmlns:a16="http://schemas.microsoft.com/office/drawing/2014/main" id="{03AE526D-AB12-4142-91B1-03C4C2EEB47F}"/>
              </a:ext>
            </a:extLst>
          </p:cNvPr>
          <p:cNvSpPr txBox="1">
            <a:spLocks/>
          </p:cNvSpPr>
          <p:nvPr/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343F-F6D7-4696-8A01-EDB874459CA0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E973071E-F03A-DF47-BBC2-B5E3D4DF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CEB9BCB5-7003-4543-8616-CD4A5C06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301805" y="158423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Performance-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contracting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existing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situation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12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71FC932-0C7C-9849-B113-5045F770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DB114FC8-7C3D-3641-9EC3-44893B83A06D}"/>
              </a:ext>
            </a:extLst>
          </p:cNvPr>
          <p:cNvSpPr txBox="1">
            <a:spLocks/>
          </p:cNvSpPr>
          <p:nvPr/>
        </p:nvSpPr>
        <p:spPr>
          <a:xfrm>
            <a:off x="563387" y="1573041"/>
            <a:ext cx="10855960" cy="4001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chemeClr val="tx1"/>
                </a:solidFill>
              </a:rPr>
              <a:t>Alignment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with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ongoing</a:t>
            </a:r>
            <a:r>
              <a:rPr lang="et-EE" dirty="0">
                <a:solidFill>
                  <a:schemeClr val="tx1"/>
                </a:solidFill>
              </a:rPr>
              <a:t> PHC reform </a:t>
            </a:r>
            <a:r>
              <a:rPr lang="et-EE" dirty="0" err="1">
                <a:solidFill>
                  <a:schemeClr val="tx1"/>
                </a:solidFill>
              </a:rPr>
              <a:t>efforts</a:t>
            </a:r>
            <a:r>
              <a:rPr lang="et-EE" dirty="0">
                <a:solidFill>
                  <a:schemeClr val="tx1"/>
                </a:solidFill>
              </a:rPr>
              <a:t> and </a:t>
            </a:r>
            <a:r>
              <a:rPr lang="et-EE" dirty="0" err="1">
                <a:solidFill>
                  <a:schemeClr val="tx1"/>
                </a:solidFill>
              </a:rPr>
              <a:t>strategy</a:t>
            </a:r>
            <a:r>
              <a:rPr lang="et-EE" dirty="0">
                <a:solidFill>
                  <a:schemeClr val="tx1"/>
                </a:solidFill>
              </a:rPr>
              <a:t> of </a:t>
            </a:r>
            <a:r>
              <a:rPr lang="et-EE" dirty="0" err="1">
                <a:solidFill>
                  <a:schemeClr val="tx1"/>
                </a:solidFill>
              </a:rPr>
              <a:t>strategic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purchasing</a:t>
            </a:r>
            <a:r>
              <a:rPr lang="et-EE" dirty="0">
                <a:solidFill>
                  <a:schemeClr val="tx1"/>
                </a:solidFill>
              </a:rPr>
              <a:t> </a:t>
            </a:r>
            <a:br>
              <a:rPr lang="et-EE" dirty="0">
                <a:solidFill>
                  <a:schemeClr val="tx1"/>
                </a:solidFill>
              </a:rPr>
            </a:br>
            <a:r>
              <a:rPr lang="et-EE" sz="2200" dirty="0" err="1">
                <a:solidFill>
                  <a:schemeClr val="tx1"/>
                </a:solidFill>
              </a:rPr>
              <a:t>e.g</a:t>
            </a:r>
            <a:r>
              <a:rPr lang="et-EE" sz="2200" dirty="0">
                <a:solidFill>
                  <a:schemeClr val="tx1"/>
                </a:solidFill>
              </a:rPr>
              <a:t>. FM vs </a:t>
            </a:r>
            <a:r>
              <a:rPr lang="et-EE" sz="2200" dirty="0" err="1">
                <a:solidFill>
                  <a:schemeClr val="tx1"/>
                </a:solidFill>
              </a:rPr>
              <a:t>rural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doctor</a:t>
            </a:r>
            <a:r>
              <a:rPr lang="et-EE" sz="2200" dirty="0">
                <a:solidFill>
                  <a:schemeClr val="tx1"/>
                </a:solidFill>
              </a:rPr>
              <a:t>, </a:t>
            </a:r>
            <a:r>
              <a:rPr lang="et-EE" sz="2200" dirty="0" err="1">
                <a:solidFill>
                  <a:schemeClr val="tx1"/>
                </a:solidFill>
              </a:rPr>
              <a:t>overall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payment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mechanism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for</a:t>
            </a:r>
            <a:r>
              <a:rPr lang="et-EE" sz="2200" dirty="0">
                <a:solidFill>
                  <a:schemeClr val="tx1"/>
                </a:solidFill>
              </a:rPr>
              <a:t> PHC, </a:t>
            </a:r>
            <a:r>
              <a:rPr lang="et-EE" sz="2200" dirty="0" err="1">
                <a:solidFill>
                  <a:schemeClr val="tx1"/>
                </a:solidFill>
              </a:rPr>
              <a:t>referral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mechanisms</a:t>
            </a:r>
            <a:r>
              <a:rPr lang="et-EE" sz="2200" dirty="0">
                <a:solidFill>
                  <a:schemeClr val="tx1"/>
                </a:solidFill>
              </a:rPr>
              <a:t>, </a:t>
            </a:r>
            <a:r>
              <a:rPr lang="et-EE" sz="2200" dirty="0" err="1">
                <a:solidFill>
                  <a:schemeClr val="tx1"/>
                </a:solidFill>
              </a:rPr>
              <a:t>prescription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rights</a:t>
            </a:r>
            <a:r>
              <a:rPr lang="et-EE" sz="2200" dirty="0">
                <a:solidFill>
                  <a:schemeClr val="tx1"/>
                </a:solidFill>
              </a:rPr>
              <a:t>, </a:t>
            </a:r>
            <a:r>
              <a:rPr lang="et-EE" sz="2200" dirty="0" err="1">
                <a:solidFill>
                  <a:schemeClr val="tx1"/>
                </a:solidFill>
              </a:rPr>
              <a:t>overall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contracting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procedures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for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strat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purchasing</a:t>
            </a:r>
            <a:r>
              <a:rPr lang="et-EE" sz="2200" dirty="0">
                <a:solidFill>
                  <a:schemeClr val="tx1"/>
                </a:solidFill>
              </a:rPr>
              <a:t>, </a:t>
            </a:r>
            <a:r>
              <a:rPr lang="et-EE" sz="2200" dirty="0" err="1">
                <a:solidFill>
                  <a:schemeClr val="tx1"/>
                </a:solidFill>
              </a:rPr>
              <a:t>etc</a:t>
            </a:r>
            <a:r>
              <a:rPr lang="et-EE" sz="2200" dirty="0">
                <a:solidFill>
                  <a:schemeClr val="tx1"/>
                </a:solidFill>
              </a:rPr>
              <a:t>.</a:t>
            </a:r>
            <a:r>
              <a:rPr lang="et-EE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chemeClr val="tx1"/>
                </a:solidFill>
              </a:rPr>
              <a:t>Clear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definitions</a:t>
            </a:r>
            <a:r>
              <a:rPr lang="et-EE" dirty="0">
                <a:solidFill>
                  <a:schemeClr val="tx1"/>
                </a:solidFill>
              </a:rPr>
              <a:t> of </a:t>
            </a:r>
            <a:r>
              <a:rPr lang="et-EE" dirty="0" err="1">
                <a:solidFill>
                  <a:schemeClr val="tx1"/>
                </a:solidFill>
              </a:rPr>
              <a:t>what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understood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as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performance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i.e</a:t>
            </a:r>
            <a:r>
              <a:rPr lang="et-EE" dirty="0">
                <a:solidFill>
                  <a:schemeClr val="tx1"/>
                </a:solidFill>
              </a:rPr>
              <a:t>. </a:t>
            </a:r>
            <a:r>
              <a:rPr lang="et-EE" dirty="0" err="1">
                <a:solidFill>
                  <a:schemeClr val="tx1"/>
                </a:solidFill>
              </a:rPr>
              <a:t>what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should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be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incentivised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with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contracting</a:t>
            </a:r>
            <a:r>
              <a:rPr lang="et-EE" dirty="0">
                <a:solidFill>
                  <a:schemeClr val="tx1"/>
                </a:solidFill>
              </a:rPr>
              <a:t> in PHC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dirty="0" err="1">
                <a:solidFill>
                  <a:schemeClr val="tx1"/>
                </a:solidFill>
              </a:rPr>
              <a:t>Ideally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stepwise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introduction</a:t>
            </a:r>
            <a:r>
              <a:rPr lang="et-EE" dirty="0">
                <a:solidFill>
                  <a:schemeClr val="tx1"/>
                </a:solidFill>
              </a:rPr>
              <a:t> of </a:t>
            </a:r>
            <a:r>
              <a:rPr lang="et-EE" dirty="0" err="1">
                <a:solidFill>
                  <a:schemeClr val="tx1"/>
                </a:solidFill>
              </a:rPr>
              <a:t>performance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based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contracting</a:t>
            </a:r>
            <a:endParaRPr lang="et-EE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dirty="0" err="1"/>
              <a:t>Review</a:t>
            </a:r>
            <a:r>
              <a:rPr lang="et-EE" dirty="0"/>
              <a:t> of </a:t>
            </a:r>
            <a:r>
              <a:rPr lang="et-EE" dirty="0" err="1"/>
              <a:t>potential</a:t>
            </a:r>
            <a:r>
              <a:rPr lang="et-EE" dirty="0"/>
              <a:t> </a:t>
            </a:r>
            <a:r>
              <a:rPr lang="et-EE" dirty="0" err="1"/>
              <a:t>options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design</a:t>
            </a:r>
            <a:r>
              <a:rPr lang="et-EE" dirty="0"/>
              <a:t> of </a:t>
            </a:r>
            <a:r>
              <a:rPr lang="et-EE" dirty="0" err="1"/>
              <a:t>performance</a:t>
            </a:r>
            <a:r>
              <a:rPr lang="et-EE" dirty="0"/>
              <a:t> </a:t>
            </a:r>
            <a:r>
              <a:rPr lang="et-EE" dirty="0" err="1"/>
              <a:t>payment</a:t>
            </a:r>
            <a:r>
              <a:rPr lang="et-EE" dirty="0"/>
              <a:t> </a:t>
            </a:r>
            <a:r>
              <a:rPr lang="et-EE" dirty="0" err="1"/>
              <a:t>mechanisms</a:t>
            </a:r>
            <a:r>
              <a:rPr lang="et-EE" dirty="0"/>
              <a:t> and </a:t>
            </a:r>
            <a:r>
              <a:rPr lang="et-EE" dirty="0" err="1"/>
              <a:t>decision</a:t>
            </a:r>
            <a:r>
              <a:rPr lang="et-EE" dirty="0"/>
              <a:t> </a:t>
            </a:r>
            <a:br>
              <a:rPr lang="et-EE" dirty="0"/>
            </a:br>
            <a:r>
              <a:rPr lang="et-EE" sz="1700" dirty="0" err="1"/>
              <a:t>e.g</a:t>
            </a:r>
            <a:r>
              <a:rPr lang="et-EE" sz="1700" dirty="0"/>
              <a:t>. </a:t>
            </a:r>
            <a:r>
              <a:rPr lang="et-EE" sz="1700" dirty="0" err="1"/>
              <a:t>target</a:t>
            </a:r>
            <a:r>
              <a:rPr lang="et-EE" sz="1700" dirty="0"/>
              <a:t> </a:t>
            </a:r>
            <a:r>
              <a:rPr lang="et-EE" sz="1700" dirty="0" err="1"/>
              <a:t>institutions</a:t>
            </a:r>
            <a:r>
              <a:rPr lang="et-EE" sz="1700" dirty="0"/>
              <a:t> </a:t>
            </a:r>
            <a:r>
              <a:rPr lang="et-EE" sz="1700" dirty="0" err="1"/>
              <a:t>or</a:t>
            </a:r>
            <a:r>
              <a:rPr lang="et-EE" sz="1700" dirty="0"/>
              <a:t> </a:t>
            </a:r>
            <a:r>
              <a:rPr lang="et-EE" sz="1700" dirty="0" err="1"/>
              <a:t>professionals</a:t>
            </a:r>
            <a:r>
              <a:rPr lang="et-EE" sz="1700" dirty="0"/>
              <a:t>, </a:t>
            </a:r>
            <a:r>
              <a:rPr lang="et-EE" sz="1700" dirty="0" err="1"/>
              <a:t>positive</a:t>
            </a:r>
            <a:r>
              <a:rPr lang="et-EE" sz="1700" dirty="0"/>
              <a:t> </a:t>
            </a:r>
            <a:r>
              <a:rPr lang="et-EE" sz="1700" dirty="0" err="1"/>
              <a:t>or</a:t>
            </a:r>
            <a:r>
              <a:rPr lang="et-EE" sz="1700" dirty="0"/>
              <a:t> </a:t>
            </a:r>
            <a:r>
              <a:rPr lang="et-EE" sz="1700" dirty="0" err="1"/>
              <a:t>negative</a:t>
            </a:r>
            <a:r>
              <a:rPr lang="et-EE" sz="1700" dirty="0"/>
              <a:t> </a:t>
            </a:r>
            <a:r>
              <a:rPr lang="et-EE" sz="1700" dirty="0" err="1"/>
              <a:t>incentives</a:t>
            </a:r>
            <a:r>
              <a:rPr lang="et-EE" sz="1700" dirty="0"/>
              <a:t>, </a:t>
            </a:r>
            <a:r>
              <a:rPr lang="et-EE" sz="1700" dirty="0" err="1"/>
              <a:t>pay</a:t>
            </a:r>
            <a:r>
              <a:rPr lang="et-EE" sz="1700" dirty="0"/>
              <a:t> </a:t>
            </a:r>
            <a:r>
              <a:rPr lang="et-EE" sz="1700" dirty="0" err="1"/>
              <a:t>for</a:t>
            </a:r>
            <a:r>
              <a:rPr lang="et-EE" sz="1700" dirty="0"/>
              <a:t> </a:t>
            </a:r>
            <a:r>
              <a:rPr lang="et-EE" sz="1700" dirty="0" err="1"/>
              <a:t>activities</a:t>
            </a:r>
            <a:r>
              <a:rPr lang="et-EE" sz="1700" dirty="0"/>
              <a:t> </a:t>
            </a:r>
            <a:r>
              <a:rPr lang="et-EE" sz="1700" dirty="0" err="1"/>
              <a:t>or</a:t>
            </a:r>
            <a:r>
              <a:rPr lang="et-EE" sz="1700" dirty="0"/>
              <a:t> </a:t>
            </a:r>
            <a:r>
              <a:rPr lang="et-EE" sz="1700" dirty="0" err="1"/>
              <a:t>outcomes</a:t>
            </a:r>
            <a:r>
              <a:rPr lang="et-EE" sz="1700" dirty="0"/>
              <a:t>, </a:t>
            </a:r>
            <a:r>
              <a:rPr lang="et-EE" sz="1700" dirty="0" err="1"/>
              <a:t>specific</a:t>
            </a:r>
            <a:r>
              <a:rPr lang="et-EE" sz="1700" dirty="0"/>
              <a:t> </a:t>
            </a:r>
            <a:r>
              <a:rPr lang="et-EE" sz="1700" dirty="0" err="1"/>
              <a:t>diseases</a:t>
            </a:r>
            <a:r>
              <a:rPr lang="et-EE" sz="1700" dirty="0"/>
              <a:t> </a:t>
            </a:r>
            <a:r>
              <a:rPr lang="et-EE" sz="1700" dirty="0" err="1"/>
              <a:t>or</a:t>
            </a:r>
            <a:r>
              <a:rPr lang="et-EE" sz="1700" dirty="0"/>
              <a:t> </a:t>
            </a:r>
            <a:r>
              <a:rPr lang="et-EE" sz="1700" dirty="0" err="1"/>
              <a:t>general</a:t>
            </a:r>
            <a:r>
              <a:rPr lang="et-EE" sz="1700" dirty="0"/>
              <a:t>, </a:t>
            </a:r>
            <a:r>
              <a:rPr lang="et-EE" sz="1700" dirty="0" err="1"/>
              <a:t>based</a:t>
            </a:r>
            <a:r>
              <a:rPr lang="et-EE" sz="1700" dirty="0"/>
              <a:t> on </a:t>
            </a:r>
            <a:r>
              <a:rPr lang="et-EE" sz="1700" dirty="0" err="1"/>
              <a:t>absolute</a:t>
            </a:r>
            <a:r>
              <a:rPr lang="et-EE" sz="1700" dirty="0"/>
              <a:t> </a:t>
            </a:r>
            <a:r>
              <a:rPr lang="et-EE" sz="1700" dirty="0" err="1"/>
              <a:t>targets</a:t>
            </a:r>
            <a:r>
              <a:rPr lang="et-EE" sz="1700" dirty="0"/>
              <a:t> </a:t>
            </a:r>
            <a:r>
              <a:rPr lang="et-EE" sz="1700" dirty="0" err="1"/>
              <a:t>or</a:t>
            </a:r>
            <a:r>
              <a:rPr lang="et-EE" sz="1700" dirty="0"/>
              <a:t> </a:t>
            </a:r>
            <a:r>
              <a:rPr lang="et-EE" sz="1700" dirty="0" err="1"/>
              <a:t>relative</a:t>
            </a:r>
            <a:r>
              <a:rPr lang="et-EE" sz="1700" dirty="0"/>
              <a:t> </a:t>
            </a:r>
            <a:r>
              <a:rPr lang="et-EE" sz="1700" dirty="0" err="1"/>
              <a:t>improvement</a:t>
            </a:r>
            <a:r>
              <a:rPr lang="et-EE" sz="1700" dirty="0"/>
              <a:t> </a:t>
            </a:r>
            <a:r>
              <a:rPr lang="et-EE" sz="1700" dirty="0" err="1"/>
              <a:t>etc</a:t>
            </a:r>
            <a:r>
              <a:rPr lang="et-EE" sz="1700" dirty="0"/>
              <a:t>.</a:t>
            </a:r>
            <a:endParaRPr lang="et-EE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collection</a:t>
            </a:r>
            <a:r>
              <a:rPr lang="et-EE" dirty="0"/>
              <a:t> and </a:t>
            </a:r>
            <a:r>
              <a:rPr lang="et-EE" dirty="0" err="1"/>
              <a:t>analysis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perfomance</a:t>
            </a:r>
            <a:r>
              <a:rPr lang="et-EE" dirty="0"/>
              <a:t> in </a:t>
            </a:r>
            <a:r>
              <a:rPr lang="et-EE" dirty="0" err="1"/>
              <a:t>place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start </a:t>
            </a:r>
            <a:r>
              <a:rPr lang="et-EE" dirty="0" err="1"/>
              <a:t>performance</a:t>
            </a:r>
            <a:r>
              <a:rPr lang="et-EE" dirty="0"/>
              <a:t> </a:t>
            </a:r>
            <a:r>
              <a:rPr lang="et-EE" dirty="0" err="1"/>
              <a:t>measurement</a:t>
            </a:r>
            <a:r>
              <a:rPr lang="et-EE" dirty="0"/>
              <a:t> (link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eHealth</a:t>
            </a:r>
            <a:r>
              <a:rPr lang="et-EE" dirty="0"/>
              <a:t> and SSA </a:t>
            </a:r>
            <a:r>
              <a:rPr lang="et-EE" dirty="0" err="1"/>
              <a:t>financial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dirty="0" err="1"/>
              <a:t>Design</a:t>
            </a:r>
            <a:r>
              <a:rPr lang="et-EE" dirty="0"/>
              <a:t> </a:t>
            </a:r>
            <a:r>
              <a:rPr lang="et-EE" dirty="0" err="1"/>
              <a:t>contracting</a:t>
            </a:r>
            <a:r>
              <a:rPr lang="et-EE" dirty="0"/>
              <a:t> </a:t>
            </a:r>
            <a:r>
              <a:rPr lang="et-EE" dirty="0" err="1"/>
              <a:t>mechanism</a:t>
            </a:r>
            <a:r>
              <a:rPr lang="et-EE" dirty="0"/>
              <a:t> and </a:t>
            </a:r>
            <a:r>
              <a:rPr lang="et-EE" dirty="0" err="1"/>
              <a:t>process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contracting</a:t>
            </a:r>
            <a:r>
              <a:rPr lang="et-EE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="" xmlns:a16="http://schemas.microsoft.com/office/drawing/2014/main" id="{30205525-0EC4-AE49-AC44-342A07A707CB}"/>
              </a:ext>
            </a:extLst>
          </p:cNvPr>
          <p:cNvSpPr txBox="1">
            <a:spLocks/>
          </p:cNvSpPr>
          <p:nvPr/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343F-F6D7-4696-8A01-EDB874459CA0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09D482C-E1B0-C54B-8BED-81EF31F1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9020DDB2-F3A1-3A44-9D3E-5FFA708C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301805" y="158423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Performance-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contracting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smtClean="0">
                <a:solidFill>
                  <a:schemeClr val="tx1"/>
                </a:solidFill>
                <a:latin typeface="+mn-lt"/>
              </a:rPr>
              <a:t>First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recommendations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5A774EA-AE71-064B-8EF6-F51B7293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8BD7105C-93F7-374A-8AF0-A3FCB78105A5}"/>
              </a:ext>
            </a:extLst>
          </p:cNvPr>
          <p:cNvSpPr txBox="1">
            <a:spLocks/>
          </p:cNvSpPr>
          <p:nvPr/>
        </p:nvSpPr>
        <p:spPr>
          <a:xfrm>
            <a:off x="301805" y="1577614"/>
            <a:ext cx="11379124" cy="4345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</a:rPr>
              <a:t>2019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i="1" dirty="0"/>
              <a:t>August/September</a:t>
            </a:r>
            <a:r>
              <a:rPr lang="et-EE" dirty="0"/>
              <a:t> – defining performance, review of main policy options for creating performance based contracting, alignment with paralleel policy developments (5WD internat, </a:t>
            </a:r>
            <a:r>
              <a:rPr lang="et-EE" dirty="0" smtClean="0"/>
              <a:t>WD </a:t>
            </a:r>
            <a:r>
              <a:rPr lang="et-EE" dirty="0"/>
              <a:t>local). </a:t>
            </a:r>
            <a:br>
              <a:rPr lang="et-EE" dirty="0"/>
            </a:br>
            <a:r>
              <a:rPr lang="et-EE" dirty="0" err="1"/>
              <a:t>Deliv</a:t>
            </a:r>
            <a:r>
              <a:rPr lang="et-EE" dirty="0"/>
              <a:t>: </a:t>
            </a:r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summary</a:t>
            </a:r>
            <a:r>
              <a:rPr lang="et-EE" dirty="0"/>
              <a:t> </a:t>
            </a:r>
            <a:r>
              <a:rPr lang="et-EE" dirty="0" err="1"/>
              <a:t>paper</a:t>
            </a:r>
            <a:r>
              <a:rPr lang="et-EE" dirty="0"/>
              <a:t> on </a:t>
            </a:r>
            <a:r>
              <a:rPr lang="et-EE" dirty="0" err="1"/>
              <a:t>policy</a:t>
            </a:r>
            <a:r>
              <a:rPr lang="et-EE" dirty="0"/>
              <a:t> </a:t>
            </a:r>
            <a:r>
              <a:rPr lang="et-EE" dirty="0" err="1"/>
              <a:t>options</a:t>
            </a:r>
            <a:endParaRPr lang="et-EE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i="1" dirty="0" err="1"/>
              <a:t>October</a:t>
            </a:r>
            <a:r>
              <a:rPr lang="et-EE" i="1" dirty="0"/>
              <a:t>/November</a:t>
            </a:r>
            <a:r>
              <a:rPr lang="et-EE" dirty="0"/>
              <a:t> – </a:t>
            </a:r>
            <a:r>
              <a:rPr lang="et-EE" dirty="0" err="1"/>
              <a:t>review</a:t>
            </a:r>
            <a:r>
              <a:rPr lang="et-EE" dirty="0"/>
              <a:t> of </a:t>
            </a:r>
            <a:r>
              <a:rPr lang="et-EE" dirty="0" err="1"/>
              <a:t>potential</a:t>
            </a:r>
            <a:r>
              <a:rPr lang="et-EE" dirty="0"/>
              <a:t> </a:t>
            </a:r>
            <a:r>
              <a:rPr lang="et-EE" dirty="0" err="1"/>
              <a:t>indicators</a:t>
            </a:r>
            <a:r>
              <a:rPr lang="et-EE" dirty="0"/>
              <a:t>, </a:t>
            </a:r>
            <a:r>
              <a:rPr lang="et-EE" dirty="0" err="1"/>
              <a:t>review</a:t>
            </a:r>
            <a:r>
              <a:rPr lang="et-EE" dirty="0"/>
              <a:t> of </a:t>
            </a:r>
            <a:r>
              <a:rPr lang="et-EE" dirty="0" err="1"/>
              <a:t>availability</a:t>
            </a:r>
            <a:r>
              <a:rPr lang="et-EE" dirty="0"/>
              <a:t> of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measurement</a:t>
            </a:r>
            <a:r>
              <a:rPr lang="et-EE" dirty="0"/>
              <a:t> of </a:t>
            </a:r>
            <a:r>
              <a:rPr lang="et-EE" dirty="0" err="1"/>
              <a:t>performance</a:t>
            </a:r>
            <a:r>
              <a:rPr lang="et-EE" dirty="0"/>
              <a:t> in PHC, </a:t>
            </a:r>
            <a:r>
              <a:rPr lang="et-EE" dirty="0" err="1"/>
              <a:t>policy</a:t>
            </a:r>
            <a:r>
              <a:rPr lang="et-EE" dirty="0"/>
              <a:t> </a:t>
            </a:r>
            <a:r>
              <a:rPr lang="et-EE" dirty="0" err="1"/>
              <a:t>options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additional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collection</a:t>
            </a:r>
            <a:r>
              <a:rPr lang="et-EE" dirty="0"/>
              <a:t>,  </a:t>
            </a:r>
            <a:r>
              <a:rPr lang="et-EE" dirty="0" err="1"/>
              <a:t>potentially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quick</a:t>
            </a:r>
            <a:r>
              <a:rPr lang="et-EE" dirty="0"/>
              <a:t> </a:t>
            </a:r>
            <a:r>
              <a:rPr lang="et-EE" dirty="0" err="1"/>
              <a:t>assesment</a:t>
            </a:r>
            <a:r>
              <a:rPr lang="et-EE" dirty="0"/>
              <a:t> of </a:t>
            </a:r>
            <a:r>
              <a:rPr lang="et-EE" dirty="0" err="1"/>
              <a:t>baseline</a:t>
            </a:r>
            <a:r>
              <a:rPr lang="et-EE" dirty="0"/>
              <a:t> </a:t>
            </a:r>
            <a:r>
              <a:rPr lang="et-EE" dirty="0" err="1"/>
              <a:t>performance</a:t>
            </a:r>
            <a:r>
              <a:rPr lang="et-EE" dirty="0"/>
              <a:t> (5WD </a:t>
            </a:r>
            <a:r>
              <a:rPr lang="et-EE" dirty="0" err="1"/>
              <a:t>internat</a:t>
            </a:r>
            <a:r>
              <a:rPr lang="et-EE" dirty="0"/>
              <a:t>, ?WD </a:t>
            </a:r>
            <a:r>
              <a:rPr lang="et-EE" dirty="0" err="1"/>
              <a:t>local</a:t>
            </a:r>
            <a:r>
              <a:rPr lang="et-EE" dirty="0"/>
              <a:t>). </a:t>
            </a:r>
            <a:br>
              <a:rPr lang="et-EE" dirty="0"/>
            </a:br>
            <a:r>
              <a:rPr lang="et-EE" dirty="0" err="1"/>
              <a:t>Deliv</a:t>
            </a:r>
            <a:r>
              <a:rPr lang="et-EE" dirty="0"/>
              <a:t>: </a:t>
            </a:r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summary</a:t>
            </a:r>
            <a:r>
              <a:rPr lang="et-EE" dirty="0"/>
              <a:t> </a:t>
            </a:r>
            <a:r>
              <a:rPr lang="et-EE" dirty="0" err="1"/>
              <a:t>paper</a:t>
            </a:r>
            <a:r>
              <a:rPr lang="et-EE" dirty="0"/>
              <a:t> on </a:t>
            </a:r>
            <a:r>
              <a:rPr lang="et-EE" dirty="0" err="1"/>
              <a:t>indicator</a:t>
            </a:r>
            <a:r>
              <a:rPr lang="et-EE" dirty="0"/>
              <a:t> </a:t>
            </a:r>
            <a:r>
              <a:rPr lang="et-EE" dirty="0" err="1"/>
              <a:t>framework</a:t>
            </a:r>
            <a:r>
              <a:rPr lang="et-EE" dirty="0"/>
              <a:t> and </a:t>
            </a:r>
            <a:r>
              <a:rPr lang="et-EE" dirty="0" err="1"/>
              <a:t>measurement</a:t>
            </a:r>
            <a:endParaRPr lang="et-E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tx1"/>
                </a:solidFill>
              </a:rPr>
              <a:t>2020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t-EE" i="1" dirty="0" err="1"/>
              <a:t>February</a:t>
            </a:r>
            <a:r>
              <a:rPr lang="et-EE" i="1" dirty="0"/>
              <a:t>/</a:t>
            </a:r>
            <a:r>
              <a:rPr lang="et-EE" i="1" dirty="0" err="1"/>
              <a:t>March</a:t>
            </a:r>
            <a:r>
              <a:rPr lang="et-EE" dirty="0"/>
              <a:t> – </a:t>
            </a:r>
            <a:r>
              <a:rPr lang="et-EE" dirty="0" err="1"/>
              <a:t>discussing</a:t>
            </a:r>
            <a:r>
              <a:rPr lang="et-EE" dirty="0"/>
              <a:t> and </a:t>
            </a:r>
            <a:r>
              <a:rPr lang="et-EE" dirty="0" err="1"/>
              <a:t>defining</a:t>
            </a:r>
            <a:r>
              <a:rPr lang="et-EE" dirty="0"/>
              <a:t> </a:t>
            </a:r>
            <a:r>
              <a:rPr lang="et-EE" dirty="0" err="1"/>
              <a:t>procedures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contracting</a:t>
            </a:r>
            <a:r>
              <a:rPr lang="et-EE" dirty="0"/>
              <a:t>, </a:t>
            </a:r>
            <a:r>
              <a:rPr lang="et-EE" dirty="0" err="1"/>
              <a:t>payment</a:t>
            </a:r>
            <a:r>
              <a:rPr lang="et-EE" dirty="0"/>
              <a:t> </a:t>
            </a:r>
            <a:r>
              <a:rPr lang="et-EE" dirty="0" err="1"/>
              <a:t>mechanisms</a:t>
            </a:r>
            <a:r>
              <a:rPr lang="et-EE" dirty="0"/>
              <a:t>, </a:t>
            </a:r>
            <a:r>
              <a:rPr lang="et-EE" dirty="0" err="1"/>
              <a:t>alignment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other</a:t>
            </a:r>
            <a:r>
              <a:rPr lang="et-EE" dirty="0"/>
              <a:t> HS </a:t>
            </a:r>
            <a:r>
              <a:rPr lang="et-EE" dirty="0" err="1"/>
              <a:t>incentives</a:t>
            </a:r>
            <a:r>
              <a:rPr lang="et-EE" dirty="0"/>
              <a:t> and </a:t>
            </a:r>
            <a:r>
              <a:rPr lang="et-EE" dirty="0" err="1"/>
              <a:t>long</a:t>
            </a:r>
            <a:r>
              <a:rPr lang="et-EE" dirty="0"/>
              <a:t>-term </a:t>
            </a:r>
            <a:r>
              <a:rPr lang="et-EE" dirty="0" err="1"/>
              <a:t>options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developing</a:t>
            </a:r>
            <a:r>
              <a:rPr lang="et-EE" dirty="0"/>
              <a:t> </a:t>
            </a:r>
            <a:r>
              <a:rPr lang="et-EE" dirty="0" err="1"/>
              <a:t>performance</a:t>
            </a:r>
            <a:r>
              <a:rPr lang="et-EE" dirty="0"/>
              <a:t> </a:t>
            </a:r>
            <a:r>
              <a:rPr lang="et-EE" dirty="0" err="1"/>
              <a:t>based</a:t>
            </a:r>
            <a:r>
              <a:rPr lang="et-EE" dirty="0"/>
              <a:t> </a:t>
            </a:r>
            <a:r>
              <a:rPr lang="et-EE" dirty="0" err="1"/>
              <a:t>contracting</a:t>
            </a:r>
            <a:r>
              <a:rPr lang="et-EE" dirty="0"/>
              <a:t> in Georgia (5WD </a:t>
            </a:r>
            <a:r>
              <a:rPr lang="et-EE" dirty="0" err="1"/>
              <a:t>interat</a:t>
            </a:r>
            <a:r>
              <a:rPr lang="et-EE" dirty="0"/>
              <a:t>, ?WD </a:t>
            </a:r>
            <a:r>
              <a:rPr lang="et-EE" dirty="0" err="1"/>
              <a:t>local</a:t>
            </a:r>
            <a:r>
              <a:rPr lang="et-EE" dirty="0"/>
              <a:t>)</a:t>
            </a:r>
            <a:br>
              <a:rPr lang="et-EE" dirty="0"/>
            </a:br>
            <a:r>
              <a:rPr lang="et-EE" dirty="0" err="1"/>
              <a:t>Deliv</a:t>
            </a:r>
            <a:r>
              <a:rPr lang="et-EE" dirty="0"/>
              <a:t>: </a:t>
            </a:r>
            <a:r>
              <a:rPr lang="et-EE" dirty="0" err="1"/>
              <a:t>short</a:t>
            </a:r>
            <a:r>
              <a:rPr lang="et-EE" dirty="0"/>
              <a:t> </a:t>
            </a:r>
            <a:r>
              <a:rPr lang="et-EE" dirty="0" err="1"/>
              <a:t>summary</a:t>
            </a:r>
            <a:r>
              <a:rPr lang="et-EE" dirty="0"/>
              <a:t> </a:t>
            </a:r>
            <a:r>
              <a:rPr lang="et-EE" dirty="0" err="1"/>
              <a:t>paper</a:t>
            </a:r>
            <a:r>
              <a:rPr lang="et-EE" dirty="0"/>
              <a:t> on standard </a:t>
            </a:r>
            <a:r>
              <a:rPr lang="et-EE" dirty="0" err="1"/>
              <a:t>operating</a:t>
            </a:r>
            <a:r>
              <a:rPr lang="et-EE" dirty="0"/>
              <a:t> </a:t>
            </a:r>
            <a:r>
              <a:rPr lang="et-EE" dirty="0" err="1"/>
              <a:t>procedures</a:t>
            </a:r>
            <a:endParaRPr lang="et-EE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="" xmlns:a16="http://schemas.microsoft.com/office/drawing/2014/main" id="{B09FBCA1-BF26-C04C-87C1-7DBBB541DE29}"/>
              </a:ext>
            </a:extLst>
          </p:cNvPr>
          <p:cNvSpPr txBox="1">
            <a:spLocks/>
          </p:cNvSpPr>
          <p:nvPr/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B343F-F6D7-4696-8A01-EDB874459CA0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301805" y="158423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Performance-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based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contracting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45932AC-BE66-B443-9E18-96487DC6E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66" y="1348658"/>
            <a:ext cx="11276046" cy="478405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600" dirty="0" smtClean="0">
                <a:solidFill>
                  <a:srgbClr val="000000"/>
                </a:solidFill>
              </a:rPr>
              <a:t>a </a:t>
            </a:r>
            <a:r>
              <a:rPr lang="fr-FR" sz="2600" dirty="0" err="1">
                <a:solidFill>
                  <a:srgbClr val="000000"/>
                </a:solidFill>
              </a:rPr>
              <a:t>very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fragmented</a:t>
            </a:r>
            <a:r>
              <a:rPr lang="fr-FR" sz="2600" dirty="0">
                <a:solidFill>
                  <a:srgbClr val="000000"/>
                </a:solidFill>
              </a:rPr>
              <a:t> organisation of the </a:t>
            </a:r>
            <a:r>
              <a:rPr lang="fr-FR" sz="2600" dirty="0" err="1">
                <a:solidFill>
                  <a:srgbClr val="000000"/>
                </a:solidFill>
              </a:rPr>
              <a:t>supply</a:t>
            </a:r>
            <a:r>
              <a:rPr lang="fr-FR" sz="2600" dirty="0">
                <a:solidFill>
                  <a:srgbClr val="000000"/>
                </a:solidFill>
              </a:rPr>
              <a:t> of care </a:t>
            </a:r>
            <a:r>
              <a:rPr lang="fr-FR" sz="2600" dirty="0" err="1">
                <a:solidFill>
                  <a:srgbClr val="000000"/>
                </a:solidFill>
              </a:rPr>
              <a:t>with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mainly</a:t>
            </a:r>
            <a:r>
              <a:rPr lang="fr-FR" sz="2600" dirty="0">
                <a:solidFill>
                  <a:srgbClr val="000000"/>
                </a:solidFill>
              </a:rPr>
              <a:t> private and </a:t>
            </a:r>
            <a:r>
              <a:rPr lang="fr-FR" sz="2600" dirty="0" err="1">
                <a:solidFill>
                  <a:srgbClr val="000000"/>
                </a:solidFill>
              </a:rPr>
              <a:t>independent</a:t>
            </a:r>
            <a:r>
              <a:rPr lang="fr-FR" sz="2600" dirty="0">
                <a:solidFill>
                  <a:srgbClr val="000000"/>
                </a:solidFill>
              </a:rPr>
              <a:t> care </a:t>
            </a:r>
            <a:r>
              <a:rPr lang="fr-FR" sz="2600" dirty="0" err="1">
                <a:solidFill>
                  <a:srgbClr val="000000"/>
                </a:solidFill>
              </a:rPr>
              <a:t>producers</a:t>
            </a:r>
            <a:r>
              <a:rPr lang="fr-FR" sz="2600" dirty="0">
                <a:solidFill>
                  <a:srgbClr val="000000"/>
                </a:solidFill>
              </a:rPr>
              <a:t> (</a:t>
            </a:r>
            <a:r>
              <a:rPr lang="fr-FR" sz="2600" dirty="0" err="1">
                <a:solidFill>
                  <a:srgbClr val="000000"/>
                </a:solidFill>
              </a:rPr>
              <a:t>professionals</a:t>
            </a:r>
            <a:r>
              <a:rPr lang="fr-FR" sz="2600" dirty="0">
                <a:solidFill>
                  <a:srgbClr val="000000"/>
                </a:solidFill>
              </a:rPr>
              <a:t> and </a:t>
            </a:r>
            <a:r>
              <a:rPr lang="fr-FR" sz="2600" dirty="0" err="1">
                <a:solidFill>
                  <a:srgbClr val="000000"/>
                </a:solidFill>
              </a:rPr>
              <a:t>hospitals</a:t>
            </a:r>
            <a:r>
              <a:rPr lang="fr-FR" sz="26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endParaRPr lang="fr-FR" sz="2600" dirty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600" dirty="0">
                <a:solidFill>
                  <a:srgbClr val="000000"/>
                </a:solidFill>
              </a:rPr>
              <a:t>a public </a:t>
            </a:r>
            <a:r>
              <a:rPr lang="fr-FR" sz="2600" dirty="0" err="1">
                <a:solidFill>
                  <a:srgbClr val="000000"/>
                </a:solidFill>
              </a:rPr>
              <a:t>financing</a:t>
            </a:r>
            <a:r>
              <a:rPr lang="fr-FR" sz="2600" dirty="0">
                <a:solidFill>
                  <a:srgbClr val="000000"/>
                </a:solidFill>
              </a:rPr>
              <a:t> of </a:t>
            </a:r>
            <a:r>
              <a:rPr lang="fr-FR" sz="2600" dirty="0" err="1">
                <a:solidFill>
                  <a:srgbClr val="000000"/>
                </a:solidFill>
              </a:rPr>
              <a:t>health</a:t>
            </a:r>
            <a:r>
              <a:rPr lang="fr-FR" sz="2600" dirty="0">
                <a:solidFill>
                  <a:srgbClr val="000000"/>
                </a:solidFill>
              </a:rPr>
              <a:t> care </a:t>
            </a:r>
            <a:r>
              <a:rPr lang="fr-FR" sz="2600" dirty="0" err="1">
                <a:solidFill>
                  <a:srgbClr val="000000"/>
                </a:solidFill>
              </a:rPr>
              <a:t>which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aims</a:t>
            </a:r>
            <a:r>
              <a:rPr lang="fr-FR" sz="2600" dirty="0">
                <a:solidFill>
                  <a:srgbClr val="000000"/>
                </a:solidFill>
              </a:rPr>
              <a:t> to </a:t>
            </a:r>
            <a:r>
              <a:rPr lang="fr-FR" sz="2600" dirty="0" err="1">
                <a:solidFill>
                  <a:srgbClr val="000000"/>
                </a:solidFill>
              </a:rPr>
              <a:t>provide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universal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health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coverage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through</a:t>
            </a:r>
            <a:r>
              <a:rPr lang="fr-FR" sz="2600" dirty="0">
                <a:solidFill>
                  <a:srgbClr val="000000"/>
                </a:solidFill>
              </a:rPr>
              <a:t> the Social Services Agency (SSA</a:t>
            </a:r>
            <a:r>
              <a:rPr lang="fr-FR" sz="26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endParaRPr lang="fr-FR" sz="2600" dirty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600" dirty="0" err="1">
                <a:solidFill>
                  <a:srgbClr val="000000"/>
                </a:solidFill>
              </a:rPr>
              <a:t>this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implies</a:t>
            </a:r>
            <a:r>
              <a:rPr lang="fr-FR" sz="2600" dirty="0">
                <a:solidFill>
                  <a:srgbClr val="000000"/>
                </a:solidFill>
              </a:rPr>
              <a:t> a multitude of </a:t>
            </a:r>
            <a:r>
              <a:rPr lang="fr-FR" sz="2600" dirty="0" err="1">
                <a:solidFill>
                  <a:srgbClr val="000000"/>
                </a:solidFill>
              </a:rPr>
              <a:t>independent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health</a:t>
            </a:r>
            <a:r>
              <a:rPr lang="fr-FR" sz="2600" dirty="0">
                <a:solidFill>
                  <a:srgbClr val="000000"/>
                </a:solidFill>
              </a:rPr>
              <a:t> information </a:t>
            </a:r>
            <a:r>
              <a:rPr lang="fr-FR" sz="2600" dirty="0" err="1">
                <a:solidFill>
                  <a:srgbClr val="000000"/>
                </a:solidFill>
              </a:rPr>
              <a:t>systems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between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whom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it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is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necessary</a:t>
            </a:r>
            <a:r>
              <a:rPr lang="fr-FR" sz="2600" dirty="0">
                <a:solidFill>
                  <a:srgbClr val="000000"/>
                </a:solidFill>
              </a:rPr>
              <a:t> to set up exchange </a:t>
            </a:r>
            <a:r>
              <a:rPr lang="fr-FR" sz="2600" dirty="0" err="1" smtClean="0">
                <a:solidFill>
                  <a:srgbClr val="000000"/>
                </a:solidFill>
              </a:rPr>
              <a:t>protocols</a:t>
            </a:r>
            <a:endParaRPr lang="fr-FR" sz="26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fr-FR" sz="2600" dirty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600" dirty="0">
                <a:solidFill>
                  <a:srgbClr val="000000"/>
                </a:solidFill>
              </a:rPr>
              <a:t>Georgia has </a:t>
            </a:r>
            <a:r>
              <a:rPr lang="fr-FR" sz="2600" dirty="0" err="1">
                <a:solidFill>
                  <a:srgbClr val="000000"/>
                </a:solidFill>
              </a:rPr>
              <a:t>already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undertaken</a:t>
            </a:r>
            <a:r>
              <a:rPr lang="fr-FR" sz="2600" dirty="0">
                <a:solidFill>
                  <a:srgbClr val="000000"/>
                </a:solidFill>
              </a:rPr>
              <a:t> a </a:t>
            </a:r>
            <a:r>
              <a:rPr lang="fr-FR" sz="2600" dirty="0" err="1">
                <a:solidFill>
                  <a:srgbClr val="000000"/>
                </a:solidFill>
              </a:rPr>
              <a:t>serie</a:t>
            </a:r>
            <a:r>
              <a:rPr lang="fr-FR" sz="2600" dirty="0">
                <a:solidFill>
                  <a:srgbClr val="000000"/>
                </a:solidFill>
              </a:rPr>
              <a:t> of </a:t>
            </a:r>
            <a:r>
              <a:rPr lang="fr-FR" sz="2600" dirty="0" err="1">
                <a:solidFill>
                  <a:srgbClr val="000000"/>
                </a:solidFill>
              </a:rPr>
              <a:t>projects</a:t>
            </a:r>
            <a:r>
              <a:rPr lang="fr-FR" sz="2600" dirty="0">
                <a:solidFill>
                  <a:srgbClr val="000000"/>
                </a:solidFill>
              </a:rPr>
              <a:t> in e-</a:t>
            </a:r>
            <a:r>
              <a:rPr lang="fr-FR" sz="2600" dirty="0" err="1">
                <a:solidFill>
                  <a:srgbClr val="000000"/>
                </a:solidFill>
              </a:rPr>
              <a:t>health</a:t>
            </a:r>
            <a:r>
              <a:rPr lang="fr-FR" sz="2600" dirty="0">
                <a:solidFill>
                  <a:srgbClr val="000000"/>
                </a:solidFill>
              </a:rPr>
              <a:t>, in </a:t>
            </a:r>
            <a:r>
              <a:rPr lang="fr-FR" sz="2600" dirty="0" err="1">
                <a:solidFill>
                  <a:srgbClr val="000000"/>
                </a:solidFill>
              </a:rPr>
              <a:t>particular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with</a:t>
            </a:r>
            <a:r>
              <a:rPr lang="fr-FR" sz="2600" dirty="0">
                <a:solidFill>
                  <a:srgbClr val="000000"/>
                </a:solidFill>
              </a:rPr>
              <a:t> the use of the </a:t>
            </a:r>
            <a:r>
              <a:rPr lang="fr-FR" sz="2600" dirty="0" err="1">
                <a:solidFill>
                  <a:srgbClr val="000000"/>
                </a:solidFill>
              </a:rPr>
              <a:t>electronic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identity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card</a:t>
            </a:r>
            <a:r>
              <a:rPr lang="fr-FR" sz="2600" dirty="0">
                <a:solidFill>
                  <a:srgbClr val="000000"/>
                </a:solidFill>
              </a:rPr>
              <a:t> as a </a:t>
            </a:r>
            <a:r>
              <a:rPr lang="fr-FR" sz="2600" dirty="0" err="1">
                <a:solidFill>
                  <a:srgbClr val="000000"/>
                </a:solidFill>
              </a:rPr>
              <a:t>means</a:t>
            </a:r>
            <a:r>
              <a:rPr lang="fr-FR" sz="2600" dirty="0">
                <a:solidFill>
                  <a:srgbClr val="000000"/>
                </a:solidFill>
              </a:rPr>
              <a:t> of identification in the system, and </a:t>
            </a:r>
            <a:r>
              <a:rPr lang="fr-FR" sz="2600" dirty="0" err="1">
                <a:solidFill>
                  <a:srgbClr val="000000"/>
                </a:solidFill>
              </a:rPr>
              <a:t>with</a:t>
            </a:r>
            <a:r>
              <a:rPr lang="fr-FR" sz="2600" dirty="0">
                <a:solidFill>
                  <a:srgbClr val="000000"/>
                </a:solidFill>
              </a:rPr>
              <a:t> the </a:t>
            </a:r>
            <a:r>
              <a:rPr lang="fr-FR" sz="2600" dirty="0" err="1">
                <a:solidFill>
                  <a:srgbClr val="000000"/>
                </a:solidFill>
              </a:rPr>
              <a:t>beginning</a:t>
            </a:r>
            <a:r>
              <a:rPr lang="fr-FR" sz="2600" dirty="0">
                <a:solidFill>
                  <a:srgbClr val="000000"/>
                </a:solidFill>
              </a:rPr>
              <a:t> of the </a:t>
            </a:r>
            <a:r>
              <a:rPr lang="fr-FR" sz="2600" dirty="0" err="1">
                <a:solidFill>
                  <a:srgbClr val="000000"/>
                </a:solidFill>
              </a:rPr>
              <a:t>creation</a:t>
            </a:r>
            <a:r>
              <a:rPr lang="fr-FR" sz="2600" dirty="0">
                <a:solidFill>
                  <a:srgbClr val="000000"/>
                </a:solidFill>
              </a:rPr>
              <a:t> of </a:t>
            </a:r>
            <a:r>
              <a:rPr lang="fr-FR" sz="2600" dirty="0" err="1">
                <a:solidFill>
                  <a:srgbClr val="000000"/>
                </a:solidFill>
              </a:rPr>
              <a:t>shared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personal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medical</a:t>
            </a:r>
            <a:r>
              <a:rPr lang="fr-FR" sz="2600" dirty="0">
                <a:solidFill>
                  <a:srgbClr val="000000"/>
                </a:solidFill>
              </a:rPr>
              <a:t> files at </a:t>
            </a:r>
            <a:r>
              <a:rPr lang="fr-FR" sz="2600" dirty="0" err="1">
                <a:solidFill>
                  <a:srgbClr val="000000"/>
                </a:solidFill>
              </a:rPr>
              <a:t>hospital</a:t>
            </a:r>
            <a:r>
              <a:rPr lang="fr-FR" sz="2600" dirty="0">
                <a:solidFill>
                  <a:srgbClr val="000000"/>
                </a:solidFill>
              </a:rPr>
              <a:t> </a:t>
            </a:r>
            <a:r>
              <a:rPr lang="fr-FR" sz="2600" dirty="0" err="1">
                <a:solidFill>
                  <a:srgbClr val="000000"/>
                </a:solidFill>
              </a:rPr>
              <a:t>level</a:t>
            </a:r>
            <a:endParaRPr lang="fr-FR" sz="26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FFA07E1-D277-FE42-8AE2-15A1E6F8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266" y="0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existing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situation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892DC45-1352-814A-A389-18B098406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05" y="1649590"/>
            <a:ext cx="11562297" cy="500287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r-FR" sz="2400" b="1" dirty="0" smtClean="0">
                <a:solidFill>
                  <a:srgbClr val="000000"/>
                </a:solidFill>
              </a:rPr>
              <a:t>support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for the </a:t>
            </a:r>
            <a:r>
              <a:rPr lang="fr-FR" sz="2400" b="1" dirty="0" err="1">
                <a:solidFill>
                  <a:srgbClr val="000000"/>
                </a:solidFill>
              </a:rPr>
              <a:t>definition</a:t>
            </a:r>
            <a:r>
              <a:rPr lang="fr-FR" sz="2400" b="1" dirty="0">
                <a:solidFill>
                  <a:srgbClr val="000000"/>
                </a:solidFill>
              </a:rPr>
              <a:t> of </a:t>
            </a:r>
            <a:r>
              <a:rPr lang="fr-FR" sz="2400" b="1" dirty="0" err="1">
                <a:solidFill>
                  <a:srgbClr val="000000"/>
                </a:solidFill>
              </a:rPr>
              <a:t>financing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b="1" dirty="0" err="1">
                <a:solidFill>
                  <a:srgbClr val="000000"/>
                </a:solidFill>
              </a:rPr>
              <a:t>methods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for </a:t>
            </a:r>
            <a:r>
              <a:rPr lang="fr-FR" sz="2400" dirty="0" err="1">
                <a:solidFill>
                  <a:srgbClr val="000000"/>
                </a:solidFill>
              </a:rPr>
              <a:t>health</a:t>
            </a:r>
            <a:r>
              <a:rPr lang="fr-FR" sz="2400" dirty="0">
                <a:solidFill>
                  <a:srgbClr val="000000"/>
                </a:solidFill>
              </a:rPr>
              <a:t> care </a:t>
            </a:r>
            <a:r>
              <a:rPr lang="fr-FR" sz="2400" dirty="0" err="1">
                <a:solidFill>
                  <a:srgbClr val="000000"/>
                </a:solidFill>
              </a:rPr>
              <a:t>facilities</a:t>
            </a:r>
            <a:r>
              <a:rPr lang="fr-FR" sz="2400" dirty="0">
                <a:solidFill>
                  <a:srgbClr val="000000"/>
                </a:solidFill>
              </a:rPr>
              <a:t> (</a:t>
            </a:r>
            <a:r>
              <a:rPr lang="fr-FR" sz="2400" dirty="0" err="1">
                <a:solidFill>
                  <a:srgbClr val="000000"/>
                </a:solidFill>
              </a:rPr>
              <a:t>link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activity</a:t>
            </a:r>
            <a:r>
              <a:rPr lang="fr-FR" sz="2400" dirty="0">
                <a:solidFill>
                  <a:srgbClr val="000000"/>
                </a:solidFill>
              </a:rPr>
              <a:t> 2-1-1) : identification and collection of </a:t>
            </a:r>
            <a:r>
              <a:rPr lang="fr-FR" sz="2400" dirty="0" err="1">
                <a:solidFill>
                  <a:srgbClr val="000000"/>
                </a:solidFill>
              </a:rPr>
              <a:t>necessary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information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0000"/>
                </a:solidFill>
              </a:rPr>
              <a:t>setting </a:t>
            </a:r>
            <a:r>
              <a:rPr lang="fr-FR" sz="2400" dirty="0">
                <a:solidFill>
                  <a:srgbClr val="000000"/>
                </a:solidFill>
              </a:rPr>
              <a:t>up </a:t>
            </a:r>
            <a:r>
              <a:rPr lang="fr-FR" sz="2400" b="1" dirty="0">
                <a:solidFill>
                  <a:srgbClr val="000000"/>
                </a:solidFill>
              </a:rPr>
              <a:t>management information </a:t>
            </a:r>
            <a:r>
              <a:rPr lang="fr-FR" sz="2400" b="1" dirty="0" err="1">
                <a:solidFill>
                  <a:srgbClr val="000000"/>
                </a:solidFill>
              </a:rPr>
              <a:t>systems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on </a:t>
            </a:r>
            <a:r>
              <a:rPr lang="fr-FR" sz="2400" dirty="0" err="1">
                <a:solidFill>
                  <a:srgbClr val="000000"/>
                </a:solidFill>
              </a:rPr>
              <a:t>health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insurance</a:t>
            </a:r>
            <a:r>
              <a:rPr lang="fr-FR" sz="2400" dirty="0">
                <a:solidFill>
                  <a:srgbClr val="000000"/>
                </a:solidFill>
              </a:rPr>
              <a:t>: information to </a:t>
            </a:r>
            <a:r>
              <a:rPr lang="fr-FR" sz="2400" dirty="0" err="1">
                <a:solidFill>
                  <a:srgbClr val="000000"/>
                </a:solidFill>
              </a:rPr>
              <a:t>be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collected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methods</a:t>
            </a:r>
            <a:r>
              <a:rPr lang="fr-FR" sz="2400" dirty="0">
                <a:solidFill>
                  <a:srgbClr val="000000"/>
                </a:solidFill>
              </a:rPr>
              <a:t> of </a:t>
            </a:r>
            <a:r>
              <a:rPr lang="fr-FR" sz="2400" dirty="0" err="1">
                <a:solidFill>
                  <a:srgbClr val="000000"/>
                </a:solidFill>
              </a:rPr>
              <a:t>treatment</a:t>
            </a:r>
            <a:r>
              <a:rPr lang="fr-FR" sz="2400" dirty="0" smtClean="0">
                <a:solidFill>
                  <a:srgbClr val="000000"/>
                </a:solidFill>
              </a:rPr>
              <a:t>;</a:t>
            </a:r>
            <a:endParaRPr lang="fr-FR" sz="24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</a:rPr>
              <a:t>the </a:t>
            </a:r>
            <a:r>
              <a:rPr lang="fr-FR" sz="2400" b="1" dirty="0" err="1">
                <a:solidFill>
                  <a:srgbClr val="000000"/>
                </a:solidFill>
              </a:rPr>
              <a:t>personal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b="1" dirty="0" err="1">
                <a:solidFill>
                  <a:srgbClr val="000000"/>
                </a:solidFill>
              </a:rPr>
              <a:t>medical</a:t>
            </a:r>
            <a:r>
              <a:rPr lang="fr-FR" sz="2400" b="1" dirty="0">
                <a:solidFill>
                  <a:srgbClr val="000000"/>
                </a:solidFill>
              </a:rPr>
              <a:t> record </a:t>
            </a:r>
            <a:r>
              <a:rPr lang="fr-FR" sz="2400" dirty="0">
                <a:solidFill>
                  <a:srgbClr val="000000"/>
                </a:solidFill>
              </a:rPr>
              <a:t>: </a:t>
            </a:r>
            <a:r>
              <a:rPr lang="fr-FR" sz="2400" dirty="0" err="1">
                <a:solidFill>
                  <a:srgbClr val="000000"/>
                </a:solidFill>
              </a:rPr>
              <a:t>proposals</a:t>
            </a:r>
            <a:r>
              <a:rPr lang="fr-FR" sz="2400" dirty="0">
                <a:solidFill>
                  <a:srgbClr val="000000"/>
                </a:solidFill>
              </a:rPr>
              <a:t> for </a:t>
            </a:r>
            <a:r>
              <a:rPr lang="fr-FR" sz="2400" dirty="0" err="1">
                <a:solidFill>
                  <a:srgbClr val="000000"/>
                </a:solidFill>
              </a:rPr>
              <a:t>improvement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  <a:r>
              <a:rPr lang="fr-FR" sz="2400" dirty="0" err="1">
                <a:solidFill>
                  <a:srgbClr val="000000"/>
                </a:solidFill>
              </a:rPr>
              <a:t>development</a:t>
            </a:r>
            <a:r>
              <a:rPr lang="fr-FR" sz="2400" dirty="0">
                <a:solidFill>
                  <a:srgbClr val="000000"/>
                </a:solidFill>
              </a:rPr>
              <a:t>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r-FR" sz="2400" b="1" dirty="0" err="1">
                <a:solidFill>
                  <a:srgbClr val="000000"/>
                </a:solidFill>
              </a:rPr>
              <a:t>telemedicine</a:t>
            </a:r>
            <a:r>
              <a:rPr lang="fr-FR" sz="2400" dirty="0">
                <a:solidFill>
                  <a:srgbClr val="000000"/>
                </a:solidFill>
              </a:rPr>
              <a:t>: </a:t>
            </a:r>
            <a:r>
              <a:rPr lang="fr-FR" sz="2400" dirty="0" err="1">
                <a:solidFill>
                  <a:srgbClr val="000000"/>
                </a:solidFill>
              </a:rPr>
              <a:t>modalities</a:t>
            </a:r>
            <a:r>
              <a:rPr lang="fr-FR" sz="2400" dirty="0">
                <a:solidFill>
                  <a:srgbClr val="000000"/>
                </a:solidFill>
              </a:rPr>
              <a:t> for setting up an </a:t>
            </a:r>
            <a:r>
              <a:rPr lang="fr-FR" sz="2400" dirty="0" err="1">
                <a:solidFill>
                  <a:srgbClr val="000000"/>
                </a:solidFill>
              </a:rPr>
              <a:t>experiment</a:t>
            </a:r>
            <a:r>
              <a:rPr lang="fr-FR" sz="2400" dirty="0">
                <a:solidFill>
                  <a:srgbClr val="000000"/>
                </a:solidFill>
              </a:rPr>
              <a:t> for rural areas on patients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diabetes</a:t>
            </a:r>
            <a:r>
              <a:rPr lang="fr-FR" sz="2400" dirty="0">
                <a:solidFill>
                  <a:srgbClr val="000000"/>
                </a:solidFill>
              </a:rPr>
              <a:t>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r-FR" sz="2400" dirty="0" err="1">
                <a:solidFill>
                  <a:srgbClr val="000000"/>
                </a:solidFill>
              </a:rPr>
              <a:t>continuing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b="1" dirty="0" err="1">
                <a:solidFill>
                  <a:srgbClr val="000000"/>
                </a:solidFill>
              </a:rPr>
              <a:t>education</a:t>
            </a:r>
            <a:r>
              <a:rPr lang="fr-FR" sz="2400" b="1" dirty="0">
                <a:solidFill>
                  <a:srgbClr val="000000"/>
                </a:solidFill>
              </a:rPr>
              <a:t> of </a:t>
            </a:r>
            <a:r>
              <a:rPr lang="fr-FR" sz="2400" b="1" dirty="0" err="1">
                <a:solidFill>
                  <a:srgbClr val="000000"/>
                </a:solidFill>
              </a:rPr>
              <a:t>physicians</a:t>
            </a:r>
            <a:r>
              <a:rPr lang="fr-FR" sz="2400" dirty="0">
                <a:solidFill>
                  <a:srgbClr val="000000"/>
                </a:solidFill>
              </a:rPr>
              <a:t>: </a:t>
            </a:r>
            <a:r>
              <a:rPr lang="fr-FR" sz="2400" dirty="0" err="1">
                <a:solidFill>
                  <a:srgbClr val="000000"/>
                </a:solidFill>
              </a:rPr>
              <a:t>experimentation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distance </a:t>
            </a:r>
            <a:r>
              <a:rPr lang="fr-FR" sz="2400" dirty="0" err="1">
                <a:solidFill>
                  <a:srgbClr val="000000"/>
                </a:solidFill>
              </a:rPr>
              <a:t>learning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methods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using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tools</a:t>
            </a:r>
            <a:r>
              <a:rPr lang="fr-FR" sz="2400" dirty="0">
                <a:solidFill>
                  <a:srgbClr val="000000"/>
                </a:solidFill>
              </a:rPr>
              <a:t> of the French Médical Virtual </a:t>
            </a:r>
            <a:r>
              <a:rPr lang="fr-FR" sz="2400" dirty="0" err="1">
                <a:solidFill>
                  <a:srgbClr val="000000"/>
                </a:solidFill>
              </a:rPr>
              <a:t>University</a:t>
            </a:r>
            <a:r>
              <a:rPr lang="fr-FR" sz="2400" dirty="0">
                <a:solidFill>
                  <a:srgbClr val="000000"/>
                </a:solidFill>
              </a:rPr>
              <a:t> (UMVF</a:t>
            </a:r>
            <a:r>
              <a:rPr lang="fr-FR" sz="2400" dirty="0" smtClean="0">
                <a:solidFill>
                  <a:srgbClr val="000000"/>
                </a:solidFill>
              </a:rPr>
              <a:t>)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2DFB856-DBB4-1D46-9141-FB173842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1805" y="158423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smtClean="0">
                <a:solidFill>
                  <a:schemeClr val="tx1"/>
                </a:solidFill>
                <a:latin typeface="+mn-lt"/>
              </a:rPr>
              <a:t>First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recommendations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(to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be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chosen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among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five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themes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2DFB856-DBB4-1D46-9141-FB173842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01805" y="158423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Three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themes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have been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selected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following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the discussion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with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the Ministry: 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600564" y="1734867"/>
            <a:ext cx="10515600" cy="3818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fr-FR" sz="2000" b="1" dirty="0" smtClean="0">
                <a:solidFill>
                  <a:srgbClr val="000000"/>
                </a:solidFill>
              </a:rPr>
              <a:t>support</a:t>
            </a:r>
            <a:r>
              <a:rPr lang="fr-FR" sz="2000" dirty="0" smtClean="0">
                <a:solidFill>
                  <a:srgbClr val="000000"/>
                </a:solidFill>
              </a:rPr>
              <a:t> for the </a:t>
            </a:r>
            <a:r>
              <a:rPr lang="fr-FR" sz="2000" b="1" dirty="0" err="1" smtClean="0">
                <a:solidFill>
                  <a:srgbClr val="000000"/>
                </a:solidFill>
              </a:rPr>
              <a:t>definition</a:t>
            </a:r>
            <a:r>
              <a:rPr lang="fr-FR" sz="2000" b="1" dirty="0" smtClean="0">
                <a:solidFill>
                  <a:srgbClr val="000000"/>
                </a:solidFill>
              </a:rPr>
              <a:t> of </a:t>
            </a:r>
            <a:r>
              <a:rPr lang="fr-FR" sz="2000" b="1" dirty="0" err="1" smtClean="0">
                <a:solidFill>
                  <a:srgbClr val="000000"/>
                </a:solidFill>
              </a:rPr>
              <a:t>financing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methods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for </a:t>
            </a:r>
            <a:r>
              <a:rPr lang="fr-FR" sz="2000" dirty="0" err="1" smtClean="0">
                <a:solidFill>
                  <a:srgbClr val="000000"/>
                </a:solidFill>
              </a:rPr>
              <a:t>health</a:t>
            </a:r>
            <a:r>
              <a:rPr lang="fr-FR" sz="2000" dirty="0" smtClean="0">
                <a:solidFill>
                  <a:srgbClr val="000000"/>
                </a:solidFill>
              </a:rPr>
              <a:t> care </a:t>
            </a:r>
            <a:r>
              <a:rPr lang="fr-FR" sz="2000" dirty="0" err="1" smtClean="0">
                <a:solidFill>
                  <a:srgbClr val="000000"/>
                </a:solidFill>
              </a:rPr>
              <a:t>facilities</a:t>
            </a:r>
            <a:r>
              <a:rPr lang="fr-FR" sz="2000" dirty="0" smtClean="0">
                <a:solidFill>
                  <a:srgbClr val="000000"/>
                </a:solidFill>
              </a:rPr>
              <a:t> (</a:t>
            </a:r>
            <a:r>
              <a:rPr lang="fr-FR" sz="2000" dirty="0" err="1" smtClean="0">
                <a:solidFill>
                  <a:srgbClr val="000000"/>
                </a:solidFill>
              </a:rPr>
              <a:t>link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with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activity</a:t>
            </a:r>
            <a:r>
              <a:rPr lang="fr-FR" sz="2000" dirty="0" smtClean="0">
                <a:solidFill>
                  <a:srgbClr val="000000"/>
                </a:solidFill>
              </a:rPr>
              <a:t> 2-1-1) : identification and collection of </a:t>
            </a:r>
            <a:r>
              <a:rPr lang="fr-FR" sz="2000" dirty="0" err="1" smtClean="0">
                <a:solidFill>
                  <a:srgbClr val="000000"/>
                </a:solidFill>
              </a:rPr>
              <a:t>necessary</a:t>
            </a:r>
            <a:r>
              <a:rPr lang="fr-FR" sz="2000" dirty="0" smtClean="0">
                <a:solidFill>
                  <a:srgbClr val="000000"/>
                </a:solidFill>
              </a:rPr>
              <a:t> information;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</a:rPr>
              <a:t>setting up </a:t>
            </a:r>
            <a:r>
              <a:rPr lang="fr-FR" sz="2000" b="1" dirty="0" smtClean="0">
                <a:solidFill>
                  <a:srgbClr val="000000"/>
                </a:solidFill>
              </a:rPr>
              <a:t>management information </a:t>
            </a:r>
            <a:r>
              <a:rPr lang="fr-FR" sz="2000" b="1" dirty="0" err="1" smtClean="0">
                <a:solidFill>
                  <a:srgbClr val="000000"/>
                </a:solidFill>
              </a:rPr>
              <a:t>systems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on </a:t>
            </a:r>
            <a:r>
              <a:rPr lang="fr-FR" sz="2000" dirty="0" err="1" smtClean="0">
                <a:solidFill>
                  <a:srgbClr val="000000"/>
                </a:solidFill>
              </a:rPr>
              <a:t>health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insurance</a:t>
            </a:r>
            <a:r>
              <a:rPr lang="fr-FR" sz="2000" dirty="0" smtClean="0">
                <a:solidFill>
                  <a:srgbClr val="000000"/>
                </a:solidFill>
              </a:rPr>
              <a:t>: information to </a:t>
            </a:r>
            <a:r>
              <a:rPr lang="fr-FR" sz="2000" dirty="0" err="1" smtClean="0">
                <a:solidFill>
                  <a:srgbClr val="000000"/>
                </a:solidFill>
              </a:rPr>
              <a:t>be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collected</a:t>
            </a:r>
            <a:r>
              <a:rPr lang="fr-FR" sz="2000" dirty="0" smtClean="0">
                <a:solidFill>
                  <a:srgbClr val="000000"/>
                </a:solidFill>
              </a:rPr>
              <a:t> and </a:t>
            </a:r>
            <a:r>
              <a:rPr lang="fr-FR" sz="2000" dirty="0" err="1" smtClean="0">
                <a:solidFill>
                  <a:srgbClr val="000000"/>
                </a:solidFill>
              </a:rPr>
              <a:t>methods</a:t>
            </a:r>
            <a:r>
              <a:rPr lang="fr-FR" sz="2000" dirty="0" smtClean="0">
                <a:solidFill>
                  <a:srgbClr val="000000"/>
                </a:solidFill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</a:rPr>
              <a:t>treatment</a:t>
            </a:r>
            <a:r>
              <a:rPr lang="fr-FR" sz="2000" dirty="0" smtClean="0">
                <a:solidFill>
                  <a:srgbClr val="000000"/>
                </a:solidFill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endParaRPr lang="fr-FR" sz="20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 smtClean="0">
                <a:solidFill>
                  <a:srgbClr val="000000"/>
                </a:solidFill>
              </a:rPr>
              <a:t>Mental </a:t>
            </a:r>
            <a:r>
              <a:rPr lang="fr-FR" sz="2000" dirty="0" err="1" smtClean="0">
                <a:solidFill>
                  <a:srgbClr val="000000"/>
                </a:solidFill>
              </a:rPr>
              <a:t>health</a:t>
            </a:r>
            <a:r>
              <a:rPr lang="fr-FR" sz="2000" dirty="0" smtClean="0">
                <a:solidFill>
                  <a:srgbClr val="000000"/>
                </a:solidFill>
              </a:rPr>
              <a:t> : </a:t>
            </a:r>
            <a:r>
              <a:rPr lang="fr-FR" sz="2000" dirty="0" err="1" smtClean="0">
                <a:solidFill>
                  <a:srgbClr val="000000"/>
                </a:solidFill>
              </a:rPr>
              <a:t>proposals</a:t>
            </a:r>
            <a:r>
              <a:rPr lang="fr-FR" sz="2000" dirty="0" smtClean="0">
                <a:solidFill>
                  <a:srgbClr val="000000"/>
                </a:solidFill>
              </a:rPr>
              <a:t> for </a:t>
            </a:r>
            <a:r>
              <a:rPr lang="fr-FR" sz="2000" dirty="0" err="1" smtClean="0">
                <a:solidFill>
                  <a:srgbClr val="000000"/>
                </a:solidFill>
              </a:rPr>
              <a:t>improving</a:t>
            </a:r>
            <a:r>
              <a:rPr lang="fr-FR" sz="2000" dirty="0" smtClean="0">
                <a:solidFill>
                  <a:srgbClr val="000000"/>
                </a:solidFill>
              </a:rPr>
              <a:t> and </a:t>
            </a:r>
            <a:r>
              <a:rPr lang="fr-FR" sz="2000" dirty="0" err="1" smtClean="0">
                <a:solidFill>
                  <a:srgbClr val="000000"/>
                </a:solidFill>
              </a:rPr>
              <a:t>developing</a:t>
            </a:r>
            <a:r>
              <a:rPr lang="fr-FR" sz="2000" dirty="0" smtClean="0">
                <a:solidFill>
                  <a:srgbClr val="000000"/>
                </a:solidFill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</a:rPr>
              <a:t>statistical</a:t>
            </a:r>
            <a:r>
              <a:rPr lang="fr-FR" sz="2000" dirty="0" smtClean="0">
                <a:solidFill>
                  <a:srgbClr val="000000"/>
                </a:solidFill>
              </a:rPr>
              <a:t> monitoring </a:t>
            </a:r>
            <a:r>
              <a:rPr lang="fr-FR" sz="2000" dirty="0" err="1" smtClean="0">
                <a:solidFill>
                  <a:srgbClr val="000000"/>
                </a:solidFill>
              </a:rPr>
              <a:t>tools</a:t>
            </a:r>
            <a:r>
              <a:rPr lang="fr-FR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DC36B16-32D9-8347-BA51-38F48A2BF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19" y="1395073"/>
            <a:ext cx="11959281" cy="522027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for </a:t>
            </a:r>
            <a:r>
              <a:rPr lang="fr-FR" sz="2400" dirty="0" err="1">
                <a:solidFill>
                  <a:srgbClr val="000000"/>
                </a:solidFill>
              </a:rPr>
              <a:t>each</a:t>
            </a:r>
            <a:r>
              <a:rPr lang="fr-FR" sz="2400" dirty="0">
                <a:solidFill>
                  <a:srgbClr val="000000"/>
                </a:solidFill>
              </a:rPr>
              <a:t> of the </a:t>
            </a:r>
            <a:r>
              <a:rPr lang="fr-FR" sz="2400" dirty="0" err="1">
                <a:solidFill>
                  <a:srgbClr val="000000"/>
                </a:solidFill>
              </a:rPr>
              <a:t>proposed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themes</a:t>
            </a:r>
            <a:r>
              <a:rPr lang="fr-FR" sz="2400" dirty="0">
                <a:solidFill>
                  <a:srgbClr val="000000"/>
                </a:solidFill>
              </a:rPr>
              <a:t>, the objective </a:t>
            </a:r>
            <a:r>
              <a:rPr lang="fr-FR" sz="2400" dirty="0" err="1">
                <a:solidFill>
                  <a:srgbClr val="000000"/>
                </a:solidFill>
              </a:rPr>
              <a:t>would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be</a:t>
            </a:r>
            <a:r>
              <a:rPr lang="fr-FR" sz="2400" dirty="0">
                <a:solidFill>
                  <a:srgbClr val="000000"/>
                </a:solidFill>
              </a:rPr>
              <a:t> to </a:t>
            </a:r>
            <a:r>
              <a:rPr lang="fr-FR" sz="2400" dirty="0" err="1">
                <a:solidFill>
                  <a:srgbClr val="000000"/>
                </a:solidFill>
              </a:rPr>
              <a:t>start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from</a:t>
            </a:r>
            <a:r>
              <a:rPr lang="fr-FR" sz="2400" dirty="0">
                <a:solidFill>
                  <a:srgbClr val="000000"/>
                </a:solidFill>
              </a:rPr>
              <a:t> an </a:t>
            </a:r>
            <a:r>
              <a:rPr lang="fr-FR" sz="2400" dirty="0" err="1">
                <a:solidFill>
                  <a:srgbClr val="000000"/>
                </a:solidFill>
              </a:rPr>
              <a:t>analysis</a:t>
            </a:r>
            <a:r>
              <a:rPr lang="fr-FR" sz="2400" dirty="0">
                <a:solidFill>
                  <a:srgbClr val="000000"/>
                </a:solidFill>
              </a:rPr>
              <a:t> of the </a:t>
            </a:r>
            <a:r>
              <a:rPr lang="fr-FR" sz="2400" dirty="0" err="1">
                <a:solidFill>
                  <a:srgbClr val="000000"/>
                </a:solidFill>
              </a:rPr>
              <a:t>existing</a:t>
            </a:r>
            <a:r>
              <a:rPr lang="fr-FR" sz="2400" dirty="0">
                <a:solidFill>
                  <a:srgbClr val="000000"/>
                </a:solidFill>
              </a:rPr>
              <a:t> situation in Georgia, and to propose a roadmap on possible </a:t>
            </a:r>
            <a:r>
              <a:rPr lang="fr-FR" sz="2400" dirty="0" err="1" smtClean="0">
                <a:solidFill>
                  <a:srgbClr val="000000"/>
                </a:solidFill>
              </a:rPr>
              <a:t>developments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fr-FR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400" dirty="0" smtClean="0">
                <a:solidFill>
                  <a:srgbClr val="000000"/>
                </a:solidFill>
              </a:rPr>
              <a:t>for </a:t>
            </a:r>
            <a:r>
              <a:rPr lang="fr-FR" sz="2400" dirty="0" err="1">
                <a:solidFill>
                  <a:srgbClr val="000000"/>
                </a:solidFill>
              </a:rPr>
              <a:t>each</a:t>
            </a:r>
            <a:r>
              <a:rPr lang="fr-FR" sz="2400" dirty="0">
                <a:solidFill>
                  <a:srgbClr val="000000"/>
                </a:solidFill>
              </a:rPr>
              <a:t> of the </a:t>
            </a:r>
            <a:r>
              <a:rPr lang="fr-FR" sz="2400" dirty="0" err="1">
                <a:solidFill>
                  <a:srgbClr val="000000"/>
                </a:solidFill>
              </a:rPr>
              <a:t>selected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themes</a:t>
            </a:r>
            <a:r>
              <a:rPr lang="fr-FR" sz="2400" dirty="0" smtClean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start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an </a:t>
            </a:r>
            <a:r>
              <a:rPr lang="fr-FR" sz="2400" dirty="0" err="1">
                <a:solidFill>
                  <a:srgbClr val="000000"/>
                </a:solidFill>
              </a:rPr>
              <a:t>analysis</a:t>
            </a:r>
            <a:r>
              <a:rPr lang="fr-FR" sz="2400" dirty="0">
                <a:solidFill>
                  <a:srgbClr val="000000"/>
                </a:solidFill>
              </a:rPr>
              <a:t> of the </a:t>
            </a:r>
            <a:r>
              <a:rPr lang="fr-FR" sz="2400" dirty="0" err="1">
                <a:solidFill>
                  <a:srgbClr val="000000"/>
                </a:solidFill>
              </a:rPr>
              <a:t>existing</a:t>
            </a:r>
            <a:r>
              <a:rPr lang="fr-FR" sz="2400" dirty="0">
                <a:solidFill>
                  <a:srgbClr val="000000"/>
                </a:solidFill>
              </a:rPr>
              <a:t> situation made by local </a:t>
            </a:r>
            <a:r>
              <a:rPr lang="fr-FR" sz="2400" dirty="0" smtClean="0">
                <a:solidFill>
                  <a:srgbClr val="000000"/>
                </a:solidFill>
              </a:rPr>
              <a:t>experts</a:t>
            </a:r>
          </a:p>
          <a:p>
            <a:pPr marL="457200" indent="-457200" algn="just">
              <a:buFont typeface="Arial"/>
              <a:buChar char="•"/>
            </a:pPr>
            <a:endParaRPr lang="fr-FR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</a:rPr>
              <a:t>development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proposals</a:t>
            </a:r>
            <a:r>
              <a:rPr lang="fr-FR" sz="2400" dirty="0">
                <a:solidFill>
                  <a:srgbClr val="000000"/>
                </a:solidFill>
              </a:rPr>
              <a:t> made by international experts on the basis of </a:t>
            </a:r>
            <a:r>
              <a:rPr lang="fr-FR" sz="2400" dirty="0" err="1">
                <a:solidFill>
                  <a:srgbClr val="000000"/>
                </a:solidFill>
              </a:rPr>
              <a:t>these</a:t>
            </a:r>
            <a:r>
              <a:rPr lang="fr-FR" sz="2400" dirty="0">
                <a:solidFill>
                  <a:srgbClr val="000000"/>
                </a:solidFill>
              </a:rPr>
              <a:t> initial </a:t>
            </a:r>
            <a:r>
              <a:rPr lang="fr-FR" sz="2400" dirty="0" smtClean="0">
                <a:solidFill>
                  <a:srgbClr val="000000"/>
                </a:solidFill>
              </a:rPr>
              <a:t>analyses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2DDE202-107B-A14F-8F99-EA3E2CEE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1964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E-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endParaRPr lang="fr-FR" sz="32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D6B5B79-AC8B-3641-9AD1-504BABA50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323" y="1211836"/>
            <a:ext cx="12217324" cy="486279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Deinstitutionalization </a:t>
            </a:r>
            <a:r>
              <a:rPr lang="en-US" sz="2600" dirty="0">
                <a:solidFill>
                  <a:schemeClr val="tx1"/>
                </a:solidFill>
              </a:rPr>
              <a:t>has been already largely implemented (from 5 000  to  1 400 hospital beds</a:t>
            </a:r>
            <a:r>
              <a:rPr lang="en-US" sz="2600" dirty="0" smtClean="0">
                <a:solidFill>
                  <a:schemeClr val="tx1"/>
                </a:solidFill>
              </a:rPr>
              <a:t>) without strengthening outpatient care (but recently changing)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chemeClr val="tx1"/>
                </a:solidFill>
              </a:rPr>
              <a:t>Care 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  <a:r>
              <a:rPr lang="en-US" sz="2600" dirty="0">
                <a:solidFill>
                  <a:schemeClr val="tx1"/>
                </a:solidFill>
              </a:rPr>
              <a:t>Medical and pharmaceutical approach, without psycho-social/functional approach ; lack of quality standards ; </a:t>
            </a:r>
            <a:r>
              <a:rPr lang="en-US" sz="2600" dirty="0" smtClean="0">
                <a:solidFill>
                  <a:schemeClr val="tx1"/>
                </a:solidFill>
              </a:rPr>
              <a:t>mix of different disorders </a:t>
            </a:r>
            <a:r>
              <a:rPr lang="en-US" sz="2600" dirty="0">
                <a:solidFill>
                  <a:schemeClr val="tx1"/>
                </a:solidFill>
              </a:rPr>
              <a:t>in facilities/wards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chemeClr val="tx1"/>
                </a:solidFill>
              </a:rPr>
              <a:t>Facilities </a:t>
            </a:r>
            <a:r>
              <a:rPr lang="en-US" sz="2600" u="sng" dirty="0" smtClean="0">
                <a:solidFill>
                  <a:schemeClr val="tx1"/>
                </a:solidFill>
              </a:rPr>
              <a:t>and staff</a:t>
            </a:r>
            <a:r>
              <a:rPr lang="en-US" sz="2600" dirty="0" smtClean="0">
                <a:solidFill>
                  <a:schemeClr val="tx1"/>
                </a:solidFill>
              </a:rPr>
              <a:t>: </a:t>
            </a:r>
            <a:r>
              <a:rPr lang="en-US" sz="2600" dirty="0">
                <a:solidFill>
                  <a:schemeClr val="tx1"/>
                </a:solidFill>
              </a:rPr>
              <a:t>Lack of structures to take care of patients outside hospitals</a:t>
            </a:r>
            <a:r>
              <a:rPr lang="en-US" sz="2600" dirty="0" smtClean="0">
                <a:solidFill>
                  <a:schemeClr val="tx1"/>
                </a:solidFill>
              </a:rPr>
              <a:t>; many </a:t>
            </a:r>
            <a:r>
              <a:rPr lang="en-US" sz="2600" dirty="0">
                <a:solidFill>
                  <a:schemeClr val="tx1"/>
                </a:solidFill>
              </a:rPr>
              <a:t>overstay of long-term inpatients; lack of qualified </a:t>
            </a:r>
            <a:r>
              <a:rPr lang="en-US" sz="2600" dirty="0" smtClean="0">
                <a:solidFill>
                  <a:schemeClr val="tx1"/>
                </a:solidFill>
              </a:rPr>
              <a:t>practitioners; inequalities </a:t>
            </a:r>
            <a:r>
              <a:rPr lang="en-US" sz="2600" dirty="0">
                <a:solidFill>
                  <a:schemeClr val="tx1"/>
                </a:solidFill>
              </a:rPr>
              <a:t>between regions (structures, staffing)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u="sng" dirty="0">
                <a:solidFill>
                  <a:schemeClr val="tx1"/>
                </a:solidFill>
              </a:rPr>
              <a:t>Governance: </a:t>
            </a:r>
            <a:r>
              <a:rPr lang="en-US" sz="2600" dirty="0">
                <a:solidFill>
                  <a:schemeClr val="tx1"/>
                </a:solidFill>
              </a:rPr>
              <a:t>Lack of monitoring </a:t>
            </a:r>
            <a:r>
              <a:rPr lang="en-US" sz="2600" dirty="0" smtClean="0">
                <a:solidFill>
                  <a:schemeClr val="tx1"/>
                </a:solidFill>
              </a:rPr>
              <a:t>mechanisms, </a:t>
            </a:r>
            <a:r>
              <a:rPr lang="en-US" sz="2600" dirty="0">
                <a:solidFill>
                  <a:schemeClr val="tx1"/>
                </a:solidFill>
              </a:rPr>
              <a:t>limited quantitative data collection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u="sng" dirty="0" smtClean="0">
                <a:solidFill>
                  <a:schemeClr val="tx1"/>
                </a:solidFill>
              </a:rPr>
              <a:t>Human </a:t>
            </a:r>
            <a:r>
              <a:rPr lang="en-US" sz="2600" u="sng" dirty="0">
                <a:solidFill>
                  <a:schemeClr val="tx1"/>
                </a:solidFill>
              </a:rPr>
              <a:t>rights </a:t>
            </a:r>
            <a:r>
              <a:rPr lang="en-US" sz="2600" dirty="0" smtClean="0">
                <a:solidFill>
                  <a:schemeClr val="tx1"/>
                </a:solidFill>
              </a:rPr>
              <a:t>: legislation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2006/2014</a:t>
            </a:r>
            <a:r>
              <a:rPr lang="en-US" sz="2600" dirty="0">
                <a:solidFill>
                  <a:schemeClr val="tx1"/>
                </a:solidFill>
              </a:rPr>
              <a:t>/ UN CRPD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>
                <a:solidFill>
                  <a:schemeClr val="tx1"/>
                </a:solidFill>
              </a:rPr>
              <a:t>but </a:t>
            </a:r>
            <a:r>
              <a:rPr lang="en-US" sz="2600" dirty="0" smtClean="0">
                <a:solidFill>
                  <a:schemeClr val="tx1"/>
                </a:solidFill>
              </a:rPr>
              <a:t>no implementation in practice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Issue </a:t>
            </a:r>
            <a:r>
              <a:rPr lang="en-US" sz="2600" dirty="0">
                <a:solidFill>
                  <a:schemeClr val="tx1"/>
                </a:solidFill>
              </a:rPr>
              <a:t>on the spotlight, donors and projects are on the way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B157D80-6FC1-264A-96E3-FE70DD29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25324" y="-136822"/>
            <a:ext cx="122173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Mental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care</a:t>
            </a: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existing</a:t>
            </a:r>
            <a:r>
              <a:rPr lang="fr-FR" sz="3200" dirty="0" smtClean="0">
                <a:solidFill>
                  <a:schemeClr val="tx1"/>
                </a:solidFill>
                <a:latin typeface="+mn-lt"/>
              </a:rPr>
              <a:t> situation  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5948168"/>
            <a:ext cx="939207" cy="90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17D78C7-EB72-D841-9FCB-9C703EB7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48" y="1400821"/>
            <a:ext cx="11500821" cy="453202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for a global approach with a planning based on an analysis of the needs for </a:t>
            </a:r>
            <a:r>
              <a:rPr lang="en-US" dirty="0" smtClean="0">
                <a:solidFill>
                  <a:schemeClr val="tx1"/>
                </a:solidFill>
              </a:rPr>
              <a:t>deinstitutionalization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Strengthen </a:t>
            </a:r>
            <a:r>
              <a:rPr lang="en-US" dirty="0">
                <a:solidFill>
                  <a:schemeClr val="tx1"/>
                </a:solidFill>
              </a:rPr>
              <a:t>the monitoring mechanisms </a:t>
            </a:r>
            <a:r>
              <a:rPr lang="en-US" dirty="0" smtClean="0">
                <a:solidFill>
                  <a:schemeClr val="tx1"/>
                </a:solidFill>
              </a:rPr>
              <a:t>for the </a:t>
            </a:r>
            <a:r>
              <a:rPr lang="en-US" dirty="0">
                <a:solidFill>
                  <a:schemeClr val="tx1"/>
                </a:solidFill>
              </a:rPr>
              <a:t>Ministry (improved quantitative data, quality standards for different types of institutions and measurement of </a:t>
            </a:r>
            <a:r>
              <a:rPr lang="en-US" dirty="0" smtClean="0">
                <a:solidFill>
                  <a:schemeClr val="tx1"/>
                </a:solidFill>
              </a:rPr>
              <a:t>outcomes), including human rights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Bridge </a:t>
            </a:r>
            <a:r>
              <a:rPr lang="en-US" dirty="0">
                <a:solidFill>
                  <a:schemeClr val="tx1"/>
                </a:solidFill>
              </a:rPr>
              <a:t>the legislative gaps: monitoring clause, psychological therapies,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 (capitalize on coordination group recommendations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3578B22-4CBB-374A-AB1D-7ECCF600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18</a:t>
            </a:fld>
            <a:endParaRPr lang="fr-FR" dirty="0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-25324" y="0"/>
            <a:ext cx="113791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– Mental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care</a:t>
            </a:r>
          </a:p>
          <a:p>
            <a:pPr algn="l"/>
            <a:endParaRPr lang="fr-FR" sz="32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3200" dirty="0" smtClean="0">
                <a:solidFill>
                  <a:schemeClr val="tx1"/>
                </a:solidFill>
                <a:latin typeface="+mn-lt"/>
              </a:rPr>
              <a:t>First </a:t>
            </a:r>
            <a:r>
              <a:rPr lang="fr-FR" sz="3200" dirty="0" err="1" smtClean="0">
                <a:solidFill>
                  <a:schemeClr val="tx1"/>
                </a:solidFill>
                <a:latin typeface="+mn-lt"/>
              </a:rPr>
              <a:t>recommendations</a:t>
            </a:r>
            <a:endParaRPr lang="fr-F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F6704AE-E997-E844-8FDC-F5106D81A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29266"/>
            <a:ext cx="12192000" cy="5015859"/>
          </a:xfrm>
        </p:spPr>
        <p:txBody>
          <a:bodyPr>
            <a:noAutofit/>
          </a:bodyPr>
          <a:lstStyle/>
          <a:p>
            <a:pPr algn="l"/>
            <a:endParaRPr lang="fr-FR" sz="1800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solidFill>
                  <a:schemeClr val="tx1"/>
                </a:solidFill>
              </a:rPr>
              <a:t>Mapping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existing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facilities</a:t>
            </a:r>
            <a:r>
              <a:rPr lang="fr-FR" sz="1800" b="1" dirty="0" smtClean="0">
                <a:solidFill>
                  <a:schemeClr val="tx1"/>
                </a:solidFill>
              </a:rPr>
              <a:t>  </a:t>
            </a:r>
            <a:r>
              <a:rPr lang="fr-FR" sz="1800" dirty="0" smtClean="0">
                <a:solidFill>
                  <a:schemeClr val="tx1"/>
                </a:solidFill>
              </a:rPr>
              <a:t>(10 </a:t>
            </a:r>
            <a:r>
              <a:rPr lang="fr-FR" sz="1800" dirty="0" err="1" smtClean="0">
                <a:solidFill>
                  <a:schemeClr val="tx1"/>
                </a:solidFill>
              </a:rPr>
              <a:t>InWD</a:t>
            </a:r>
            <a:r>
              <a:rPr lang="fr-FR" sz="1800" dirty="0" smtClean="0">
                <a:solidFill>
                  <a:schemeClr val="tx1"/>
                </a:solidFill>
              </a:rPr>
              <a:t> ; 10 LWD)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fr-FR" sz="1800" dirty="0" smtClean="0">
                <a:solidFill>
                  <a:schemeClr val="tx1"/>
                </a:solidFill>
              </a:rPr>
              <a:t>  </a:t>
            </a:r>
            <a:r>
              <a:rPr lang="fr-FR" sz="1800" dirty="0" err="1" smtClean="0">
                <a:solidFill>
                  <a:schemeClr val="tx1"/>
                </a:solidFill>
              </a:rPr>
              <a:t>June</a:t>
            </a:r>
            <a:r>
              <a:rPr lang="fr-FR" sz="1800" dirty="0" smtClean="0">
                <a:solidFill>
                  <a:schemeClr val="tx1"/>
                </a:solidFill>
              </a:rPr>
              <a:t>/July 2019 ; </a:t>
            </a:r>
          </a:p>
          <a:p>
            <a:pPr algn="l">
              <a:lnSpc>
                <a:spcPct val="150000"/>
              </a:lnSpc>
            </a:pPr>
            <a:r>
              <a:rPr lang="fr-FR" sz="1800" dirty="0">
                <a:solidFill>
                  <a:schemeClr val="tx1"/>
                </a:solidFill>
              </a:rPr>
              <a:t>	</a:t>
            </a:r>
            <a:r>
              <a:rPr lang="fr-FR" sz="1800" u="sng" dirty="0" err="1" smtClean="0">
                <a:solidFill>
                  <a:schemeClr val="tx1"/>
                </a:solidFill>
              </a:rPr>
              <a:t>Deliv</a:t>
            </a:r>
            <a:r>
              <a:rPr lang="fr-FR" sz="1800" dirty="0" smtClean="0">
                <a:solidFill>
                  <a:schemeClr val="tx1"/>
                </a:solidFill>
              </a:rPr>
              <a:t>. </a:t>
            </a:r>
            <a:r>
              <a:rPr lang="fr-FR" sz="1800" dirty="0" err="1" smtClean="0">
                <a:solidFill>
                  <a:schemeClr val="tx1"/>
                </a:solidFill>
              </a:rPr>
              <a:t>Methodology</a:t>
            </a:r>
            <a:r>
              <a:rPr lang="fr-FR" sz="1800" dirty="0" smtClean="0">
                <a:solidFill>
                  <a:schemeClr val="tx1"/>
                </a:solidFill>
              </a:rPr>
              <a:t> for </a:t>
            </a:r>
            <a:r>
              <a:rPr lang="fr-FR" sz="1800" dirty="0" err="1" smtClean="0">
                <a:solidFill>
                  <a:schemeClr val="tx1"/>
                </a:solidFill>
              </a:rPr>
              <a:t>epidemiological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survey</a:t>
            </a:r>
            <a:r>
              <a:rPr lang="fr-FR" sz="1800" dirty="0" smtClean="0">
                <a:solidFill>
                  <a:schemeClr val="tx1"/>
                </a:solidFill>
              </a:rPr>
              <a:t> (incl. questionnaire and test)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chemeClr val="tx1"/>
                </a:solidFill>
              </a:rPr>
              <a:t>Implementation</a:t>
            </a:r>
            <a:r>
              <a:rPr lang="fr-FR" sz="1800" dirty="0" smtClean="0">
                <a:solidFill>
                  <a:schemeClr val="tx1"/>
                </a:solidFill>
              </a:rPr>
              <a:t> of the </a:t>
            </a:r>
            <a:r>
              <a:rPr lang="fr-FR" sz="1800" b="1" dirty="0" err="1" smtClean="0">
                <a:solidFill>
                  <a:schemeClr val="tx1"/>
                </a:solidFill>
              </a:rPr>
              <a:t>epidemiological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survey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(60 LWD)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sept. 2019 to </a:t>
            </a:r>
            <a:r>
              <a:rPr lang="fr-FR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dec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2019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solidFill>
                  <a:schemeClr val="tx1"/>
                </a:solidFill>
              </a:rPr>
              <a:t>Analysis</a:t>
            </a:r>
            <a:r>
              <a:rPr lang="fr-FR" sz="1800" b="1" dirty="0" smtClean="0">
                <a:solidFill>
                  <a:schemeClr val="tx1"/>
                </a:solidFill>
              </a:rPr>
              <a:t> of </a:t>
            </a:r>
            <a:r>
              <a:rPr lang="fr-FR" sz="1800" b="1" dirty="0" err="1" smtClean="0">
                <a:solidFill>
                  <a:schemeClr val="tx1"/>
                </a:solidFill>
              </a:rPr>
              <a:t>results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and </a:t>
            </a:r>
            <a:r>
              <a:rPr lang="fr-FR" sz="1800" dirty="0" err="1" smtClean="0">
                <a:solidFill>
                  <a:schemeClr val="tx1"/>
                </a:solidFill>
              </a:rPr>
              <a:t>draft</a:t>
            </a:r>
            <a:r>
              <a:rPr lang="fr-FR" sz="1800" dirty="0" smtClean="0">
                <a:solidFill>
                  <a:schemeClr val="tx1"/>
                </a:solidFill>
              </a:rPr>
              <a:t> of the report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(10 IWD; 5 LWD)  report jan/</a:t>
            </a:r>
            <a:r>
              <a:rPr lang="fr-FR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feb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2020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tx1"/>
                </a:solidFill>
              </a:rPr>
              <a:t>Proposition </a:t>
            </a:r>
            <a:r>
              <a:rPr lang="fr-FR" sz="1800" dirty="0" smtClean="0">
                <a:solidFill>
                  <a:schemeClr val="tx1"/>
                </a:solidFill>
              </a:rPr>
              <a:t>of a range of </a:t>
            </a:r>
            <a:r>
              <a:rPr lang="fr-FR" sz="1800" dirty="0" err="1" smtClean="0">
                <a:solidFill>
                  <a:schemeClr val="tx1"/>
                </a:solidFill>
              </a:rPr>
              <a:t>facilities</a:t>
            </a:r>
            <a:r>
              <a:rPr lang="fr-FR" sz="1800" dirty="0" smtClean="0">
                <a:solidFill>
                  <a:schemeClr val="tx1"/>
                </a:solidFill>
              </a:rPr>
              <a:t> to </a:t>
            </a:r>
            <a:r>
              <a:rPr lang="fr-FR" sz="1800" dirty="0" err="1" smtClean="0">
                <a:solidFill>
                  <a:schemeClr val="tx1"/>
                </a:solidFill>
              </a:rPr>
              <a:t>meet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these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needs</a:t>
            </a:r>
            <a:r>
              <a:rPr lang="fr-FR" sz="1800" dirty="0" smtClean="0">
                <a:solidFill>
                  <a:schemeClr val="tx1"/>
                </a:solidFill>
              </a:rPr>
              <a:t>, and of </a:t>
            </a:r>
            <a:r>
              <a:rPr lang="fr-FR" sz="1800" dirty="0" err="1" smtClean="0">
                <a:solidFill>
                  <a:schemeClr val="tx1"/>
                </a:solidFill>
              </a:rPr>
              <a:t>their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repartition</a:t>
            </a:r>
            <a:r>
              <a:rPr lang="fr-FR" sz="1800" dirty="0" smtClean="0">
                <a:solidFill>
                  <a:schemeClr val="tx1"/>
                </a:solidFill>
              </a:rPr>
              <a:t> on the </a:t>
            </a:r>
            <a:r>
              <a:rPr lang="fr-FR" sz="1800" dirty="0" err="1" smtClean="0">
                <a:solidFill>
                  <a:schemeClr val="tx1"/>
                </a:solidFill>
              </a:rPr>
              <a:t>territory</a:t>
            </a:r>
            <a:r>
              <a:rPr lang="fr-FR" sz="1800" dirty="0" smtClean="0">
                <a:solidFill>
                  <a:schemeClr val="tx1"/>
                </a:solidFill>
              </a:rPr>
              <a:t> (10 </a:t>
            </a:r>
            <a:r>
              <a:rPr lang="fr-FR" sz="1800" dirty="0" err="1" smtClean="0">
                <a:solidFill>
                  <a:schemeClr val="tx1"/>
                </a:solidFill>
              </a:rPr>
              <a:t>InWD</a:t>
            </a:r>
            <a:r>
              <a:rPr lang="fr-FR" sz="1800" dirty="0" smtClean="0">
                <a:solidFill>
                  <a:schemeClr val="tx1"/>
                </a:solidFill>
              </a:rPr>
              <a:t>)  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october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2019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</a:p>
          <a:p>
            <a:pPr marL="0" lvl="1" algn="l">
              <a:lnSpc>
                <a:spcPct val="150000"/>
              </a:lnSpc>
              <a:spcBef>
                <a:spcPts val="1000"/>
              </a:spcBef>
            </a:pPr>
            <a:r>
              <a:rPr lang="fr-FR" sz="1800" dirty="0" smtClean="0"/>
              <a:t>	</a:t>
            </a:r>
            <a:r>
              <a:rPr lang="fr-FR" sz="1800" u="sng" dirty="0" err="1" smtClean="0"/>
              <a:t>Deliv</a:t>
            </a:r>
            <a:r>
              <a:rPr lang="fr-FR" sz="1800" u="sng" dirty="0" smtClean="0"/>
              <a:t>. </a:t>
            </a:r>
            <a:r>
              <a:rPr lang="fr-FR" sz="1800" dirty="0" smtClean="0"/>
              <a:t>Report on the </a:t>
            </a:r>
            <a:r>
              <a:rPr lang="fr-FR" sz="1800" dirty="0" err="1" smtClean="0"/>
              <a:t>repartition</a:t>
            </a:r>
            <a:r>
              <a:rPr lang="fr-FR" sz="1800" dirty="0" smtClean="0"/>
              <a:t> of patients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solidFill>
                  <a:schemeClr val="tx1"/>
                </a:solidFill>
              </a:rPr>
              <a:t>Proposed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b="1" dirty="0" err="1" smtClean="0">
                <a:solidFill>
                  <a:schemeClr val="tx1"/>
                </a:solidFill>
              </a:rPr>
              <a:t>strategy</a:t>
            </a:r>
            <a:r>
              <a:rPr lang="fr-FR" sz="1800" b="1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on planification of the structures </a:t>
            </a:r>
            <a:r>
              <a:rPr lang="fr-FR" sz="1800" dirty="0" err="1" smtClean="0">
                <a:solidFill>
                  <a:schemeClr val="tx1"/>
                </a:solidFill>
              </a:rPr>
              <a:t>according</a:t>
            </a:r>
            <a:r>
              <a:rPr lang="fr-FR" sz="1800" dirty="0" smtClean="0">
                <a:solidFill>
                  <a:schemeClr val="tx1"/>
                </a:solidFill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</a:rPr>
              <a:t>epidemiological</a:t>
            </a:r>
            <a:r>
              <a:rPr lang="fr-FR" sz="1800" dirty="0" smtClean="0">
                <a:solidFill>
                  <a:schemeClr val="tx1"/>
                </a:solidFill>
              </a:rPr>
              <a:t> report, </a:t>
            </a:r>
            <a:r>
              <a:rPr lang="fr-FR" sz="1800" dirty="0" err="1" smtClean="0">
                <a:solidFill>
                  <a:schemeClr val="tx1"/>
                </a:solidFill>
              </a:rPr>
              <a:t>including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financial</a:t>
            </a:r>
            <a:r>
              <a:rPr lang="fr-FR" sz="1800" dirty="0" smtClean="0">
                <a:solidFill>
                  <a:schemeClr val="tx1"/>
                </a:solidFill>
              </a:rPr>
              <a:t> impact (</a:t>
            </a:r>
            <a:r>
              <a:rPr lang="fr-FR" sz="1800" dirty="0" err="1" smtClean="0">
                <a:solidFill>
                  <a:schemeClr val="tx1"/>
                </a:solidFill>
              </a:rPr>
              <a:t>InW</a:t>
            </a:r>
            <a:r>
              <a:rPr lang="fr-FR" sz="1800" dirty="0" smtClean="0">
                <a:solidFill>
                  <a:schemeClr val="tx1"/>
                </a:solidFill>
              </a:rPr>
              <a:t> 20; 25 LWD)</a:t>
            </a:r>
          </a:p>
          <a:p>
            <a:pPr algn="l"/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800" u="sng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Deliv</a:t>
            </a:r>
            <a:r>
              <a:rPr lang="fr-FR" sz="1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Final report for March/April 2020 </a:t>
            </a:r>
            <a:r>
              <a:rPr lang="fr-FR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objectives, action plan, </a:t>
            </a:r>
            <a:r>
              <a:rPr lang="fr-FR" sz="1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timeline</a:t>
            </a: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budget </a:t>
            </a: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25F9E9D-69D6-244A-8A64-2FFCE07A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25324" y="168542"/>
            <a:ext cx="122173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– Mental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care</a:t>
            </a:r>
          </a:p>
          <a:p>
            <a:pPr algn="l"/>
            <a:endParaRPr lang="fr-FR" sz="28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Establishing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the strategy for comprehensive mental health care and deinstitutionalization</a:t>
            </a:r>
          </a:p>
          <a:p>
            <a:pPr algn="l"/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2" y="6096693"/>
            <a:ext cx="3990113" cy="7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36" y="5888122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360" y="353735"/>
            <a:ext cx="11379124" cy="1094368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social support to PWD </a:t>
            </a:r>
            <a:br>
              <a:rPr lang="fr-FR" sz="3200" b="1" u="sng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existing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situation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8448" y="1694089"/>
            <a:ext cx="11035352" cy="431014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Collection of information about the </a:t>
            </a:r>
            <a:r>
              <a:rPr lang="fr-FR" dirty="0" err="1">
                <a:solidFill>
                  <a:schemeClr val="tx1"/>
                </a:solidFill>
              </a:rPr>
              <a:t>experimentation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Adjara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including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assessment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grids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methodology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evaluation</a:t>
            </a:r>
            <a:r>
              <a:rPr lang="fr-FR" dirty="0">
                <a:solidFill>
                  <a:schemeClr val="tx1"/>
                </a:solidFill>
              </a:rPr>
              <a:t>. Meetings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project</a:t>
            </a:r>
            <a:r>
              <a:rPr lang="fr-FR" dirty="0">
                <a:solidFill>
                  <a:schemeClr val="tx1"/>
                </a:solidFill>
              </a:rPr>
              <a:t> team and pilot </a:t>
            </a:r>
            <a:r>
              <a:rPr lang="fr-FR" dirty="0" err="1">
                <a:solidFill>
                  <a:schemeClr val="tx1"/>
                </a:solidFill>
              </a:rPr>
              <a:t>medical</a:t>
            </a:r>
            <a:r>
              <a:rPr lang="fr-FR" dirty="0">
                <a:solidFill>
                  <a:schemeClr val="tx1"/>
                </a:solidFill>
              </a:rPr>
              <a:t> center.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Presentation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experimentation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project</a:t>
            </a:r>
            <a:r>
              <a:rPr lang="fr-FR" dirty="0">
                <a:solidFill>
                  <a:schemeClr val="tx1"/>
                </a:solidFill>
              </a:rPr>
              <a:t> to </a:t>
            </a:r>
            <a:r>
              <a:rPr lang="fr-FR" dirty="0" err="1">
                <a:solidFill>
                  <a:schemeClr val="tx1"/>
                </a:solidFill>
              </a:rPr>
              <a:t>various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stakeholders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Samtskhe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Javakheti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region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Visit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institutions </a:t>
            </a:r>
            <a:r>
              <a:rPr lang="fr-FR" dirty="0" err="1">
                <a:solidFill>
                  <a:schemeClr val="tx1"/>
                </a:solidFill>
              </a:rPr>
              <a:t>specialized</a:t>
            </a:r>
            <a:r>
              <a:rPr lang="fr-FR" dirty="0">
                <a:solidFill>
                  <a:schemeClr val="tx1"/>
                </a:solidFill>
              </a:rPr>
              <a:t> in the handicap </a:t>
            </a:r>
            <a:r>
              <a:rPr lang="fr-FR" dirty="0" err="1">
                <a:solidFill>
                  <a:schemeClr val="tx1"/>
                </a:solidFill>
              </a:rPr>
              <a:t>field</a:t>
            </a:r>
            <a:r>
              <a:rPr lang="fr-FR" dirty="0">
                <a:solidFill>
                  <a:schemeClr val="tx1"/>
                </a:solidFill>
              </a:rPr>
              <a:t> to </a:t>
            </a:r>
            <a:r>
              <a:rPr lang="fr-FR" dirty="0" err="1">
                <a:solidFill>
                  <a:schemeClr val="tx1"/>
                </a:solidFill>
              </a:rPr>
              <a:t>build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project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knowledge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8082145" y="11900391"/>
            <a:ext cx="5425611" cy="602912"/>
          </a:xfrm>
        </p:spPr>
        <p:txBody>
          <a:bodyPr/>
          <a:lstStyle/>
          <a:p>
            <a:fld id="{17EB343F-F6D7-4696-8A01-EDB874459CA0}" type="slidenum">
              <a:rPr lang="fr-FR" smtClean="0"/>
              <a:t>2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2662" y="1106001"/>
            <a:ext cx="12192000" cy="45987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u="sng" dirty="0" err="1" smtClean="0">
                <a:solidFill>
                  <a:schemeClr val="tx1"/>
                </a:solidFill>
              </a:rPr>
              <a:t>Strenghtening</a:t>
            </a:r>
            <a:r>
              <a:rPr lang="fr-FR" u="sng" dirty="0" smtClean="0">
                <a:solidFill>
                  <a:schemeClr val="tx1"/>
                </a:solidFill>
              </a:rPr>
              <a:t> </a:t>
            </a:r>
            <a:r>
              <a:rPr lang="fr-FR" u="sng" dirty="0">
                <a:solidFill>
                  <a:schemeClr val="tx1"/>
                </a:solidFill>
              </a:rPr>
              <a:t>Monitoring </a:t>
            </a:r>
            <a:r>
              <a:rPr lang="fr-FR" u="sng" dirty="0" err="1" smtClean="0">
                <a:solidFill>
                  <a:schemeClr val="tx1"/>
                </a:solidFill>
              </a:rPr>
              <a:t>mechanisms</a:t>
            </a:r>
            <a:r>
              <a:rPr lang="fr-FR" u="sng" dirty="0" smtClean="0">
                <a:solidFill>
                  <a:schemeClr val="tx1"/>
                </a:solidFill>
              </a:rPr>
              <a:t> for the Ministry </a:t>
            </a:r>
            <a:endParaRPr lang="fr-FR" u="sng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Mapping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existing</a:t>
            </a:r>
            <a:r>
              <a:rPr lang="fr-FR" dirty="0" smtClean="0">
                <a:solidFill>
                  <a:schemeClr val="tx1"/>
                </a:solidFill>
              </a:rPr>
              <a:t> practices in Georgia and </a:t>
            </a:r>
            <a:r>
              <a:rPr lang="fr-FR" dirty="0" err="1" smtClean="0">
                <a:solidFill>
                  <a:schemeClr val="tx1"/>
                </a:solidFill>
              </a:rPr>
              <a:t>presentation</a:t>
            </a:r>
            <a:r>
              <a:rPr lang="fr-FR" dirty="0" smtClean="0">
                <a:solidFill>
                  <a:schemeClr val="tx1"/>
                </a:solidFill>
              </a:rPr>
              <a:t> of international best practices  (8 </a:t>
            </a:r>
            <a:r>
              <a:rPr lang="fr-FR" dirty="0" err="1" smtClean="0">
                <a:solidFill>
                  <a:schemeClr val="tx1"/>
                </a:solidFill>
              </a:rPr>
              <a:t>InWD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; 9 LWD)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u="sng" dirty="0" err="1" smtClean="0">
                <a:solidFill>
                  <a:schemeClr val="tx1"/>
                </a:solidFill>
              </a:rPr>
              <a:t>Deliv</a:t>
            </a:r>
            <a:r>
              <a:rPr lang="fr-FR" u="sng" dirty="0" smtClean="0">
                <a:solidFill>
                  <a:schemeClr val="tx1"/>
                </a:solidFill>
              </a:rPr>
              <a:t>. </a:t>
            </a:r>
            <a:r>
              <a:rPr lang="fr-FR" dirty="0" err="1" smtClean="0">
                <a:solidFill>
                  <a:schemeClr val="tx1"/>
                </a:solidFill>
              </a:rPr>
              <a:t>Presentation</a:t>
            </a:r>
            <a:r>
              <a:rPr lang="fr-FR" dirty="0" smtClean="0">
                <a:solidFill>
                  <a:schemeClr val="tx1"/>
                </a:solidFill>
              </a:rPr>
              <a:t> to the Ministry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Preperation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recommendations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stakeholder</a:t>
            </a:r>
            <a:r>
              <a:rPr lang="fr-FR" dirty="0" smtClean="0">
                <a:solidFill>
                  <a:schemeClr val="tx1"/>
                </a:solidFill>
              </a:rPr>
              <a:t> group (NGO, </a:t>
            </a:r>
            <a:r>
              <a:rPr lang="fr-FR" dirty="0" err="1" smtClean="0">
                <a:solidFill>
                  <a:schemeClr val="tx1"/>
                </a:solidFill>
              </a:rPr>
              <a:t>donors</a:t>
            </a:r>
            <a:r>
              <a:rPr lang="fr-FR" dirty="0" smtClean="0">
                <a:solidFill>
                  <a:schemeClr val="tx1"/>
                </a:solidFill>
              </a:rPr>
              <a:t>, Ministry) (8 </a:t>
            </a:r>
            <a:r>
              <a:rPr lang="fr-FR" dirty="0" err="1" smtClean="0">
                <a:solidFill>
                  <a:schemeClr val="tx1"/>
                </a:solidFill>
              </a:rPr>
              <a:t>InWD</a:t>
            </a:r>
            <a:r>
              <a:rPr lang="fr-FR" dirty="0" smtClean="0">
                <a:solidFill>
                  <a:schemeClr val="tx1"/>
                </a:solidFill>
              </a:rPr>
              <a:t>; 9 LWD)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u="sng" dirty="0" err="1" smtClean="0">
                <a:solidFill>
                  <a:schemeClr val="tx1"/>
                </a:solidFill>
              </a:rPr>
              <a:t>Deliv</a:t>
            </a:r>
            <a:r>
              <a:rPr lang="fr-FR" u="sng" dirty="0" smtClean="0">
                <a:solidFill>
                  <a:schemeClr val="tx1"/>
                </a:solidFill>
              </a:rPr>
              <a:t>.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Presentation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stakeholder</a:t>
            </a:r>
            <a:r>
              <a:rPr lang="fr-FR" dirty="0" smtClean="0">
                <a:solidFill>
                  <a:schemeClr val="tx1"/>
                </a:solidFill>
              </a:rPr>
              <a:t> group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dirty="0" err="1" smtClean="0">
                <a:solidFill>
                  <a:schemeClr val="tx1"/>
                </a:solidFill>
              </a:rPr>
              <a:t>Drafting</a:t>
            </a:r>
            <a:r>
              <a:rPr lang="fr-FR" dirty="0" smtClean="0">
                <a:solidFill>
                  <a:schemeClr val="tx1"/>
                </a:solidFill>
              </a:rPr>
              <a:t> of final report (9 </a:t>
            </a:r>
            <a:r>
              <a:rPr lang="fr-FR" dirty="0" err="1" smtClean="0">
                <a:solidFill>
                  <a:schemeClr val="tx1"/>
                </a:solidFill>
              </a:rPr>
              <a:t>InW</a:t>
            </a:r>
            <a:r>
              <a:rPr lang="fr-FR" dirty="0" smtClean="0">
                <a:solidFill>
                  <a:schemeClr val="tx1"/>
                </a:solidFill>
              </a:rPr>
              <a:t>;  12 LWD)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u="sng" dirty="0" err="1" smtClean="0">
                <a:solidFill>
                  <a:schemeClr val="tx1"/>
                </a:solidFill>
              </a:rPr>
              <a:t>Deliv</a:t>
            </a:r>
            <a:r>
              <a:rPr lang="fr-FR" u="sng" dirty="0" smtClean="0">
                <a:solidFill>
                  <a:schemeClr val="tx1"/>
                </a:solidFill>
              </a:rPr>
              <a:t>. </a:t>
            </a:r>
            <a:r>
              <a:rPr lang="fr-FR" dirty="0" smtClean="0">
                <a:solidFill>
                  <a:schemeClr val="tx1"/>
                </a:solidFill>
              </a:rPr>
              <a:t>Final report on monitoring </a:t>
            </a:r>
            <a:r>
              <a:rPr lang="fr-FR" dirty="0" err="1" smtClean="0">
                <a:solidFill>
                  <a:schemeClr val="tx1"/>
                </a:solidFill>
              </a:rPr>
              <a:t>quantity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quality</a:t>
            </a:r>
            <a:r>
              <a:rPr lang="fr-FR" dirty="0" smtClean="0">
                <a:solidFill>
                  <a:schemeClr val="tx1"/>
                </a:solidFill>
              </a:rPr>
              <a:t> care and </a:t>
            </a:r>
            <a:r>
              <a:rPr lang="fr-FR" dirty="0" err="1" smtClean="0">
                <a:solidFill>
                  <a:schemeClr val="tx1"/>
                </a:solidFill>
              </a:rPr>
              <a:t>human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rights</a:t>
            </a:r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/>
            <a:r>
              <a:rPr lang="en-US" u="sng" dirty="0" smtClean="0">
                <a:solidFill>
                  <a:schemeClr val="tx1"/>
                </a:solidFill>
              </a:rPr>
              <a:t>Improving the legal framework</a:t>
            </a:r>
            <a:endParaRPr lang="en-US" u="sng" dirty="0">
              <a:solidFill>
                <a:schemeClr val="tx1"/>
              </a:solidFill>
            </a:endParaRPr>
          </a:p>
          <a:p>
            <a:pPr algn="l"/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Review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legal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improvements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proposed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recommendations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stakeholder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group ( 5 </a:t>
            </a:r>
            <a:r>
              <a:rPr lang="fr-F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InWD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; 15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L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WD)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25324" y="-242657"/>
            <a:ext cx="122173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II –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quality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healthcare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– Mental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care</a:t>
            </a:r>
          </a:p>
          <a:p>
            <a:pPr algn="l"/>
            <a:endParaRPr lang="fr-FR" sz="28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D246E86-B5FD-B34C-A097-A3033F77C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3" y="1348658"/>
            <a:ext cx="11965890" cy="449258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IDP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different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vulnerable</a:t>
            </a:r>
            <a:r>
              <a:rPr lang="fr-FR" dirty="0">
                <a:solidFill>
                  <a:schemeClr val="tx1"/>
                </a:solidFill>
              </a:rPr>
              <a:t> situations, </a:t>
            </a:r>
            <a:r>
              <a:rPr lang="fr-FR" dirty="0" err="1">
                <a:solidFill>
                  <a:schemeClr val="tx1"/>
                </a:solidFill>
              </a:rPr>
              <a:t>overall</a:t>
            </a:r>
            <a:r>
              <a:rPr lang="fr-FR" dirty="0">
                <a:solidFill>
                  <a:schemeClr val="tx1"/>
                </a:solidFill>
              </a:rPr>
              <a:t> more </a:t>
            </a:r>
            <a:r>
              <a:rPr lang="fr-FR" dirty="0" err="1" smtClean="0">
                <a:solidFill>
                  <a:schemeClr val="tx1"/>
                </a:solidFill>
              </a:rPr>
              <a:t>vulnerable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than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general</a:t>
            </a:r>
            <a:r>
              <a:rPr lang="fr-FR" dirty="0">
                <a:solidFill>
                  <a:schemeClr val="tx1"/>
                </a:solidFill>
              </a:rPr>
              <a:t> population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Replacement of CCC </a:t>
            </a:r>
            <a:r>
              <a:rPr lang="fr-FR" dirty="0" err="1">
                <a:solidFill>
                  <a:schemeClr val="tx1"/>
                </a:solidFill>
              </a:rPr>
              <a:t>under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way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Status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reform</a:t>
            </a:r>
            <a:r>
              <a:rPr lang="fr-FR" dirty="0">
                <a:solidFill>
                  <a:schemeClr val="tx1"/>
                </a:solidFill>
              </a:rPr>
              <a:t> : 4 scenarii for </a:t>
            </a:r>
            <a:r>
              <a:rPr lang="fr-FR" dirty="0" err="1">
                <a:solidFill>
                  <a:schemeClr val="tx1"/>
                </a:solidFill>
              </a:rPr>
              <a:t>reform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status-based</a:t>
            </a:r>
            <a:r>
              <a:rPr lang="fr-FR" dirty="0">
                <a:solidFill>
                  <a:schemeClr val="tx1"/>
                </a:solidFill>
              </a:rPr>
              <a:t> to a </a:t>
            </a:r>
            <a:r>
              <a:rPr lang="fr-FR" dirty="0" err="1">
                <a:solidFill>
                  <a:schemeClr val="tx1"/>
                </a:solidFill>
              </a:rPr>
              <a:t>needs-based</a:t>
            </a:r>
            <a:r>
              <a:rPr lang="fr-FR" dirty="0">
                <a:solidFill>
                  <a:schemeClr val="tx1"/>
                </a:solidFill>
              </a:rPr>
              <a:t> allocation but no </a:t>
            </a:r>
            <a:r>
              <a:rPr lang="fr-FR" dirty="0" err="1">
                <a:solidFill>
                  <a:schemeClr val="tx1"/>
                </a:solidFill>
              </a:rPr>
              <a:t>clear</a:t>
            </a:r>
            <a:r>
              <a:rPr lang="fr-FR" dirty="0">
                <a:solidFill>
                  <a:schemeClr val="tx1"/>
                </a:solidFill>
              </a:rPr>
              <a:t> consensus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</a:rPr>
              <a:t>Political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sensitiveness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 err="1" smtClean="0">
                <a:solidFill>
                  <a:schemeClr val="tx1"/>
                </a:solidFill>
              </a:rPr>
              <a:t>Needs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</a:p>
          <a:p>
            <a:pPr marL="457200" indent="-457200" algn="l">
              <a:buFontTx/>
              <a:buChar char="-"/>
            </a:pPr>
            <a:r>
              <a:rPr lang="fr-FR" dirty="0" err="1">
                <a:solidFill>
                  <a:schemeClr val="tx1"/>
                </a:solidFill>
              </a:rPr>
              <a:t>Build</a:t>
            </a:r>
            <a:r>
              <a:rPr lang="fr-FR" dirty="0">
                <a:solidFill>
                  <a:schemeClr val="tx1"/>
                </a:solidFill>
              </a:rPr>
              <a:t> consensus on the </a:t>
            </a:r>
            <a:r>
              <a:rPr lang="fr-FR" dirty="0" err="1">
                <a:solidFill>
                  <a:schemeClr val="tx1"/>
                </a:solidFill>
              </a:rPr>
              <a:t>reform</a:t>
            </a:r>
            <a:r>
              <a:rPr lang="fr-FR" dirty="0">
                <a:solidFill>
                  <a:schemeClr val="tx1"/>
                </a:solidFill>
              </a:rPr>
              <a:t> objectives </a:t>
            </a:r>
          </a:p>
          <a:p>
            <a:pPr marL="457200" indent="-457200" algn="l">
              <a:buFontTx/>
              <a:buChar char="-"/>
            </a:pPr>
            <a:r>
              <a:rPr lang="fr-FR" dirty="0" err="1">
                <a:solidFill>
                  <a:schemeClr val="tx1"/>
                </a:solidFill>
              </a:rPr>
              <a:t>Identify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reliable</a:t>
            </a:r>
            <a:r>
              <a:rPr lang="fr-FR" dirty="0">
                <a:solidFill>
                  <a:schemeClr val="tx1"/>
                </a:solidFill>
              </a:rPr>
              <a:t> data </a:t>
            </a:r>
            <a:r>
              <a:rPr lang="fr-FR" dirty="0" smtClean="0">
                <a:solidFill>
                  <a:schemeClr val="tx1"/>
                </a:solidFill>
              </a:rPr>
              <a:t>and </a:t>
            </a:r>
            <a:r>
              <a:rPr lang="fr-FR" dirty="0" err="1">
                <a:solidFill>
                  <a:schemeClr val="tx1"/>
                </a:solidFill>
              </a:rPr>
              <a:t>mapping</a:t>
            </a:r>
            <a:r>
              <a:rPr lang="fr-FR" dirty="0">
                <a:solidFill>
                  <a:schemeClr val="tx1"/>
                </a:solidFill>
              </a:rPr>
              <a:t> of IDP profiles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0C5990F-7B0B-1446-B0DB-FE600FB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21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5324" y="0"/>
            <a:ext cx="122173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III – Support to IDP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reform</a:t>
            </a:r>
            <a:endParaRPr lang="fr-FR" sz="28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28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of the </a:t>
            </a:r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existing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situation</a:t>
            </a:r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96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20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775A9D5-D112-ED4A-8EEC-8982C4B6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324" y="1426654"/>
            <a:ext cx="12217324" cy="4843849"/>
          </a:xfrm>
        </p:spPr>
        <p:txBody>
          <a:bodyPr>
            <a:normAutofit/>
          </a:bodyPr>
          <a:lstStyle/>
          <a:p>
            <a:pPr algn="l"/>
            <a:r>
              <a:rPr lang="fr-FR" u="sng" dirty="0" err="1" smtClean="0">
                <a:solidFill>
                  <a:schemeClr val="tx1"/>
                </a:solidFill>
              </a:rPr>
              <a:t>Establish</a:t>
            </a:r>
            <a:r>
              <a:rPr lang="fr-FR" u="sng" dirty="0" smtClean="0">
                <a:solidFill>
                  <a:schemeClr val="tx1"/>
                </a:solidFill>
              </a:rPr>
              <a:t> a Communication </a:t>
            </a:r>
            <a:r>
              <a:rPr lang="fr-FR" u="sng" dirty="0" err="1" smtClean="0">
                <a:solidFill>
                  <a:schemeClr val="tx1"/>
                </a:solidFill>
              </a:rPr>
              <a:t>Strategy</a:t>
            </a:r>
            <a:r>
              <a:rPr lang="fr-FR" u="sng" dirty="0" smtClean="0">
                <a:solidFill>
                  <a:schemeClr val="tx1"/>
                </a:solidFill>
              </a:rPr>
              <a:t> for IDP </a:t>
            </a:r>
            <a:r>
              <a:rPr lang="fr-FR" u="sng" dirty="0" err="1" smtClean="0">
                <a:solidFill>
                  <a:schemeClr val="tx1"/>
                </a:solidFill>
              </a:rPr>
              <a:t>reform</a:t>
            </a:r>
            <a:endParaRPr lang="fr-FR" u="sng" dirty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10 </a:t>
            </a:r>
            <a:r>
              <a:rPr lang="fr-FR" sz="2800" dirty="0" err="1" smtClean="0">
                <a:solidFill>
                  <a:schemeClr val="tx1"/>
                </a:solidFill>
              </a:rPr>
              <a:t>InWD</a:t>
            </a:r>
            <a:r>
              <a:rPr lang="fr-FR" sz="2800" dirty="0" smtClean="0">
                <a:solidFill>
                  <a:schemeClr val="tx1"/>
                </a:solidFill>
              </a:rPr>
              <a:t> ; 10 </a:t>
            </a:r>
            <a:r>
              <a:rPr lang="fr-FR" sz="2800" dirty="0" smtClean="0"/>
              <a:t>L</a:t>
            </a:r>
            <a:r>
              <a:rPr lang="fr-FR" sz="2800" dirty="0" smtClean="0">
                <a:solidFill>
                  <a:schemeClr val="tx1"/>
                </a:solidFill>
              </a:rPr>
              <a:t>WD</a:t>
            </a:r>
            <a:endParaRPr lang="fr-FR" sz="2800" dirty="0"/>
          </a:p>
          <a:p>
            <a:pPr marL="914400" lvl="1" indent="-457200" algn="l">
              <a:buFontTx/>
              <a:buChar char="-"/>
            </a:pPr>
            <a:r>
              <a:rPr lang="fr-FR" sz="2800" u="sng" dirty="0" err="1" smtClean="0"/>
              <a:t>Deliv</a:t>
            </a:r>
            <a:r>
              <a:rPr lang="fr-FR" sz="2800" dirty="0" smtClean="0"/>
              <a:t>. </a:t>
            </a:r>
            <a:r>
              <a:rPr lang="fr-FR" sz="2800" dirty="0" err="1" smtClean="0"/>
              <a:t>Proposal</a:t>
            </a:r>
            <a:r>
              <a:rPr lang="fr-FR" sz="2800" dirty="0" smtClean="0"/>
              <a:t> of a Communication </a:t>
            </a:r>
            <a:r>
              <a:rPr lang="fr-FR" sz="2800" dirty="0" err="1" smtClean="0"/>
              <a:t>Strategy</a:t>
            </a:r>
            <a:endParaRPr lang="fr-FR" sz="2800" dirty="0" smtClean="0"/>
          </a:p>
          <a:p>
            <a:pPr lvl="1" algn="l"/>
            <a:endParaRPr lang="fr-FR" sz="2800" dirty="0"/>
          </a:p>
          <a:p>
            <a:pPr algn="l">
              <a:lnSpc>
                <a:spcPct val="100000"/>
              </a:lnSpc>
            </a:pPr>
            <a:r>
              <a:rPr lang="fr-FR" u="sng" dirty="0" smtClean="0">
                <a:solidFill>
                  <a:schemeClr val="tx1"/>
                </a:solidFill>
              </a:rPr>
              <a:t>Impact </a:t>
            </a:r>
            <a:r>
              <a:rPr lang="fr-FR" u="sng" dirty="0" err="1">
                <a:solidFill>
                  <a:schemeClr val="tx1"/>
                </a:solidFill>
              </a:rPr>
              <a:t>analysis</a:t>
            </a:r>
            <a:r>
              <a:rPr lang="fr-FR" u="sng" dirty="0">
                <a:solidFill>
                  <a:schemeClr val="tx1"/>
                </a:solidFill>
              </a:rPr>
              <a:t> of the 4 </a:t>
            </a:r>
            <a:r>
              <a:rPr lang="fr-FR" u="sng" dirty="0" err="1">
                <a:solidFill>
                  <a:schemeClr val="tx1"/>
                </a:solidFill>
              </a:rPr>
              <a:t>proposed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scenariis</a:t>
            </a:r>
            <a:r>
              <a:rPr lang="fr-FR" u="sng" dirty="0">
                <a:solidFill>
                  <a:schemeClr val="tx1"/>
                </a:solidFill>
              </a:rPr>
              <a:t> for </a:t>
            </a:r>
            <a:r>
              <a:rPr lang="fr-FR" u="sng" dirty="0" err="1">
                <a:solidFill>
                  <a:schemeClr val="tx1"/>
                </a:solidFill>
              </a:rPr>
              <a:t>reform</a:t>
            </a:r>
            <a:r>
              <a:rPr lang="fr-FR" u="sng" dirty="0">
                <a:solidFill>
                  <a:schemeClr val="tx1"/>
                </a:solidFill>
              </a:rPr>
              <a:t> (gap </a:t>
            </a:r>
            <a:r>
              <a:rPr lang="fr-FR" u="sng" dirty="0" err="1">
                <a:solidFill>
                  <a:schemeClr val="tx1"/>
                </a:solidFill>
              </a:rPr>
              <a:t>analysis</a:t>
            </a:r>
            <a:r>
              <a:rPr lang="fr-FR" u="sng" dirty="0">
                <a:solidFill>
                  <a:schemeClr val="tx1"/>
                </a:solidFill>
              </a:rPr>
              <a:t>)</a:t>
            </a:r>
          </a:p>
          <a:p>
            <a:pPr marL="571500" indent="-571500" algn="l">
              <a:lnSpc>
                <a:spcPct val="10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10 </a:t>
            </a:r>
            <a:r>
              <a:rPr lang="fr-FR" dirty="0" err="1">
                <a:solidFill>
                  <a:schemeClr val="tx1"/>
                </a:solidFill>
              </a:rPr>
              <a:t>InWD</a:t>
            </a:r>
            <a:r>
              <a:rPr lang="fr-FR" dirty="0">
                <a:solidFill>
                  <a:schemeClr val="tx1"/>
                </a:solidFill>
              </a:rPr>
              <a:t>; 10 LWD</a:t>
            </a:r>
          </a:p>
          <a:p>
            <a:pPr marL="571500" indent="-571500" algn="l">
              <a:lnSpc>
                <a:spcPct val="100000"/>
              </a:lnSpc>
              <a:buFontTx/>
              <a:buChar char="-"/>
            </a:pPr>
            <a:r>
              <a:rPr lang="fr-FR" u="sng" dirty="0" err="1" smtClean="0">
                <a:solidFill>
                  <a:schemeClr val="tx1"/>
                </a:solidFill>
              </a:rPr>
              <a:t>Deliv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Impact </a:t>
            </a:r>
            <a:r>
              <a:rPr lang="fr-FR" dirty="0" err="1">
                <a:solidFill>
                  <a:schemeClr val="tx1"/>
                </a:solidFill>
              </a:rPr>
              <a:t>analysis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different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reform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proposals</a:t>
            </a:r>
            <a:endParaRPr lang="fr-FR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9F768D0-A592-384F-89AC-56975422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22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5324" y="0"/>
            <a:ext cx="12217324" cy="134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2800" b="1" u="sng" dirty="0" smtClean="0">
                <a:solidFill>
                  <a:schemeClr val="tx1"/>
                </a:solidFill>
                <a:latin typeface="+mn-lt"/>
              </a:rPr>
              <a:t> III – Support to IDP </a:t>
            </a:r>
            <a:r>
              <a:rPr lang="fr-FR" sz="2800" b="1" u="sng" dirty="0" err="1" smtClean="0">
                <a:solidFill>
                  <a:schemeClr val="tx1"/>
                </a:solidFill>
                <a:latin typeface="+mn-lt"/>
              </a:rPr>
              <a:t>reform</a:t>
            </a:r>
            <a:endParaRPr lang="fr-FR" sz="2800" b="1" u="sng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2800" b="1" u="sng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+mn-lt"/>
              </a:rPr>
              <a:t>steps</a:t>
            </a:r>
            <a:r>
              <a:rPr lang="fr-FR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fr-FR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9A3DE4D-0D96-964F-8ADE-559D2E42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6" y="5763074"/>
            <a:ext cx="1130277" cy="10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>
            <a:extLst>
              <a:ext uri="{FF2B5EF4-FFF2-40B4-BE49-F238E27FC236}">
                <a16:creationId xmlns="" xmlns:a16="http://schemas.microsoft.com/office/drawing/2014/main" id="{EFC654D0-A08A-144C-AFE7-1F06FBE7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79" y="5907578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03" y="5830144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21" y="3010385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 smtClean="0"/>
              <a:t>THANK YOU FOR YOUR ATTENTION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3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01805" y="158423"/>
            <a:ext cx="11379124" cy="1094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social support to PWD </a:t>
            </a:r>
            <a:br>
              <a:rPr lang="fr-FR" sz="3200" b="1" u="sng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First </a:t>
            </a: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recommendations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285670" y="1396019"/>
            <a:ext cx="11906330" cy="406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Using UNICEF &amp; GASW’s experience in training professionals (</a:t>
            </a:r>
            <a:r>
              <a:rPr lang="en-GB" b="1" i="1" dirty="0" smtClean="0">
                <a:solidFill>
                  <a:schemeClr val="tx1"/>
                </a:solidFill>
              </a:rPr>
              <a:t>functional assessment specialist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b="1" i="1" dirty="0" smtClean="0">
                <a:solidFill>
                  <a:schemeClr val="tx1"/>
                </a:solidFill>
              </a:rPr>
              <a:t>case-manager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b="1" i="1" dirty="0" smtClean="0">
                <a:solidFill>
                  <a:schemeClr val="tx1"/>
                </a:solidFill>
              </a:rPr>
              <a:t>medical coordinator</a:t>
            </a:r>
            <a:r>
              <a:rPr lang="en-GB" dirty="0" smtClean="0">
                <a:solidFill>
                  <a:schemeClr val="tx1"/>
                </a:solidFill>
              </a:rPr>
              <a:t>) and developing a web application in defining methodology for second pilot region.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Including </a:t>
            </a:r>
            <a:r>
              <a:rPr lang="en-GB" b="1" i="1" dirty="0" smtClean="0">
                <a:solidFill>
                  <a:schemeClr val="tx1"/>
                </a:solidFill>
              </a:rPr>
              <a:t>personal projects </a:t>
            </a:r>
            <a:r>
              <a:rPr lang="en-GB" dirty="0" smtClean="0">
                <a:solidFill>
                  <a:schemeClr val="tx1"/>
                </a:solidFill>
              </a:rPr>
              <a:t>as a module of questionnaires as well as add compensation and </a:t>
            </a:r>
            <a:r>
              <a:rPr lang="en-GB" dirty="0" err="1" smtClean="0">
                <a:solidFill>
                  <a:schemeClr val="tx1"/>
                </a:solidFill>
              </a:rPr>
              <a:t>habilitation</a:t>
            </a:r>
            <a:r>
              <a:rPr lang="en-GB" dirty="0" smtClean="0">
                <a:solidFill>
                  <a:schemeClr val="tx1"/>
                </a:solidFill>
              </a:rPr>
              <a:t> services.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Linking collected data with </a:t>
            </a:r>
            <a:r>
              <a:rPr lang="en-GB" b="1" i="1" dirty="0" smtClean="0">
                <a:solidFill>
                  <a:schemeClr val="tx1"/>
                </a:solidFill>
              </a:rPr>
              <a:t>disability attribution data </a:t>
            </a:r>
            <a:r>
              <a:rPr lang="en-GB" dirty="0" smtClean="0">
                <a:solidFill>
                  <a:schemeClr val="tx1"/>
                </a:solidFill>
              </a:rPr>
              <a:t>collected by the Ministry through MIS using the personal identification numbers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2020"/>
            <a:ext cx="8561696" cy="1197347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tx1"/>
                </a:solidFill>
              </a:rPr>
              <a:t>Samtskhe</a:t>
            </a:r>
            <a:r>
              <a:rPr lang="en-GB" sz="3200" b="1" dirty="0">
                <a:solidFill>
                  <a:schemeClr val="tx1"/>
                </a:solidFill>
              </a:rPr>
              <a:t> - </a:t>
            </a:r>
            <a:r>
              <a:rPr lang="en-GB" sz="3200" b="1" dirty="0" err="1">
                <a:solidFill>
                  <a:schemeClr val="tx1"/>
                </a:solidFill>
              </a:rPr>
              <a:t>Javakheti</a:t>
            </a:r>
            <a:r>
              <a:rPr lang="en-GB" sz="3200" b="1" dirty="0">
                <a:solidFill>
                  <a:schemeClr val="tx1"/>
                </a:solidFill>
              </a:rPr>
              <a:t> region </a:t>
            </a: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9357" y="1419367"/>
            <a:ext cx="4007359" cy="381817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3 evaluation centers (2 at Akhaltsikhe  &amp; 1 at Akhalkalaki)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4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731" y="1511651"/>
            <a:ext cx="5449060" cy="4153480"/>
          </a:xfrm>
          <a:prstGeom prst="rect">
            <a:avLst/>
          </a:prstGeom>
        </p:spPr>
      </p:pic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2489" y="278804"/>
            <a:ext cx="8561696" cy="1197347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tx1"/>
                </a:solidFill>
              </a:rPr>
              <a:t>Samtskhe</a:t>
            </a:r>
            <a:r>
              <a:rPr lang="en-GB" sz="3200" b="1" dirty="0">
                <a:solidFill>
                  <a:schemeClr val="tx1"/>
                </a:solidFill>
              </a:rPr>
              <a:t> - </a:t>
            </a:r>
            <a:r>
              <a:rPr lang="en-GB" sz="3200" b="1" dirty="0" err="1">
                <a:solidFill>
                  <a:schemeClr val="tx1"/>
                </a:solidFill>
              </a:rPr>
              <a:t>Javakheti</a:t>
            </a:r>
            <a:r>
              <a:rPr lang="en-GB" sz="3200" b="1" dirty="0">
                <a:solidFill>
                  <a:schemeClr val="tx1"/>
                </a:solidFill>
              </a:rPr>
              <a:t> region </a:t>
            </a: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4892" y="1163364"/>
            <a:ext cx="2919067" cy="381817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4 684 PWD (2,8 %)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Including 364 children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5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95134"/>
              </p:ext>
            </p:extLst>
          </p:nvPr>
        </p:nvGraphicFramePr>
        <p:xfrm>
          <a:off x="4148919" y="1073084"/>
          <a:ext cx="8043081" cy="4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6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2020"/>
            <a:ext cx="8561696" cy="1197347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tx1"/>
                </a:solidFill>
              </a:rPr>
              <a:t>Samtskhe</a:t>
            </a:r>
            <a:r>
              <a:rPr lang="en-GB" sz="3200" b="1" dirty="0">
                <a:solidFill>
                  <a:schemeClr val="tx1"/>
                </a:solidFill>
              </a:rPr>
              <a:t> - </a:t>
            </a:r>
            <a:r>
              <a:rPr lang="en-GB" sz="3200" b="1" dirty="0" err="1">
                <a:solidFill>
                  <a:schemeClr val="tx1"/>
                </a:solidFill>
              </a:rPr>
              <a:t>Javakheti</a:t>
            </a:r>
            <a:r>
              <a:rPr lang="en-GB" sz="3200" b="1" dirty="0">
                <a:solidFill>
                  <a:schemeClr val="tx1"/>
                </a:solidFill>
              </a:rPr>
              <a:t> region </a:t>
            </a:r>
            <a:r>
              <a:rPr lang="en-GB" sz="3200" b="1" dirty="0" smtClean="0">
                <a:solidFill>
                  <a:schemeClr val="tx1"/>
                </a:solidFill>
              </a:rPr>
              <a:t/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4892" y="1163364"/>
            <a:ext cx="3611574" cy="381817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1 131 new attributions (2018)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502 for the first time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629 re-evaluations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427989"/>
              </p:ext>
            </p:extLst>
          </p:nvPr>
        </p:nvGraphicFramePr>
        <p:xfrm>
          <a:off x="4817660" y="659522"/>
          <a:ext cx="7223733" cy="517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5261744" y="3439236"/>
            <a:ext cx="1589431" cy="64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GB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5687099" y="1616704"/>
            <a:ext cx="1589431" cy="64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GB" sz="1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2020"/>
            <a:ext cx="8561696" cy="1197347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Impact assessment</a:t>
            </a:r>
            <a:br>
              <a:rPr lang="en-GB" sz="3200" b="1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7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81792" y="1053532"/>
            <a:ext cx="1505803" cy="4301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Examined persons</a:t>
            </a:r>
            <a:endParaRPr lang="en-GB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969791" y="3357349"/>
            <a:ext cx="1606608" cy="1997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Recognised PWD </a:t>
            </a:r>
            <a:endParaRPr lang="en-GB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254956" y="1822380"/>
            <a:ext cx="1602890" cy="2763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Identified functional limitations </a:t>
            </a:r>
            <a:endParaRPr lang="en-GB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641622" y="1807624"/>
            <a:ext cx="1602890" cy="353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Needs and personal project</a:t>
            </a:r>
            <a:endParaRPr lang="en-GB" dirty="0"/>
          </a:p>
        </p:txBody>
      </p:sp>
      <p:sp>
        <p:nvSpPr>
          <p:cNvPr id="13" name="Flèche droite 12"/>
          <p:cNvSpPr/>
          <p:nvPr/>
        </p:nvSpPr>
        <p:spPr>
          <a:xfrm>
            <a:off x="2249663" y="3047065"/>
            <a:ext cx="558060" cy="4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636647" y="3038345"/>
            <a:ext cx="558060" cy="4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6971107" y="2987824"/>
            <a:ext cx="558060" cy="4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9365009" y="2987824"/>
            <a:ext cx="558060" cy="433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0105775" y="1822381"/>
            <a:ext cx="1602890" cy="811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Cost of P 1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105775" y="2950141"/>
            <a:ext cx="1602890" cy="8116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Cost of P 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105775" y="4082626"/>
            <a:ext cx="1602890" cy="81163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Cost of P 3</a:t>
            </a:r>
          </a:p>
        </p:txBody>
      </p:sp>
      <p:pic>
        <p:nvPicPr>
          <p:cNvPr id="20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2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8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01805" y="158423"/>
            <a:ext cx="11379124" cy="1094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social support to PWD </a:t>
            </a:r>
            <a:br>
              <a:rPr lang="fr-FR" sz="3200" b="1" u="sng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301804" y="1342863"/>
            <a:ext cx="11890195" cy="412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Preparing experimentation with </a:t>
            </a:r>
            <a:r>
              <a:rPr lang="en-GB" b="1" i="1" dirty="0" smtClean="0">
                <a:solidFill>
                  <a:schemeClr val="tx1"/>
                </a:solidFill>
              </a:rPr>
              <a:t>kick-off seminar </a:t>
            </a:r>
            <a:r>
              <a:rPr lang="en-GB" dirty="0" smtClean="0">
                <a:solidFill>
                  <a:schemeClr val="tx1"/>
                </a:solidFill>
              </a:rPr>
              <a:t>in pilot </a:t>
            </a:r>
            <a:r>
              <a:rPr lang="en-GB" dirty="0" err="1" smtClean="0">
                <a:solidFill>
                  <a:schemeClr val="tx1"/>
                </a:solidFill>
              </a:rPr>
              <a:t>Samtskhe</a:t>
            </a:r>
            <a:r>
              <a:rPr lang="en-GB" dirty="0" smtClean="0">
                <a:solidFill>
                  <a:schemeClr val="tx1"/>
                </a:solidFill>
              </a:rPr>
              <a:t> - </a:t>
            </a:r>
            <a:r>
              <a:rPr lang="en-GB" dirty="0" err="1" smtClean="0">
                <a:solidFill>
                  <a:schemeClr val="tx1"/>
                </a:solidFill>
              </a:rPr>
              <a:t>Javakheti</a:t>
            </a:r>
            <a:r>
              <a:rPr lang="en-GB" dirty="0" smtClean="0">
                <a:solidFill>
                  <a:schemeClr val="tx1"/>
                </a:solidFill>
              </a:rPr>
              <a:t> region (June 2019)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Study of </a:t>
            </a:r>
            <a:r>
              <a:rPr lang="en-GB" b="1" i="1" dirty="0" smtClean="0">
                <a:solidFill>
                  <a:schemeClr val="tx1"/>
                </a:solidFill>
              </a:rPr>
              <a:t>social infrastructure of the region </a:t>
            </a:r>
            <a:r>
              <a:rPr lang="en-GB" dirty="0" smtClean="0">
                <a:solidFill>
                  <a:schemeClr val="tx1"/>
                </a:solidFill>
              </a:rPr>
              <a:t>(June 2019)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chemeClr val="tx1"/>
                </a:solidFill>
              </a:rPr>
              <a:t>Recruiting and training of professionals </a:t>
            </a:r>
            <a:r>
              <a:rPr lang="en-GB" dirty="0" smtClean="0">
                <a:solidFill>
                  <a:schemeClr val="tx1"/>
                </a:solidFill>
              </a:rPr>
              <a:t>involved in the experimentation (June 2019): 4 + 4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Including possible adjustments in questionnaires (compensation and </a:t>
            </a:r>
            <a:r>
              <a:rPr lang="en-GB" dirty="0" err="1" smtClean="0">
                <a:solidFill>
                  <a:schemeClr val="tx1"/>
                </a:solidFill>
              </a:rPr>
              <a:t>habilitation</a:t>
            </a:r>
            <a:r>
              <a:rPr lang="en-GB" dirty="0" smtClean="0">
                <a:solidFill>
                  <a:schemeClr val="tx1"/>
                </a:solidFill>
              </a:rPr>
              <a:t> services)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9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6441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9" y="5758246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01805" y="158423"/>
            <a:ext cx="11379124" cy="1094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Pillar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I – </a:t>
            </a:r>
            <a:r>
              <a:rPr lang="fr-FR" sz="3200" b="1" u="sng" dirty="0" err="1" smtClean="0">
                <a:solidFill>
                  <a:schemeClr val="tx1"/>
                </a:solidFill>
                <a:latin typeface="+mn-lt"/>
              </a:rPr>
              <a:t>Enhancing</a:t>
            </a:r>
            <a:r>
              <a:rPr lang="fr-FR" sz="3200" b="1" u="sng" dirty="0" smtClean="0">
                <a:solidFill>
                  <a:schemeClr val="tx1"/>
                </a:solidFill>
                <a:latin typeface="+mn-lt"/>
              </a:rPr>
              <a:t> social support to PWD </a:t>
            </a:r>
            <a:br>
              <a:rPr lang="fr-FR" sz="3200" b="1" u="sng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Next</a:t>
            </a:r>
            <a:r>
              <a:rPr lang="fr-FR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+mn-lt"/>
              </a:rPr>
              <a:t>steps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cid:image001.png@01D33950.0A0BF8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08" y="5654936"/>
            <a:ext cx="2298349" cy="9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01804" y="1302601"/>
            <a:ext cx="11890195" cy="404732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Delivering </a:t>
            </a:r>
            <a:r>
              <a:rPr lang="en-US" dirty="0">
                <a:solidFill>
                  <a:schemeClr val="tx1"/>
                </a:solidFill>
              </a:rPr>
              <a:t>information and training to </a:t>
            </a:r>
            <a:r>
              <a:rPr lang="en-US" dirty="0" smtClean="0">
                <a:solidFill>
                  <a:schemeClr val="tx1"/>
                </a:solidFill>
              </a:rPr>
              <a:t>staff (July – September)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Mobilizing specialists from </a:t>
            </a:r>
            <a:r>
              <a:rPr lang="en-US" dirty="0" smtClean="0">
                <a:solidFill>
                  <a:schemeClr val="tx1"/>
                </a:solidFill>
              </a:rPr>
              <a:t>Adjara </a:t>
            </a:r>
            <a:r>
              <a:rPr lang="en-US" dirty="0">
                <a:solidFill>
                  <a:schemeClr val="tx1"/>
                </a:solidFill>
              </a:rPr>
              <a:t>pilot to share experiences with </a:t>
            </a:r>
            <a:r>
              <a:rPr lang="en-US" dirty="0" err="1">
                <a:solidFill>
                  <a:schemeClr val="tx1"/>
                </a:solidFill>
              </a:rPr>
              <a:t>Samtskhe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Javakheti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Testing phase for implementation of new </a:t>
            </a:r>
            <a:r>
              <a:rPr lang="en-US" dirty="0" smtClean="0">
                <a:solidFill>
                  <a:schemeClr val="tx1"/>
                </a:solidFill>
              </a:rPr>
              <a:t>assessment instruments (October 2019 – October 2020)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1st evaluation </a:t>
            </a:r>
            <a:r>
              <a:rPr lang="en-GB" dirty="0" smtClean="0">
                <a:solidFill>
                  <a:schemeClr val="tx1"/>
                </a:solidFill>
              </a:rPr>
              <a:t>mission (January 2020)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2d </a:t>
            </a:r>
            <a:r>
              <a:rPr lang="en-US" dirty="0">
                <a:solidFill>
                  <a:schemeClr val="tx1"/>
                </a:solidFill>
              </a:rPr>
              <a:t>evaluation mission </a:t>
            </a:r>
            <a:r>
              <a:rPr lang="en-US" dirty="0" smtClean="0">
                <a:solidFill>
                  <a:schemeClr val="tx1"/>
                </a:solidFill>
              </a:rPr>
              <a:t>(April 2020)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3d evaluation </a:t>
            </a:r>
            <a:r>
              <a:rPr lang="en-GB" dirty="0">
                <a:solidFill>
                  <a:schemeClr val="tx1"/>
                </a:solidFill>
              </a:rPr>
              <a:t>mission </a:t>
            </a:r>
            <a:r>
              <a:rPr lang="en-GB" dirty="0" smtClean="0">
                <a:solidFill>
                  <a:schemeClr val="tx1"/>
                </a:solidFill>
              </a:rPr>
              <a:t>(November 2020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Expertise France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15337</TotalTime>
  <Words>1314</Words>
  <Application>Microsoft Office PowerPoint</Application>
  <PresentationFormat>Grand écran</PresentationFormat>
  <Paragraphs>207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23</vt:i4>
      </vt:variant>
    </vt:vector>
  </HeadingPairs>
  <TitlesOfParts>
    <vt:vector size="38" baseType="lpstr">
      <vt:lpstr>Arial</vt:lpstr>
      <vt:lpstr>Calibri</vt:lpstr>
      <vt:lpstr>Franklin Gothic Heavy</vt:lpstr>
      <vt:lpstr>Impact</vt:lpstr>
      <vt:lpstr>Times New Roman</vt:lpstr>
      <vt:lpstr>Wingdings</vt:lpstr>
      <vt:lpstr>Thème Expertise France</vt:lpstr>
      <vt:lpstr>Thème Expertise France - Partie 1</vt:lpstr>
      <vt:lpstr>Thème Expertise France - Partie 2</vt:lpstr>
      <vt:lpstr>Thème Expertise France - Partie 3</vt:lpstr>
      <vt:lpstr>Thème Expertise France - Partie 4</vt:lpstr>
      <vt:lpstr>1_Thème Expertise France - Partie 1</vt:lpstr>
      <vt:lpstr>1_Thème Expertise France - Partie 2</vt:lpstr>
      <vt:lpstr>1_Thème Expertise France - Partie 3</vt:lpstr>
      <vt:lpstr>1_Thème Expertise France - Partie 4</vt:lpstr>
      <vt:lpstr>Présentation PowerPoint</vt:lpstr>
      <vt:lpstr>Pillar I – Enhancing social support to PWD   Analysis of the existing situation</vt:lpstr>
      <vt:lpstr>Présentation PowerPoint</vt:lpstr>
      <vt:lpstr>Samtskhe - Javakheti region  </vt:lpstr>
      <vt:lpstr>Samtskhe - Javakheti region  </vt:lpstr>
      <vt:lpstr>Samtskhe - Javakheti region  </vt:lpstr>
      <vt:lpstr>Impact assessment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Expertise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REVEILLARD</dc:creator>
  <cp:lastModifiedBy>ANTOINE POGORZELSKI</cp:lastModifiedBy>
  <cp:revision>260</cp:revision>
  <cp:lastPrinted>2018-02-01T13:28:13Z</cp:lastPrinted>
  <dcterms:created xsi:type="dcterms:W3CDTF">2016-07-26T15:08:17Z</dcterms:created>
  <dcterms:modified xsi:type="dcterms:W3CDTF">2019-04-24T16:20:03Z</dcterms:modified>
</cp:coreProperties>
</file>