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71" r:id="rId5"/>
    <p:sldId id="260" r:id="rId6"/>
    <p:sldId id="263" r:id="rId7"/>
    <p:sldId id="257" r:id="rId8"/>
    <p:sldId id="264" r:id="rId9"/>
    <p:sldId id="265" r:id="rId10"/>
    <p:sldId id="266" r:id="rId11"/>
    <p:sldId id="269" r:id="rId12"/>
    <p:sldId id="270"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89203" autoAdjust="0"/>
  </p:normalViewPr>
  <p:slideViewPr>
    <p:cSldViewPr snapToGrid="0">
      <p:cViewPr varScale="1">
        <p:scale>
          <a:sx n="61" d="100"/>
          <a:sy n="61" d="100"/>
        </p:scale>
        <p:origin x="-816"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ka-GE" sz="1400" dirty="0" smtClean="0"/>
            <a:t>150</a:t>
          </a:r>
          <a:r>
            <a:rPr lang="en-US" sz="1400" dirty="0" smtClean="0"/>
            <a:t>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სს "საჩხერის რაიონული საავადმყოფო-პოლიკლინიკური გაერთიანება„</a:t>
          </a:r>
          <a:endParaRPr lang="en-US" sz="1000" dirty="0" smtClean="0"/>
        </a:p>
        <a:p>
          <a:r>
            <a:rPr lang="ka-GE" sz="1000" dirty="0" smtClean="0"/>
            <a:t>შპს "კლინიკა-ლჯ</a:t>
          </a:r>
          <a:r>
            <a:rPr lang="en-US" sz="1000" dirty="0" smtClean="0"/>
            <a:t>”</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ქუთაისის რეფერალური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smtClean="0"/>
            <a:t>შპს "ჰოსპიტალ სერვისი„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smtClean="0"/>
            <a:t>4. შპს "ქუთაისის საეკლესიო საავადმყოფო-წმინდა დავით აღმაშენებლის სახელობის ქსენონი„</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88DFF6D8-F460-418D-B84F-201170F4659C}" srcId="{888D1C07-7E91-4D7F-8DF4-308C19CAC8F3}" destId="{AC5E939D-2A2C-44D4-BCE6-B5E3DF8E8BE5}" srcOrd="0" destOrd="0" parTransId="{5C94FD30-4917-4917-982D-8EE6AA500004}" sibTransId="{B9000692-4097-4218-A207-1AEB39CA9DE9}"/>
    <dgm:cxn modelId="{67AB2659-7E3A-4BBD-9363-F03951459B40}" type="presOf" srcId="{5E818C24-9F2E-4FB8-ACE5-218B89B420E1}" destId="{A634750A-1EF0-41EB-8B47-085A11E01879}" srcOrd="0" destOrd="0" presId="urn:microsoft.com/office/officeart/2008/layout/IncreasingCircleProcess"/>
    <dgm:cxn modelId="{E95294F5-003C-49B8-BBF6-5FA2841098A2}" type="presOf" srcId="{888D1C07-7E91-4D7F-8DF4-308C19CAC8F3}" destId="{66E4D933-81F6-48A4-A7C5-F34382410A92}" srcOrd="0" destOrd="0" presId="urn:microsoft.com/office/officeart/2008/layout/IncreasingCircleProcess"/>
    <dgm:cxn modelId="{DDE5E4F0-F3A7-42AC-94DF-D0FBC3D6398D}" type="presOf" srcId="{27C6F4DA-9F4F-48C7-9F92-57A0B52ABE1C}" destId="{9D3B33A0-5DF8-4F37-8D13-FC2E4EA5F13B}" srcOrd="0" destOrd="0" presId="urn:microsoft.com/office/officeart/2008/layout/IncreasingCircleProcess"/>
    <dgm:cxn modelId="{C747B0D0-8257-4C8E-A9D8-92F0F597D919}" type="presOf" srcId="{9B38DE1A-A2BE-4538-8B2B-9142BC542BC8}" destId="{BE87D9B4-B406-409E-9E22-3AE6B42416EB}" srcOrd="0" destOrd="0" presId="urn:microsoft.com/office/officeart/2008/layout/IncreasingCircleProcess"/>
    <dgm:cxn modelId="{F7E4A29A-AD03-45E6-803A-26022F9A7B86}" type="presOf" srcId="{C8F52B4B-4F74-4F22-8DF2-638F4409266B}" destId="{F8F19506-80BA-4C67-80D7-5B739F41F51D}" srcOrd="0" destOrd="0" presId="urn:microsoft.com/office/officeart/2008/layout/IncreasingCircleProcess"/>
    <dgm:cxn modelId="{7288898E-973E-4662-A5EF-61D88F62ECC7}"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8C05DD90-72B4-425B-B70C-A1881A274785}" srcId="{AEA26EC7-1FE5-4D40-AC1F-17F0A0E7AEDF}" destId="{888D1C07-7E91-4D7F-8DF4-308C19CAC8F3}" srcOrd="2" destOrd="0" parTransId="{C2804A5A-9A5B-4F2B-A4F2-DDC5A5010924}" sibTransId="{8AD95735-D131-4BAD-BCE1-752C8646DC0D}"/>
    <dgm:cxn modelId="{1D6E1D86-902A-4804-AEB0-AF37E7DA6107}" srcId="{888D1C07-7E91-4D7F-8DF4-308C19CAC8F3}" destId="{EEA5677A-0EFC-4961-87A2-B75ECE66D4B4}" srcOrd="1" destOrd="0" parTransId="{C41B0890-DD71-4CEB-B63C-49A8D0B90C08}" sibTransId="{3B39DD5F-A81A-4EA7-A9A4-4AF8A5523DCD}"/>
    <dgm:cxn modelId="{B7619CA7-AEB1-4EA5-A9F6-DBD341DC6FE4}" type="presOf" srcId="{AC5E939D-2A2C-44D4-BCE6-B5E3DF8E8BE5}" destId="{D8D7B690-5B0B-4968-A58D-75497BE3170A}"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29FEE035-1DC2-4E39-958E-27CC4A482AC3}" type="presOf" srcId="{EEA5677A-0EFC-4961-87A2-B75ECE66D4B4}" destId="{D8D7B690-5B0B-4968-A58D-75497BE3170A}" srcOrd="0" destOrd="1" presId="urn:microsoft.com/office/officeart/2008/layout/IncreasingCircleProcess"/>
    <dgm:cxn modelId="{54F3CB0F-8C5E-44B9-B5E4-CFD4D636D2A2}" srcId="{C8F52B4B-4F74-4F22-8DF2-638F4409266B}" destId="{5E818C24-9F2E-4FB8-ACE5-218B89B420E1}" srcOrd="0" destOrd="0" parTransId="{C6EE2B7B-96F4-4584-81E3-9F2717B2255E}" sibTransId="{5ABDC160-5FD4-4775-BCD4-6C5BB7D5AF49}"/>
    <dgm:cxn modelId="{67997E47-D9DB-4E50-90DF-9AA3E44D6EEE}" type="presParOf" srcId="{68847682-9FD2-420F-9A20-379864EE6B30}" destId="{35BD1760-1E56-4DF4-81DE-63E472D00E56}" srcOrd="0" destOrd="0" presId="urn:microsoft.com/office/officeart/2008/layout/IncreasingCircleProcess"/>
    <dgm:cxn modelId="{2EB0D462-E8B9-4D02-9C89-70BC925BA2DF}" type="presParOf" srcId="{35BD1760-1E56-4DF4-81DE-63E472D00E56}" destId="{D415B3A8-C522-435A-AB3C-70B18B5CC724}" srcOrd="0" destOrd="0" presId="urn:microsoft.com/office/officeart/2008/layout/IncreasingCircleProcess"/>
    <dgm:cxn modelId="{FE9A71D4-F95B-4357-B16E-D0BDEF19C9E3}" type="presParOf" srcId="{35BD1760-1E56-4DF4-81DE-63E472D00E56}" destId="{FC2E9FAF-3F2A-4BD9-9CA8-1FF8BB8DD074}" srcOrd="1" destOrd="0" presId="urn:microsoft.com/office/officeart/2008/layout/IncreasingCircleProcess"/>
    <dgm:cxn modelId="{68CF05F6-4E40-470E-AF6B-CBE993CDDB86}" type="presParOf" srcId="{35BD1760-1E56-4DF4-81DE-63E472D00E56}" destId="{9D3B33A0-5DF8-4F37-8D13-FC2E4EA5F13B}" srcOrd="2" destOrd="0" presId="urn:microsoft.com/office/officeart/2008/layout/IncreasingCircleProcess"/>
    <dgm:cxn modelId="{87DF91EB-FAF4-42D7-AED7-843531779D33}" type="presParOf" srcId="{35BD1760-1E56-4DF4-81DE-63E472D00E56}" destId="{BE87D9B4-B406-409E-9E22-3AE6B42416EB}" srcOrd="3" destOrd="0" presId="urn:microsoft.com/office/officeart/2008/layout/IncreasingCircleProcess"/>
    <dgm:cxn modelId="{082F5ED9-4479-472C-B5F0-3F2F66E378C8}" type="presParOf" srcId="{68847682-9FD2-420F-9A20-379864EE6B30}" destId="{77B88425-BFB8-42C4-B0F2-94AA9AD08836}" srcOrd="1" destOrd="0" presId="urn:microsoft.com/office/officeart/2008/layout/IncreasingCircleProcess"/>
    <dgm:cxn modelId="{970BC9B3-2A43-443C-8F53-EC20AEEC3F8B}" type="presParOf" srcId="{68847682-9FD2-420F-9A20-379864EE6B30}" destId="{499FA566-3481-4396-83D6-EF1B6BEFE213}" srcOrd="2" destOrd="0" presId="urn:microsoft.com/office/officeart/2008/layout/IncreasingCircleProcess"/>
    <dgm:cxn modelId="{84A0976A-7891-4F6F-B3A8-2388C9C26D02}" type="presParOf" srcId="{499FA566-3481-4396-83D6-EF1B6BEFE213}" destId="{92B44441-639B-48C6-8CDB-56FC855DC271}" srcOrd="0" destOrd="0" presId="urn:microsoft.com/office/officeart/2008/layout/IncreasingCircleProcess"/>
    <dgm:cxn modelId="{51993CB4-097A-480E-91D3-ADD267DD8E00}" type="presParOf" srcId="{499FA566-3481-4396-83D6-EF1B6BEFE213}" destId="{3989565A-C6A6-4A7B-BD6E-633BC26077BD}" srcOrd="1" destOrd="0" presId="urn:microsoft.com/office/officeart/2008/layout/IncreasingCircleProcess"/>
    <dgm:cxn modelId="{2FC58A2A-6CEA-4CE5-934B-88280F48F549}" type="presParOf" srcId="{499FA566-3481-4396-83D6-EF1B6BEFE213}" destId="{A634750A-1EF0-41EB-8B47-085A11E01879}" srcOrd="2" destOrd="0" presId="urn:microsoft.com/office/officeart/2008/layout/IncreasingCircleProcess"/>
    <dgm:cxn modelId="{5AC6B6B2-D494-444B-8D30-5C61DEB2D50B}" type="presParOf" srcId="{499FA566-3481-4396-83D6-EF1B6BEFE213}" destId="{F8F19506-80BA-4C67-80D7-5B739F41F51D}" srcOrd="3" destOrd="0" presId="urn:microsoft.com/office/officeart/2008/layout/IncreasingCircleProcess"/>
    <dgm:cxn modelId="{0185C476-0D58-4C9C-8D4F-F021196975DA}" type="presParOf" srcId="{68847682-9FD2-420F-9A20-379864EE6B30}" destId="{9DF8323A-4086-4F56-BF10-427DD5FACD33}" srcOrd="3" destOrd="0" presId="urn:microsoft.com/office/officeart/2008/layout/IncreasingCircleProcess"/>
    <dgm:cxn modelId="{BAD84881-26C3-495E-A7F3-7E41215CDC3E}" type="presParOf" srcId="{68847682-9FD2-420F-9A20-379864EE6B30}" destId="{B6EA3734-F8D7-4A8F-B1FA-7154A081586D}" srcOrd="4" destOrd="0" presId="urn:microsoft.com/office/officeart/2008/layout/IncreasingCircleProcess"/>
    <dgm:cxn modelId="{C12C5F69-4D7B-4065-B8F7-D76DD0C47F75}" type="presParOf" srcId="{B6EA3734-F8D7-4A8F-B1FA-7154A081586D}" destId="{51FA16CF-BC3A-48F6-87AE-FDFCFDCB6F02}" srcOrd="0" destOrd="0" presId="urn:microsoft.com/office/officeart/2008/layout/IncreasingCircleProcess"/>
    <dgm:cxn modelId="{3CF926C9-B8F4-4E59-BCE0-39F0754441AB}" type="presParOf" srcId="{B6EA3734-F8D7-4A8F-B1FA-7154A081586D}" destId="{8B077601-94A6-44F6-B0A9-126C67379069}" srcOrd="1" destOrd="0" presId="urn:microsoft.com/office/officeart/2008/layout/IncreasingCircleProcess"/>
    <dgm:cxn modelId="{EBC9B654-AC0A-47B7-B139-5470EDFC66F0}" type="presParOf" srcId="{B6EA3734-F8D7-4A8F-B1FA-7154A081586D}" destId="{D8D7B690-5B0B-4968-A58D-75497BE3170A}" srcOrd="2" destOrd="0" presId="urn:microsoft.com/office/officeart/2008/layout/IncreasingCircleProcess"/>
    <dgm:cxn modelId="{3AD4F5CF-68C8-4C19-A0A9-9D8C7C0B2464}"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ka-GE" sz="1400" dirty="0" smtClean="0"/>
            <a:t>150</a:t>
          </a:r>
          <a:r>
            <a:rPr lang="en-US" sz="1400" dirty="0" smtClean="0"/>
            <a:t>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სს "საჩხერის რაიონული საავადმყოფო-პოლიკლინიკური გაერთიანება„</a:t>
          </a:r>
          <a:endParaRPr lang="en-US" sz="1000" dirty="0" smtClean="0"/>
        </a:p>
        <a:p>
          <a:r>
            <a:rPr lang="ka-GE" sz="1000" dirty="0" smtClean="0"/>
            <a:t>შპს "კლინიკა-ლჯ</a:t>
          </a:r>
          <a:r>
            <a:rPr lang="en-US" sz="1000" dirty="0" smtClean="0"/>
            <a:t>”</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ქუთაისის რეფერალური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smtClean="0"/>
            <a:t>შპს "ჰოსპიტალ სერვისი„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smtClean="0"/>
            <a:t>4. შპს "ქუთაისის საეკლესიო საავადმყოფო-წმინდა დავით აღმაშენებლის სახელობის ქსენონი„</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88DFF6D8-F460-418D-B84F-201170F4659C}" srcId="{888D1C07-7E91-4D7F-8DF4-308C19CAC8F3}" destId="{AC5E939D-2A2C-44D4-BCE6-B5E3DF8E8BE5}" srcOrd="0" destOrd="0" parTransId="{5C94FD30-4917-4917-982D-8EE6AA500004}" sibTransId="{B9000692-4097-4218-A207-1AEB39CA9DE9}"/>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8030ECCF-0C4A-4A50-9ACD-541949C0E7F2}" type="presOf" srcId="{888D1C07-7E91-4D7F-8DF4-308C19CAC8F3}" destId="{66E4D933-81F6-48A4-A7C5-F34382410A92}"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2A00354D-FAA2-444B-B497-5148E1CF27FE}" type="presOf" srcId="{EEA5677A-0EFC-4961-87A2-B75ECE66D4B4}" destId="{D8D7B690-5B0B-4968-A58D-75497BE3170A}" srcOrd="0" destOrd="1"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373494AD-A8B3-4FED-A0A6-739BB36E67BA}" type="presOf" srcId="{9B38DE1A-A2BE-4538-8B2B-9142BC542BC8}" destId="{BE87D9B4-B406-409E-9E22-3AE6B42416E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7ABAFAFC-D996-4376-AD09-0DFA286B63FA}" type="presOf" srcId="{AC5E939D-2A2C-44D4-BCE6-B5E3DF8E8BE5}" destId="{D8D7B690-5B0B-4968-A58D-75497BE3170A}" srcOrd="0" destOrd="0" presId="urn:microsoft.com/office/officeart/2008/layout/IncreasingCircleProcess"/>
    <dgm:cxn modelId="{80C01B58-1D26-4ACF-90CF-4E9AFD053D45}" type="presOf" srcId="{C8F52B4B-4F74-4F22-8DF2-638F4409266B}" destId="{F8F19506-80BA-4C67-80D7-5B739F41F51D}" srcOrd="0" destOrd="0" presId="urn:microsoft.com/office/officeart/2008/layout/IncreasingCircleProcess"/>
    <dgm:cxn modelId="{0D298D2C-4256-4BC7-9466-94DC061961AB}" type="presOf" srcId="{27C6F4DA-9F4F-48C7-9F92-57A0B52ABE1C}" destId="{9D3B33A0-5DF8-4F37-8D13-FC2E4EA5F13B}" srcOrd="0" destOrd="0" presId="urn:microsoft.com/office/officeart/2008/layout/IncreasingCircleProcess"/>
    <dgm:cxn modelId="{54F3CB0F-8C5E-44B9-B5E4-CFD4D636D2A2}" srcId="{C8F52B4B-4F74-4F22-8DF2-638F4409266B}" destId="{5E818C24-9F2E-4FB8-ACE5-218B89B420E1}" srcOrd="0" destOrd="0" parTransId="{C6EE2B7B-96F4-4584-81E3-9F2717B2255E}" sibTransId="{5ABDC160-5FD4-4775-BCD4-6C5BB7D5AF49}"/>
    <dgm:cxn modelId="{8F457397-0C3C-4533-BE18-AF7D67CA0ACE}" type="presOf" srcId="{5E818C24-9F2E-4FB8-ACE5-218B89B420E1}" destId="{A634750A-1EF0-41EB-8B47-085A11E01879}" srcOrd="0" destOrd="0" presId="urn:microsoft.com/office/officeart/2008/layout/IncreasingCircleProcess"/>
    <dgm:cxn modelId="{9E2ECE73-DEB3-499B-B5EE-BCDFA3D9ECA8}" type="presOf" srcId="{AEA26EC7-1FE5-4D40-AC1F-17F0A0E7AEDF}" destId="{68847682-9FD2-420F-9A20-379864EE6B30}" srcOrd="0" destOrd="0" presId="urn:microsoft.com/office/officeart/2008/layout/IncreasingCircleProcess"/>
    <dgm:cxn modelId="{F1061AE5-89BF-4829-96D3-86425F6E10A9}" type="presParOf" srcId="{68847682-9FD2-420F-9A20-379864EE6B30}" destId="{35BD1760-1E56-4DF4-81DE-63E472D00E56}" srcOrd="0" destOrd="0" presId="urn:microsoft.com/office/officeart/2008/layout/IncreasingCircleProcess"/>
    <dgm:cxn modelId="{8826DBD7-039A-49F6-9D95-F2B6A0156530}" type="presParOf" srcId="{35BD1760-1E56-4DF4-81DE-63E472D00E56}" destId="{D415B3A8-C522-435A-AB3C-70B18B5CC724}" srcOrd="0" destOrd="0" presId="urn:microsoft.com/office/officeart/2008/layout/IncreasingCircleProcess"/>
    <dgm:cxn modelId="{D4B792D4-8859-450D-B965-2127E1BAFFAD}" type="presParOf" srcId="{35BD1760-1E56-4DF4-81DE-63E472D00E56}" destId="{FC2E9FAF-3F2A-4BD9-9CA8-1FF8BB8DD074}" srcOrd="1" destOrd="0" presId="urn:microsoft.com/office/officeart/2008/layout/IncreasingCircleProcess"/>
    <dgm:cxn modelId="{60EDD8D5-AC58-48F6-A2BA-A6DB9B4E5EDC}" type="presParOf" srcId="{35BD1760-1E56-4DF4-81DE-63E472D00E56}" destId="{9D3B33A0-5DF8-4F37-8D13-FC2E4EA5F13B}" srcOrd="2" destOrd="0" presId="urn:microsoft.com/office/officeart/2008/layout/IncreasingCircleProcess"/>
    <dgm:cxn modelId="{40E0000A-01F6-487E-A119-F81920C12ABD}" type="presParOf" srcId="{35BD1760-1E56-4DF4-81DE-63E472D00E56}" destId="{BE87D9B4-B406-409E-9E22-3AE6B42416EB}" srcOrd="3" destOrd="0" presId="urn:microsoft.com/office/officeart/2008/layout/IncreasingCircleProcess"/>
    <dgm:cxn modelId="{CC1E9388-DCBF-4B20-8801-C0FF7D7D2BD4}" type="presParOf" srcId="{68847682-9FD2-420F-9A20-379864EE6B30}" destId="{77B88425-BFB8-42C4-B0F2-94AA9AD08836}" srcOrd="1" destOrd="0" presId="urn:microsoft.com/office/officeart/2008/layout/IncreasingCircleProcess"/>
    <dgm:cxn modelId="{9C384247-6C4F-468A-8D95-890D07D29B43}" type="presParOf" srcId="{68847682-9FD2-420F-9A20-379864EE6B30}" destId="{499FA566-3481-4396-83D6-EF1B6BEFE213}" srcOrd="2" destOrd="0" presId="urn:microsoft.com/office/officeart/2008/layout/IncreasingCircleProcess"/>
    <dgm:cxn modelId="{6D932BC3-072C-4B7F-B960-17AF970BF035}" type="presParOf" srcId="{499FA566-3481-4396-83D6-EF1B6BEFE213}" destId="{92B44441-639B-48C6-8CDB-56FC855DC271}" srcOrd="0" destOrd="0" presId="urn:microsoft.com/office/officeart/2008/layout/IncreasingCircleProcess"/>
    <dgm:cxn modelId="{77E11530-0A50-4C7F-A807-E59707E6EBE6}" type="presParOf" srcId="{499FA566-3481-4396-83D6-EF1B6BEFE213}" destId="{3989565A-C6A6-4A7B-BD6E-633BC26077BD}" srcOrd="1" destOrd="0" presId="urn:microsoft.com/office/officeart/2008/layout/IncreasingCircleProcess"/>
    <dgm:cxn modelId="{843C3993-D3EB-4241-BB48-F5B166DDE183}" type="presParOf" srcId="{499FA566-3481-4396-83D6-EF1B6BEFE213}" destId="{A634750A-1EF0-41EB-8B47-085A11E01879}" srcOrd="2" destOrd="0" presId="urn:microsoft.com/office/officeart/2008/layout/IncreasingCircleProcess"/>
    <dgm:cxn modelId="{47912B11-2CE4-4497-BBD6-EB43FC50B81F}" type="presParOf" srcId="{499FA566-3481-4396-83D6-EF1B6BEFE213}" destId="{F8F19506-80BA-4C67-80D7-5B739F41F51D}" srcOrd="3" destOrd="0" presId="urn:microsoft.com/office/officeart/2008/layout/IncreasingCircleProcess"/>
    <dgm:cxn modelId="{BCB80CD4-6178-4AF0-AEC4-9D4B0F245E58}" type="presParOf" srcId="{68847682-9FD2-420F-9A20-379864EE6B30}" destId="{9DF8323A-4086-4F56-BF10-427DD5FACD33}" srcOrd="3" destOrd="0" presId="urn:microsoft.com/office/officeart/2008/layout/IncreasingCircleProcess"/>
    <dgm:cxn modelId="{51946D95-4256-463D-B5E6-3C29FA28A311}" type="presParOf" srcId="{68847682-9FD2-420F-9A20-379864EE6B30}" destId="{B6EA3734-F8D7-4A8F-B1FA-7154A081586D}" srcOrd="4" destOrd="0" presId="urn:microsoft.com/office/officeart/2008/layout/IncreasingCircleProcess"/>
    <dgm:cxn modelId="{C1B234C2-E3F9-4F94-BF6E-B0BEFE3FF56F}" type="presParOf" srcId="{B6EA3734-F8D7-4A8F-B1FA-7154A081586D}" destId="{51FA16CF-BC3A-48F6-87AE-FDFCFDCB6F02}" srcOrd="0" destOrd="0" presId="urn:microsoft.com/office/officeart/2008/layout/IncreasingCircleProcess"/>
    <dgm:cxn modelId="{5F7D79A4-D67B-41F7-B11A-81196D28C83A}" type="presParOf" srcId="{B6EA3734-F8D7-4A8F-B1FA-7154A081586D}" destId="{8B077601-94A6-44F6-B0A9-126C67379069}" srcOrd="1" destOrd="0" presId="urn:microsoft.com/office/officeart/2008/layout/IncreasingCircleProcess"/>
    <dgm:cxn modelId="{EAD777C7-714D-4468-9935-5787F09E8FEC}" type="presParOf" srcId="{B6EA3734-F8D7-4A8F-B1FA-7154A081586D}" destId="{D8D7B690-5B0B-4968-A58D-75497BE3170A}" srcOrd="2" destOrd="0" presId="urn:microsoft.com/office/officeart/2008/layout/IncreasingCircleProcess"/>
    <dgm:cxn modelId="{8AA79D3D-D10B-4920-AD7E-07D321C9E998}"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შპს "სალიხ აბაშიძის ინფექციური პათოლოგიის, შიდსის და ტუბერკულოზის რეგიონული ცენტრი„</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5E818C24-9F2E-4FB8-ACE5-218B89B420E1}">
      <dgm:prSet phldrT="[Text]" custT="1"/>
      <dgm:spPr/>
      <dgm:t>
        <a:bodyPr/>
        <a:lstStyle/>
        <a:p>
          <a:r>
            <a:rPr lang="ka-GE" sz="1000" dirty="0" smtClean="0"/>
            <a:t>შპს "მედალფა„ - ბათუმის კლინიკა</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A504FAC3-103D-41CC-8B02-BC17901C72AD}">
      <dgm:prSet custT="1"/>
      <dgm:spPr/>
      <dgm:t>
        <a:bodyPr/>
        <a:lstStyle/>
        <a:p>
          <a:r>
            <a:rPr lang="ka-GE" sz="1000" dirty="0" smtClean="0"/>
            <a:t>სს "ევექსის ჰოსპიტლები"  - ქობულეთის ჰოსპიტალი</a:t>
          </a:r>
          <a:endParaRPr lang="ka-GE" sz="1000" dirty="0"/>
        </a:p>
      </dgm:t>
    </dgm:pt>
    <dgm:pt modelId="{DCA70FA1-5C72-43CF-9561-F60F9AEDD1CC}" type="parTrans" cxnId="{F23BBD93-C9B0-4445-A7E7-3893C7EA0312}">
      <dgm:prSet/>
      <dgm:spPr/>
      <dgm:t>
        <a:bodyPr/>
        <a:lstStyle/>
        <a:p>
          <a:endParaRPr lang="en-US"/>
        </a:p>
      </dgm:t>
    </dgm:pt>
    <dgm:pt modelId="{EE0E7F0E-D5BE-4711-A8EB-92C75B4085A9}" type="sibTrans" cxnId="{F23BBD93-C9B0-4445-A7E7-3893C7EA0312}">
      <dgm:prSet/>
      <dgm:spPr/>
      <dgm:t>
        <a:bodyPr/>
        <a:lstStyle/>
        <a:p>
          <a:endParaRPr lang="en-US"/>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3C3AA63D-1173-4041-BE7E-91C9EB31E211}" type="sibTrans" cxnId="{3B0C499C-673C-4748-AEDF-C94554342812}">
      <dgm:prSet/>
      <dgm:spPr/>
      <dgm:t>
        <a:bodyPr/>
        <a:lstStyle/>
        <a:p>
          <a:endParaRPr lang="en-US" sz="1000"/>
        </a:p>
      </dgm:t>
    </dgm:pt>
    <dgm:pt modelId="{8A72E79F-8AF7-4E9E-8465-61F17A7F165B}" type="parTrans" cxnId="{3B0C499C-673C-4748-AEDF-C94554342812}">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2"/>
      <dgm:spPr/>
    </dgm:pt>
    <dgm:pt modelId="{FC2E9FAF-3F2A-4BD9-9CA8-1FF8BB8DD074}" type="pres">
      <dgm:prSet presAssocID="{9B38DE1A-A2BE-4538-8B2B-9142BC542BC8}" presName="Accent" presStyleLbl="alignNode1" presStyleIdx="0" presStyleCnt="2"/>
      <dgm:spPr/>
    </dgm:pt>
    <dgm:pt modelId="{9D3B33A0-5DF8-4F37-8D13-FC2E4EA5F13B}" type="pres">
      <dgm:prSet presAssocID="{9B38DE1A-A2BE-4538-8B2B-9142BC542BC8}" presName="Child" presStyleLbl="revTx" presStyleIdx="0" presStyleCnt="4">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4">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2"/>
      <dgm:spPr/>
    </dgm:pt>
    <dgm:pt modelId="{3989565A-C6A6-4A7B-BD6E-633BC26077BD}" type="pres">
      <dgm:prSet presAssocID="{C8F52B4B-4F74-4F22-8DF2-638F4409266B}" presName="Accent" presStyleLbl="alignNode1" presStyleIdx="1" presStyleCnt="2" custAng="17587841"/>
      <dgm:spPr>
        <a:prstGeom prst="chord">
          <a:avLst/>
        </a:prstGeom>
        <a:solidFill>
          <a:srgbClr val="00B050"/>
        </a:solidFill>
      </dgm:spPr>
      <dgm:t>
        <a:bodyPr/>
        <a:lstStyle/>
        <a:p>
          <a:endParaRPr lang="en-US"/>
        </a:p>
      </dgm:t>
    </dgm:pt>
    <dgm:pt modelId="{A634750A-1EF0-41EB-8B47-085A11E01879}" type="pres">
      <dgm:prSet presAssocID="{C8F52B4B-4F74-4F22-8DF2-638F4409266B}" presName="Child" presStyleLbl="revTx" presStyleIdx="2" presStyleCnt="4">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4">
        <dgm:presLayoutVars>
          <dgm:chMax val="1"/>
          <dgm:chPref val="1"/>
          <dgm:bulletEnabled val="1"/>
        </dgm:presLayoutVars>
      </dgm:prSet>
      <dgm:spPr/>
      <dgm:t>
        <a:bodyPr/>
        <a:lstStyle/>
        <a:p>
          <a:endParaRPr lang="en-US"/>
        </a:p>
      </dgm:t>
    </dgm:pt>
  </dgm:ptLst>
  <dgm:cxnLst>
    <dgm:cxn modelId="{F23BBD93-C9B0-4445-A7E7-3893C7EA0312}" srcId="{C8F52B4B-4F74-4F22-8DF2-638F4409266B}" destId="{A504FAC3-103D-41CC-8B02-BC17901C72AD}" srcOrd="1" destOrd="0" parTransId="{DCA70FA1-5C72-43CF-9561-F60F9AEDD1CC}" sibTransId="{EE0E7F0E-D5BE-4711-A8EB-92C75B4085A9}"/>
    <dgm:cxn modelId="{8484AE6A-7C3B-43B2-B56C-539D27BABED0}" type="presOf" srcId="{9B38DE1A-A2BE-4538-8B2B-9142BC542BC8}" destId="{BE87D9B4-B406-409E-9E22-3AE6B42416EB}" srcOrd="0" destOrd="0" presId="urn:microsoft.com/office/officeart/2008/layout/IncreasingCircleProcess"/>
    <dgm:cxn modelId="{1531EA6E-DFB7-4088-96B4-87AC5617655B}"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C62407BC-7A5A-4A69-AB70-4C5E23DAB6F6}" type="presOf" srcId="{27C6F4DA-9F4F-48C7-9F92-57A0B52ABE1C}" destId="{9D3B33A0-5DF8-4F37-8D13-FC2E4EA5F13B}" srcOrd="0" destOrd="0" presId="urn:microsoft.com/office/officeart/2008/layout/IncreasingCircleProcess"/>
    <dgm:cxn modelId="{C3AC8E44-7512-4623-8992-083D61924AA9}" type="presOf" srcId="{5E818C24-9F2E-4FB8-ACE5-218B89B420E1}" destId="{A634750A-1EF0-41EB-8B47-085A11E01879}"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FBD20208-F7FD-4565-BEC0-6FA9178E79B3}" type="presOf" srcId="{A504FAC3-103D-41CC-8B02-BC17901C72AD}" destId="{A634750A-1EF0-41EB-8B47-085A11E01879}" srcOrd="0" destOrd="1" presId="urn:microsoft.com/office/officeart/2008/layout/IncreasingCircleProcess"/>
    <dgm:cxn modelId="{8DDD444E-9531-46CB-BF90-8807DC915893}" type="presOf" srcId="{C8F52B4B-4F74-4F22-8DF2-638F4409266B}" destId="{F8F19506-80BA-4C67-80D7-5B739F41F51D}" srcOrd="0" destOrd="0" presId="urn:microsoft.com/office/officeart/2008/layout/IncreasingCircleProcess"/>
    <dgm:cxn modelId="{2B2BB201-D31B-4DB1-B75E-0D4CFF718CA9}" type="presParOf" srcId="{68847682-9FD2-420F-9A20-379864EE6B30}" destId="{35BD1760-1E56-4DF4-81DE-63E472D00E56}" srcOrd="0" destOrd="0" presId="urn:microsoft.com/office/officeart/2008/layout/IncreasingCircleProcess"/>
    <dgm:cxn modelId="{75129E9F-14D1-437F-88DE-C26600718F56}" type="presParOf" srcId="{35BD1760-1E56-4DF4-81DE-63E472D00E56}" destId="{D415B3A8-C522-435A-AB3C-70B18B5CC724}" srcOrd="0" destOrd="0" presId="urn:microsoft.com/office/officeart/2008/layout/IncreasingCircleProcess"/>
    <dgm:cxn modelId="{DBDF3261-99A7-45DC-8E20-BEDDD3606B9A}" type="presParOf" srcId="{35BD1760-1E56-4DF4-81DE-63E472D00E56}" destId="{FC2E9FAF-3F2A-4BD9-9CA8-1FF8BB8DD074}" srcOrd="1" destOrd="0" presId="urn:microsoft.com/office/officeart/2008/layout/IncreasingCircleProcess"/>
    <dgm:cxn modelId="{EF11344C-2FA9-4A86-9BA0-45C5510020E0}" type="presParOf" srcId="{35BD1760-1E56-4DF4-81DE-63E472D00E56}" destId="{9D3B33A0-5DF8-4F37-8D13-FC2E4EA5F13B}" srcOrd="2" destOrd="0" presId="urn:microsoft.com/office/officeart/2008/layout/IncreasingCircleProcess"/>
    <dgm:cxn modelId="{B974D8BA-3DCD-41C8-BB16-A2DA97D9986E}" type="presParOf" srcId="{35BD1760-1E56-4DF4-81DE-63E472D00E56}" destId="{BE87D9B4-B406-409E-9E22-3AE6B42416EB}" srcOrd="3" destOrd="0" presId="urn:microsoft.com/office/officeart/2008/layout/IncreasingCircleProcess"/>
    <dgm:cxn modelId="{D3CD2975-BEAA-4426-B477-199B81CCC0A5}" type="presParOf" srcId="{68847682-9FD2-420F-9A20-379864EE6B30}" destId="{77B88425-BFB8-42C4-B0F2-94AA9AD08836}" srcOrd="1" destOrd="0" presId="urn:microsoft.com/office/officeart/2008/layout/IncreasingCircleProcess"/>
    <dgm:cxn modelId="{15E036CF-D522-4602-8AC5-5E4B35B5691D}" type="presParOf" srcId="{68847682-9FD2-420F-9A20-379864EE6B30}" destId="{499FA566-3481-4396-83D6-EF1B6BEFE213}" srcOrd="2" destOrd="0" presId="urn:microsoft.com/office/officeart/2008/layout/IncreasingCircleProcess"/>
    <dgm:cxn modelId="{2909157F-835B-4D4B-A505-A52A4475EF4F}" type="presParOf" srcId="{499FA566-3481-4396-83D6-EF1B6BEFE213}" destId="{92B44441-639B-48C6-8CDB-56FC855DC271}" srcOrd="0" destOrd="0" presId="urn:microsoft.com/office/officeart/2008/layout/IncreasingCircleProcess"/>
    <dgm:cxn modelId="{B0441E05-C266-47CC-89B5-9CA2AEBE7B14}" type="presParOf" srcId="{499FA566-3481-4396-83D6-EF1B6BEFE213}" destId="{3989565A-C6A6-4A7B-BD6E-633BC26077BD}" srcOrd="1" destOrd="0" presId="urn:microsoft.com/office/officeart/2008/layout/IncreasingCircleProcess"/>
    <dgm:cxn modelId="{42755CB9-9753-41E2-B16D-EEFFB7FD3036}" type="presParOf" srcId="{499FA566-3481-4396-83D6-EF1B6BEFE213}" destId="{A634750A-1EF0-41EB-8B47-085A11E01879}" srcOrd="2" destOrd="0" presId="urn:microsoft.com/office/officeart/2008/layout/IncreasingCircleProcess"/>
    <dgm:cxn modelId="{D0F14EF5-B1BF-4379-A30E-C76A7E76C4DF}" type="presParOf" srcId="{499FA566-3481-4396-83D6-EF1B6BEFE213}" destId="{F8F19506-80BA-4C67-80D7-5B739F41F51D}"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xxx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strike="sngStrike" dirty="0" smtClean="0"/>
            <a:t>სს "საჩხერის რაიონული საავადმყოფო-პოლიკლინიკური გაერთიანება„</a:t>
          </a:r>
          <a:endParaRPr lang="en-US" sz="1000" strike="sngStrike" dirty="0" smtClean="0"/>
        </a:p>
        <a:p>
          <a:r>
            <a:rPr lang="ka-GE" sz="1000" strike="sngStrike" dirty="0" smtClean="0"/>
            <a:t>შპს "კლინიკა-ლჯ</a:t>
          </a:r>
          <a:r>
            <a:rPr lang="en-US" sz="1000" strike="sngStrike" dirty="0" smtClean="0"/>
            <a:t>”</a:t>
          </a:r>
          <a:endParaRPr lang="en-US" sz="10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ფოთის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strike="sngStrike" dirty="0" smtClean="0"/>
            <a:t>შპს "ჰოსპიტალ სერვისი„</a:t>
          </a:r>
          <a:endParaRPr lang="en-US" sz="800" strike="sngStrike"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strike="sngStrike" dirty="0" smtClean="0"/>
            <a:t>4. შპს "ქუთაისის საეკლესიო საავადმყოფო-წმინდა დავით აღმაშენებლის სახელობის ქსენონი</a:t>
          </a:r>
          <a:r>
            <a:rPr lang="ka-GE" sz="800" dirty="0" smtClean="0"/>
            <a:t>„</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E6DD178E-4E57-4358-BF8E-4EA23F08F7CD}" type="presOf" srcId="{5E818C24-9F2E-4FB8-ACE5-218B89B420E1}" destId="{A634750A-1EF0-41EB-8B47-085A11E01879}" srcOrd="0" destOrd="0" presId="urn:microsoft.com/office/officeart/2008/layout/IncreasingCircleProcess"/>
    <dgm:cxn modelId="{88DFF6D8-F460-418D-B84F-201170F4659C}" srcId="{888D1C07-7E91-4D7F-8DF4-308C19CAC8F3}" destId="{AC5E939D-2A2C-44D4-BCE6-B5E3DF8E8BE5}" srcOrd="0" destOrd="0" parTransId="{5C94FD30-4917-4917-982D-8EE6AA500004}" sibTransId="{B9000692-4097-4218-A207-1AEB39CA9DE9}"/>
    <dgm:cxn modelId="{70F62348-EBD0-4454-8040-D9B2F9A1F96B}" type="presOf" srcId="{9B38DE1A-A2BE-4538-8B2B-9142BC542BC8}" destId="{BE87D9B4-B406-409E-9E22-3AE6B42416EB}" srcOrd="0" destOrd="0" presId="urn:microsoft.com/office/officeart/2008/layout/IncreasingCircleProcess"/>
    <dgm:cxn modelId="{5A676CE5-B5C4-4B2D-990D-AB2DDE8C95DA}" type="presOf" srcId="{C8F52B4B-4F74-4F22-8DF2-638F4409266B}" destId="{F8F19506-80BA-4C67-80D7-5B739F41F51D}" srcOrd="0" destOrd="0" presId="urn:microsoft.com/office/officeart/2008/layout/IncreasingCircleProcess"/>
    <dgm:cxn modelId="{6E4A01FC-B8FC-4F3C-9682-9B22032882F8}"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B8185A1C-D147-4CE6-A075-0E9CEFD1A4CD}" type="presOf" srcId="{888D1C07-7E91-4D7F-8DF4-308C19CAC8F3}" destId="{66E4D933-81F6-48A4-A7C5-F34382410A92}"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D10C35A4-A5DC-4E14-B8C7-8D4F6704B214}" type="presOf" srcId="{27C6F4DA-9F4F-48C7-9F92-57A0B52ABE1C}" destId="{9D3B33A0-5DF8-4F37-8D13-FC2E4EA5F13B}" srcOrd="0" destOrd="0" presId="urn:microsoft.com/office/officeart/2008/layout/IncreasingCircleProcess"/>
    <dgm:cxn modelId="{19349ECC-FE76-40D9-A536-311DE08E7AD0}" type="presOf" srcId="{AC5E939D-2A2C-44D4-BCE6-B5E3DF8E8BE5}" destId="{D8D7B690-5B0B-4968-A58D-75497BE3170A}" srcOrd="0" destOrd="0"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CEAC823A-35F0-4BEE-A918-A0BC549CD25A}" type="presOf" srcId="{EEA5677A-0EFC-4961-87A2-B75ECE66D4B4}" destId="{D8D7B690-5B0B-4968-A58D-75497BE3170A}" srcOrd="0" destOrd="1" presId="urn:microsoft.com/office/officeart/2008/layout/IncreasingCircleProcess"/>
    <dgm:cxn modelId="{822DFC39-2AAB-43F5-AEBC-3D1E6B20752A}" type="presParOf" srcId="{68847682-9FD2-420F-9A20-379864EE6B30}" destId="{35BD1760-1E56-4DF4-81DE-63E472D00E56}" srcOrd="0" destOrd="0" presId="urn:microsoft.com/office/officeart/2008/layout/IncreasingCircleProcess"/>
    <dgm:cxn modelId="{B4383AAD-FACD-48C8-8292-A139A2AA19B9}" type="presParOf" srcId="{35BD1760-1E56-4DF4-81DE-63E472D00E56}" destId="{D415B3A8-C522-435A-AB3C-70B18B5CC724}" srcOrd="0" destOrd="0" presId="urn:microsoft.com/office/officeart/2008/layout/IncreasingCircleProcess"/>
    <dgm:cxn modelId="{D2204635-1ED8-4C98-8FC4-7B74BC6D76AD}" type="presParOf" srcId="{35BD1760-1E56-4DF4-81DE-63E472D00E56}" destId="{FC2E9FAF-3F2A-4BD9-9CA8-1FF8BB8DD074}" srcOrd="1" destOrd="0" presId="urn:microsoft.com/office/officeart/2008/layout/IncreasingCircleProcess"/>
    <dgm:cxn modelId="{2F2C025F-5104-4B2F-92E7-317E6913899F}" type="presParOf" srcId="{35BD1760-1E56-4DF4-81DE-63E472D00E56}" destId="{9D3B33A0-5DF8-4F37-8D13-FC2E4EA5F13B}" srcOrd="2" destOrd="0" presId="urn:microsoft.com/office/officeart/2008/layout/IncreasingCircleProcess"/>
    <dgm:cxn modelId="{9788D158-B5CC-40BF-A2E5-770BF7E69AFB}" type="presParOf" srcId="{35BD1760-1E56-4DF4-81DE-63E472D00E56}" destId="{BE87D9B4-B406-409E-9E22-3AE6B42416EB}" srcOrd="3" destOrd="0" presId="urn:microsoft.com/office/officeart/2008/layout/IncreasingCircleProcess"/>
    <dgm:cxn modelId="{4552E6B6-1A90-44EE-AF79-2D64425A10DD}" type="presParOf" srcId="{68847682-9FD2-420F-9A20-379864EE6B30}" destId="{77B88425-BFB8-42C4-B0F2-94AA9AD08836}" srcOrd="1" destOrd="0" presId="urn:microsoft.com/office/officeart/2008/layout/IncreasingCircleProcess"/>
    <dgm:cxn modelId="{8B7D5E42-5F46-4269-AA00-8E0B92CE1835}" type="presParOf" srcId="{68847682-9FD2-420F-9A20-379864EE6B30}" destId="{499FA566-3481-4396-83D6-EF1B6BEFE213}" srcOrd="2" destOrd="0" presId="urn:microsoft.com/office/officeart/2008/layout/IncreasingCircleProcess"/>
    <dgm:cxn modelId="{BCADFE26-DEE8-4CA0-9149-9395E6FD9EF7}" type="presParOf" srcId="{499FA566-3481-4396-83D6-EF1B6BEFE213}" destId="{92B44441-639B-48C6-8CDB-56FC855DC271}" srcOrd="0" destOrd="0" presId="urn:microsoft.com/office/officeart/2008/layout/IncreasingCircleProcess"/>
    <dgm:cxn modelId="{B424BDC6-263A-40E9-A517-BAB8188C4F7C}" type="presParOf" srcId="{499FA566-3481-4396-83D6-EF1B6BEFE213}" destId="{3989565A-C6A6-4A7B-BD6E-633BC26077BD}" srcOrd="1" destOrd="0" presId="urn:microsoft.com/office/officeart/2008/layout/IncreasingCircleProcess"/>
    <dgm:cxn modelId="{2A6DC3C5-3357-4AEE-9204-40CD035E3AAE}" type="presParOf" srcId="{499FA566-3481-4396-83D6-EF1B6BEFE213}" destId="{A634750A-1EF0-41EB-8B47-085A11E01879}" srcOrd="2" destOrd="0" presId="urn:microsoft.com/office/officeart/2008/layout/IncreasingCircleProcess"/>
    <dgm:cxn modelId="{C3F35E48-6CF3-4621-81C8-ABDBF852B161}" type="presParOf" srcId="{499FA566-3481-4396-83D6-EF1B6BEFE213}" destId="{F8F19506-80BA-4C67-80D7-5B739F41F51D}" srcOrd="3" destOrd="0" presId="urn:microsoft.com/office/officeart/2008/layout/IncreasingCircleProcess"/>
    <dgm:cxn modelId="{B274AA1F-FB1E-490B-8FB3-EB301299EFEF}" type="presParOf" srcId="{68847682-9FD2-420F-9A20-379864EE6B30}" destId="{9DF8323A-4086-4F56-BF10-427DD5FACD33}" srcOrd="3" destOrd="0" presId="urn:microsoft.com/office/officeart/2008/layout/IncreasingCircleProcess"/>
    <dgm:cxn modelId="{969AF403-0EEF-4584-B0AE-C9FE6A10E712}" type="presParOf" srcId="{68847682-9FD2-420F-9A20-379864EE6B30}" destId="{B6EA3734-F8D7-4A8F-B1FA-7154A081586D}" srcOrd="4" destOrd="0" presId="urn:microsoft.com/office/officeart/2008/layout/IncreasingCircleProcess"/>
    <dgm:cxn modelId="{350A43BB-05FC-40C5-AC95-DB691D4793AF}" type="presParOf" srcId="{B6EA3734-F8D7-4A8F-B1FA-7154A081586D}" destId="{51FA16CF-BC3A-48F6-87AE-FDFCFDCB6F02}" srcOrd="0" destOrd="0" presId="urn:microsoft.com/office/officeart/2008/layout/IncreasingCircleProcess"/>
    <dgm:cxn modelId="{3BC914F1-A823-4841-8DAC-CA92FC46086F}" type="presParOf" srcId="{B6EA3734-F8D7-4A8F-B1FA-7154A081586D}" destId="{8B077601-94A6-44F6-B0A9-126C67379069}" srcOrd="1" destOrd="0" presId="urn:microsoft.com/office/officeart/2008/layout/IncreasingCircleProcess"/>
    <dgm:cxn modelId="{4879A534-A26D-4353-84A1-A874701D6662}" type="presParOf" srcId="{B6EA3734-F8D7-4A8F-B1FA-7154A081586D}" destId="{D8D7B690-5B0B-4968-A58D-75497BE3170A}" srcOrd="2" destOrd="0" presId="urn:microsoft.com/office/officeart/2008/layout/IncreasingCircleProcess"/>
    <dgm:cxn modelId="{9C4104D5-582B-4C79-9012-D2BC5118BE21}"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შპს "აბასთუმნის ფილტვის ცენტრი„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F7923353-083B-4ABB-B4E1-F10182FDE9EC}" type="presOf" srcId="{AEA26EC7-1FE5-4D40-AC1F-17F0A0E7AEDF}" destId="{68847682-9FD2-420F-9A20-379864EE6B30}" srcOrd="0" destOrd="0" presId="urn:microsoft.com/office/officeart/2008/layout/IncreasingCircleProcess"/>
    <dgm:cxn modelId="{449632D1-255D-4304-98BD-A5897019C893}" type="presOf" srcId="{9B38DE1A-A2BE-4538-8B2B-9142BC542BC8}" destId="{BE87D9B4-B406-409E-9E22-3AE6B42416E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C6C82FD3-6400-4DFC-AE5A-E35B107D90ED}" type="presOf" srcId="{27C6F4DA-9F4F-48C7-9F92-57A0B52ABE1C}" destId="{9D3B33A0-5DF8-4F37-8D13-FC2E4EA5F13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3EA82660-8BB6-40A8-A765-05DDD6B4CF9B}" type="presParOf" srcId="{68847682-9FD2-420F-9A20-379864EE6B30}" destId="{35BD1760-1E56-4DF4-81DE-63E472D00E56}" srcOrd="0" destOrd="0" presId="urn:microsoft.com/office/officeart/2008/layout/IncreasingCircleProcess"/>
    <dgm:cxn modelId="{C7C702C5-1B9A-4A97-8B9F-A1AB8E2E2D27}" type="presParOf" srcId="{35BD1760-1E56-4DF4-81DE-63E472D00E56}" destId="{D415B3A8-C522-435A-AB3C-70B18B5CC724}" srcOrd="0" destOrd="0" presId="urn:microsoft.com/office/officeart/2008/layout/IncreasingCircleProcess"/>
    <dgm:cxn modelId="{9D49B0EA-38C4-4BE7-871E-0F65B93D22B4}" type="presParOf" srcId="{35BD1760-1E56-4DF4-81DE-63E472D00E56}" destId="{FC2E9FAF-3F2A-4BD9-9CA8-1FF8BB8DD074}" srcOrd="1" destOrd="0" presId="urn:microsoft.com/office/officeart/2008/layout/IncreasingCircleProcess"/>
    <dgm:cxn modelId="{EA9DAA3D-821B-4AB2-BB58-7FBE60F2C9CF}" type="presParOf" srcId="{35BD1760-1E56-4DF4-81DE-63E472D00E56}" destId="{9D3B33A0-5DF8-4F37-8D13-FC2E4EA5F13B}" srcOrd="2" destOrd="0" presId="urn:microsoft.com/office/officeart/2008/layout/IncreasingCircleProcess"/>
    <dgm:cxn modelId="{932F7542-C28B-40C0-8FF9-58C5066E3F49}"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შპს "ჯეო ჰოსპიტალს„ - მარნეული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4B72BF0A-8657-44A6-9F3F-5D722EE47F13}">
      <dgm:prSet custT="1"/>
      <dgm:spPr/>
      <dgm:t>
        <a:bodyPr/>
        <a:lstStyle/>
        <a:p>
          <a:r>
            <a:rPr lang="ka-GE" sz="1400" dirty="0" smtClean="0"/>
            <a:t>სს "რუსთავის ცენტრალური საავადმყოფო„</a:t>
          </a:r>
        </a:p>
      </dgm:t>
    </dgm:pt>
    <dgm:pt modelId="{8C8CE7E2-560E-4ACF-913B-171283023CF1}" type="parTrans" cxnId="{F3D753A4-914E-450E-A839-392F1C9A393C}">
      <dgm:prSet/>
      <dgm:spPr/>
      <dgm:t>
        <a:bodyPr/>
        <a:lstStyle/>
        <a:p>
          <a:endParaRPr lang="en-US"/>
        </a:p>
      </dgm:t>
    </dgm:pt>
    <dgm:pt modelId="{16B8A527-5047-4A7E-A1AB-0746D146E4F6}" type="sibTrans" cxnId="{F3D753A4-914E-450E-A839-392F1C9A393C}">
      <dgm:prSet/>
      <dgm:spPr/>
      <dgm:t>
        <a:bodyPr/>
        <a:lstStyle/>
        <a:p>
          <a:endParaRPr lang="en-US"/>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31BFBF2D-6D34-46A8-9C6E-2404107465D0}" srcId="{AEA26EC7-1FE5-4D40-AC1F-17F0A0E7AEDF}" destId="{9B38DE1A-A2BE-4538-8B2B-9142BC542BC8}" srcOrd="0" destOrd="0" parTransId="{37341763-BF12-494F-8099-B1A01F692CBD}" sibTransId="{BBC3F956-F03A-464D-A9A1-A2F055A85D50}"/>
    <dgm:cxn modelId="{0805DBAE-957E-44D6-9271-9FAF544C9020}" type="presOf" srcId="{AEA26EC7-1FE5-4D40-AC1F-17F0A0E7AEDF}" destId="{68847682-9FD2-420F-9A20-379864EE6B30}" srcOrd="0" destOrd="0" presId="urn:microsoft.com/office/officeart/2008/layout/IncreasingCircleProcess"/>
    <dgm:cxn modelId="{F3D753A4-914E-450E-A839-392F1C9A393C}" srcId="{9B38DE1A-A2BE-4538-8B2B-9142BC542BC8}" destId="{4B72BF0A-8657-44A6-9F3F-5D722EE47F13}" srcOrd="1" destOrd="0" parTransId="{8C8CE7E2-560E-4ACF-913B-171283023CF1}" sibTransId="{16B8A527-5047-4A7E-A1AB-0746D146E4F6}"/>
    <dgm:cxn modelId="{A6222EF7-DE3D-41A5-87A4-F5FB392AC626}" type="presOf" srcId="{27C6F4DA-9F4F-48C7-9F92-57A0B52ABE1C}" destId="{9D3B33A0-5DF8-4F37-8D13-FC2E4EA5F13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75AB8E3A-2975-497D-AA10-24ADC63B874B}" type="presOf" srcId="{9B38DE1A-A2BE-4538-8B2B-9142BC542BC8}" destId="{BE87D9B4-B406-409E-9E22-3AE6B42416EB}" srcOrd="0" destOrd="0" presId="urn:microsoft.com/office/officeart/2008/layout/IncreasingCircleProcess"/>
    <dgm:cxn modelId="{61D8437D-A9B5-4FBD-8DFE-44723063D981}" type="presOf" srcId="{4B72BF0A-8657-44A6-9F3F-5D722EE47F13}" destId="{9D3B33A0-5DF8-4F37-8D13-FC2E4EA5F13B}" srcOrd="0" destOrd="1" presId="urn:microsoft.com/office/officeart/2008/layout/IncreasingCircleProcess"/>
    <dgm:cxn modelId="{C16E7BB8-67B7-4383-9675-822065F1ECE0}" type="presParOf" srcId="{68847682-9FD2-420F-9A20-379864EE6B30}" destId="{35BD1760-1E56-4DF4-81DE-63E472D00E56}" srcOrd="0" destOrd="0" presId="urn:microsoft.com/office/officeart/2008/layout/IncreasingCircleProcess"/>
    <dgm:cxn modelId="{E901F686-0E12-4F38-838E-8D97174E31CC}" type="presParOf" srcId="{35BD1760-1E56-4DF4-81DE-63E472D00E56}" destId="{D415B3A8-C522-435A-AB3C-70B18B5CC724}" srcOrd="0" destOrd="0" presId="urn:microsoft.com/office/officeart/2008/layout/IncreasingCircleProcess"/>
    <dgm:cxn modelId="{D6331EA4-B0ED-4A73-A3B3-59FE3673887F}" type="presParOf" srcId="{35BD1760-1E56-4DF4-81DE-63E472D00E56}" destId="{FC2E9FAF-3F2A-4BD9-9CA8-1FF8BB8DD074}" srcOrd="1" destOrd="0" presId="urn:microsoft.com/office/officeart/2008/layout/IncreasingCircleProcess"/>
    <dgm:cxn modelId="{6841B9F8-33C9-453C-AD2B-541F2964D63E}" type="presParOf" srcId="{35BD1760-1E56-4DF4-81DE-63E472D00E56}" destId="{9D3B33A0-5DF8-4F37-8D13-FC2E4EA5F13B}" srcOrd="2" destOrd="0" presId="urn:microsoft.com/office/officeart/2008/layout/IncreasingCircleProcess"/>
    <dgm:cxn modelId="{6111610A-E7B4-4B75-8222-037C3AEB6001}"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სსიპ "გიორგი აბრამიშვილის სახელობის საქართველოს თავდაცვის სამინისტროს სამხედრო ჰოსპიტალი„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3B8DE29B-61A6-4A4D-822D-AAA6DDEE0400}" type="presOf" srcId="{9B38DE1A-A2BE-4538-8B2B-9142BC542BC8}" destId="{BE87D9B4-B406-409E-9E22-3AE6B42416E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FB00F938-6354-485B-94F8-0D9373B77088}" type="presOf" srcId="{AEA26EC7-1FE5-4D40-AC1F-17F0A0E7AEDF}" destId="{68847682-9FD2-420F-9A20-379864EE6B30}"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A4810D6F-3A9E-4490-9D65-0FE0384D85D3}" type="presOf" srcId="{27C6F4DA-9F4F-48C7-9F92-57A0B52ABE1C}" destId="{9D3B33A0-5DF8-4F37-8D13-FC2E4EA5F13B}" srcOrd="0" destOrd="0" presId="urn:microsoft.com/office/officeart/2008/layout/IncreasingCircleProcess"/>
    <dgm:cxn modelId="{B7EAE2FC-8F31-47A6-8559-60C7170CCBFD}" type="presParOf" srcId="{68847682-9FD2-420F-9A20-379864EE6B30}" destId="{35BD1760-1E56-4DF4-81DE-63E472D00E56}" srcOrd="0" destOrd="0" presId="urn:microsoft.com/office/officeart/2008/layout/IncreasingCircleProcess"/>
    <dgm:cxn modelId="{2FC6E612-81D8-4C23-917C-265EAFBD4D2E}" type="presParOf" srcId="{35BD1760-1E56-4DF4-81DE-63E472D00E56}" destId="{D415B3A8-C522-435A-AB3C-70B18B5CC724}" srcOrd="0" destOrd="0" presId="urn:microsoft.com/office/officeart/2008/layout/IncreasingCircleProcess"/>
    <dgm:cxn modelId="{ABA9C2AF-7A98-49B6-8423-3715D5A4E3B4}" type="presParOf" srcId="{35BD1760-1E56-4DF4-81DE-63E472D00E56}" destId="{FC2E9FAF-3F2A-4BD9-9CA8-1FF8BB8DD074}" srcOrd="1" destOrd="0" presId="urn:microsoft.com/office/officeart/2008/layout/IncreasingCircleProcess"/>
    <dgm:cxn modelId="{E91E2639-C4C6-460D-995B-0717F2904E02}" type="presParOf" srcId="{35BD1760-1E56-4DF4-81DE-63E472D00E56}" destId="{9D3B33A0-5DF8-4F37-8D13-FC2E4EA5F13B}" srcOrd="2" destOrd="0" presId="urn:microsoft.com/office/officeart/2008/layout/IncreasingCircleProcess"/>
    <dgm:cxn modelId="{6330BC64-1B68-40F2-8C04-1F3FDC892950}"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შპს "მცხეთის სამედიცინო ცენტრი„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31BFBF2D-6D34-46A8-9C6E-2404107465D0}" srcId="{AEA26EC7-1FE5-4D40-AC1F-17F0A0E7AEDF}" destId="{9B38DE1A-A2BE-4538-8B2B-9142BC542BC8}" srcOrd="0" destOrd="0" parTransId="{37341763-BF12-494F-8099-B1A01F692CBD}" sibTransId="{BBC3F956-F03A-464D-A9A1-A2F055A85D50}"/>
    <dgm:cxn modelId="{0D579683-029A-403F-9A37-C64E71B1EE15}" type="presOf" srcId="{27C6F4DA-9F4F-48C7-9F92-57A0B52ABE1C}" destId="{9D3B33A0-5DF8-4F37-8D13-FC2E4EA5F13B}" srcOrd="0" destOrd="0" presId="urn:microsoft.com/office/officeart/2008/layout/IncreasingCircleProcess"/>
    <dgm:cxn modelId="{0FB1DEF9-EBB3-4D28-86F9-74F013B6CDC6}" type="presOf" srcId="{9B38DE1A-A2BE-4538-8B2B-9142BC542BC8}" destId="{BE87D9B4-B406-409E-9E22-3AE6B42416EB}" srcOrd="0" destOrd="0" presId="urn:microsoft.com/office/officeart/2008/layout/IncreasingCircleProcess"/>
    <dgm:cxn modelId="{0C53BC87-33BB-4691-A53A-96398AD8B34A}" type="presOf" srcId="{AEA26EC7-1FE5-4D40-AC1F-17F0A0E7AEDF}" destId="{68847682-9FD2-420F-9A20-379864EE6B30}"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729E4039-2FFA-481A-B038-67FA745BDD62}" type="presParOf" srcId="{68847682-9FD2-420F-9A20-379864EE6B30}" destId="{35BD1760-1E56-4DF4-81DE-63E472D00E56}" srcOrd="0" destOrd="0" presId="urn:microsoft.com/office/officeart/2008/layout/IncreasingCircleProcess"/>
    <dgm:cxn modelId="{5682C318-201A-418A-AE1D-1AB9466118E5}" type="presParOf" srcId="{35BD1760-1E56-4DF4-81DE-63E472D00E56}" destId="{D415B3A8-C522-435A-AB3C-70B18B5CC724}" srcOrd="0" destOrd="0" presId="urn:microsoft.com/office/officeart/2008/layout/IncreasingCircleProcess"/>
    <dgm:cxn modelId="{FE9567EF-A75A-4E6C-A89B-EA3A65BEA883}" type="presParOf" srcId="{35BD1760-1E56-4DF4-81DE-63E472D00E56}" destId="{FC2E9FAF-3F2A-4BD9-9CA8-1FF8BB8DD074}" srcOrd="1" destOrd="0" presId="urn:microsoft.com/office/officeart/2008/layout/IncreasingCircleProcess"/>
    <dgm:cxn modelId="{422B0924-F939-414D-9319-23E901CD9BA3}" type="presParOf" srcId="{35BD1760-1E56-4DF4-81DE-63E472D00E56}" destId="{9D3B33A0-5DF8-4F37-8D13-FC2E4EA5F13B}" srcOrd="2" destOrd="0" presId="urn:microsoft.com/office/officeart/2008/layout/IncreasingCircleProcess"/>
    <dgm:cxn modelId="{77929758-D20F-4379-A1E6-350AD4AE7458}"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"საჩხერის რაიონული საავადმყოფო-პოლიკლინიკური გაერთიანება„</a:t>
          </a:r>
          <a:endParaRPr lang="en-US" sz="1000" kern="1200" dirty="0" smtClean="0"/>
        </a:p>
        <a:p>
          <a:pPr lvl="0" algn="l" defTabSz="444500">
            <a:lnSpc>
              <a:spcPct val="90000"/>
            </a:lnSpc>
            <a:spcBef>
              <a:spcPct val="0"/>
            </a:spcBef>
            <a:spcAft>
              <a:spcPct val="35000"/>
            </a:spcAft>
          </a:pPr>
          <a:r>
            <a:rPr lang="ka-GE" sz="1000" kern="1200" dirty="0" smtClean="0"/>
            <a:t>შპს "კლინიკა-ლჯ</a:t>
          </a:r>
          <a:r>
            <a:rPr lang="en-US" sz="1000" kern="1200" dirty="0" smtClean="0"/>
            <a:t>”</a:t>
          </a:r>
          <a:endParaRPr lang="en-US" sz="1000" kern="1200" dirty="0"/>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ka-GE" sz="1400" kern="1200" dirty="0" smtClean="0"/>
            <a:t>150</a:t>
          </a:r>
          <a:r>
            <a:rPr lang="en-US" sz="1400" kern="1200" dirty="0" smtClean="0"/>
            <a:t>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ქუთაისის რეფერალური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kern="1200" dirty="0" smtClean="0"/>
            <a:t>შპს "ჰოსპიტალ სერვისი„</a:t>
          </a:r>
          <a:endParaRPr lang="en-US" sz="800" kern="1200" dirty="0"/>
        </a:p>
        <a:p>
          <a:pPr lvl="0" algn="l" defTabSz="355600">
            <a:lnSpc>
              <a:spcPct val="90000"/>
            </a:lnSpc>
            <a:spcBef>
              <a:spcPct val="0"/>
            </a:spcBef>
            <a:spcAft>
              <a:spcPct val="35000"/>
            </a:spcAft>
          </a:pPr>
          <a:r>
            <a:rPr lang="ka-GE" sz="800" kern="1200" dirty="0" smtClean="0"/>
            <a:t>4. შპს "ქუთაისის საეკლესიო საავადმყოფო-წმინდა დავით აღმაშენებლის სახელობის ქსენონი„</a:t>
          </a:r>
          <a:endParaRPr lang="ka-GE" sz="800" kern="1200" dirty="0"/>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65164" y="0"/>
        <a:ext cx="1860507" cy="6289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"საჩხერის რაიონული საავადმყოფო-პოლიკლინიკური გაერთიანება„</a:t>
          </a:r>
          <a:endParaRPr lang="en-US" sz="1000" kern="1200" dirty="0" smtClean="0"/>
        </a:p>
        <a:p>
          <a:pPr lvl="0" algn="l" defTabSz="444500">
            <a:lnSpc>
              <a:spcPct val="90000"/>
            </a:lnSpc>
            <a:spcBef>
              <a:spcPct val="0"/>
            </a:spcBef>
            <a:spcAft>
              <a:spcPct val="35000"/>
            </a:spcAft>
          </a:pPr>
          <a:r>
            <a:rPr lang="ka-GE" sz="1000" kern="1200" dirty="0" smtClean="0"/>
            <a:t>შპს "კლინიკა-ლჯ</a:t>
          </a:r>
          <a:r>
            <a:rPr lang="en-US" sz="1000" kern="1200" dirty="0" smtClean="0"/>
            <a:t>”</a:t>
          </a:r>
          <a:endParaRPr lang="en-US" sz="1000" kern="1200" dirty="0"/>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ka-GE" sz="1400" kern="1200" dirty="0" smtClean="0"/>
            <a:t>150</a:t>
          </a:r>
          <a:r>
            <a:rPr lang="en-US" sz="1400" kern="1200" dirty="0" smtClean="0"/>
            <a:t>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ქუთაისის რეფერალური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kern="1200" dirty="0" smtClean="0"/>
            <a:t>შპს "ჰოსპიტალ სერვისი„</a:t>
          </a:r>
          <a:endParaRPr lang="en-US" sz="800" kern="1200" dirty="0"/>
        </a:p>
        <a:p>
          <a:pPr lvl="0" algn="l" defTabSz="355600">
            <a:lnSpc>
              <a:spcPct val="90000"/>
            </a:lnSpc>
            <a:spcBef>
              <a:spcPct val="0"/>
            </a:spcBef>
            <a:spcAft>
              <a:spcPct val="35000"/>
            </a:spcAft>
          </a:pPr>
          <a:r>
            <a:rPr lang="ka-GE" sz="800" kern="1200" dirty="0" smtClean="0"/>
            <a:t>4. შპს "ქუთაისის საეკლესიო საავადმყოფო-წმინდა დავით აღმაშენებლის სახელობის ქსენონი„</a:t>
          </a:r>
          <a:endParaRPr lang="ka-GE" sz="800" kern="1200" dirty="0"/>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65164" y="0"/>
        <a:ext cx="1860507" cy="6289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539" y="0"/>
          <a:ext cx="950976" cy="95097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97637" y="95097"/>
          <a:ext cx="760780" cy="760780"/>
        </a:xfrm>
        <a:prstGeom prst="chord">
          <a:avLst>
            <a:gd name="adj1" fmla="val 0"/>
            <a:gd name="adj2" fmla="val 108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1151635" y="950976"/>
          <a:ext cx="2813304" cy="4002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შპს "სალიხ აბაშიძის ინფექციური პათოლოგიის, შიდსის და ტუბერკულოზის რეგიონული ცენტრი„</a:t>
          </a:r>
          <a:endParaRPr lang="en-US" sz="1000" kern="1200" dirty="0"/>
        </a:p>
      </dsp:txBody>
      <dsp:txXfrm>
        <a:off x="1151635" y="950976"/>
        <a:ext cx="2813304" cy="4002024"/>
      </dsp:txXfrm>
    </dsp:sp>
    <dsp:sp modelId="{BE87D9B4-B406-409E-9E22-3AE6B42416EB}">
      <dsp:nvSpPr>
        <dsp:cNvPr id="0" name=""/>
        <dsp:cNvSpPr/>
      </dsp:nvSpPr>
      <dsp:spPr>
        <a:xfrm>
          <a:off x="1151635" y="0"/>
          <a:ext cx="2813304" cy="95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1151635" y="0"/>
        <a:ext cx="2813304" cy="950976"/>
      </dsp:txXfrm>
    </dsp:sp>
    <dsp:sp modelId="{92B44441-639B-48C6-8CDB-56FC855DC271}">
      <dsp:nvSpPr>
        <dsp:cNvPr id="0" name=""/>
        <dsp:cNvSpPr/>
      </dsp:nvSpPr>
      <dsp:spPr>
        <a:xfrm>
          <a:off x="4163060" y="0"/>
          <a:ext cx="950976" cy="95097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rot="17587841">
          <a:off x="4258157" y="95097"/>
          <a:ext cx="760780" cy="760780"/>
        </a:xfrm>
        <a:prstGeom prst="chord">
          <a:avLst/>
        </a:prstGeom>
        <a:solidFill>
          <a:srgbClr val="00B050"/>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5312156" y="950976"/>
          <a:ext cx="2813304" cy="4002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შპს "მედალფა„ - ბათუმის კლინიკა</a:t>
          </a:r>
          <a:endParaRPr lang="en-US" sz="1000" kern="1200" dirty="0"/>
        </a:p>
        <a:p>
          <a:pPr lvl="0" algn="l" defTabSz="444500">
            <a:lnSpc>
              <a:spcPct val="90000"/>
            </a:lnSpc>
            <a:spcBef>
              <a:spcPct val="0"/>
            </a:spcBef>
            <a:spcAft>
              <a:spcPct val="35000"/>
            </a:spcAft>
          </a:pPr>
          <a:r>
            <a:rPr lang="ka-GE" sz="1000" kern="1200" dirty="0" smtClean="0"/>
            <a:t>სს "ევექსის ჰოსპიტლები"  - ქობულეთის ჰოსპიტალი</a:t>
          </a:r>
          <a:endParaRPr lang="ka-GE" sz="1000" kern="1200" dirty="0"/>
        </a:p>
      </dsp:txBody>
      <dsp:txXfrm>
        <a:off x="5312156" y="950976"/>
        <a:ext cx="2813304" cy="4002024"/>
      </dsp:txXfrm>
    </dsp:sp>
    <dsp:sp modelId="{F8F19506-80BA-4C67-80D7-5B739F41F51D}">
      <dsp:nvSpPr>
        <dsp:cNvPr id="0" name=""/>
        <dsp:cNvSpPr/>
      </dsp:nvSpPr>
      <dsp:spPr>
        <a:xfrm>
          <a:off x="5312156" y="0"/>
          <a:ext cx="2813304" cy="95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5312156" y="0"/>
        <a:ext cx="2813304" cy="9509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strike="sngStrike" kern="1200" dirty="0" smtClean="0"/>
            <a:t>სს "საჩხერის რაიონული საავადმყოფო-პოლიკლინიკური გაერთიანება„</a:t>
          </a:r>
          <a:endParaRPr lang="en-US" sz="1000" strike="sngStrike" kern="1200" dirty="0" smtClean="0"/>
        </a:p>
        <a:p>
          <a:pPr lvl="0" algn="l" defTabSz="444500">
            <a:lnSpc>
              <a:spcPct val="90000"/>
            </a:lnSpc>
            <a:spcBef>
              <a:spcPct val="0"/>
            </a:spcBef>
            <a:spcAft>
              <a:spcPct val="35000"/>
            </a:spcAft>
          </a:pPr>
          <a:r>
            <a:rPr lang="ka-GE" sz="1000" strike="sngStrike" kern="1200" dirty="0" smtClean="0"/>
            <a:t>შპს "კლინიკა-ლჯ</a:t>
          </a:r>
          <a:r>
            <a:rPr lang="en-US" sz="1000" strike="sngStrike" kern="1200" dirty="0" smtClean="0"/>
            <a:t>”</a:t>
          </a:r>
          <a:endParaRPr lang="en-US" sz="1000" strike="sngStrike" kern="1200" dirty="0"/>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ფოთის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strike="sngStrike" kern="1200" dirty="0" smtClean="0"/>
            <a:t>შპს "ჰოსპიტალ სერვისი„</a:t>
          </a:r>
          <a:endParaRPr lang="en-US" sz="800" strike="sngStrike" kern="1200" dirty="0"/>
        </a:p>
        <a:p>
          <a:pPr lvl="0" algn="l" defTabSz="355600">
            <a:lnSpc>
              <a:spcPct val="90000"/>
            </a:lnSpc>
            <a:spcBef>
              <a:spcPct val="0"/>
            </a:spcBef>
            <a:spcAft>
              <a:spcPct val="35000"/>
            </a:spcAft>
          </a:pPr>
          <a:r>
            <a:rPr lang="ka-GE" sz="800" strike="sngStrike" kern="1200" dirty="0" smtClean="0"/>
            <a:t>4. შპს "ქუთაისის საეკლესიო საავადმყოფო-წმინდა დავით აღმაშენებლის სახელობის ქსენონი</a:t>
          </a:r>
          <a:r>
            <a:rPr lang="ka-GE" sz="800" kern="1200" dirty="0" smtClean="0"/>
            <a:t>„</a:t>
          </a:r>
          <a:endParaRPr lang="ka-GE" sz="800" kern="1200" dirty="0"/>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65164" y="0"/>
        <a:ext cx="1860507" cy="6289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შპს "აბასთუმნის ფილტვის ცენტრი„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შპს "ჯეო ჰოსპიტალს„ - მარნეული</a:t>
          </a:r>
          <a:endParaRPr lang="en-US" sz="1400" strike="sngStrike" kern="1200" dirty="0"/>
        </a:p>
        <a:p>
          <a:pPr lvl="0" algn="l" defTabSz="622300">
            <a:lnSpc>
              <a:spcPct val="90000"/>
            </a:lnSpc>
            <a:spcBef>
              <a:spcPct val="0"/>
            </a:spcBef>
            <a:spcAft>
              <a:spcPct val="35000"/>
            </a:spcAft>
          </a:pPr>
          <a:r>
            <a:rPr lang="ka-GE" sz="1400" kern="1200" dirty="0" smtClean="0"/>
            <a:t>სს "რუსთავის ცენტრალური საავადმყოფო„</a:t>
          </a:r>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სსიპ "გიორგი აბრამიშვილის სახელობის საქართველოს თავდაცვის სამინისტროს სამხედრო ჰოსპიტალი„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შპს "მცხეთის სამედიცინო ცენტრი„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969311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1379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68302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67644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9227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249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F0D85-16A5-4395-A1DF-378643B7C2E6}" type="datetimeFigureOut">
              <a:rPr lang="en-US" smtClean="0"/>
              <a:t>31-Mar-20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43432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F0D85-16A5-4395-A1DF-378643B7C2E6}" type="datetimeFigureOut">
              <a:rPr lang="en-US" smtClean="0"/>
              <a:t>31-Mar-20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64061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F0D85-16A5-4395-A1DF-378643B7C2E6}" type="datetimeFigureOut">
              <a:rPr lang="en-US" smtClean="0"/>
              <a:t>31-Mar-20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47464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54710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42852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F0D85-16A5-4395-A1DF-378643B7C2E6}" type="datetimeFigureOut">
              <a:rPr lang="en-US" smtClean="0"/>
              <a:t>31-Mar-20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910AA-DDDE-4F03-800D-0D3857780DD3}" type="slidenum">
              <a:rPr lang="en-US" smtClean="0"/>
              <a:t>‹#›</a:t>
            </a:fld>
            <a:endParaRPr lang="en-US"/>
          </a:p>
        </p:txBody>
      </p:sp>
    </p:spTree>
    <p:extLst>
      <p:ext uri="{BB962C8B-B14F-4D97-AF65-F5344CB8AC3E}">
        <p14:creationId xmlns:p14="http://schemas.microsoft.com/office/powerpoint/2010/main" val="2083350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ka-GE" dirty="0" smtClean="0"/>
              <a:t>სამედიცინო სერვისების ორგანიზება კოვიდ19-ის მართვის მიზნით</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532643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022479448"/>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ქვემო ქართლის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1758756" y="3724717"/>
            <a:ext cx="4070543" cy="738664"/>
          </a:xfrm>
          <a:prstGeom prst="rect">
            <a:avLst/>
          </a:prstGeom>
          <a:noFill/>
        </p:spPr>
        <p:txBody>
          <a:bodyPr wrap="square" rtlCol="0">
            <a:spAutoFit/>
          </a:bodyPr>
          <a:lstStyle/>
          <a:p>
            <a:pPr>
              <a:buFont typeface="+mj-lt"/>
              <a:buAutoNum type="arabicPeriod"/>
            </a:pPr>
            <a:r>
              <a:rPr lang="ka-GE" sz="1400" dirty="0"/>
              <a:t>სს "რუსთავის ცენტრალური საავადმყოფო„</a:t>
            </a:r>
          </a:p>
          <a:p>
            <a:pPr>
              <a:buFont typeface="+mj-lt"/>
              <a:buAutoNum type="arabicPeriod"/>
            </a:pPr>
            <a:r>
              <a:rPr lang="ka-GE" sz="1400" dirty="0"/>
              <a:t>შპს "ბოლნისის ცენტრალური კლინიკა„</a:t>
            </a:r>
          </a:p>
          <a:p>
            <a:endParaRPr lang="en-US" sz="1400" dirty="0"/>
          </a:p>
        </p:txBody>
      </p:sp>
      <p:sp>
        <p:nvSpPr>
          <p:cNvPr id="9" name="TextBox 8"/>
          <p:cNvSpPr txBox="1"/>
          <p:nvPr/>
        </p:nvSpPr>
        <p:spPr>
          <a:xfrm>
            <a:off x="5829299" y="3686584"/>
            <a:ext cx="3814299" cy="1169551"/>
          </a:xfrm>
          <a:prstGeom prst="rect">
            <a:avLst/>
          </a:prstGeom>
          <a:noFill/>
        </p:spPr>
        <p:txBody>
          <a:bodyPr wrap="square" rtlCol="0">
            <a:spAutoFit/>
          </a:bodyPr>
          <a:lstStyle/>
          <a:p>
            <a:r>
              <a:rPr lang="ka-GE" sz="1400" dirty="0" smtClean="0"/>
              <a:t>3. სს </a:t>
            </a:r>
            <a:r>
              <a:rPr lang="ka-GE" sz="1400" dirty="0"/>
              <a:t>"რუსთავის ბავშვთა </a:t>
            </a:r>
            <a:r>
              <a:rPr lang="ka-GE" sz="1400" dirty="0" smtClean="0"/>
              <a:t>საავადმყოფო„</a:t>
            </a:r>
          </a:p>
          <a:p>
            <a:r>
              <a:rPr lang="ka-GE" sz="1400" dirty="0" smtClean="0"/>
              <a:t>4. შპს </a:t>
            </a:r>
            <a:r>
              <a:rPr lang="ka-GE" sz="1400" dirty="0"/>
              <a:t>"ჯეო ჰოსპიტალს„ - მარნეული</a:t>
            </a:r>
          </a:p>
          <a:p>
            <a:r>
              <a:rPr lang="ka-GE" sz="1400" dirty="0" smtClean="0"/>
              <a:t>5. შპს </a:t>
            </a:r>
            <a:r>
              <a:rPr lang="ka-GE" sz="1400" dirty="0"/>
              <a:t>"ჯეო ჰოსპიტალს„ - გარდაბანი</a:t>
            </a:r>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Tree>
    <p:extLst>
      <p:ext uri="{BB962C8B-B14F-4D97-AF65-F5344CB8AC3E}">
        <p14:creationId xmlns:p14="http://schemas.microsoft.com/office/powerpoint/2010/main" val="1256430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298823263"/>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შიდა ქართლის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662765" y="3724717"/>
            <a:ext cx="4070543" cy="738664"/>
          </a:xfrm>
          <a:prstGeom prst="rect">
            <a:avLst/>
          </a:prstGeom>
          <a:noFill/>
        </p:spPr>
        <p:txBody>
          <a:bodyPr wrap="square" rtlCol="0">
            <a:spAutoFit/>
          </a:bodyPr>
          <a:lstStyle/>
          <a:p>
            <a:pPr>
              <a:buFont typeface="+mj-lt"/>
              <a:buAutoNum type="arabicPeriod"/>
            </a:pPr>
            <a:r>
              <a:rPr lang="ka-GE" sz="1400" dirty="0"/>
              <a:t>შპს "გორმედი„ - გორი</a:t>
            </a:r>
          </a:p>
          <a:p>
            <a:pPr>
              <a:buFont typeface="+mj-lt"/>
              <a:buAutoNum type="arabicPeriod"/>
            </a:pPr>
            <a:r>
              <a:rPr lang="ka-GE" sz="1400" dirty="0"/>
              <a:t>შპს მედალფა - კასპი</a:t>
            </a:r>
          </a:p>
          <a:p>
            <a:endParaRPr lang="en-US" sz="1400" dirty="0"/>
          </a:p>
        </p:txBody>
      </p:sp>
      <p:sp>
        <p:nvSpPr>
          <p:cNvPr id="9" name="TextBox 8"/>
          <p:cNvSpPr txBox="1"/>
          <p:nvPr/>
        </p:nvSpPr>
        <p:spPr>
          <a:xfrm>
            <a:off x="5829299" y="3686584"/>
            <a:ext cx="3814299" cy="954107"/>
          </a:xfrm>
          <a:prstGeom prst="rect">
            <a:avLst/>
          </a:prstGeom>
          <a:noFill/>
        </p:spPr>
        <p:txBody>
          <a:bodyPr wrap="square" rtlCol="0">
            <a:spAutoFit/>
          </a:bodyPr>
          <a:lstStyle/>
          <a:p>
            <a:r>
              <a:rPr lang="ka-GE" sz="1400" dirty="0" smtClean="0"/>
              <a:t>3. შპს </a:t>
            </a:r>
            <a:r>
              <a:rPr lang="ka-GE" sz="1400" dirty="0"/>
              <a:t>"ალიანს მედი„ - ქარელი</a:t>
            </a:r>
          </a:p>
          <a:p>
            <a:r>
              <a:rPr lang="ka-GE" sz="1400" dirty="0" smtClean="0"/>
              <a:t>4. შპს </a:t>
            </a:r>
            <a:r>
              <a:rPr lang="ka-GE" sz="1400" dirty="0"/>
              <a:t>"გორმედი„ -ხაშური</a:t>
            </a:r>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Tree>
    <p:extLst>
      <p:ext uri="{BB962C8B-B14F-4D97-AF65-F5344CB8AC3E}">
        <p14:creationId xmlns:p14="http://schemas.microsoft.com/office/powerpoint/2010/main" val="2981761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2754190916"/>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მცხეთა-მთიანეთის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523220"/>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r>
              <a:rPr lang="ka-GE" sz="1400" dirty="0" smtClean="0"/>
              <a:t>--</a:t>
            </a:r>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74392" y="3686584"/>
            <a:ext cx="5681135" cy="954107"/>
          </a:xfrm>
          <a:prstGeom prst="rect">
            <a:avLst/>
          </a:prstGeom>
          <a:noFill/>
        </p:spPr>
        <p:txBody>
          <a:bodyPr wrap="square" rtlCol="0">
            <a:spAutoFit/>
          </a:bodyPr>
          <a:lstStyle/>
          <a:p>
            <a:pPr>
              <a:buFont typeface="+mj-lt"/>
              <a:buAutoNum type="arabicPeriod"/>
            </a:pPr>
            <a:r>
              <a:rPr lang="ka-GE" sz="1400" dirty="0"/>
              <a:t>შპს "ჯეო ჰოსპიტალს„ - დუშეთი</a:t>
            </a:r>
          </a:p>
          <a:p>
            <a:pPr>
              <a:buFont typeface="+mj-lt"/>
              <a:buAutoNum type="arabicPeriod"/>
            </a:pPr>
            <a:r>
              <a:rPr lang="ka-GE" sz="1400" dirty="0"/>
              <a:t>შპს "რეგიონული ჯანდაცვის ცენტრი„ - თიანეთი</a:t>
            </a:r>
          </a:p>
          <a:p>
            <a:pPr>
              <a:buFont typeface="+mj-lt"/>
              <a:buAutoNum type="arabicPeriod"/>
            </a:pPr>
            <a:r>
              <a:rPr lang="ka-GE" sz="1400" dirty="0"/>
              <a:t>შპს "მცხეთის სამედიცინო ცენტრი"</a:t>
            </a:r>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Tree>
    <p:extLst>
      <p:ext uri="{BB962C8B-B14F-4D97-AF65-F5344CB8AC3E}">
        <p14:creationId xmlns:p14="http://schemas.microsoft.com/office/powerpoint/2010/main" val="32550543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კახეთის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2"/>
          <a:stretch>
            <a:fillRect/>
          </a:stretch>
        </p:blipFill>
        <p:spPr>
          <a:xfrm>
            <a:off x="1320244" y="5377478"/>
            <a:ext cx="1277227" cy="1377748"/>
          </a:xfrm>
          <a:prstGeom prst="rect">
            <a:avLst/>
          </a:prstGeom>
        </p:spPr>
      </p:pic>
      <p:sp>
        <p:nvSpPr>
          <p:cNvPr id="4" name="TextBox 3"/>
          <p:cNvSpPr txBox="1"/>
          <p:nvPr/>
        </p:nvSpPr>
        <p:spPr>
          <a:xfrm>
            <a:off x="2805079" y="5438176"/>
            <a:ext cx="5102578" cy="954107"/>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შპს ჯეო ჰოსპიტალს</a:t>
            </a:r>
            <a:r>
              <a:rPr lang="en-US" sz="1400" dirty="0"/>
              <a:t> - </a:t>
            </a:r>
            <a:r>
              <a:rPr lang="ka-GE" sz="1400" dirty="0"/>
              <a:t>გურჯაანი</a:t>
            </a:r>
            <a:endParaRPr lang="en-US"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83145"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699712" y="3724861"/>
            <a:ext cx="3038122" cy="1600438"/>
          </a:xfrm>
          <a:prstGeom prst="rect">
            <a:avLst/>
          </a:prstGeom>
          <a:noFill/>
        </p:spPr>
        <p:txBody>
          <a:bodyPr wrap="square" rtlCol="0">
            <a:spAutoFit/>
          </a:bodyPr>
          <a:lstStyle/>
          <a:p>
            <a:pPr lvl="0">
              <a:lnSpc>
                <a:spcPct val="150000"/>
              </a:lnSpc>
            </a:pPr>
            <a:r>
              <a:rPr lang="ka-GE" sz="1400" dirty="0"/>
              <a:t>1. სს "ევექსის ჰოსპიტლები„ - თელავი</a:t>
            </a:r>
            <a:endParaRPr lang="en-US" sz="1400" dirty="0"/>
          </a:p>
          <a:p>
            <a:pPr lvl="0">
              <a:lnSpc>
                <a:spcPct val="150000"/>
              </a:lnSpc>
            </a:pPr>
            <a:r>
              <a:rPr lang="ka-GE" sz="1400" dirty="0"/>
              <a:t>2. შპს "თელავის რაიონული საავადმყოფო„</a:t>
            </a:r>
          </a:p>
          <a:p>
            <a:endParaRPr lang="en-US" sz="1400" dirty="0"/>
          </a:p>
        </p:txBody>
      </p:sp>
      <p:sp>
        <p:nvSpPr>
          <p:cNvPr id="9" name="TextBox 8"/>
          <p:cNvSpPr txBox="1"/>
          <p:nvPr/>
        </p:nvSpPr>
        <p:spPr>
          <a:xfrm>
            <a:off x="5959104" y="3724861"/>
            <a:ext cx="3475700" cy="1708160"/>
          </a:xfrm>
          <a:prstGeom prst="rect">
            <a:avLst/>
          </a:prstGeom>
          <a:noFill/>
        </p:spPr>
        <p:txBody>
          <a:bodyPr wrap="square" rtlCol="0">
            <a:spAutoFit/>
          </a:bodyPr>
          <a:lstStyle/>
          <a:p>
            <a:pPr lvl="0">
              <a:lnSpc>
                <a:spcPct val="150000"/>
              </a:lnSpc>
            </a:pPr>
            <a:r>
              <a:rPr lang="ka-GE" sz="1400" dirty="0"/>
              <a:t>3. შპს "არქიმედეს კლინიკა</a:t>
            </a:r>
            <a:r>
              <a:rPr lang="ka-GE" sz="1400" dirty="0" smtClean="0"/>
              <a:t>„</a:t>
            </a:r>
          </a:p>
          <a:p>
            <a:pPr lvl="0">
              <a:lnSpc>
                <a:spcPct val="150000"/>
              </a:lnSpc>
            </a:pPr>
            <a:r>
              <a:rPr lang="ka-GE" sz="1400" dirty="0" smtClean="0"/>
              <a:t>4. </a:t>
            </a:r>
            <a:r>
              <a:rPr lang="ka-GE" sz="1400" dirty="0"/>
              <a:t>შპს "ჯეო ჰოსპიტალს„ - საგარეჯო</a:t>
            </a:r>
          </a:p>
          <a:p>
            <a:pPr lvl="0">
              <a:lnSpc>
                <a:spcPct val="150000"/>
              </a:lnSpc>
            </a:pPr>
            <a:r>
              <a:rPr lang="ka-GE" sz="1400" dirty="0"/>
              <a:t>საწოლები - 58</a:t>
            </a:r>
          </a:p>
          <a:p>
            <a:pPr lvl="0"/>
            <a:endParaRPr lang="ka-GE" sz="1400" dirty="0"/>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 კლინიკები </a:t>
            </a:r>
            <a:endParaRPr lang="en-US" dirty="0"/>
          </a:p>
        </p:txBody>
      </p:sp>
      <p:sp>
        <p:nvSpPr>
          <p:cNvPr id="18" name="TextBox 17"/>
          <p:cNvSpPr txBox="1"/>
          <p:nvPr/>
        </p:nvSpPr>
        <p:spPr>
          <a:xfrm>
            <a:off x="2597470" y="1200030"/>
            <a:ext cx="6563463" cy="175432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50000"/>
              </a:lnSpc>
            </a:pPr>
            <a:r>
              <a:rPr lang="ka-GE" sz="2400" b="1" dirty="0" smtClean="0">
                <a:solidFill>
                  <a:srgbClr val="C00000"/>
                </a:solidFill>
              </a:rPr>
              <a:t>შემთხვევების რეფერალი: </a:t>
            </a:r>
          </a:p>
          <a:p>
            <a:pPr algn="ctr">
              <a:lnSpc>
                <a:spcPct val="150000"/>
              </a:lnSpc>
            </a:pPr>
            <a:r>
              <a:rPr lang="ka-GE" sz="2400" dirty="0" smtClean="0"/>
              <a:t>ყვლა შემთხვევის რეფერალი ხდება თბილისში</a:t>
            </a:r>
            <a:r>
              <a:rPr lang="en-US" sz="2400" dirty="0" smtClean="0"/>
              <a:t> </a:t>
            </a:r>
            <a:r>
              <a:rPr lang="ka-GE" sz="2400" dirty="0" smtClean="0"/>
              <a:t>არსებულ </a:t>
            </a:r>
            <a:r>
              <a:rPr lang="en-US" sz="2400" dirty="0" smtClean="0"/>
              <a:t>COVID-19 </a:t>
            </a:r>
            <a:r>
              <a:rPr lang="ka-GE" sz="2400" dirty="0" smtClean="0"/>
              <a:t>კლინიკებში</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521484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73" y="143452"/>
            <a:ext cx="10515600" cy="1325563"/>
          </a:xfrm>
        </p:spPr>
        <p:txBody>
          <a:bodyPr>
            <a:normAutofit/>
          </a:bodyPr>
          <a:lstStyle/>
          <a:p>
            <a:r>
              <a:rPr lang="ka-GE" sz="3200" b="1" dirty="0" smtClean="0"/>
              <a:t>განმარტებები</a:t>
            </a:r>
            <a:r>
              <a:rPr lang="en-US" sz="3200" b="1" dirty="0" smtClean="0"/>
              <a:t>:</a:t>
            </a:r>
            <a:endParaRPr lang="en-US" sz="3200" b="1" dirty="0"/>
          </a:p>
        </p:txBody>
      </p:sp>
      <p:sp>
        <p:nvSpPr>
          <p:cNvPr id="5" name="Content Placeholder 2"/>
          <p:cNvSpPr txBox="1">
            <a:spLocks/>
          </p:cNvSpPr>
          <p:nvPr/>
        </p:nvSpPr>
        <p:spPr>
          <a:xfrm>
            <a:off x="471054" y="2133600"/>
            <a:ext cx="6629400" cy="381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2000" b="1" dirty="0" smtClean="0"/>
              <a:t>ცხელების კლინიკა: </a:t>
            </a:r>
          </a:p>
          <a:p>
            <a:r>
              <a:rPr lang="ka-GE" sz="2000" b="1" dirty="0" smtClean="0"/>
              <a:t>კლინიკა „ცხელების ზონით“ :</a:t>
            </a:r>
          </a:p>
          <a:p>
            <a:r>
              <a:rPr lang="ka-GE" sz="2000" b="1" dirty="0" smtClean="0"/>
              <a:t>კოვიდ 19 კლინიკა:</a:t>
            </a:r>
          </a:p>
          <a:p>
            <a:endParaRPr lang="en-US" sz="2000" dirty="0"/>
          </a:p>
        </p:txBody>
      </p:sp>
    </p:spTree>
    <p:extLst>
      <p:ext uri="{BB962C8B-B14F-4D97-AF65-F5344CB8AC3E}">
        <p14:creationId xmlns:p14="http://schemas.microsoft.com/office/powerpoint/2010/main" val="3315971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76200" y="350982"/>
            <a:ext cx="11413836" cy="5698981"/>
          </a:xfrm>
        </p:spPr>
        <p:txBody>
          <a:bodyPr>
            <a:noAutofit/>
          </a:bodyPr>
          <a:lstStyle/>
          <a:p>
            <a:pPr marL="0" indent="0">
              <a:buNone/>
            </a:pPr>
            <a:r>
              <a:rPr lang="ka-GE" sz="3200" b="1" dirty="0" smtClean="0"/>
              <a:t>ონლაინ კლინიკა: </a:t>
            </a:r>
            <a:r>
              <a:rPr lang="en-US" sz="3200" b="1" dirty="0" smtClean="0"/>
              <a:t> </a:t>
            </a:r>
          </a:p>
          <a:p>
            <a:pPr marL="0" indent="0">
              <a:buNone/>
            </a:pPr>
            <a:endParaRPr lang="en-US" sz="3200" b="1" dirty="0" smtClean="0"/>
          </a:p>
          <a:p>
            <a:pPr lvl="1"/>
            <a:r>
              <a:rPr lang="ka-GE" sz="2000" dirty="0" smtClean="0"/>
              <a:t>თბილისის</a:t>
            </a:r>
            <a:r>
              <a:rPr lang="ka-GE" sz="2000" dirty="0"/>
              <a:t>, ბათუმის, ქუთაისის, რუსთავის, გურჯაანის, მცხეთისა და გორის 24 პირველადი ჯანდაცვის დაწესებულებაში ონლაინ კლინიკები ამოქმედდა</a:t>
            </a:r>
            <a:r>
              <a:rPr lang="ka-GE" sz="2000" dirty="0" smtClean="0"/>
              <a:t>.</a:t>
            </a:r>
            <a:endParaRPr lang="en-US" sz="2000" dirty="0" smtClean="0"/>
          </a:p>
          <a:p>
            <a:pPr lvl="1"/>
            <a:r>
              <a:rPr lang="ka-GE" sz="2000" dirty="0" smtClean="0"/>
              <a:t> </a:t>
            </a:r>
            <a:r>
              <a:rPr lang="ka-GE" sz="2000" dirty="0"/>
              <a:t>ოჯახის ექიმები სატელეფონო კონსულტაციას გაუწევენ პაციენტს, რომელიც სიცხის და სხვა რესპირაციული სიმპტომების გამო სასწრაფო დახმარების სამსახურს მიმართავს.  </a:t>
            </a:r>
            <a:endParaRPr lang="en-US" sz="2000" dirty="0" smtClean="0"/>
          </a:p>
          <a:p>
            <a:pPr lvl="1"/>
            <a:r>
              <a:rPr lang="ka-GE" sz="2000" dirty="0" smtClean="0"/>
              <a:t>სიცხის</a:t>
            </a:r>
            <a:r>
              <a:rPr lang="ka-GE" sz="2000" dirty="0"/>
              <a:t>, სუნთქვის გაძნელებისა და სხვა რესპირატორული სიმპტომების შემთხვევაში 112-ზე შემოსული ზარი ოჯახის ექიმთან გადამისამართდება. პაციენტს ჩაუტარდება სრული სატელეფონო კონსულტაცია რათა შეფასდეს მდგომარეობის სირთულე, შესაძლო კავშირი კორონავირუსით გამოწვეულ ინფექციასთან და პაციენტს მიეცეს შესაფარისი რჩევა თავის მოვლის და შემდგომი ჩარევების აუცილებლობის შესახებ</a:t>
            </a:r>
            <a:r>
              <a:rPr lang="ka-GE" sz="2000" dirty="0" smtClean="0"/>
              <a:t>.</a:t>
            </a:r>
            <a:endParaRPr lang="en-US" sz="2000" dirty="0" smtClean="0"/>
          </a:p>
          <a:p>
            <a:pPr lvl="1"/>
            <a:r>
              <a:rPr lang="ka-GE" sz="2000" dirty="0" smtClean="0"/>
              <a:t>ონლაინ </a:t>
            </a:r>
            <a:r>
              <a:rPr lang="ka-GE" sz="2000" dirty="0"/>
              <a:t>კლინიკა ითვალისწინებს განმეორებით სატელეფონო კონსულტაციებს მდგომარეობის გაუმჯობესებამდე. </a:t>
            </a:r>
            <a:endParaRPr lang="en-US" sz="2000" dirty="0" smtClean="0"/>
          </a:p>
          <a:p>
            <a:pPr lvl="1"/>
            <a:r>
              <a:rPr lang="ka-GE" sz="2000" dirty="0" smtClean="0"/>
              <a:t>ონლაინ </a:t>
            </a:r>
            <a:r>
              <a:rPr lang="ka-GE" sz="2000" dirty="0"/>
              <a:t>კლინიკა კორონავირუსული ინფექციის  დროული და უსაფრთხო მართვის საუკეთესო </a:t>
            </a:r>
            <a:r>
              <a:rPr lang="ka-GE" sz="2000" dirty="0" smtClean="0"/>
              <a:t>საშუალებაა.</a:t>
            </a:r>
            <a:endParaRPr lang="en-US" sz="2000" dirty="0" smtClean="0"/>
          </a:p>
          <a:p>
            <a:pPr lvl="1"/>
            <a:r>
              <a:rPr lang="ka-GE" sz="2000" dirty="0" smtClean="0"/>
              <a:t>ოჯახის </a:t>
            </a:r>
            <a:r>
              <a:rPr lang="ka-GE" sz="2000" dirty="0"/>
              <a:t>ექიმთან სატელეფონო კონტაქტით პაციენტები შეძლებენ მიიღონ მაღალი ხარისხის მომსახურება და თავი აარიდონ არასაჭირო ვიზიტს ჰოსპიტალში.  </a:t>
            </a:r>
            <a:endParaRPr lang="en-US" sz="2000" dirty="0"/>
          </a:p>
          <a:p>
            <a:endParaRPr lang="en-US" sz="2000" dirty="0"/>
          </a:p>
        </p:txBody>
      </p:sp>
      <p:pic>
        <p:nvPicPr>
          <p:cNvPr id="5" name="Content Placeholder 5"/>
          <p:cNvPicPr>
            <a:picLocks noChangeAspect="1"/>
          </p:cNvPicPr>
          <p:nvPr/>
        </p:nvPicPr>
        <p:blipFill>
          <a:blip r:embed="rId2"/>
          <a:stretch>
            <a:fillRect/>
          </a:stretch>
        </p:blipFill>
        <p:spPr>
          <a:xfrm>
            <a:off x="10427855" y="0"/>
            <a:ext cx="1764145" cy="1902988"/>
          </a:xfrm>
          <a:prstGeom prst="rect">
            <a:avLst/>
          </a:prstGeom>
        </p:spPr>
      </p:pic>
    </p:spTree>
    <p:extLst>
      <p:ext uri="{BB962C8B-B14F-4D97-AF65-F5344CB8AC3E}">
        <p14:creationId xmlns:p14="http://schemas.microsoft.com/office/powerpoint/2010/main" val="67024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fade">
                                      <p:cBhvr>
                                        <p:cTn id="3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744352310"/>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smtClean="0"/>
              <a:t>ქალაქ თბილისში </a:t>
            </a:r>
            <a:r>
              <a:rPr lang="ka-GE" sz="2800" b="1" dirty="0" smtClean="0"/>
              <a:t>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1169551"/>
          </a:xfrm>
          <a:prstGeom prst="rect">
            <a:avLst/>
          </a:prstGeom>
          <a:noFill/>
        </p:spPr>
        <p:txBody>
          <a:bodyPr wrap="square" rtlCol="0">
            <a:spAutoFit/>
          </a:bodyPr>
          <a:lstStyle/>
          <a:p>
            <a:pPr lvl="0"/>
            <a:r>
              <a:rPr lang="ka-GE" sz="1400" dirty="0" smtClean="0"/>
              <a:t>1. </a:t>
            </a:r>
            <a:r>
              <a:rPr lang="ka-GE" sz="1400" dirty="0"/>
              <a:t>1. შპს "რეგიონული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en-US" sz="1400" dirty="0" smtClean="0"/>
              <a:t>XXX </a:t>
            </a:r>
            <a:r>
              <a:rPr lang="ka-GE" sz="1400" dirty="0" smtClean="0"/>
              <a:t>საწოლი</a:t>
            </a:r>
            <a:endParaRPr lang="en-US" sz="1400" dirty="0"/>
          </a:p>
          <a:p>
            <a:endParaRPr lang="en-US" sz="1400" dirty="0"/>
          </a:p>
        </p:txBody>
      </p:sp>
      <p:sp>
        <p:nvSpPr>
          <p:cNvPr id="9" name="TextBox 8"/>
          <p:cNvSpPr txBox="1"/>
          <p:nvPr/>
        </p:nvSpPr>
        <p:spPr>
          <a:xfrm>
            <a:off x="5698697" y="3724129"/>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en-US" sz="1400" dirty="0" smtClean="0"/>
              <a:t>xxx </a:t>
            </a:r>
            <a:r>
              <a:rPr lang="ka-GE" sz="1400" dirty="0" smtClean="0"/>
              <a:t>საწოლი</a:t>
            </a:r>
            <a:endParaRPr lang="ka-GE" sz="1400" dirty="0"/>
          </a:p>
          <a:p>
            <a:endParaRPr lang="en-US" sz="1400" dirty="0"/>
          </a:p>
        </p:txBody>
      </p:sp>
      <p:sp>
        <p:nvSpPr>
          <p:cNvPr id="10" name="TextBox 9"/>
          <p:cNvSpPr txBox="1"/>
          <p:nvPr/>
        </p:nvSpPr>
        <p:spPr>
          <a:xfrm>
            <a:off x="8594296" y="3739881"/>
            <a:ext cx="2507544" cy="738664"/>
          </a:xfrm>
          <a:prstGeom prst="rect">
            <a:avLst/>
          </a:prstGeom>
          <a:noFill/>
        </p:spPr>
        <p:txBody>
          <a:bodyPr wrap="square" rtlCol="0">
            <a:spAutoFit/>
          </a:bodyPr>
          <a:lstStyle/>
          <a:p>
            <a:pPr lvl="0"/>
            <a:r>
              <a:rPr lang="ka-GE" sz="1400" dirty="0" smtClean="0"/>
              <a:t>3</a:t>
            </a:r>
            <a:r>
              <a:rPr lang="ka-GE" sz="1400" dirty="0"/>
              <a:t>. შპს "ჯეო ჰოსპიტალს„ - </a:t>
            </a:r>
            <a:r>
              <a:rPr lang="ka-GE" sz="1400" dirty="0" smtClean="0"/>
              <a:t>სამტრედია: </a:t>
            </a:r>
            <a:r>
              <a:rPr lang="en-US" sz="1400" dirty="0" smtClean="0"/>
              <a:t>xxx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 </a:t>
            </a:r>
            <a:r>
              <a:rPr lang="en-US" dirty="0" smtClean="0"/>
              <a:t>COVID-19</a:t>
            </a:r>
            <a:r>
              <a:rPr lang="ka-GE" dirty="0" smtClean="0"/>
              <a:t> კლინიკები </a:t>
            </a:r>
            <a:endParaRPr lang="en-US" dirty="0"/>
          </a:p>
        </p:txBody>
      </p:sp>
      <p:sp>
        <p:nvSpPr>
          <p:cNvPr id="18" name="TextBox 17"/>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a:p>
            <a:r>
              <a:rPr lang="ka-GE" sz="1400" dirty="0" smtClean="0"/>
              <a:t>გორის ჰოსპიტალი </a:t>
            </a:r>
          </a:p>
          <a:p>
            <a:r>
              <a:rPr lang="ka-GE" sz="1400" dirty="0" smtClean="0"/>
              <a:t>თბილისის ინფექციური</a:t>
            </a:r>
          </a:p>
          <a:p>
            <a:r>
              <a:rPr lang="ka-GE" sz="1400" dirty="0" smtClean="0"/>
              <a:t>თბილისის საუნივერსიტეტო კლინიკა </a:t>
            </a:r>
            <a:endParaRPr lang="en-US" sz="1400" dirty="0"/>
          </a:p>
        </p:txBody>
      </p:sp>
      <p:sp>
        <p:nvSpPr>
          <p:cNvPr id="19" name="TextBox 18"/>
          <p:cNvSpPr txBox="1"/>
          <p:nvPr/>
        </p:nvSpPr>
        <p:spPr>
          <a:xfrm>
            <a:off x="9160934" y="4912999"/>
            <a:ext cx="2593345" cy="138499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ქუთაისში ლუგარის ქვედანაყოფი</a:t>
            </a:r>
          </a:p>
          <a:p>
            <a:pPr algn="ctr"/>
            <a:r>
              <a:rPr lang="ka-GE" sz="1400" dirty="0" smtClean="0">
                <a:solidFill>
                  <a:schemeClr val="tx1"/>
                </a:solidFill>
              </a:rPr>
              <a:t>კონფირმაცია: ლუგარი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823371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119480185"/>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dirty="0" smtClean="0"/>
              <a:t>იმერეთის რეგიონში 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1169551"/>
          </a:xfrm>
          <a:prstGeom prst="rect">
            <a:avLst/>
          </a:prstGeom>
          <a:noFill/>
        </p:spPr>
        <p:txBody>
          <a:bodyPr wrap="square" rtlCol="0">
            <a:spAutoFit/>
          </a:bodyPr>
          <a:lstStyle/>
          <a:p>
            <a:pPr lvl="0"/>
            <a:r>
              <a:rPr lang="ka-GE" sz="1400" dirty="0" smtClean="0"/>
              <a:t>1. </a:t>
            </a:r>
            <a:r>
              <a:rPr lang="ka-GE" sz="1400" dirty="0"/>
              <a:t>1. შპს "რეგიონული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en-US" sz="1400" dirty="0" smtClean="0"/>
              <a:t>XXX </a:t>
            </a:r>
            <a:r>
              <a:rPr lang="ka-GE" sz="1400" dirty="0" smtClean="0"/>
              <a:t>საწოლი</a:t>
            </a:r>
            <a:endParaRPr lang="en-US" sz="1400" dirty="0"/>
          </a:p>
          <a:p>
            <a:endParaRPr lang="en-US" sz="1400" dirty="0"/>
          </a:p>
        </p:txBody>
      </p:sp>
      <p:sp>
        <p:nvSpPr>
          <p:cNvPr id="9" name="TextBox 8"/>
          <p:cNvSpPr txBox="1"/>
          <p:nvPr/>
        </p:nvSpPr>
        <p:spPr>
          <a:xfrm>
            <a:off x="5698697" y="3724129"/>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en-US" sz="1400" dirty="0" smtClean="0"/>
              <a:t>xxx </a:t>
            </a:r>
            <a:r>
              <a:rPr lang="ka-GE" sz="1400" dirty="0" smtClean="0"/>
              <a:t>საწოლი</a:t>
            </a:r>
            <a:endParaRPr lang="ka-GE" sz="1400" dirty="0"/>
          </a:p>
          <a:p>
            <a:endParaRPr lang="en-US" sz="1400" dirty="0"/>
          </a:p>
        </p:txBody>
      </p:sp>
      <p:sp>
        <p:nvSpPr>
          <p:cNvPr id="10" name="TextBox 9"/>
          <p:cNvSpPr txBox="1"/>
          <p:nvPr/>
        </p:nvSpPr>
        <p:spPr>
          <a:xfrm>
            <a:off x="8594296" y="3739881"/>
            <a:ext cx="2507544" cy="738664"/>
          </a:xfrm>
          <a:prstGeom prst="rect">
            <a:avLst/>
          </a:prstGeom>
          <a:noFill/>
        </p:spPr>
        <p:txBody>
          <a:bodyPr wrap="square" rtlCol="0">
            <a:spAutoFit/>
          </a:bodyPr>
          <a:lstStyle/>
          <a:p>
            <a:pPr lvl="0"/>
            <a:r>
              <a:rPr lang="ka-GE" sz="1400" dirty="0" smtClean="0"/>
              <a:t>3</a:t>
            </a:r>
            <a:r>
              <a:rPr lang="ka-GE" sz="1400" dirty="0"/>
              <a:t>. შპს "ჯეო ჰოსპიტალს„ - </a:t>
            </a:r>
            <a:r>
              <a:rPr lang="ka-GE" sz="1400" dirty="0" smtClean="0"/>
              <a:t>სამტრედია: </a:t>
            </a:r>
            <a:r>
              <a:rPr lang="en-US" sz="1400" dirty="0" smtClean="0"/>
              <a:t>xxx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 </a:t>
            </a:r>
            <a:r>
              <a:rPr lang="en-US" dirty="0" smtClean="0"/>
              <a:t>COVID-19</a:t>
            </a:r>
            <a:r>
              <a:rPr lang="ka-GE" dirty="0" smtClean="0"/>
              <a:t> კლინიკები </a:t>
            </a:r>
            <a:endParaRPr lang="en-US" dirty="0"/>
          </a:p>
        </p:txBody>
      </p:sp>
      <p:sp>
        <p:nvSpPr>
          <p:cNvPr id="18" name="TextBox 17"/>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a:p>
            <a:r>
              <a:rPr lang="ka-GE" sz="1400" dirty="0" smtClean="0"/>
              <a:t>გორის ჰოსპიტალი </a:t>
            </a:r>
          </a:p>
          <a:p>
            <a:r>
              <a:rPr lang="ka-GE" sz="1400" dirty="0" smtClean="0"/>
              <a:t>თბილისის ინფექციური</a:t>
            </a:r>
          </a:p>
          <a:p>
            <a:r>
              <a:rPr lang="ka-GE" sz="1400" dirty="0" smtClean="0"/>
              <a:t>თბილისის საუნივერსიტეტო კლინიკა </a:t>
            </a:r>
            <a:endParaRPr lang="en-US" sz="1400" dirty="0"/>
          </a:p>
        </p:txBody>
      </p:sp>
      <p:sp>
        <p:nvSpPr>
          <p:cNvPr id="19" name="TextBox 18"/>
          <p:cNvSpPr txBox="1"/>
          <p:nvPr/>
        </p:nvSpPr>
        <p:spPr>
          <a:xfrm>
            <a:off x="9160934" y="4912999"/>
            <a:ext cx="2593345" cy="138499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ქუთაისში ლუგარის ქვედანაყოფი</a:t>
            </a:r>
          </a:p>
          <a:p>
            <a:pPr algn="ctr"/>
            <a:r>
              <a:rPr lang="ka-GE" sz="1400" dirty="0" smtClean="0">
                <a:solidFill>
                  <a:schemeClr val="tx1"/>
                </a:solidFill>
              </a:rPr>
              <a:t>კონფირმაცია: ლუგარი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2010761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127154563"/>
              </p:ext>
            </p:extLst>
          </p:nvPr>
        </p:nvGraphicFramePr>
        <p:xfrm>
          <a:off x="1026495" y="116648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dirty="0" smtClean="0"/>
              <a:t>აჭარის რეგიონში 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1169551"/>
          </a:xfrm>
          <a:prstGeom prst="rect">
            <a:avLst/>
          </a:prstGeom>
          <a:noFill/>
        </p:spPr>
        <p:txBody>
          <a:bodyPr wrap="square" rtlCol="0">
            <a:spAutoFit/>
          </a:bodyPr>
          <a:lstStyle/>
          <a:p>
            <a:pPr lvl="0"/>
            <a:r>
              <a:rPr lang="ka-GE" sz="1400" dirty="0" smtClean="0"/>
              <a:t>1. </a:t>
            </a:r>
            <a:r>
              <a:rPr lang="ka-GE" sz="1400" dirty="0"/>
              <a:t>1. შპს "რეგიონული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en-US" sz="1400" dirty="0" smtClean="0"/>
              <a:t>XXX </a:t>
            </a:r>
            <a:r>
              <a:rPr lang="ka-GE" sz="1400" dirty="0" smtClean="0"/>
              <a:t>საწოლი</a:t>
            </a:r>
            <a:endParaRPr lang="en-US" sz="1400" dirty="0"/>
          </a:p>
          <a:p>
            <a:endParaRPr lang="en-US" sz="1400" dirty="0"/>
          </a:p>
        </p:txBody>
      </p:sp>
      <p:sp>
        <p:nvSpPr>
          <p:cNvPr id="9" name="TextBox 8"/>
          <p:cNvSpPr txBox="1"/>
          <p:nvPr/>
        </p:nvSpPr>
        <p:spPr>
          <a:xfrm>
            <a:off x="5698697" y="3724129"/>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en-US" sz="1400" dirty="0" smtClean="0"/>
              <a:t>xxx </a:t>
            </a:r>
            <a:r>
              <a:rPr lang="ka-GE" sz="1400" dirty="0" smtClean="0"/>
              <a:t>საწოლი</a:t>
            </a:r>
            <a:endParaRPr lang="ka-GE" sz="1400" dirty="0"/>
          </a:p>
          <a:p>
            <a:endParaRPr lang="en-US" sz="1400" dirty="0"/>
          </a:p>
        </p:txBody>
      </p:sp>
      <p:sp>
        <p:nvSpPr>
          <p:cNvPr id="10" name="TextBox 9"/>
          <p:cNvSpPr txBox="1"/>
          <p:nvPr/>
        </p:nvSpPr>
        <p:spPr>
          <a:xfrm>
            <a:off x="8594296" y="3739881"/>
            <a:ext cx="2507544" cy="738664"/>
          </a:xfrm>
          <a:prstGeom prst="rect">
            <a:avLst/>
          </a:prstGeom>
          <a:noFill/>
        </p:spPr>
        <p:txBody>
          <a:bodyPr wrap="square" rtlCol="0">
            <a:spAutoFit/>
          </a:bodyPr>
          <a:lstStyle/>
          <a:p>
            <a:pPr lvl="0"/>
            <a:r>
              <a:rPr lang="ka-GE" sz="1400" dirty="0" smtClean="0"/>
              <a:t>3</a:t>
            </a:r>
            <a:r>
              <a:rPr lang="ka-GE" sz="1400" dirty="0"/>
              <a:t>. შპს "ჯეო ჰოსპიტალს„ - </a:t>
            </a:r>
            <a:r>
              <a:rPr lang="ka-GE" sz="1400" dirty="0" smtClean="0"/>
              <a:t>სამტრედია: </a:t>
            </a:r>
            <a:r>
              <a:rPr lang="en-US" sz="1400" dirty="0" smtClean="0"/>
              <a:t>xxx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 </a:t>
            </a:r>
            <a:r>
              <a:rPr lang="en-US" dirty="0" smtClean="0"/>
              <a:t>COVID-19</a:t>
            </a:r>
            <a:r>
              <a:rPr lang="ka-GE" dirty="0" smtClean="0"/>
              <a:t> 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2" y="4912999"/>
            <a:ext cx="2593345" cy="73866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3689729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172893421"/>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სამეგრელო-ზემო სვანეთის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1169551"/>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pPr lvl="0"/>
            <a:r>
              <a:rPr lang="ka-GE" sz="1400" dirty="0" smtClean="0"/>
              <a:t>სს </a:t>
            </a:r>
            <a:r>
              <a:rPr lang="ka-GE" sz="1400" dirty="0"/>
              <a:t>"ევექსის ჰოსპიტლები" - ზუგდიდის რეფერალური ჰოსპიტალი</a:t>
            </a:r>
            <a:endParaRPr lang="en-US"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1498985" y="3711605"/>
            <a:ext cx="3038122" cy="1384995"/>
          </a:xfrm>
          <a:prstGeom prst="rect">
            <a:avLst/>
          </a:prstGeom>
          <a:noFill/>
        </p:spPr>
        <p:txBody>
          <a:bodyPr wrap="square" rtlCol="0">
            <a:spAutoFit/>
          </a:bodyPr>
          <a:lstStyle/>
          <a:p>
            <a:pPr marL="342900" indent="-342900">
              <a:buAutoNum type="arabicPeriod"/>
            </a:pPr>
            <a:r>
              <a:rPr lang="ka-GE" sz="1400" dirty="0" smtClean="0"/>
              <a:t>შპს </a:t>
            </a:r>
            <a:r>
              <a:rPr lang="ka-GE" sz="1400" dirty="0"/>
              <a:t>"ზუგდიდის ინფექციური საავადმყოფო</a:t>
            </a:r>
            <a:r>
              <a:rPr lang="ka-GE" sz="1400" dirty="0" smtClean="0"/>
              <a:t>„ </a:t>
            </a:r>
            <a:r>
              <a:rPr lang="en-US" sz="1400" dirty="0" smtClean="0"/>
              <a:t>XXX </a:t>
            </a:r>
            <a:r>
              <a:rPr lang="ka-GE" sz="1400" dirty="0" smtClean="0"/>
              <a:t>საწოლი</a:t>
            </a:r>
          </a:p>
          <a:p>
            <a:pPr marL="342900" lvl="0" indent="-342900">
              <a:buFontTx/>
              <a:buAutoNum type="arabicPeriod"/>
            </a:pPr>
            <a:r>
              <a:rPr lang="ka-GE" sz="1400" dirty="0"/>
              <a:t>სს "ევექსის კლინიკები„ - აბაშა</a:t>
            </a:r>
          </a:p>
          <a:p>
            <a:pPr marL="342900" lvl="0" indent="-342900">
              <a:buFontTx/>
              <a:buAutoNum type="arabicPeriod"/>
            </a:pPr>
            <a:r>
              <a:rPr lang="ka-GE" sz="1400" dirty="0"/>
              <a:t>სს "ევექსის კლინიკები„ - მარტვილი</a:t>
            </a:r>
          </a:p>
          <a:p>
            <a:endParaRPr lang="en-US" sz="1400" dirty="0"/>
          </a:p>
        </p:txBody>
      </p:sp>
      <p:sp>
        <p:nvSpPr>
          <p:cNvPr id="9" name="TextBox 8"/>
          <p:cNvSpPr txBox="1"/>
          <p:nvPr/>
        </p:nvSpPr>
        <p:spPr>
          <a:xfrm>
            <a:off x="4702958" y="3711605"/>
            <a:ext cx="3814299" cy="1815882"/>
          </a:xfrm>
          <a:prstGeom prst="rect">
            <a:avLst/>
          </a:prstGeom>
          <a:noFill/>
        </p:spPr>
        <p:txBody>
          <a:bodyPr wrap="square" rtlCol="0">
            <a:spAutoFit/>
          </a:bodyPr>
          <a:lstStyle/>
          <a:p>
            <a:r>
              <a:rPr lang="ka-GE" sz="1400" dirty="0"/>
              <a:t>4. შპს "მესტიის საავადმყოფო-ამბულატორიული გაერთიანება„</a:t>
            </a:r>
          </a:p>
          <a:p>
            <a:r>
              <a:rPr lang="ka-GE" sz="1400" dirty="0"/>
              <a:t>5. </a:t>
            </a:r>
            <a:r>
              <a:rPr lang="ka-GE" sz="1400" dirty="0" smtClean="0"/>
              <a:t>შპს </a:t>
            </a:r>
            <a:r>
              <a:rPr lang="ka-GE" sz="1400" dirty="0"/>
              <a:t>"სენა-მედი„ - სენაკი</a:t>
            </a:r>
          </a:p>
          <a:p>
            <a:r>
              <a:rPr lang="ka-GE" sz="1400" dirty="0" smtClean="0"/>
              <a:t>6. შპს </a:t>
            </a:r>
            <a:r>
              <a:rPr lang="ka-GE" sz="1400" dirty="0"/>
              <a:t>"არქიმედეს კლინიკა„ - </a:t>
            </a:r>
            <a:r>
              <a:rPr lang="ka-GE" sz="1400" dirty="0" smtClean="0"/>
              <a:t>სენაკი</a:t>
            </a:r>
          </a:p>
          <a:p>
            <a:r>
              <a:rPr lang="ka-GE" sz="1400" dirty="0" smtClean="0"/>
              <a:t>7. </a:t>
            </a:r>
            <a:r>
              <a:rPr lang="ka-GE" sz="1400" dirty="0"/>
              <a:t>სს "ევექსის ჰოსპიტლები„ - ფოთი: </a:t>
            </a:r>
            <a:r>
              <a:rPr lang="en-US" sz="1400" dirty="0"/>
              <a:t>xxx </a:t>
            </a:r>
            <a:r>
              <a:rPr lang="ka-GE" sz="1400" dirty="0"/>
              <a:t>საწოლი</a:t>
            </a:r>
          </a:p>
          <a:p>
            <a:endParaRPr lang="en-US" sz="1400" dirty="0"/>
          </a:p>
          <a:p>
            <a:pPr lvl="0"/>
            <a:endParaRPr lang="en-US" sz="1400" dirty="0"/>
          </a:p>
        </p:txBody>
      </p:sp>
      <p:sp>
        <p:nvSpPr>
          <p:cNvPr id="10" name="TextBox 9"/>
          <p:cNvSpPr txBox="1"/>
          <p:nvPr/>
        </p:nvSpPr>
        <p:spPr>
          <a:xfrm>
            <a:off x="8033187" y="3736706"/>
            <a:ext cx="3863249" cy="1384995"/>
          </a:xfrm>
          <a:prstGeom prst="rect">
            <a:avLst/>
          </a:prstGeom>
          <a:noFill/>
        </p:spPr>
        <p:txBody>
          <a:bodyPr wrap="square" rtlCol="0">
            <a:spAutoFit/>
          </a:bodyPr>
          <a:lstStyle/>
          <a:p>
            <a:r>
              <a:rPr lang="ka-GE" sz="1400" dirty="0" smtClean="0"/>
              <a:t>8. </a:t>
            </a:r>
            <a:r>
              <a:rPr lang="ka-GE" sz="1400" dirty="0"/>
              <a:t>სს "ევექსის კლინიკები„ - ჩხოროწყუ</a:t>
            </a:r>
          </a:p>
          <a:p>
            <a:pPr lvl="0"/>
            <a:r>
              <a:rPr lang="ka-GE" sz="1400" dirty="0"/>
              <a:t>9. სს "ევექსის კლინიკები„ - </a:t>
            </a:r>
            <a:r>
              <a:rPr lang="ka-GE" sz="1400" dirty="0" smtClean="0"/>
              <a:t>წალენჯიხა</a:t>
            </a:r>
          </a:p>
          <a:p>
            <a:r>
              <a:rPr lang="ka-GE" sz="1400" dirty="0" smtClean="0"/>
              <a:t>10. </a:t>
            </a:r>
            <a:r>
              <a:rPr lang="ka-GE" sz="1400" dirty="0"/>
              <a:t>სს "ევექსის კლინიკები„ - ხობი</a:t>
            </a:r>
          </a:p>
          <a:p>
            <a:pPr lvl="0"/>
            <a:endParaRPr lang="en-US" sz="1400" dirty="0"/>
          </a:p>
          <a:p>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spTree>
    <p:extLst>
      <p:ext uri="{BB962C8B-B14F-4D97-AF65-F5344CB8AC3E}">
        <p14:creationId xmlns:p14="http://schemas.microsoft.com/office/powerpoint/2010/main" val="1129360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200" b="1" dirty="0" smtClean="0"/>
              <a:t>რაჭა-ლეჩხუმი და ქვემო სვანეთი რეგიონში პაციენტების ნაკადების მართვის სქემა  </a:t>
            </a:r>
            <a:endParaRPr lang="en-US" sz="2200" b="1" dirty="0"/>
          </a:p>
        </p:txBody>
      </p:sp>
      <p:pic>
        <p:nvPicPr>
          <p:cNvPr id="6" name="Content Placeholder 5"/>
          <p:cNvPicPr>
            <a:picLocks noGrp="1" noChangeAspect="1"/>
          </p:cNvPicPr>
          <p:nvPr>
            <p:ph idx="1"/>
          </p:nvPr>
        </p:nvPicPr>
        <p:blipFill>
          <a:blip r:embed="rId2"/>
          <a:stretch>
            <a:fillRect/>
          </a:stretch>
        </p:blipFill>
        <p:spPr>
          <a:xfrm>
            <a:off x="1342546" y="5454560"/>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r>
              <a:rPr lang="ka-GE" sz="1400" dirty="0" smtClean="0"/>
              <a:t>---</a:t>
            </a:r>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049702" y="3562735"/>
            <a:ext cx="6637097" cy="984885"/>
          </a:xfrm>
          <a:prstGeom prst="rect">
            <a:avLst/>
          </a:prstGeom>
          <a:noFill/>
        </p:spPr>
        <p:txBody>
          <a:bodyPr wrap="square" rtlCol="0">
            <a:spAutoFit/>
          </a:bodyPr>
          <a:lstStyle/>
          <a:p>
            <a:pPr algn="ctr"/>
            <a:endParaRPr lang="ka-GE" sz="1600" dirty="0"/>
          </a:p>
          <a:p>
            <a:pPr>
              <a:buFont typeface="+mj-lt"/>
              <a:buAutoNum type="arabicPeriod"/>
            </a:pPr>
            <a:r>
              <a:rPr lang="ka-GE" sz="1400" dirty="0"/>
              <a:t>შპს "რეგიონული ჯანდაცვის ცენტრი„ - ონი</a:t>
            </a:r>
          </a:p>
          <a:p>
            <a:pPr>
              <a:buFont typeface="+mj-lt"/>
              <a:buAutoNum type="arabicPeriod"/>
            </a:pPr>
            <a:r>
              <a:rPr lang="ka-GE" sz="1400" dirty="0"/>
              <a:t>შპს "რეგიონული ჯანდაცვის ცენტრი„ - ლენტეხი</a:t>
            </a:r>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382" y="3157299"/>
            <a:ext cx="1437040" cy="1437040"/>
          </a:xfrm>
          <a:prstGeom prst="rect">
            <a:avLst/>
          </a:prstGeom>
        </p:spPr>
      </p:pic>
      <p:sp>
        <p:nvSpPr>
          <p:cNvPr id="16" name="TextBox 15"/>
          <p:cNvSpPr txBox="1"/>
          <p:nvPr/>
        </p:nvSpPr>
        <p:spPr>
          <a:xfrm>
            <a:off x="2690988" y="1200030"/>
            <a:ext cx="6563463" cy="175432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50000"/>
              </a:lnSpc>
            </a:pPr>
            <a:r>
              <a:rPr lang="ka-GE" sz="2400" b="1" dirty="0" smtClean="0">
                <a:solidFill>
                  <a:srgbClr val="C00000"/>
                </a:solidFill>
              </a:rPr>
              <a:t>შემთხვევების რეფერალი: </a:t>
            </a:r>
          </a:p>
          <a:p>
            <a:pPr algn="ctr">
              <a:lnSpc>
                <a:spcPct val="150000"/>
              </a:lnSpc>
            </a:pPr>
            <a:r>
              <a:rPr lang="ka-GE" sz="2400" dirty="0" smtClean="0"/>
              <a:t>ყვლა შემთხვევის რეფერალი ხდება თბილისში</a:t>
            </a:r>
            <a:r>
              <a:rPr lang="en-US" sz="2400" dirty="0" smtClean="0"/>
              <a:t> </a:t>
            </a:r>
            <a:r>
              <a:rPr lang="ka-GE" sz="2400" dirty="0" smtClean="0"/>
              <a:t>არსებულ </a:t>
            </a:r>
            <a:r>
              <a:rPr lang="en-US" sz="2400" dirty="0" smtClean="0"/>
              <a:t>COVID-19 </a:t>
            </a:r>
            <a:r>
              <a:rPr lang="ka-GE" sz="2400" dirty="0" smtClean="0"/>
              <a:t>კლინიკებში</a:t>
            </a:r>
          </a:p>
        </p:txBody>
      </p:sp>
    </p:spTree>
    <p:extLst>
      <p:ext uri="{BB962C8B-B14F-4D97-AF65-F5344CB8AC3E}">
        <p14:creationId xmlns:p14="http://schemas.microsoft.com/office/powerpoint/2010/main" val="2445106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248625004"/>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სამცხე ჯავახეთის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07180" y="5350461"/>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1945794" y="3734437"/>
            <a:ext cx="5504488" cy="1169551"/>
          </a:xfrm>
          <a:prstGeom prst="rect">
            <a:avLst/>
          </a:prstGeom>
          <a:noFill/>
        </p:spPr>
        <p:txBody>
          <a:bodyPr wrap="square" rtlCol="0">
            <a:spAutoFit/>
          </a:bodyPr>
          <a:lstStyle/>
          <a:p>
            <a:pPr>
              <a:buFont typeface="+mj-lt"/>
              <a:buAutoNum type="arabicPeriod"/>
            </a:pPr>
            <a:r>
              <a:rPr lang="ka-GE" sz="1400" dirty="0" smtClean="0"/>
              <a:t>სს </a:t>
            </a:r>
            <a:r>
              <a:rPr lang="ka-GE" sz="1400" dirty="0"/>
              <a:t>"ევექსის კლინიკები„ - ადიგენი</a:t>
            </a:r>
          </a:p>
          <a:p>
            <a:pPr>
              <a:buFont typeface="+mj-lt"/>
              <a:buAutoNum type="arabicPeriod"/>
            </a:pPr>
            <a:r>
              <a:rPr lang="ka-GE" sz="1400" dirty="0"/>
              <a:t>სს "ევექსის ჰოსპიტლები„ - ახალქალაქი</a:t>
            </a:r>
          </a:p>
          <a:p>
            <a:pPr>
              <a:buFont typeface="+mj-lt"/>
              <a:buAutoNum type="arabicPeriod"/>
            </a:pPr>
            <a:r>
              <a:rPr lang="ka-GE" sz="1400" dirty="0" smtClean="0"/>
              <a:t>სს "ევექსის ჰოსპიტლები„ - ახალციხე</a:t>
            </a:r>
          </a:p>
          <a:p>
            <a:pPr>
              <a:buFont typeface="+mj-lt"/>
              <a:buAutoNum type="arabicPeriod"/>
            </a:pPr>
            <a:r>
              <a:rPr lang="ka-GE" sz="1400" dirty="0" smtClean="0"/>
              <a:t>შპს "ჯეო ჰოსპიტალს„ - ბორჯომი</a:t>
            </a:r>
          </a:p>
          <a:p>
            <a:endParaRPr lang="ka-GE"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5575" y="3157299"/>
            <a:ext cx="1437040" cy="1437040"/>
          </a:xfrm>
          <a:prstGeom prst="rect">
            <a:avLst/>
          </a:prstGeom>
        </p:spPr>
      </p:pic>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170709"/>
            <a:ext cx="1551709" cy="1551709"/>
          </a:xfrm>
          <a:prstGeom prst="rect">
            <a:avLst/>
          </a:prstGeom>
        </p:spPr>
      </p:pic>
    </p:spTree>
    <p:extLst>
      <p:ext uri="{BB962C8B-B14F-4D97-AF65-F5344CB8AC3E}">
        <p14:creationId xmlns:p14="http://schemas.microsoft.com/office/powerpoint/2010/main" val="153205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1239</Words>
  <Application>Microsoft Office PowerPoint</Application>
  <PresentationFormat>Custom</PresentationFormat>
  <Paragraphs>198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სამედიცინო სერვისების ორგანიზება კოვიდ19-ის მართვის მიზნით</vt:lpstr>
      <vt:lpstr>განმარტებები:</vt:lpstr>
      <vt:lpstr>PowerPoint Presentation</vt:lpstr>
      <vt:lpstr>ქალაქ თბილისში პაციენტების ნაკადების მართვის სქემა  </vt:lpstr>
      <vt:lpstr>იმერეთის რეგიონში პაციენტების ნაკადების მართვის სქემა  </vt:lpstr>
      <vt:lpstr>აჭარის რეგიონში პაციენტების ნაკადების მართვის სქემა  </vt:lpstr>
      <vt:lpstr>სამეგრელო-ზემო სვანეთის რეგიონში პაციენტების ნაკადების მართვის სქემა  </vt:lpstr>
      <vt:lpstr>რაჭა-ლეჩხუმი და ქვემო სვანეთი რეგიონში პაციენტების ნაკადების მართვის სქემა  </vt:lpstr>
      <vt:lpstr>სამცხე ჯავახეთის რეგიონში პაციენტების ნაკადების მართვის სქემა  </vt:lpstr>
      <vt:lpstr>ქვემო ქართლის რეგიონში პაციენტების ნაკადების მართვის სქემა  </vt:lpstr>
      <vt:lpstr>შიდა ქართლის რეგიონში პაციენტების ნაკადების მართვის სქემა  </vt:lpstr>
      <vt:lpstr>მცხეთა-მთიანეთის რეგიონში პაციენტების ნაკადების მართვის სქემა  </vt:lpstr>
      <vt:lpstr>კახეთის რეგიონში პაციენტების ნაკადების მართვის სქემა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სამედიცინო სერვისების ორგანიზება კოვიდ19-ის მართვის მიზნით</dc:title>
  <dc:creator>Tamar Gabunia</dc:creator>
  <cp:lastModifiedBy>Alisa</cp:lastModifiedBy>
  <cp:revision>21</cp:revision>
  <dcterms:created xsi:type="dcterms:W3CDTF">2020-03-31T12:34:30Z</dcterms:created>
  <dcterms:modified xsi:type="dcterms:W3CDTF">2020-03-31T15:26:14Z</dcterms:modified>
</cp:coreProperties>
</file>