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2" r:id="rId3"/>
    <p:sldId id="258" r:id="rId4"/>
    <p:sldId id="273" r:id="rId5"/>
    <p:sldId id="271" r:id="rId6"/>
    <p:sldId id="260" r:id="rId7"/>
    <p:sldId id="263" r:id="rId8"/>
    <p:sldId id="257" r:id="rId9"/>
    <p:sldId id="264" r:id="rId10"/>
    <p:sldId id="265" r:id="rId11"/>
    <p:sldId id="266" r:id="rId12"/>
    <p:sldId id="269" r:id="rId13"/>
    <p:sldId id="270"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89203" autoAdjust="0"/>
  </p:normalViewPr>
  <p:slideViewPr>
    <p:cSldViewPr snapToGrid="0">
      <p:cViewPr varScale="1">
        <p:scale>
          <a:sx n="61" d="100"/>
          <a:sy n="61" d="100"/>
        </p:scale>
        <p:origin x="-816"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en-US" sz="1400" dirty="0" smtClean="0"/>
            <a:t>XXX</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900" dirty="0" smtClean="0"/>
            <a:t>სს ,,ინფექციური პათოლოგიის, შიდსისა და კლინიკური იმუნოლოგიის სამეცნიერო-პრაქტიკული ცენტრი“</a:t>
          </a:r>
          <a:r>
            <a:rPr lang="en-US" sz="900" dirty="0" smtClean="0"/>
            <a:t>; </a:t>
          </a:r>
          <a:r>
            <a:rPr lang="ka-GE" sz="900" dirty="0" smtClean="0"/>
            <a:t>შპს "აკადემიკოს ნიკოლოზ ყიფშიძის სახელობის ცენტრალური საუნივერსიტეტო კლინიკა“</a:t>
          </a:r>
          <a:r>
            <a:rPr lang="en-US" sz="900" dirty="0" smtClean="0"/>
            <a:t> </a:t>
          </a:r>
          <a:r>
            <a:rPr lang="ka-GE" sz="900" dirty="0" smtClean="0"/>
            <a:t>და სხვა.</a:t>
          </a:r>
          <a:endParaRPr lang="en-US" sz="9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pPr>
            <a:lnSpc>
              <a:spcPct val="100000"/>
            </a:lnSpc>
          </a:pPr>
          <a:r>
            <a:rPr lang="ka-GE" sz="1000" dirty="0" smtClean="0"/>
            <a:t>შპს "თბილისის ზღვის ჰოსპიტალი„; </a:t>
          </a:r>
        </a:p>
        <a:p>
          <a:pPr>
            <a:lnSpc>
              <a:spcPct val="100000"/>
            </a:lnSpc>
          </a:pPr>
          <a:r>
            <a:rPr lang="ka-GE" sz="1000" dirty="0" smtClean="0"/>
            <a:t>სს "ევექსის ჰოსპიტლები"- ტრავმატოლოგიური ჰოსპიტალი;</a:t>
          </a:r>
        </a:p>
        <a:p>
          <a:pPr>
            <a:lnSpc>
              <a:spcPct val="100000"/>
            </a:lnSpc>
          </a:pPr>
          <a:r>
            <a:rPr lang="ka-GE" sz="1000" dirty="0" smtClean="0"/>
            <a:t>ა(ა)იპ "ნიუ ვიჟენ საუნივერსიტეტო ჰოსპიტალი„</a:t>
          </a:r>
        </a:p>
        <a:p>
          <a:pPr>
            <a:lnSpc>
              <a:spcPct val="90000"/>
            </a:lnSpc>
          </a:pP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smtClean="0"/>
            <a:t>სს "გერმანული ჰოსპიტალი„;</a:t>
          </a:r>
        </a:p>
        <a:p>
          <a:r>
            <a:rPr lang="ka-GE" sz="800" dirty="0" smtClean="0"/>
            <a:t>სს "ჯერარსი„; შპს "წმინდა მიქაელ მთავარანგელოზის სახელობის მრავალპროფილიანი კლინიკური საავადმყოფო„; შპს "საქართველოს საპატრიარქოს წმინდა იოაკიმე და ანას სახელობის სამედიცინო ცენტრი„; სს "ევექსის ჰოსპიტლები" - კარაპს მედლაინი; შ.პ.ს "ვივამედი,“; სს "ევექსის ჰოსპიტლები" - ი. ბოკერიას სახელობის  რეფერალური ჰოსპიტალი; შპს "პირველი სამედიცინო ცენტრი"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custScaleX="129818">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custScaleX="148465">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custScaleX="166165">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88DFF6D8-F460-418D-B84F-201170F4659C}" srcId="{888D1C07-7E91-4D7F-8DF4-308C19CAC8F3}" destId="{AC5E939D-2A2C-44D4-BCE6-B5E3DF8E8BE5}" srcOrd="0" destOrd="0" parTransId="{5C94FD30-4917-4917-982D-8EE6AA500004}" sibTransId="{B9000692-4097-4218-A207-1AEB39CA9DE9}"/>
    <dgm:cxn modelId="{67AB2659-7E3A-4BBD-9363-F03951459B40}" type="presOf" srcId="{5E818C24-9F2E-4FB8-ACE5-218B89B420E1}" destId="{A634750A-1EF0-41EB-8B47-085A11E01879}" srcOrd="0" destOrd="0" presId="urn:microsoft.com/office/officeart/2008/layout/IncreasingCircleProcess"/>
    <dgm:cxn modelId="{E95294F5-003C-49B8-BBF6-5FA2841098A2}" type="presOf" srcId="{888D1C07-7E91-4D7F-8DF4-308C19CAC8F3}" destId="{66E4D933-81F6-48A4-A7C5-F34382410A92}" srcOrd="0" destOrd="0" presId="urn:microsoft.com/office/officeart/2008/layout/IncreasingCircleProcess"/>
    <dgm:cxn modelId="{DDE5E4F0-F3A7-42AC-94DF-D0FBC3D6398D}" type="presOf" srcId="{27C6F4DA-9F4F-48C7-9F92-57A0B52ABE1C}" destId="{9D3B33A0-5DF8-4F37-8D13-FC2E4EA5F13B}" srcOrd="0" destOrd="0" presId="urn:microsoft.com/office/officeart/2008/layout/IncreasingCircleProcess"/>
    <dgm:cxn modelId="{C747B0D0-8257-4C8E-A9D8-92F0F597D919}" type="presOf" srcId="{9B38DE1A-A2BE-4538-8B2B-9142BC542BC8}" destId="{BE87D9B4-B406-409E-9E22-3AE6B42416EB}" srcOrd="0" destOrd="0" presId="urn:microsoft.com/office/officeart/2008/layout/IncreasingCircleProcess"/>
    <dgm:cxn modelId="{F7E4A29A-AD03-45E6-803A-26022F9A7B86}" type="presOf" srcId="{C8F52B4B-4F74-4F22-8DF2-638F4409266B}" destId="{F8F19506-80BA-4C67-80D7-5B739F41F51D}" srcOrd="0" destOrd="0" presId="urn:microsoft.com/office/officeart/2008/layout/IncreasingCircleProcess"/>
    <dgm:cxn modelId="{7288898E-973E-4662-A5EF-61D88F62ECC7}"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8C05DD90-72B4-425B-B70C-A1881A274785}" srcId="{AEA26EC7-1FE5-4D40-AC1F-17F0A0E7AEDF}" destId="{888D1C07-7E91-4D7F-8DF4-308C19CAC8F3}" srcOrd="2" destOrd="0" parTransId="{C2804A5A-9A5B-4F2B-A4F2-DDC5A5010924}" sibTransId="{8AD95735-D131-4BAD-BCE1-752C8646DC0D}"/>
    <dgm:cxn modelId="{B7619CA7-AEB1-4EA5-A9F6-DBD341DC6FE4}" type="presOf" srcId="{AC5E939D-2A2C-44D4-BCE6-B5E3DF8E8BE5}" destId="{D8D7B690-5B0B-4968-A58D-75497BE3170A}"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67997E47-D9DB-4E50-90DF-9AA3E44D6EEE}" type="presParOf" srcId="{68847682-9FD2-420F-9A20-379864EE6B30}" destId="{35BD1760-1E56-4DF4-81DE-63E472D00E56}" srcOrd="0" destOrd="0" presId="urn:microsoft.com/office/officeart/2008/layout/IncreasingCircleProcess"/>
    <dgm:cxn modelId="{2EB0D462-E8B9-4D02-9C89-70BC925BA2DF}" type="presParOf" srcId="{35BD1760-1E56-4DF4-81DE-63E472D00E56}" destId="{D415B3A8-C522-435A-AB3C-70B18B5CC724}" srcOrd="0" destOrd="0" presId="urn:microsoft.com/office/officeart/2008/layout/IncreasingCircleProcess"/>
    <dgm:cxn modelId="{FE9A71D4-F95B-4357-B16E-D0BDEF19C9E3}" type="presParOf" srcId="{35BD1760-1E56-4DF4-81DE-63E472D00E56}" destId="{FC2E9FAF-3F2A-4BD9-9CA8-1FF8BB8DD074}" srcOrd="1" destOrd="0" presId="urn:microsoft.com/office/officeart/2008/layout/IncreasingCircleProcess"/>
    <dgm:cxn modelId="{68CF05F6-4E40-470E-AF6B-CBE993CDDB86}" type="presParOf" srcId="{35BD1760-1E56-4DF4-81DE-63E472D00E56}" destId="{9D3B33A0-5DF8-4F37-8D13-FC2E4EA5F13B}" srcOrd="2" destOrd="0" presId="urn:microsoft.com/office/officeart/2008/layout/IncreasingCircleProcess"/>
    <dgm:cxn modelId="{87DF91EB-FAF4-42D7-AED7-843531779D33}" type="presParOf" srcId="{35BD1760-1E56-4DF4-81DE-63E472D00E56}" destId="{BE87D9B4-B406-409E-9E22-3AE6B42416EB}" srcOrd="3" destOrd="0" presId="urn:microsoft.com/office/officeart/2008/layout/IncreasingCircleProcess"/>
    <dgm:cxn modelId="{082F5ED9-4479-472C-B5F0-3F2F66E378C8}" type="presParOf" srcId="{68847682-9FD2-420F-9A20-379864EE6B30}" destId="{77B88425-BFB8-42C4-B0F2-94AA9AD08836}" srcOrd="1" destOrd="0" presId="urn:microsoft.com/office/officeart/2008/layout/IncreasingCircleProcess"/>
    <dgm:cxn modelId="{970BC9B3-2A43-443C-8F53-EC20AEEC3F8B}" type="presParOf" srcId="{68847682-9FD2-420F-9A20-379864EE6B30}" destId="{499FA566-3481-4396-83D6-EF1B6BEFE213}" srcOrd="2" destOrd="0" presId="urn:microsoft.com/office/officeart/2008/layout/IncreasingCircleProcess"/>
    <dgm:cxn modelId="{84A0976A-7891-4F6F-B3A8-2388C9C26D02}" type="presParOf" srcId="{499FA566-3481-4396-83D6-EF1B6BEFE213}" destId="{92B44441-639B-48C6-8CDB-56FC855DC271}" srcOrd="0" destOrd="0" presId="urn:microsoft.com/office/officeart/2008/layout/IncreasingCircleProcess"/>
    <dgm:cxn modelId="{51993CB4-097A-480E-91D3-ADD267DD8E00}" type="presParOf" srcId="{499FA566-3481-4396-83D6-EF1B6BEFE213}" destId="{3989565A-C6A6-4A7B-BD6E-633BC26077BD}" srcOrd="1" destOrd="0" presId="urn:microsoft.com/office/officeart/2008/layout/IncreasingCircleProcess"/>
    <dgm:cxn modelId="{2FC58A2A-6CEA-4CE5-934B-88280F48F549}" type="presParOf" srcId="{499FA566-3481-4396-83D6-EF1B6BEFE213}" destId="{A634750A-1EF0-41EB-8B47-085A11E01879}" srcOrd="2" destOrd="0" presId="urn:microsoft.com/office/officeart/2008/layout/IncreasingCircleProcess"/>
    <dgm:cxn modelId="{5AC6B6B2-D494-444B-8D30-5C61DEB2D50B}" type="presParOf" srcId="{499FA566-3481-4396-83D6-EF1B6BEFE213}" destId="{F8F19506-80BA-4C67-80D7-5B739F41F51D}" srcOrd="3" destOrd="0" presId="urn:microsoft.com/office/officeart/2008/layout/IncreasingCircleProcess"/>
    <dgm:cxn modelId="{0185C476-0D58-4C9C-8D4F-F021196975DA}" type="presParOf" srcId="{68847682-9FD2-420F-9A20-379864EE6B30}" destId="{9DF8323A-4086-4F56-BF10-427DD5FACD33}" srcOrd="3" destOrd="0" presId="urn:microsoft.com/office/officeart/2008/layout/IncreasingCircleProcess"/>
    <dgm:cxn modelId="{BAD84881-26C3-495E-A7F3-7E41215CDC3E}" type="presParOf" srcId="{68847682-9FD2-420F-9A20-379864EE6B30}" destId="{B6EA3734-F8D7-4A8F-B1FA-7154A081586D}" srcOrd="4" destOrd="0" presId="urn:microsoft.com/office/officeart/2008/layout/IncreasingCircleProcess"/>
    <dgm:cxn modelId="{C12C5F69-4D7B-4065-B8F7-D76DD0C47F75}" type="presParOf" srcId="{B6EA3734-F8D7-4A8F-B1FA-7154A081586D}" destId="{51FA16CF-BC3A-48F6-87AE-FDFCFDCB6F02}" srcOrd="0" destOrd="0" presId="urn:microsoft.com/office/officeart/2008/layout/IncreasingCircleProcess"/>
    <dgm:cxn modelId="{3CF926C9-B8F4-4E59-BCE0-39F0754441AB}" type="presParOf" srcId="{B6EA3734-F8D7-4A8F-B1FA-7154A081586D}" destId="{8B077601-94A6-44F6-B0A9-126C67379069}" srcOrd="1" destOrd="0" presId="urn:microsoft.com/office/officeart/2008/layout/IncreasingCircleProcess"/>
    <dgm:cxn modelId="{EBC9B654-AC0A-47B7-B139-5470EDFC66F0}" type="presParOf" srcId="{B6EA3734-F8D7-4A8F-B1FA-7154A081586D}" destId="{D8D7B690-5B0B-4968-A58D-75497BE3170A}" srcOrd="2" destOrd="0" presId="urn:microsoft.com/office/officeart/2008/layout/IncreasingCircleProcess"/>
    <dgm:cxn modelId="{3AD4F5CF-68C8-4C19-A0A9-9D8C7C0B2464}"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ka-GE" sz="1400" dirty="0" smtClean="0"/>
            <a:t>150</a:t>
          </a:r>
          <a:r>
            <a:rPr lang="en-US" sz="1400" dirty="0" smtClean="0"/>
            <a:t>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სს "საჩხერის რაიონული საავადმყოფო-პოლიკლინიკური გაერთიანება„</a:t>
          </a:r>
          <a:endParaRPr lang="en-US" sz="1000" dirty="0" smtClean="0"/>
        </a:p>
        <a:p>
          <a:r>
            <a:rPr lang="ka-GE" sz="1000" dirty="0" smtClean="0"/>
            <a:t>შპს "კლინიკა-ლჯ</a:t>
          </a:r>
          <a:r>
            <a:rPr lang="en-US" sz="1000" dirty="0" smtClean="0"/>
            <a:t>”</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ქუთაისის რეფერალური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dirty="0" smtClean="0"/>
            <a:t>შპს "ჰოსპიტალ სერვისი„</a:t>
          </a:r>
          <a:endParaRPr lang="en-US" sz="800"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dirty="0" smtClean="0"/>
            <a:t>4. შპს "ქუთაისის საეკლესიო საავადმყოფო-წმინდა დავით აღმაშენებლის სახელობის ქსენონი„</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88DFF6D8-F460-418D-B84F-201170F4659C}" srcId="{888D1C07-7E91-4D7F-8DF4-308C19CAC8F3}" destId="{AC5E939D-2A2C-44D4-BCE6-B5E3DF8E8BE5}" srcOrd="0" destOrd="0" parTransId="{5C94FD30-4917-4917-982D-8EE6AA500004}" sibTransId="{B9000692-4097-4218-A207-1AEB39CA9DE9}"/>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8030ECCF-0C4A-4A50-9ACD-541949C0E7F2}" type="presOf" srcId="{888D1C07-7E91-4D7F-8DF4-308C19CAC8F3}" destId="{66E4D933-81F6-48A4-A7C5-F34382410A92}"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2A00354D-FAA2-444B-B497-5148E1CF27FE}" type="presOf" srcId="{EEA5677A-0EFC-4961-87A2-B75ECE66D4B4}" destId="{D8D7B690-5B0B-4968-A58D-75497BE3170A}" srcOrd="0" destOrd="1"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373494AD-A8B3-4FED-A0A6-739BB36E67BA}" type="presOf" srcId="{9B38DE1A-A2BE-4538-8B2B-9142BC542BC8}" destId="{BE87D9B4-B406-409E-9E22-3AE6B42416E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7ABAFAFC-D996-4376-AD09-0DFA286B63FA}" type="presOf" srcId="{AC5E939D-2A2C-44D4-BCE6-B5E3DF8E8BE5}" destId="{D8D7B690-5B0B-4968-A58D-75497BE3170A}" srcOrd="0" destOrd="0" presId="urn:microsoft.com/office/officeart/2008/layout/IncreasingCircleProcess"/>
    <dgm:cxn modelId="{80C01B58-1D26-4ACF-90CF-4E9AFD053D45}" type="presOf" srcId="{C8F52B4B-4F74-4F22-8DF2-638F4409266B}" destId="{F8F19506-80BA-4C67-80D7-5B739F41F51D}" srcOrd="0" destOrd="0" presId="urn:microsoft.com/office/officeart/2008/layout/IncreasingCircleProcess"/>
    <dgm:cxn modelId="{0D298D2C-4256-4BC7-9466-94DC061961AB}" type="presOf" srcId="{27C6F4DA-9F4F-48C7-9F92-57A0B52ABE1C}" destId="{9D3B33A0-5DF8-4F37-8D13-FC2E4EA5F13B}" srcOrd="0" destOrd="0" presId="urn:microsoft.com/office/officeart/2008/layout/IncreasingCircleProcess"/>
    <dgm:cxn modelId="{54F3CB0F-8C5E-44B9-B5E4-CFD4D636D2A2}" srcId="{C8F52B4B-4F74-4F22-8DF2-638F4409266B}" destId="{5E818C24-9F2E-4FB8-ACE5-218B89B420E1}" srcOrd="0" destOrd="0" parTransId="{C6EE2B7B-96F4-4584-81E3-9F2717B2255E}" sibTransId="{5ABDC160-5FD4-4775-BCD4-6C5BB7D5AF49}"/>
    <dgm:cxn modelId="{8F457397-0C3C-4533-BE18-AF7D67CA0ACE}" type="presOf" srcId="{5E818C24-9F2E-4FB8-ACE5-218B89B420E1}" destId="{A634750A-1EF0-41EB-8B47-085A11E01879}" srcOrd="0" destOrd="0" presId="urn:microsoft.com/office/officeart/2008/layout/IncreasingCircleProcess"/>
    <dgm:cxn modelId="{9E2ECE73-DEB3-499B-B5EE-BCDFA3D9ECA8}" type="presOf" srcId="{AEA26EC7-1FE5-4D40-AC1F-17F0A0E7AEDF}" destId="{68847682-9FD2-420F-9A20-379864EE6B30}" srcOrd="0" destOrd="0" presId="urn:microsoft.com/office/officeart/2008/layout/IncreasingCircleProcess"/>
    <dgm:cxn modelId="{F1061AE5-89BF-4829-96D3-86425F6E10A9}" type="presParOf" srcId="{68847682-9FD2-420F-9A20-379864EE6B30}" destId="{35BD1760-1E56-4DF4-81DE-63E472D00E56}" srcOrd="0" destOrd="0" presId="urn:microsoft.com/office/officeart/2008/layout/IncreasingCircleProcess"/>
    <dgm:cxn modelId="{8826DBD7-039A-49F6-9D95-F2B6A0156530}" type="presParOf" srcId="{35BD1760-1E56-4DF4-81DE-63E472D00E56}" destId="{D415B3A8-C522-435A-AB3C-70B18B5CC724}" srcOrd="0" destOrd="0" presId="urn:microsoft.com/office/officeart/2008/layout/IncreasingCircleProcess"/>
    <dgm:cxn modelId="{D4B792D4-8859-450D-B965-2127E1BAFFAD}" type="presParOf" srcId="{35BD1760-1E56-4DF4-81DE-63E472D00E56}" destId="{FC2E9FAF-3F2A-4BD9-9CA8-1FF8BB8DD074}" srcOrd="1" destOrd="0" presId="urn:microsoft.com/office/officeart/2008/layout/IncreasingCircleProcess"/>
    <dgm:cxn modelId="{60EDD8D5-AC58-48F6-A2BA-A6DB9B4E5EDC}" type="presParOf" srcId="{35BD1760-1E56-4DF4-81DE-63E472D00E56}" destId="{9D3B33A0-5DF8-4F37-8D13-FC2E4EA5F13B}" srcOrd="2" destOrd="0" presId="urn:microsoft.com/office/officeart/2008/layout/IncreasingCircleProcess"/>
    <dgm:cxn modelId="{40E0000A-01F6-487E-A119-F81920C12ABD}" type="presParOf" srcId="{35BD1760-1E56-4DF4-81DE-63E472D00E56}" destId="{BE87D9B4-B406-409E-9E22-3AE6B42416EB}" srcOrd="3" destOrd="0" presId="urn:microsoft.com/office/officeart/2008/layout/IncreasingCircleProcess"/>
    <dgm:cxn modelId="{CC1E9388-DCBF-4B20-8801-C0FF7D7D2BD4}" type="presParOf" srcId="{68847682-9FD2-420F-9A20-379864EE6B30}" destId="{77B88425-BFB8-42C4-B0F2-94AA9AD08836}" srcOrd="1" destOrd="0" presId="urn:microsoft.com/office/officeart/2008/layout/IncreasingCircleProcess"/>
    <dgm:cxn modelId="{9C384247-6C4F-468A-8D95-890D07D29B43}" type="presParOf" srcId="{68847682-9FD2-420F-9A20-379864EE6B30}" destId="{499FA566-3481-4396-83D6-EF1B6BEFE213}" srcOrd="2" destOrd="0" presId="urn:microsoft.com/office/officeart/2008/layout/IncreasingCircleProcess"/>
    <dgm:cxn modelId="{6D932BC3-072C-4B7F-B960-17AF970BF035}" type="presParOf" srcId="{499FA566-3481-4396-83D6-EF1B6BEFE213}" destId="{92B44441-639B-48C6-8CDB-56FC855DC271}" srcOrd="0" destOrd="0" presId="urn:microsoft.com/office/officeart/2008/layout/IncreasingCircleProcess"/>
    <dgm:cxn modelId="{77E11530-0A50-4C7F-A807-E59707E6EBE6}" type="presParOf" srcId="{499FA566-3481-4396-83D6-EF1B6BEFE213}" destId="{3989565A-C6A6-4A7B-BD6E-633BC26077BD}" srcOrd="1" destOrd="0" presId="urn:microsoft.com/office/officeart/2008/layout/IncreasingCircleProcess"/>
    <dgm:cxn modelId="{843C3993-D3EB-4241-BB48-F5B166DDE183}" type="presParOf" srcId="{499FA566-3481-4396-83D6-EF1B6BEFE213}" destId="{A634750A-1EF0-41EB-8B47-085A11E01879}" srcOrd="2" destOrd="0" presId="urn:microsoft.com/office/officeart/2008/layout/IncreasingCircleProcess"/>
    <dgm:cxn modelId="{47912B11-2CE4-4497-BBD6-EB43FC50B81F}" type="presParOf" srcId="{499FA566-3481-4396-83D6-EF1B6BEFE213}" destId="{F8F19506-80BA-4C67-80D7-5B739F41F51D}" srcOrd="3" destOrd="0" presId="urn:microsoft.com/office/officeart/2008/layout/IncreasingCircleProcess"/>
    <dgm:cxn modelId="{BCB80CD4-6178-4AF0-AEC4-9D4B0F245E58}" type="presParOf" srcId="{68847682-9FD2-420F-9A20-379864EE6B30}" destId="{9DF8323A-4086-4F56-BF10-427DD5FACD33}" srcOrd="3" destOrd="0" presId="urn:microsoft.com/office/officeart/2008/layout/IncreasingCircleProcess"/>
    <dgm:cxn modelId="{51946D95-4256-463D-B5E6-3C29FA28A311}" type="presParOf" srcId="{68847682-9FD2-420F-9A20-379864EE6B30}" destId="{B6EA3734-F8D7-4A8F-B1FA-7154A081586D}" srcOrd="4" destOrd="0" presId="urn:microsoft.com/office/officeart/2008/layout/IncreasingCircleProcess"/>
    <dgm:cxn modelId="{C1B234C2-E3F9-4F94-BF6E-B0BEFE3FF56F}" type="presParOf" srcId="{B6EA3734-F8D7-4A8F-B1FA-7154A081586D}" destId="{51FA16CF-BC3A-48F6-87AE-FDFCFDCB6F02}" srcOrd="0" destOrd="0" presId="urn:microsoft.com/office/officeart/2008/layout/IncreasingCircleProcess"/>
    <dgm:cxn modelId="{5F7D79A4-D67B-41F7-B11A-81196D28C83A}" type="presParOf" srcId="{B6EA3734-F8D7-4A8F-B1FA-7154A081586D}" destId="{8B077601-94A6-44F6-B0A9-126C67379069}" srcOrd="1" destOrd="0" presId="urn:microsoft.com/office/officeart/2008/layout/IncreasingCircleProcess"/>
    <dgm:cxn modelId="{EAD777C7-714D-4468-9935-5787F09E8FEC}" type="presParOf" srcId="{B6EA3734-F8D7-4A8F-B1FA-7154A081586D}" destId="{D8D7B690-5B0B-4968-A58D-75497BE3170A}" srcOrd="2" destOrd="0" presId="urn:microsoft.com/office/officeart/2008/layout/IncreasingCircleProcess"/>
    <dgm:cxn modelId="{8AA79D3D-D10B-4920-AD7E-07D321C9E998}"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dirty="0" smtClean="0"/>
            <a:t>შპს "სალიხ აბაშიძის ინფექციური პათოლოგიის, შიდსის და ტუბერკულოზის რეგიონული ცენტრი„</a:t>
          </a:r>
          <a:endParaRPr lang="en-US" sz="1000"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5E818C24-9F2E-4FB8-ACE5-218B89B420E1}">
      <dgm:prSet phldrT="[Text]" custT="1"/>
      <dgm:spPr/>
      <dgm:t>
        <a:bodyPr/>
        <a:lstStyle/>
        <a:p>
          <a:r>
            <a:rPr lang="ka-GE" sz="1000" dirty="0" smtClean="0"/>
            <a:t>შპს "მედალფა„ - ბათუმის კლინიკა</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A504FAC3-103D-41CC-8B02-BC17901C72AD}">
      <dgm:prSet custT="1"/>
      <dgm:spPr/>
      <dgm:t>
        <a:bodyPr/>
        <a:lstStyle/>
        <a:p>
          <a:r>
            <a:rPr lang="ka-GE" sz="1000" dirty="0" smtClean="0"/>
            <a:t>სს "ევექსის ჰოსპიტლები"  - ქობულეთის ჰოსპიტალი</a:t>
          </a:r>
          <a:endParaRPr lang="ka-GE" sz="1000" dirty="0"/>
        </a:p>
      </dgm:t>
    </dgm:pt>
    <dgm:pt modelId="{DCA70FA1-5C72-43CF-9561-F60F9AEDD1CC}" type="parTrans" cxnId="{F23BBD93-C9B0-4445-A7E7-3893C7EA0312}">
      <dgm:prSet/>
      <dgm:spPr/>
      <dgm:t>
        <a:bodyPr/>
        <a:lstStyle/>
        <a:p>
          <a:endParaRPr lang="en-US"/>
        </a:p>
      </dgm:t>
    </dgm:pt>
    <dgm:pt modelId="{EE0E7F0E-D5BE-4711-A8EB-92C75B4085A9}" type="sibTrans" cxnId="{F23BBD93-C9B0-4445-A7E7-3893C7EA0312}">
      <dgm:prSet/>
      <dgm:spPr/>
      <dgm:t>
        <a:bodyPr/>
        <a:lstStyle/>
        <a:p>
          <a:endParaRPr lang="en-US"/>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3C3AA63D-1173-4041-BE7E-91C9EB31E211}" type="sibTrans" cxnId="{3B0C499C-673C-4748-AEDF-C94554342812}">
      <dgm:prSet/>
      <dgm:spPr/>
      <dgm:t>
        <a:bodyPr/>
        <a:lstStyle/>
        <a:p>
          <a:endParaRPr lang="en-US" sz="1000"/>
        </a:p>
      </dgm:t>
    </dgm:pt>
    <dgm:pt modelId="{8A72E79F-8AF7-4E9E-8465-61F17A7F165B}" type="parTrans" cxnId="{3B0C499C-673C-4748-AEDF-C94554342812}">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2"/>
      <dgm:spPr/>
    </dgm:pt>
    <dgm:pt modelId="{FC2E9FAF-3F2A-4BD9-9CA8-1FF8BB8DD074}" type="pres">
      <dgm:prSet presAssocID="{9B38DE1A-A2BE-4538-8B2B-9142BC542BC8}" presName="Accent" presStyleLbl="alignNode1" presStyleIdx="0" presStyleCnt="2"/>
      <dgm:spPr/>
    </dgm:pt>
    <dgm:pt modelId="{9D3B33A0-5DF8-4F37-8D13-FC2E4EA5F13B}" type="pres">
      <dgm:prSet presAssocID="{9B38DE1A-A2BE-4538-8B2B-9142BC542BC8}" presName="Child" presStyleLbl="revTx" presStyleIdx="0" presStyleCnt="4">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4">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2"/>
      <dgm:spPr/>
    </dgm:pt>
    <dgm:pt modelId="{3989565A-C6A6-4A7B-BD6E-633BC26077BD}" type="pres">
      <dgm:prSet presAssocID="{C8F52B4B-4F74-4F22-8DF2-638F4409266B}" presName="Accent" presStyleLbl="alignNode1" presStyleIdx="1" presStyleCnt="2" custAng="17587841"/>
      <dgm:spPr>
        <a:prstGeom prst="chord">
          <a:avLst/>
        </a:prstGeom>
        <a:solidFill>
          <a:srgbClr val="00B050"/>
        </a:solidFill>
      </dgm:spPr>
      <dgm:t>
        <a:bodyPr/>
        <a:lstStyle/>
        <a:p>
          <a:endParaRPr lang="en-US"/>
        </a:p>
      </dgm:t>
    </dgm:pt>
    <dgm:pt modelId="{A634750A-1EF0-41EB-8B47-085A11E01879}" type="pres">
      <dgm:prSet presAssocID="{C8F52B4B-4F74-4F22-8DF2-638F4409266B}" presName="Child" presStyleLbl="revTx" presStyleIdx="2" presStyleCnt="4">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4">
        <dgm:presLayoutVars>
          <dgm:chMax val="1"/>
          <dgm:chPref val="1"/>
          <dgm:bulletEnabled val="1"/>
        </dgm:presLayoutVars>
      </dgm:prSet>
      <dgm:spPr/>
      <dgm:t>
        <a:bodyPr/>
        <a:lstStyle/>
        <a:p>
          <a:endParaRPr lang="en-US"/>
        </a:p>
      </dgm:t>
    </dgm:pt>
  </dgm:ptLst>
  <dgm:cxnLst>
    <dgm:cxn modelId="{F23BBD93-C9B0-4445-A7E7-3893C7EA0312}" srcId="{C8F52B4B-4F74-4F22-8DF2-638F4409266B}" destId="{A504FAC3-103D-41CC-8B02-BC17901C72AD}" srcOrd="1" destOrd="0" parTransId="{DCA70FA1-5C72-43CF-9561-F60F9AEDD1CC}" sibTransId="{EE0E7F0E-D5BE-4711-A8EB-92C75B4085A9}"/>
    <dgm:cxn modelId="{8484AE6A-7C3B-43B2-B56C-539D27BABED0}" type="presOf" srcId="{9B38DE1A-A2BE-4538-8B2B-9142BC542BC8}" destId="{BE87D9B4-B406-409E-9E22-3AE6B42416EB}" srcOrd="0" destOrd="0" presId="urn:microsoft.com/office/officeart/2008/layout/IncreasingCircleProcess"/>
    <dgm:cxn modelId="{1531EA6E-DFB7-4088-96B4-87AC5617655B}"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C62407BC-7A5A-4A69-AB70-4C5E23DAB6F6}" type="presOf" srcId="{27C6F4DA-9F4F-48C7-9F92-57A0B52ABE1C}" destId="{9D3B33A0-5DF8-4F37-8D13-FC2E4EA5F13B}" srcOrd="0" destOrd="0" presId="urn:microsoft.com/office/officeart/2008/layout/IncreasingCircleProcess"/>
    <dgm:cxn modelId="{C3AC8E44-7512-4623-8992-083D61924AA9}" type="presOf" srcId="{5E818C24-9F2E-4FB8-ACE5-218B89B420E1}" destId="{A634750A-1EF0-41EB-8B47-085A11E01879}"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FBD20208-F7FD-4565-BEC0-6FA9178E79B3}" type="presOf" srcId="{A504FAC3-103D-41CC-8B02-BC17901C72AD}" destId="{A634750A-1EF0-41EB-8B47-085A11E01879}" srcOrd="0" destOrd="1" presId="urn:microsoft.com/office/officeart/2008/layout/IncreasingCircleProcess"/>
    <dgm:cxn modelId="{8DDD444E-9531-46CB-BF90-8807DC915893}" type="presOf" srcId="{C8F52B4B-4F74-4F22-8DF2-638F4409266B}" destId="{F8F19506-80BA-4C67-80D7-5B739F41F51D}" srcOrd="0" destOrd="0" presId="urn:microsoft.com/office/officeart/2008/layout/IncreasingCircleProcess"/>
    <dgm:cxn modelId="{2B2BB201-D31B-4DB1-B75E-0D4CFF718CA9}" type="presParOf" srcId="{68847682-9FD2-420F-9A20-379864EE6B30}" destId="{35BD1760-1E56-4DF4-81DE-63E472D00E56}" srcOrd="0" destOrd="0" presId="urn:microsoft.com/office/officeart/2008/layout/IncreasingCircleProcess"/>
    <dgm:cxn modelId="{75129E9F-14D1-437F-88DE-C26600718F56}" type="presParOf" srcId="{35BD1760-1E56-4DF4-81DE-63E472D00E56}" destId="{D415B3A8-C522-435A-AB3C-70B18B5CC724}" srcOrd="0" destOrd="0" presId="urn:microsoft.com/office/officeart/2008/layout/IncreasingCircleProcess"/>
    <dgm:cxn modelId="{DBDF3261-99A7-45DC-8E20-BEDDD3606B9A}" type="presParOf" srcId="{35BD1760-1E56-4DF4-81DE-63E472D00E56}" destId="{FC2E9FAF-3F2A-4BD9-9CA8-1FF8BB8DD074}" srcOrd="1" destOrd="0" presId="urn:microsoft.com/office/officeart/2008/layout/IncreasingCircleProcess"/>
    <dgm:cxn modelId="{EF11344C-2FA9-4A86-9BA0-45C5510020E0}" type="presParOf" srcId="{35BD1760-1E56-4DF4-81DE-63E472D00E56}" destId="{9D3B33A0-5DF8-4F37-8D13-FC2E4EA5F13B}" srcOrd="2" destOrd="0" presId="urn:microsoft.com/office/officeart/2008/layout/IncreasingCircleProcess"/>
    <dgm:cxn modelId="{B974D8BA-3DCD-41C8-BB16-A2DA97D9986E}" type="presParOf" srcId="{35BD1760-1E56-4DF4-81DE-63E472D00E56}" destId="{BE87D9B4-B406-409E-9E22-3AE6B42416EB}" srcOrd="3" destOrd="0" presId="urn:microsoft.com/office/officeart/2008/layout/IncreasingCircleProcess"/>
    <dgm:cxn modelId="{D3CD2975-BEAA-4426-B477-199B81CCC0A5}" type="presParOf" srcId="{68847682-9FD2-420F-9A20-379864EE6B30}" destId="{77B88425-BFB8-42C4-B0F2-94AA9AD08836}" srcOrd="1" destOrd="0" presId="urn:microsoft.com/office/officeart/2008/layout/IncreasingCircleProcess"/>
    <dgm:cxn modelId="{15E036CF-D522-4602-8AC5-5E4B35B5691D}" type="presParOf" srcId="{68847682-9FD2-420F-9A20-379864EE6B30}" destId="{499FA566-3481-4396-83D6-EF1B6BEFE213}" srcOrd="2" destOrd="0" presId="urn:microsoft.com/office/officeart/2008/layout/IncreasingCircleProcess"/>
    <dgm:cxn modelId="{2909157F-835B-4D4B-A505-A52A4475EF4F}" type="presParOf" srcId="{499FA566-3481-4396-83D6-EF1B6BEFE213}" destId="{92B44441-639B-48C6-8CDB-56FC855DC271}" srcOrd="0" destOrd="0" presId="urn:microsoft.com/office/officeart/2008/layout/IncreasingCircleProcess"/>
    <dgm:cxn modelId="{B0441E05-C266-47CC-89B5-9CA2AEBE7B14}" type="presParOf" srcId="{499FA566-3481-4396-83D6-EF1B6BEFE213}" destId="{3989565A-C6A6-4A7B-BD6E-633BC26077BD}" srcOrd="1" destOrd="0" presId="urn:microsoft.com/office/officeart/2008/layout/IncreasingCircleProcess"/>
    <dgm:cxn modelId="{42755CB9-9753-41E2-B16D-EEFFB7FD3036}" type="presParOf" srcId="{499FA566-3481-4396-83D6-EF1B6BEFE213}" destId="{A634750A-1EF0-41EB-8B47-085A11E01879}" srcOrd="2" destOrd="0" presId="urn:microsoft.com/office/officeart/2008/layout/IncreasingCircleProcess"/>
    <dgm:cxn modelId="{D0F14EF5-B1BF-4379-A30E-C76A7E76C4DF}" type="presParOf" srcId="{499FA566-3481-4396-83D6-EF1B6BEFE213}" destId="{F8F19506-80BA-4C67-80D7-5B739F41F51D}"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400" dirty="0" smtClean="0"/>
            <a:t>მოქმედი</a:t>
          </a:r>
          <a:r>
            <a:rPr lang="en-US" sz="1400" dirty="0" smtClean="0"/>
            <a:t>: xxx </a:t>
          </a:r>
          <a:r>
            <a:rPr lang="ka-GE" sz="1400" dirty="0" smtClean="0"/>
            <a:t>საწოლი </a:t>
          </a:r>
          <a:r>
            <a:rPr lang="en-US" sz="1400" dirty="0" smtClean="0"/>
            <a:t>XXX </a:t>
          </a:r>
          <a:r>
            <a:rPr lang="ka-GE" sz="1400" dirty="0" smtClean="0"/>
            <a:t>აპარატი</a:t>
          </a:r>
          <a:endParaRPr lang="en-US" sz="14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000" strike="sngStrike" dirty="0" smtClean="0"/>
            <a:t>სს "საჩხერის რაიონული საავადმყოფო-პოლიკლინიკური გაერთიანება„</a:t>
          </a:r>
          <a:endParaRPr lang="en-US" sz="1000" strike="sngStrike" dirty="0" smtClean="0"/>
        </a:p>
        <a:p>
          <a:r>
            <a:rPr lang="ka-GE" sz="1000" strike="sngStrike" dirty="0" smtClean="0"/>
            <a:t>შპს "კლინიკა-ლჯ</a:t>
          </a:r>
          <a:r>
            <a:rPr lang="en-US" sz="1000" strike="sngStrike" dirty="0" smtClean="0"/>
            <a:t>”</a:t>
          </a:r>
          <a:endParaRPr lang="en-US" sz="10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C8F52B4B-4F74-4F22-8DF2-638F4409266B}">
      <dgm:prSet phldrT="[Text]" custT="1"/>
      <dgm:spPr/>
      <dgm:t>
        <a:bodyPr/>
        <a:lstStyle/>
        <a:p>
          <a:r>
            <a:rPr lang="en-US" sz="1400" dirty="0" smtClean="0"/>
            <a:t>COVID&gt;300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8A72E79F-8AF7-4E9E-8465-61F17A7F165B}" type="parTrans" cxnId="{3B0C499C-673C-4748-AEDF-C94554342812}">
      <dgm:prSet/>
      <dgm:spPr/>
      <dgm:t>
        <a:bodyPr/>
        <a:lstStyle/>
        <a:p>
          <a:endParaRPr lang="en-US" sz="1000"/>
        </a:p>
      </dgm:t>
    </dgm:pt>
    <dgm:pt modelId="{3C3AA63D-1173-4041-BE7E-91C9EB31E211}" type="sibTrans" cxnId="{3B0C499C-673C-4748-AEDF-C94554342812}">
      <dgm:prSet/>
      <dgm:spPr/>
      <dgm:t>
        <a:bodyPr/>
        <a:lstStyle/>
        <a:p>
          <a:endParaRPr lang="en-US" sz="1000"/>
        </a:p>
      </dgm:t>
    </dgm:pt>
    <dgm:pt modelId="{5E818C24-9F2E-4FB8-ACE5-218B89B420E1}">
      <dgm:prSet phldrT="[Text]" custT="1"/>
      <dgm:spPr/>
      <dgm:t>
        <a:bodyPr/>
        <a:lstStyle/>
        <a:p>
          <a:r>
            <a:rPr lang="ka-GE" sz="1000" dirty="0" smtClean="0"/>
            <a:t>სს „ევექსის ჰოსპიტლები“ - ფოთის ჰოსპიტალი</a:t>
          </a:r>
          <a:endParaRPr lang="en-US" sz="1000" dirty="0"/>
        </a:p>
      </dgm:t>
    </dgm:pt>
    <dgm:pt modelId="{C6EE2B7B-96F4-4584-81E3-9F2717B2255E}" type="parTrans" cxnId="{54F3CB0F-8C5E-44B9-B5E4-CFD4D636D2A2}">
      <dgm:prSet/>
      <dgm:spPr/>
      <dgm:t>
        <a:bodyPr/>
        <a:lstStyle/>
        <a:p>
          <a:endParaRPr lang="en-US" sz="1000"/>
        </a:p>
      </dgm:t>
    </dgm:pt>
    <dgm:pt modelId="{5ABDC160-5FD4-4775-BCD4-6C5BB7D5AF49}" type="sibTrans" cxnId="{54F3CB0F-8C5E-44B9-B5E4-CFD4D636D2A2}">
      <dgm:prSet/>
      <dgm:spPr/>
      <dgm:t>
        <a:bodyPr/>
        <a:lstStyle/>
        <a:p>
          <a:endParaRPr lang="en-US" sz="1000"/>
        </a:p>
      </dgm:t>
    </dgm:pt>
    <dgm:pt modelId="{888D1C07-7E91-4D7F-8DF4-308C19CAC8F3}">
      <dgm:prSet phldrT="[Text]" custT="1"/>
      <dgm:spPr/>
      <dgm:t>
        <a:bodyPr/>
        <a:lstStyle/>
        <a:p>
          <a:r>
            <a:rPr lang="en-US" sz="1400" dirty="0" smtClean="0"/>
            <a:t>COVID&gt;800</a:t>
          </a:r>
          <a:endParaRPr lang="ka-GE" sz="1400" dirty="0" smtClean="0"/>
        </a:p>
        <a:p>
          <a:r>
            <a:rPr lang="en-US" sz="1400" dirty="0" smtClean="0"/>
            <a:t>Xxx </a:t>
          </a:r>
          <a:r>
            <a:rPr lang="ka-GE" sz="1400" dirty="0" smtClean="0"/>
            <a:t>საწოლი </a:t>
          </a:r>
          <a:r>
            <a:rPr lang="en-US" sz="1400" dirty="0" smtClean="0"/>
            <a:t>XXX </a:t>
          </a:r>
          <a:r>
            <a:rPr lang="ka-GE" sz="1400" dirty="0" smtClean="0"/>
            <a:t>აპარატი</a:t>
          </a:r>
          <a:endParaRPr lang="en-US" sz="1400" dirty="0"/>
        </a:p>
      </dgm:t>
    </dgm:pt>
    <dgm:pt modelId="{C2804A5A-9A5B-4F2B-A4F2-DDC5A5010924}" type="parTrans" cxnId="{8C05DD90-72B4-425B-B70C-A1881A274785}">
      <dgm:prSet/>
      <dgm:spPr/>
      <dgm:t>
        <a:bodyPr/>
        <a:lstStyle/>
        <a:p>
          <a:endParaRPr lang="en-US" sz="1000"/>
        </a:p>
      </dgm:t>
    </dgm:pt>
    <dgm:pt modelId="{8AD95735-D131-4BAD-BCE1-752C8646DC0D}" type="sibTrans" cxnId="{8C05DD90-72B4-425B-B70C-A1881A274785}">
      <dgm:prSet/>
      <dgm:spPr/>
      <dgm:t>
        <a:bodyPr/>
        <a:lstStyle/>
        <a:p>
          <a:endParaRPr lang="en-US" sz="1000"/>
        </a:p>
      </dgm:t>
    </dgm:pt>
    <dgm:pt modelId="{AC5E939D-2A2C-44D4-BCE6-B5E3DF8E8BE5}">
      <dgm:prSet phldrT="[Text]" custT="1"/>
      <dgm:spPr/>
      <dgm:t>
        <a:bodyPr/>
        <a:lstStyle/>
        <a:p>
          <a:r>
            <a:rPr lang="ka-GE" sz="800" strike="sngStrike" dirty="0" smtClean="0"/>
            <a:t>შპს "ჰოსპიტალ სერვისი„</a:t>
          </a:r>
          <a:endParaRPr lang="en-US" sz="800" strike="sngStrike" dirty="0"/>
        </a:p>
      </dgm:t>
    </dgm:pt>
    <dgm:pt modelId="{5C94FD30-4917-4917-982D-8EE6AA500004}" type="parTrans" cxnId="{88DFF6D8-F460-418D-B84F-201170F4659C}">
      <dgm:prSet/>
      <dgm:spPr/>
      <dgm:t>
        <a:bodyPr/>
        <a:lstStyle/>
        <a:p>
          <a:endParaRPr lang="en-US" sz="1000"/>
        </a:p>
      </dgm:t>
    </dgm:pt>
    <dgm:pt modelId="{B9000692-4097-4218-A207-1AEB39CA9DE9}" type="sibTrans" cxnId="{88DFF6D8-F460-418D-B84F-201170F4659C}">
      <dgm:prSet/>
      <dgm:spPr/>
      <dgm:t>
        <a:bodyPr/>
        <a:lstStyle/>
        <a:p>
          <a:endParaRPr lang="en-US" sz="1000"/>
        </a:p>
      </dgm:t>
    </dgm:pt>
    <dgm:pt modelId="{EEA5677A-0EFC-4961-87A2-B75ECE66D4B4}">
      <dgm:prSet custT="1"/>
      <dgm:spPr/>
      <dgm:t>
        <a:bodyPr/>
        <a:lstStyle/>
        <a:p>
          <a:r>
            <a:rPr lang="ka-GE" sz="800" strike="sngStrike" dirty="0" smtClean="0"/>
            <a:t>4. შპს "ქუთაისის საეკლესიო საავადმყოფო-წმინდა დავით აღმაშენებლის სახელობის ქსენონი</a:t>
          </a:r>
          <a:r>
            <a:rPr lang="ka-GE" sz="800" dirty="0" smtClean="0"/>
            <a:t>„</a:t>
          </a:r>
          <a:endParaRPr lang="ka-GE" sz="800" dirty="0"/>
        </a:p>
      </dgm:t>
    </dgm:pt>
    <dgm:pt modelId="{C41B0890-DD71-4CEB-B63C-49A8D0B90C08}" type="parTrans" cxnId="{1D6E1D86-902A-4804-AEB0-AF37E7DA6107}">
      <dgm:prSet/>
      <dgm:spPr/>
      <dgm:t>
        <a:bodyPr/>
        <a:lstStyle/>
        <a:p>
          <a:endParaRPr lang="en-US" sz="1400"/>
        </a:p>
      </dgm:t>
    </dgm:pt>
    <dgm:pt modelId="{3B39DD5F-A81A-4EA7-A9A4-4AF8A5523DCD}" type="sibTrans" cxnId="{1D6E1D86-902A-4804-AEB0-AF37E7DA6107}">
      <dgm:prSet/>
      <dgm:spPr/>
      <dgm:t>
        <a:bodyPr/>
        <a:lstStyle/>
        <a:p>
          <a:endParaRPr lang="en-US" sz="14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3"/>
      <dgm:spPr/>
    </dgm:pt>
    <dgm:pt modelId="{FC2E9FAF-3F2A-4BD9-9CA8-1FF8BB8DD074}" type="pres">
      <dgm:prSet presAssocID="{9B38DE1A-A2BE-4538-8B2B-9142BC542BC8}" presName="Accent" presStyleLbl="alignNode1" presStyleIdx="0" presStyleCnt="3"/>
      <dgm:spPr/>
    </dgm:pt>
    <dgm:pt modelId="{9D3B33A0-5DF8-4F37-8D13-FC2E4EA5F13B}" type="pres">
      <dgm:prSet presAssocID="{9B38DE1A-A2BE-4538-8B2B-9142BC542BC8}" presName="Child" presStyleLbl="revTx" presStyleIdx="0" presStyleCnt="6">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6">
        <dgm:presLayoutVars>
          <dgm:chMax val="1"/>
          <dgm:chPref val="1"/>
          <dgm:bulletEnabled val="1"/>
        </dgm:presLayoutVars>
      </dgm:prSet>
      <dgm:spPr/>
      <dgm:t>
        <a:bodyPr/>
        <a:lstStyle/>
        <a:p>
          <a:endParaRPr lang="en-US"/>
        </a:p>
      </dgm:t>
    </dgm:pt>
    <dgm:pt modelId="{77B88425-BFB8-42C4-B0F2-94AA9AD08836}" type="pres">
      <dgm:prSet presAssocID="{BBC3F956-F03A-464D-A9A1-A2F055A85D50}" presName="sibTrans" presStyleCnt="0"/>
      <dgm:spPr/>
    </dgm:pt>
    <dgm:pt modelId="{499FA566-3481-4396-83D6-EF1B6BEFE213}" type="pres">
      <dgm:prSet presAssocID="{C8F52B4B-4F74-4F22-8DF2-638F4409266B}" presName="composite" presStyleCnt="0"/>
      <dgm:spPr/>
    </dgm:pt>
    <dgm:pt modelId="{92B44441-639B-48C6-8CDB-56FC855DC271}" type="pres">
      <dgm:prSet presAssocID="{C8F52B4B-4F74-4F22-8DF2-638F4409266B}" presName="BackAccent" presStyleLbl="bgShp" presStyleIdx="1" presStyleCnt="3"/>
      <dgm:spPr/>
    </dgm:pt>
    <dgm:pt modelId="{3989565A-C6A6-4A7B-BD6E-633BC26077BD}" type="pres">
      <dgm:prSet presAssocID="{C8F52B4B-4F74-4F22-8DF2-638F4409266B}" presName="Accent" presStyleLbl="alignNode1" presStyleIdx="1" presStyleCnt="3"/>
      <dgm:spPr/>
    </dgm:pt>
    <dgm:pt modelId="{A634750A-1EF0-41EB-8B47-085A11E01879}" type="pres">
      <dgm:prSet presAssocID="{C8F52B4B-4F74-4F22-8DF2-638F4409266B}" presName="Child" presStyleLbl="revTx" presStyleIdx="2" presStyleCnt="6">
        <dgm:presLayoutVars>
          <dgm:chMax val="0"/>
          <dgm:chPref val="0"/>
          <dgm:bulletEnabled val="1"/>
        </dgm:presLayoutVars>
      </dgm:prSet>
      <dgm:spPr/>
      <dgm:t>
        <a:bodyPr/>
        <a:lstStyle/>
        <a:p>
          <a:endParaRPr lang="en-US"/>
        </a:p>
      </dgm:t>
    </dgm:pt>
    <dgm:pt modelId="{F8F19506-80BA-4C67-80D7-5B739F41F51D}" type="pres">
      <dgm:prSet presAssocID="{C8F52B4B-4F74-4F22-8DF2-638F4409266B}" presName="Parent" presStyleLbl="revTx" presStyleIdx="3" presStyleCnt="6">
        <dgm:presLayoutVars>
          <dgm:chMax val="1"/>
          <dgm:chPref val="1"/>
          <dgm:bulletEnabled val="1"/>
        </dgm:presLayoutVars>
      </dgm:prSet>
      <dgm:spPr/>
      <dgm:t>
        <a:bodyPr/>
        <a:lstStyle/>
        <a:p>
          <a:endParaRPr lang="en-US"/>
        </a:p>
      </dgm:t>
    </dgm:pt>
    <dgm:pt modelId="{9DF8323A-4086-4F56-BF10-427DD5FACD33}" type="pres">
      <dgm:prSet presAssocID="{3C3AA63D-1173-4041-BE7E-91C9EB31E211}" presName="sibTrans" presStyleCnt="0"/>
      <dgm:spPr/>
    </dgm:pt>
    <dgm:pt modelId="{B6EA3734-F8D7-4A8F-B1FA-7154A081586D}" type="pres">
      <dgm:prSet presAssocID="{888D1C07-7E91-4D7F-8DF4-308C19CAC8F3}" presName="composite" presStyleCnt="0"/>
      <dgm:spPr/>
    </dgm:pt>
    <dgm:pt modelId="{51FA16CF-BC3A-48F6-87AE-FDFCFDCB6F02}" type="pres">
      <dgm:prSet presAssocID="{888D1C07-7E91-4D7F-8DF4-308C19CAC8F3}" presName="BackAccent" presStyleLbl="bgShp" presStyleIdx="2" presStyleCnt="3"/>
      <dgm:spPr/>
    </dgm:pt>
    <dgm:pt modelId="{8B077601-94A6-44F6-B0A9-126C67379069}" type="pres">
      <dgm:prSet presAssocID="{888D1C07-7E91-4D7F-8DF4-308C19CAC8F3}" presName="Accent" presStyleLbl="alignNode1" presStyleIdx="2" presStyleCnt="3"/>
      <dgm:spPr/>
    </dgm:pt>
    <dgm:pt modelId="{D8D7B690-5B0B-4968-A58D-75497BE3170A}" type="pres">
      <dgm:prSet presAssocID="{888D1C07-7E91-4D7F-8DF4-308C19CAC8F3}" presName="Child" presStyleLbl="revTx" presStyleIdx="4" presStyleCnt="6">
        <dgm:presLayoutVars>
          <dgm:chMax val="0"/>
          <dgm:chPref val="0"/>
          <dgm:bulletEnabled val="1"/>
        </dgm:presLayoutVars>
      </dgm:prSet>
      <dgm:spPr/>
      <dgm:t>
        <a:bodyPr/>
        <a:lstStyle/>
        <a:p>
          <a:endParaRPr lang="en-US"/>
        </a:p>
      </dgm:t>
    </dgm:pt>
    <dgm:pt modelId="{66E4D933-81F6-48A4-A7C5-F34382410A92}" type="pres">
      <dgm:prSet presAssocID="{888D1C07-7E91-4D7F-8DF4-308C19CAC8F3}" presName="Parent" presStyleLbl="revTx" presStyleIdx="5" presStyleCnt="6">
        <dgm:presLayoutVars>
          <dgm:chMax val="1"/>
          <dgm:chPref val="1"/>
          <dgm:bulletEnabled val="1"/>
        </dgm:presLayoutVars>
      </dgm:prSet>
      <dgm:spPr/>
      <dgm:t>
        <a:bodyPr/>
        <a:lstStyle/>
        <a:p>
          <a:endParaRPr lang="en-US"/>
        </a:p>
      </dgm:t>
    </dgm:pt>
  </dgm:ptLst>
  <dgm:cxnLst>
    <dgm:cxn modelId="{E6DD178E-4E57-4358-BF8E-4EA23F08F7CD}" type="presOf" srcId="{5E818C24-9F2E-4FB8-ACE5-218B89B420E1}" destId="{A634750A-1EF0-41EB-8B47-085A11E01879}" srcOrd="0" destOrd="0" presId="urn:microsoft.com/office/officeart/2008/layout/IncreasingCircleProcess"/>
    <dgm:cxn modelId="{88DFF6D8-F460-418D-B84F-201170F4659C}" srcId="{888D1C07-7E91-4D7F-8DF4-308C19CAC8F3}" destId="{AC5E939D-2A2C-44D4-BCE6-B5E3DF8E8BE5}" srcOrd="0" destOrd="0" parTransId="{5C94FD30-4917-4917-982D-8EE6AA500004}" sibTransId="{B9000692-4097-4218-A207-1AEB39CA9DE9}"/>
    <dgm:cxn modelId="{70F62348-EBD0-4454-8040-D9B2F9A1F96B}" type="presOf" srcId="{9B38DE1A-A2BE-4538-8B2B-9142BC542BC8}" destId="{BE87D9B4-B406-409E-9E22-3AE6B42416EB}" srcOrd="0" destOrd="0" presId="urn:microsoft.com/office/officeart/2008/layout/IncreasingCircleProcess"/>
    <dgm:cxn modelId="{5A676CE5-B5C4-4B2D-990D-AB2DDE8C95DA}" type="presOf" srcId="{C8F52B4B-4F74-4F22-8DF2-638F4409266B}" destId="{F8F19506-80BA-4C67-80D7-5B739F41F51D}" srcOrd="0" destOrd="0" presId="urn:microsoft.com/office/officeart/2008/layout/IncreasingCircleProcess"/>
    <dgm:cxn modelId="{6E4A01FC-B8FC-4F3C-9682-9B22032882F8}" type="presOf" srcId="{AEA26EC7-1FE5-4D40-AC1F-17F0A0E7AEDF}" destId="{68847682-9FD2-420F-9A20-379864EE6B30}" srcOrd="0" destOrd="0" presId="urn:microsoft.com/office/officeart/2008/layout/IncreasingCircleProcess"/>
    <dgm:cxn modelId="{3B0C499C-673C-4748-AEDF-C94554342812}" srcId="{AEA26EC7-1FE5-4D40-AC1F-17F0A0E7AEDF}" destId="{C8F52B4B-4F74-4F22-8DF2-638F4409266B}" srcOrd="1" destOrd="0" parTransId="{8A72E79F-8AF7-4E9E-8465-61F17A7F165B}" sibTransId="{3C3AA63D-1173-4041-BE7E-91C9EB31E211}"/>
    <dgm:cxn modelId="{B6BEA2B3-477D-4AB7-8CE8-521DB6013A73}" srcId="{9B38DE1A-A2BE-4538-8B2B-9142BC542BC8}" destId="{27C6F4DA-9F4F-48C7-9F92-57A0B52ABE1C}" srcOrd="0" destOrd="0" parTransId="{44E22B58-9951-48B4-B82B-A4AD23068ECC}" sibTransId="{26203039-B5CF-4962-8149-A0E9B6C057D2}"/>
    <dgm:cxn modelId="{B8185A1C-D147-4CE6-A075-0E9CEFD1A4CD}" type="presOf" srcId="{888D1C07-7E91-4D7F-8DF4-308C19CAC8F3}" destId="{66E4D933-81F6-48A4-A7C5-F34382410A92}" srcOrd="0" destOrd="0" presId="urn:microsoft.com/office/officeart/2008/layout/IncreasingCircleProcess"/>
    <dgm:cxn modelId="{8C05DD90-72B4-425B-B70C-A1881A274785}" srcId="{AEA26EC7-1FE5-4D40-AC1F-17F0A0E7AEDF}" destId="{888D1C07-7E91-4D7F-8DF4-308C19CAC8F3}" srcOrd="2" destOrd="0" parTransId="{C2804A5A-9A5B-4F2B-A4F2-DDC5A5010924}" sibTransId="{8AD95735-D131-4BAD-BCE1-752C8646DC0D}"/>
    <dgm:cxn modelId="{D10C35A4-A5DC-4E14-B8C7-8D4F6704B214}" type="presOf" srcId="{27C6F4DA-9F4F-48C7-9F92-57A0B52ABE1C}" destId="{9D3B33A0-5DF8-4F37-8D13-FC2E4EA5F13B}" srcOrd="0" destOrd="0" presId="urn:microsoft.com/office/officeart/2008/layout/IncreasingCircleProcess"/>
    <dgm:cxn modelId="{19349ECC-FE76-40D9-A536-311DE08E7AD0}" type="presOf" srcId="{AC5E939D-2A2C-44D4-BCE6-B5E3DF8E8BE5}" destId="{D8D7B690-5B0B-4968-A58D-75497BE3170A}" srcOrd="0" destOrd="0" presId="urn:microsoft.com/office/officeart/2008/layout/IncreasingCircleProcess"/>
    <dgm:cxn modelId="{1D6E1D86-902A-4804-AEB0-AF37E7DA6107}" srcId="{888D1C07-7E91-4D7F-8DF4-308C19CAC8F3}" destId="{EEA5677A-0EFC-4961-87A2-B75ECE66D4B4}" srcOrd="1" destOrd="0" parTransId="{C41B0890-DD71-4CEB-B63C-49A8D0B90C08}" sibTransId="{3B39DD5F-A81A-4EA7-A9A4-4AF8A5523DCD}"/>
    <dgm:cxn modelId="{31BFBF2D-6D34-46A8-9C6E-2404107465D0}" srcId="{AEA26EC7-1FE5-4D40-AC1F-17F0A0E7AEDF}" destId="{9B38DE1A-A2BE-4538-8B2B-9142BC542BC8}" srcOrd="0" destOrd="0" parTransId="{37341763-BF12-494F-8099-B1A01F692CBD}" sibTransId="{BBC3F956-F03A-464D-A9A1-A2F055A85D50}"/>
    <dgm:cxn modelId="{54F3CB0F-8C5E-44B9-B5E4-CFD4D636D2A2}" srcId="{C8F52B4B-4F74-4F22-8DF2-638F4409266B}" destId="{5E818C24-9F2E-4FB8-ACE5-218B89B420E1}" srcOrd="0" destOrd="0" parTransId="{C6EE2B7B-96F4-4584-81E3-9F2717B2255E}" sibTransId="{5ABDC160-5FD4-4775-BCD4-6C5BB7D5AF49}"/>
    <dgm:cxn modelId="{CEAC823A-35F0-4BEE-A918-A0BC549CD25A}" type="presOf" srcId="{EEA5677A-0EFC-4961-87A2-B75ECE66D4B4}" destId="{D8D7B690-5B0B-4968-A58D-75497BE3170A}" srcOrd="0" destOrd="1" presId="urn:microsoft.com/office/officeart/2008/layout/IncreasingCircleProcess"/>
    <dgm:cxn modelId="{822DFC39-2AAB-43F5-AEBC-3D1E6B20752A}" type="presParOf" srcId="{68847682-9FD2-420F-9A20-379864EE6B30}" destId="{35BD1760-1E56-4DF4-81DE-63E472D00E56}" srcOrd="0" destOrd="0" presId="urn:microsoft.com/office/officeart/2008/layout/IncreasingCircleProcess"/>
    <dgm:cxn modelId="{B4383AAD-FACD-48C8-8292-A139A2AA19B9}" type="presParOf" srcId="{35BD1760-1E56-4DF4-81DE-63E472D00E56}" destId="{D415B3A8-C522-435A-AB3C-70B18B5CC724}" srcOrd="0" destOrd="0" presId="urn:microsoft.com/office/officeart/2008/layout/IncreasingCircleProcess"/>
    <dgm:cxn modelId="{D2204635-1ED8-4C98-8FC4-7B74BC6D76AD}" type="presParOf" srcId="{35BD1760-1E56-4DF4-81DE-63E472D00E56}" destId="{FC2E9FAF-3F2A-4BD9-9CA8-1FF8BB8DD074}" srcOrd="1" destOrd="0" presId="urn:microsoft.com/office/officeart/2008/layout/IncreasingCircleProcess"/>
    <dgm:cxn modelId="{2F2C025F-5104-4B2F-92E7-317E6913899F}" type="presParOf" srcId="{35BD1760-1E56-4DF4-81DE-63E472D00E56}" destId="{9D3B33A0-5DF8-4F37-8D13-FC2E4EA5F13B}" srcOrd="2" destOrd="0" presId="urn:microsoft.com/office/officeart/2008/layout/IncreasingCircleProcess"/>
    <dgm:cxn modelId="{9788D158-B5CC-40BF-A2E5-770BF7E69AFB}" type="presParOf" srcId="{35BD1760-1E56-4DF4-81DE-63E472D00E56}" destId="{BE87D9B4-B406-409E-9E22-3AE6B42416EB}" srcOrd="3" destOrd="0" presId="urn:microsoft.com/office/officeart/2008/layout/IncreasingCircleProcess"/>
    <dgm:cxn modelId="{4552E6B6-1A90-44EE-AF79-2D64425A10DD}" type="presParOf" srcId="{68847682-9FD2-420F-9A20-379864EE6B30}" destId="{77B88425-BFB8-42C4-B0F2-94AA9AD08836}" srcOrd="1" destOrd="0" presId="urn:microsoft.com/office/officeart/2008/layout/IncreasingCircleProcess"/>
    <dgm:cxn modelId="{8B7D5E42-5F46-4269-AA00-8E0B92CE1835}" type="presParOf" srcId="{68847682-9FD2-420F-9A20-379864EE6B30}" destId="{499FA566-3481-4396-83D6-EF1B6BEFE213}" srcOrd="2" destOrd="0" presId="urn:microsoft.com/office/officeart/2008/layout/IncreasingCircleProcess"/>
    <dgm:cxn modelId="{BCADFE26-DEE8-4CA0-9149-9395E6FD9EF7}" type="presParOf" srcId="{499FA566-3481-4396-83D6-EF1B6BEFE213}" destId="{92B44441-639B-48C6-8CDB-56FC855DC271}" srcOrd="0" destOrd="0" presId="urn:microsoft.com/office/officeart/2008/layout/IncreasingCircleProcess"/>
    <dgm:cxn modelId="{B424BDC6-263A-40E9-A517-BAB8188C4F7C}" type="presParOf" srcId="{499FA566-3481-4396-83D6-EF1B6BEFE213}" destId="{3989565A-C6A6-4A7B-BD6E-633BC26077BD}" srcOrd="1" destOrd="0" presId="urn:microsoft.com/office/officeart/2008/layout/IncreasingCircleProcess"/>
    <dgm:cxn modelId="{2A6DC3C5-3357-4AEE-9204-40CD035E3AAE}" type="presParOf" srcId="{499FA566-3481-4396-83D6-EF1B6BEFE213}" destId="{A634750A-1EF0-41EB-8B47-085A11E01879}" srcOrd="2" destOrd="0" presId="urn:microsoft.com/office/officeart/2008/layout/IncreasingCircleProcess"/>
    <dgm:cxn modelId="{C3F35E48-6CF3-4621-81C8-ABDBF852B161}" type="presParOf" srcId="{499FA566-3481-4396-83D6-EF1B6BEFE213}" destId="{F8F19506-80BA-4C67-80D7-5B739F41F51D}" srcOrd="3" destOrd="0" presId="urn:microsoft.com/office/officeart/2008/layout/IncreasingCircleProcess"/>
    <dgm:cxn modelId="{B274AA1F-FB1E-490B-8FB3-EB301299EFEF}" type="presParOf" srcId="{68847682-9FD2-420F-9A20-379864EE6B30}" destId="{9DF8323A-4086-4F56-BF10-427DD5FACD33}" srcOrd="3" destOrd="0" presId="urn:microsoft.com/office/officeart/2008/layout/IncreasingCircleProcess"/>
    <dgm:cxn modelId="{969AF403-0EEF-4584-B0AE-C9FE6A10E712}" type="presParOf" srcId="{68847682-9FD2-420F-9A20-379864EE6B30}" destId="{B6EA3734-F8D7-4A8F-B1FA-7154A081586D}" srcOrd="4" destOrd="0" presId="urn:microsoft.com/office/officeart/2008/layout/IncreasingCircleProcess"/>
    <dgm:cxn modelId="{350A43BB-05FC-40C5-AC95-DB691D4793AF}" type="presParOf" srcId="{B6EA3734-F8D7-4A8F-B1FA-7154A081586D}" destId="{51FA16CF-BC3A-48F6-87AE-FDFCFDCB6F02}" srcOrd="0" destOrd="0" presId="urn:microsoft.com/office/officeart/2008/layout/IncreasingCircleProcess"/>
    <dgm:cxn modelId="{3BC914F1-A823-4841-8DAC-CA92FC46086F}" type="presParOf" srcId="{B6EA3734-F8D7-4A8F-B1FA-7154A081586D}" destId="{8B077601-94A6-44F6-B0A9-126C67379069}" srcOrd="1" destOrd="0" presId="urn:microsoft.com/office/officeart/2008/layout/IncreasingCircleProcess"/>
    <dgm:cxn modelId="{4879A534-A26D-4353-84A1-A874701D6662}" type="presParOf" srcId="{B6EA3734-F8D7-4A8F-B1FA-7154A081586D}" destId="{D8D7B690-5B0B-4968-A58D-75497BE3170A}" srcOrd="2" destOrd="0" presId="urn:microsoft.com/office/officeart/2008/layout/IncreasingCircleProcess"/>
    <dgm:cxn modelId="{9C4104D5-582B-4C79-9012-D2BC5118BE21}" type="presParOf" srcId="{B6EA3734-F8D7-4A8F-B1FA-7154A081586D}" destId="{66E4D933-81F6-48A4-A7C5-F34382410A92}"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შპს "აბასთუმნის ფილტვის ცენტრი„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F7923353-083B-4ABB-B4E1-F10182FDE9EC}" type="presOf" srcId="{AEA26EC7-1FE5-4D40-AC1F-17F0A0E7AEDF}" destId="{68847682-9FD2-420F-9A20-379864EE6B30}" srcOrd="0" destOrd="0" presId="urn:microsoft.com/office/officeart/2008/layout/IncreasingCircleProcess"/>
    <dgm:cxn modelId="{449632D1-255D-4304-98BD-A5897019C893}" type="presOf" srcId="{9B38DE1A-A2BE-4538-8B2B-9142BC542BC8}" destId="{BE87D9B4-B406-409E-9E22-3AE6B42416E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C6C82FD3-6400-4DFC-AE5A-E35B107D90ED}" type="presOf" srcId="{27C6F4DA-9F4F-48C7-9F92-57A0B52ABE1C}" destId="{9D3B33A0-5DF8-4F37-8D13-FC2E4EA5F13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3EA82660-8BB6-40A8-A765-05DDD6B4CF9B}" type="presParOf" srcId="{68847682-9FD2-420F-9A20-379864EE6B30}" destId="{35BD1760-1E56-4DF4-81DE-63E472D00E56}" srcOrd="0" destOrd="0" presId="urn:microsoft.com/office/officeart/2008/layout/IncreasingCircleProcess"/>
    <dgm:cxn modelId="{C7C702C5-1B9A-4A97-8B9F-A1AB8E2E2D27}" type="presParOf" srcId="{35BD1760-1E56-4DF4-81DE-63E472D00E56}" destId="{D415B3A8-C522-435A-AB3C-70B18B5CC724}" srcOrd="0" destOrd="0" presId="urn:microsoft.com/office/officeart/2008/layout/IncreasingCircleProcess"/>
    <dgm:cxn modelId="{9D49B0EA-38C4-4BE7-871E-0F65B93D22B4}" type="presParOf" srcId="{35BD1760-1E56-4DF4-81DE-63E472D00E56}" destId="{FC2E9FAF-3F2A-4BD9-9CA8-1FF8BB8DD074}" srcOrd="1" destOrd="0" presId="urn:microsoft.com/office/officeart/2008/layout/IncreasingCircleProcess"/>
    <dgm:cxn modelId="{EA9DAA3D-821B-4AB2-BB58-7FBE60F2C9CF}" type="presParOf" srcId="{35BD1760-1E56-4DF4-81DE-63E472D00E56}" destId="{9D3B33A0-5DF8-4F37-8D13-FC2E4EA5F13B}" srcOrd="2" destOrd="0" presId="urn:microsoft.com/office/officeart/2008/layout/IncreasingCircleProcess"/>
    <dgm:cxn modelId="{932F7542-C28B-40C0-8FF9-58C5066E3F49}"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შპს "ჯეო ჰოსპიტალს„ - მარნეული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4B72BF0A-8657-44A6-9F3F-5D722EE47F13}">
      <dgm:prSet custT="1"/>
      <dgm:spPr/>
      <dgm:t>
        <a:bodyPr/>
        <a:lstStyle/>
        <a:p>
          <a:r>
            <a:rPr lang="ka-GE" sz="1400" dirty="0" smtClean="0"/>
            <a:t>სს "რუსთავის ცენტრალური საავადმყოფო„</a:t>
          </a:r>
        </a:p>
      </dgm:t>
    </dgm:pt>
    <dgm:pt modelId="{8C8CE7E2-560E-4ACF-913B-171283023CF1}" type="parTrans" cxnId="{F3D753A4-914E-450E-A839-392F1C9A393C}">
      <dgm:prSet/>
      <dgm:spPr/>
      <dgm:t>
        <a:bodyPr/>
        <a:lstStyle/>
        <a:p>
          <a:endParaRPr lang="en-US"/>
        </a:p>
      </dgm:t>
    </dgm:pt>
    <dgm:pt modelId="{16B8A527-5047-4A7E-A1AB-0746D146E4F6}" type="sibTrans" cxnId="{F3D753A4-914E-450E-A839-392F1C9A393C}">
      <dgm:prSet/>
      <dgm:spPr/>
      <dgm:t>
        <a:bodyPr/>
        <a:lstStyle/>
        <a:p>
          <a:endParaRPr lang="en-US"/>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31BFBF2D-6D34-46A8-9C6E-2404107465D0}" srcId="{AEA26EC7-1FE5-4D40-AC1F-17F0A0E7AEDF}" destId="{9B38DE1A-A2BE-4538-8B2B-9142BC542BC8}" srcOrd="0" destOrd="0" parTransId="{37341763-BF12-494F-8099-B1A01F692CBD}" sibTransId="{BBC3F956-F03A-464D-A9A1-A2F055A85D50}"/>
    <dgm:cxn modelId="{0805DBAE-957E-44D6-9271-9FAF544C9020}" type="presOf" srcId="{AEA26EC7-1FE5-4D40-AC1F-17F0A0E7AEDF}" destId="{68847682-9FD2-420F-9A20-379864EE6B30}" srcOrd="0" destOrd="0" presId="urn:microsoft.com/office/officeart/2008/layout/IncreasingCircleProcess"/>
    <dgm:cxn modelId="{F3D753A4-914E-450E-A839-392F1C9A393C}" srcId="{9B38DE1A-A2BE-4538-8B2B-9142BC542BC8}" destId="{4B72BF0A-8657-44A6-9F3F-5D722EE47F13}" srcOrd="1" destOrd="0" parTransId="{8C8CE7E2-560E-4ACF-913B-171283023CF1}" sibTransId="{16B8A527-5047-4A7E-A1AB-0746D146E4F6}"/>
    <dgm:cxn modelId="{A6222EF7-DE3D-41A5-87A4-F5FB392AC626}" type="presOf" srcId="{27C6F4DA-9F4F-48C7-9F92-57A0B52ABE1C}" destId="{9D3B33A0-5DF8-4F37-8D13-FC2E4EA5F13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75AB8E3A-2975-497D-AA10-24ADC63B874B}" type="presOf" srcId="{9B38DE1A-A2BE-4538-8B2B-9142BC542BC8}" destId="{BE87D9B4-B406-409E-9E22-3AE6B42416EB}" srcOrd="0" destOrd="0" presId="urn:microsoft.com/office/officeart/2008/layout/IncreasingCircleProcess"/>
    <dgm:cxn modelId="{61D8437D-A9B5-4FBD-8DFE-44723063D981}" type="presOf" srcId="{4B72BF0A-8657-44A6-9F3F-5D722EE47F13}" destId="{9D3B33A0-5DF8-4F37-8D13-FC2E4EA5F13B}" srcOrd="0" destOrd="1" presId="urn:microsoft.com/office/officeart/2008/layout/IncreasingCircleProcess"/>
    <dgm:cxn modelId="{C16E7BB8-67B7-4383-9675-822065F1ECE0}" type="presParOf" srcId="{68847682-9FD2-420F-9A20-379864EE6B30}" destId="{35BD1760-1E56-4DF4-81DE-63E472D00E56}" srcOrd="0" destOrd="0" presId="urn:microsoft.com/office/officeart/2008/layout/IncreasingCircleProcess"/>
    <dgm:cxn modelId="{E901F686-0E12-4F38-838E-8D97174E31CC}" type="presParOf" srcId="{35BD1760-1E56-4DF4-81DE-63E472D00E56}" destId="{D415B3A8-C522-435A-AB3C-70B18B5CC724}" srcOrd="0" destOrd="0" presId="urn:microsoft.com/office/officeart/2008/layout/IncreasingCircleProcess"/>
    <dgm:cxn modelId="{D6331EA4-B0ED-4A73-A3B3-59FE3673887F}" type="presParOf" srcId="{35BD1760-1E56-4DF4-81DE-63E472D00E56}" destId="{FC2E9FAF-3F2A-4BD9-9CA8-1FF8BB8DD074}" srcOrd="1" destOrd="0" presId="urn:microsoft.com/office/officeart/2008/layout/IncreasingCircleProcess"/>
    <dgm:cxn modelId="{6841B9F8-33C9-453C-AD2B-541F2964D63E}" type="presParOf" srcId="{35BD1760-1E56-4DF4-81DE-63E472D00E56}" destId="{9D3B33A0-5DF8-4F37-8D13-FC2E4EA5F13B}" srcOrd="2" destOrd="0" presId="urn:microsoft.com/office/officeart/2008/layout/IncreasingCircleProcess"/>
    <dgm:cxn modelId="{6111610A-E7B4-4B75-8222-037C3AEB6001}"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სსიპ "გიორგი აბრამიშვილის სახელობის საქართველოს თავდაცვის სამინისტროს სამხედრო ჰოსპიტალი„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3B8DE29B-61A6-4A4D-822D-AAA6DDEE0400}" type="presOf" srcId="{9B38DE1A-A2BE-4538-8B2B-9142BC542BC8}" destId="{BE87D9B4-B406-409E-9E22-3AE6B42416EB}" srcOrd="0" destOrd="0" presId="urn:microsoft.com/office/officeart/2008/layout/IncreasingCircleProcess"/>
    <dgm:cxn modelId="{31BFBF2D-6D34-46A8-9C6E-2404107465D0}" srcId="{AEA26EC7-1FE5-4D40-AC1F-17F0A0E7AEDF}" destId="{9B38DE1A-A2BE-4538-8B2B-9142BC542BC8}" srcOrd="0" destOrd="0" parTransId="{37341763-BF12-494F-8099-B1A01F692CBD}" sibTransId="{BBC3F956-F03A-464D-A9A1-A2F055A85D50}"/>
    <dgm:cxn modelId="{FB00F938-6354-485B-94F8-0D9373B77088}" type="presOf" srcId="{AEA26EC7-1FE5-4D40-AC1F-17F0A0E7AEDF}" destId="{68847682-9FD2-420F-9A20-379864EE6B30}"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A4810D6F-3A9E-4490-9D65-0FE0384D85D3}" type="presOf" srcId="{27C6F4DA-9F4F-48C7-9F92-57A0B52ABE1C}" destId="{9D3B33A0-5DF8-4F37-8D13-FC2E4EA5F13B}" srcOrd="0" destOrd="0" presId="urn:microsoft.com/office/officeart/2008/layout/IncreasingCircleProcess"/>
    <dgm:cxn modelId="{B7EAE2FC-8F31-47A6-8559-60C7170CCBFD}" type="presParOf" srcId="{68847682-9FD2-420F-9A20-379864EE6B30}" destId="{35BD1760-1E56-4DF4-81DE-63E472D00E56}" srcOrd="0" destOrd="0" presId="urn:microsoft.com/office/officeart/2008/layout/IncreasingCircleProcess"/>
    <dgm:cxn modelId="{2FC6E612-81D8-4C23-917C-265EAFBD4D2E}" type="presParOf" srcId="{35BD1760-1E56-4DF4-81DE-63E472D00E56}" destId="{D415B3A8-C522-435A-AB3C-70B18B5CC724}" srcOrd="0" destOrd="0" presId="urn:microsoft.com/office/officeart/2008/layout/IncreasingCircleProcess"/>
    <dgm:cxn modelId="{ABA9C2AF-7A98-49B6-8423-3715D5A4E3B4}" type="presParOf" srcId="{35BD1760-1E56-4DF4-81DE-63E472D00E56}" destId="{FC2E9FAF-3F2A-4BD9-9CA8-1FF8BB8DD074}" srcOrd="1" destOrd="0" presId="urn:microsoft.com/office/officeart/2008/layout/IncreasingCircleProcess"/>
    <dgm:cxn modelId="{E91E2639-C4C6-460D-995B-0717F2904E02}" type="presParOf" srcId="{35BD1760-1E56-4DF4-81DE-63E472D00E56}" destId="{9D3B33A0-5DF8-4F37-8D13-FC2E4EA5F13B}" srcOrd="2" destOrd="0" presId="urn:microsoft.com/office/officeart/2008/layout/IncreasingCircleProcess"/>
    <dgm:cxn modelId="{6330BC64-1B68-40F2-8C04-1F3FDC892950}"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EA26EC7-1FE5-4D40-AC1F-17F0A0E7AEDF}" type="doc">
      <dgm:prSet loTypeId="urn:microsoft.com/office/officeart/2008/layout/IncreasingCircleProcess" loCatId="process" qsTypeId="urn:microsoft.com/office/officeart/2005/8/quickstyle/simple1" qsCatId="simple" csTypeId="urn:microsoft.com/office/officeart/2005/8/colors/colorful5" csCatId="colorful" phldr="1"/>
      <dgm:spPr/>
      <dgm:t>
        <a:bodyPr/>
        <a:lstStyle/>
        <a:p>
          <a:endParaRPr lang="en-US"/>
        </a:p>
      </dgm:t>
    </dgm:pt>
    <dgm:pt modelId="{9B38DE1A-A2BE-4538-8B2B-9142BC542BC8}">
      <dgm:prSet phldrT="[Text]" custT="1"/>
      <dgm:spPr/>
      <dgm:t>
        <a:bodyPr/>
        <a:lstStyle/>
        <a:p>
          <a:r>
            <a:rPr lang="ka-GE" sz="1800" dirty="0" smtClean="0"/>
            <a:t>მოქმედი</a:t>
          </a:r>
          <a:r>
            <a:rPr lang="en-US" sz="1800" dirty="0" smtClean="0"/>
            <a:t>: xxx </a:t>
          </a:r>
          <a:r>
            <a:rPr lang="ka-GE" sz="1800" dirty="0" smtClean="0"/>
            <a:t>საწოლი </a:t>
          </a:r>
          <a:r>
            <a:rPr lang="en-US" sz="1800" dirty="0" smtClean="0"/>
            <a:t>XXX </a:t>
          </a:r>
          <a:r>
            <a:rPr lang="ka-GE" sz="1800" dirty="0" smtClean="0"/>
            <a:t>აპარატი</a:t>
          </a:r>
          <a:endParaRPr lang="en-US" sz="1800" dirty="0"/>
        </a:p>
      </dgm:t>
    </dgm:pt>
    <dgm:pt modelId="{37341763-BF12-494F-8099-B1A01F692CBD}" type="parTrans" cxnId="{31BFBF2D-6D34-46A8-9C6E-2404107465D0}">
      <dgm:prSet/>
      <dgm:spPr/>
      <dgm:t>
        <a:bodyPr/>
        <a:lstStyle/>
        <a:p>
          <a:endParaRPr lang="en-US" sz="1000"/>
        </a:p>
      </dgm:t>
    </dgm:pt>
    <dgm:pt modelId="{BBC3F956-F03A-464D-A9A1-A2F055A85D50}" type="sibTrans" cxnId="{31BFBF2D-6D34-46A8-9C6E-2404107465D0}">
      <dgm:prSet/>
      <dgm:spPr/>
      <dgm:t>
        <a:bodyPr/>
        <a:lstStyle/>
        <a:p>
          <a:endParaRPr lang="en-US" sz="1000"/>
        </a:p>
      </dgm:t>
    </dgm:pt>
    <dgm:pt modelId="{27C6F4DA-9F4F-48C7-9F92-57A0B52ABE1C}">
      <dgm:prSet phldrT="[Text]" custT="1"/>
      <dgm:spPr/>
      <dgm:t>
        <a:bodyPr/>
        <a:lstStyle/>
        <a:p>
          <a:r>
            <a:rPr lang="ka-GE" sz="1400" dirty="0" smtClean="0"/>
            <a:t>შპს "მცხეთის სამედიცინო ცენტრი„</a:t>
          </a:r>
          <a:endParaRPr lang="en-US" sz="1400" strike="sngStrike" dirty="0"/>
        </a:p>
      </dgm:t>
    </dgm:pt>
    <dgm:pt modelId="{44E22B58-9951-48B4-B82B-A4AD23068ECC}" type="parTrans" cxnId="{B6BEA2B3-477D-4AB7-8CE8-521DB6013A73}">
      <dgm:prSet/>
      <dgm:spPr/>
      <dgm:t>
        <a:bodyPr/>
        <a:lstStyle/>
        <a:p>
          <a:endParaRPr lang="en-US" sz="1000"/>
        </a:p>
      </dgm:t>
    </dgm:pt>
    <dgm:pt modelId="{26203039-B5CF-4962-8149-A0E9B6C057D2}" type="sibTrans" cxnId="{B6BEA2B3-477D-4AB7-8CE8-521DB6013A73}">
      <dgm:prSet/>
      <dgm:spPr/>
      <dgm:t>
        <a:bodyPr/>
        <a:lstStyle/>
        <a:p>
          <a:endParaRPr lang="en-US" sz="1000"/>
        </a:p>
      </dgm:t>
    </dgm:pt>
    <dgm:pt modelId="{68847682-9FD2-420F-9A20-379864EE6B30}" type="pres">
      <dgm:prSet presAssocID="{AEA26EC7-1FE5-4D40-AC1F-17F0A0E7AEDF}" presName="Name0" presStyleCnt="0">
        <dgm:presLayoutVars>
          <dgm:chMax val="7"/>
          <dgm:chPref val="7"/>
          <dgm:dir/>
          <dgm:animOne val="branch"/>
          <dgm:animLvl val="lvl"/>
        </dgm:presLayoutVars>
      </dgm:prSet>
      <dgm:spPr/>
      <dgm:t>
        <a:bodyPr/>
        <a:lstStyle/>
        <a:p>
          <a:endParaRPr lang="en-US"/>
        </a:p>
      </dgm:t>
    </dgm:pt>
    <dgm:pt modelId="{35BD1760-1E56-4DF4-81DE-63E472D00E56}" type="pres">
      <dgm:prSet presAssocID="{9B38DE1A-A2BE-4538-8B2B-9142BC542BC8}" presName="composite" presStyleCnt="0"/>
      <dgm:spPr/>
    </dgm:pt>
    <dgm:pt modelId="{D415B3A8-C522-435A-AB3C-70B18B5CC724}" type="pres">
      <dgm:prSet presAssocID="{9B38DE1A-A2BE-4538-8B2B-9142BC542BC8}" presName="BackAccent" presStyleLbl="bgShp" presStyleIdx="0" presStyleCnt="1"/>
      <dgm:spPr/>
    </dgm:pt>
    <dgm:pt modelId="{FC2E9FAF-3F2A-4BD9-9CA8-1FF8BB8DD074}" type="pres">
      <dgm:prSet presAssocID="{9B38DE1A-A2BE-4538-8B2B-9142BC542BC8}" presName="Accent" presStyleLbl="alignNode1" presStyleIdx="0" presStyleCnt="1"/>
      <dgm:spPr/>
    </dgm:pt>
    <dgm:pt modelId="{9D3B33A0-5DF8-4F37-8D13-FC2E4EA5F13B}" type="pres">
      <dgm:prSet presAssocID="{9B38DE1A-A2BE-4538-8B2B-9142BC542BC8}" presName="Child" presStyleLbl="revTx" presStyleIdx="0" presStyleCnt="2">
        <dgm:presLayoutVars>
          <dgm:chMax val="0"/>
          <dgm:chPref val="0"/>
          <dgm:bulletEnabled val="1"/>
        </dgm:presLayoutVars>
      </dgm:prSet>
      <dgm:spPr/>
      <dgm:t>
        <a:bodyPr/>
        <a:lstStyle/>
        <a:p>
          <a:endParaRPr lang="en-US"/>
        </a:p>
      </dgm:t>
    </dgm:pt>
    <dgm:pt modelId="{BE87D9B4-B406-409E-9E22-3AE6B42416EB}" type="pres">
      <dgm:prSet presAssocID="{9B38DE1A-A2BE-4538-8B2B-9142BC542BC8}" presName="Parent" presStyleLbl="revTx" presStyleIdx="1" presStyleCnt="2">
        <dgm:presLayoutVars>
          <dgm:chMax val="1"/>
          <dgm:chPref val="1"/>
          <dgm:bulletEnabled val="1"/>
        </dgm:presLayoutVars>
      </dgm:prSet>
      <dgm:spPr/>
      <dgm:t>
        <a:bodyPr/>
        <a:lstStyle/>
        <a:p>
          <a:endParaRPr lang="en-US"/>
        </a:p>
      </dgm:t>
    </dgm:pt>
  </dgm:ptLst>
  <dgm:cxnLst>
    <dgm:cxn modelId="{31BFBF2D-6D34-46A8-9C6E-2404107465D0}" srcId="{AEA26EC7-1FE5-4D40-AC1F-17F0A0E7AEDF}" destId="{9B38DE1A-A2BE-4538-8B2B-9142BC542BC8}" srcOrd="0" destOrd="0" parTransId="{37341763-BF12-494F-8099-B1A01F692CBD}" sibTransId="{BBC3F956-F03A-464D-A9A1-A2F055A85D50}"/>
    <dgm:cxn modelId="{0C53BC87-33BB-4691-A53A-96398AD8B34A}" type="presOf" srcId="{AEA26EC7-1FE5-4D40-AC1F-17F0A0E7AEDF}" destId="{68847682-9FD2-420F-9A20-379864EE6B30}" srcOrd="0" destOrd="0" presId="urn:microsoft.com/office/officeart/2008/layout/IncreasingCircleProcess"/>
    <dgm:cxn modelId="{0FB1DEF9-EBB3-4D28-86F9-74F013B6CDC6}" type="presOf" srcId="{9B38DE1A-A2BE-4538-8B2B-9142BC542BC8}" destId="{BE87D9B4-B406-409E-9E22-3AE6B42416EB}" srcOrd="0" destOrd="0" presId="urn:microsoft.com/office/officeart/2008/layout/IncreasingCircleProcess"/>
    <dgm:cxn modelId="{0D579683-029A-403F-9A37-C64E71B1EE15}" type="presOf" srcId="{27C6F4DA-9F4F-48C7-9F92-57A0B52ABE1C}" destId="{9D3B33A0-5DF8-4F37-8D13-FC2E4EA5F13B}" srcOrd="0" destOrd="0" presId="urn:microsoft.com/office/officeart/2008/layout/IncreasingCircleProcess"/>
    <dgm:cxn modelId="{B6BEA2B3-477D-4AB7-8CE8-521DB6013A73}" srcId="{9B38DE1A-A2BE-4538-8B2B-9142BC542BC8}" destId="{27C6F4DA-9F4F-48C7-9F92-57A0B52ABE1C}" srcOrd="0" destOrd="0" parTransId="{44E22B58-9951-48B4-B82B-A4AD23068ECC}" sibTransId="{26203039-B5CF-4962-8149-A0E9B6C057D2}"/>
    <dgm:cxn modelId="{729E4039-2FFA-481A-B038-67FA745BDD62}" type="presParOf" srcId="{68847682-9FD2-420F-9A20-379864EE6B30}" destId="{35BD1760-1E56-4DF4-81DE-63E472D00E56}" srcOrd="0" destOrd="0" presId="urn:microsoft.com/office/officeart/2008/layout/IncreasingCircleProcess"/>
    <dgm:cxn modelId="{5682C318-201A-418A-AE1D-1AB9466118E5}" type="presParOf" srcId="{35BD1760-1E56-4DF4-81DE-63E472D00E56}" destId="{D415B3A8-C522-435A-AB3C-70B18B5CC724}" srcOrd="0" destOrd="0" presId="urn:microsoft.com/office/officeart/2008/layout/IncreasingCircleProcess"/>
    <dgm:cxn modelId="{FE9567EF-A75A-4E6C-A89B-EA3A65BEA883}" type="presParOf" srcId="{35BD1760-1E56-4DF4-81DE-63E472D00E56}" destId="{FC2E9FAF-3F2A-4BD9-9CA8-1FF8BB8DD074}" srcOrd="1" destOrd="0" presId="urn:microsoft.com/office/officeart/2008/layout/IncreasingCircleProcess"/>
    <dgm:cxn modelId="{422B0924-F939-414D-9319-23E901CD9BA3}" type="presParOf" srcId="{35BD1760-1E56-4DF4-81DE-63E472D00E56}" destId="{9D3B33A0-5DF8-4F37-8D13-FC2E4EA5F13B}" srcOrd="2" destOrd="0" presId="urn:microsoft.com/office/officeart/2008/layout/IncreasingCircleProcess"/>
    <dgm:cxn modelId="{77929758-D20F-4379-A1E6-350AD4AE7458}" type="presParOf" srcId="{35BD1760-1E56-4DF4-81DE-63E472D00E56}" destId="{BE87D9B4-B406-409E-9E22-3AE6B42416EB}"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3403" y="0"/>
          <a:ext cx="539496" cy="53949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57353" y="53949"/>
          <a:ext cx="431596" cy="431596"/>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417346" y="539496"/>
          <a:ext cx="2071907" cy="22703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t" anchorCtr="0">
          <a:noAutofit/>
        </a:bodyPr>
        <a:lstStyle/>
        <a:p>
          <a:pPr lvl="0" algn="l" defTabSz="400050">
            <a:lnSpc>
              <a:spcPct val="90000"/>
            </a:lnSpc>
            <a:spcBef>
              <a:spcPct val="0"/>
            </a:spcBef>
            <a:spcAft>
              <a:spcPct val="35000"/>
            </a:spcAft>
          </a:pPr>
          <a:r>
            <a:rPr lang="ka-GE" sz="900" kern="1200" dirty="0" smtClean="0"/>
            <a:t>სს ,,ინფექციური პათოლოგიის, შიდსისა და კლინიკური იმუნოლოგიის სამეცნიერო-პრაქტიკული ცენტრი“</a:t>
          </a:r>
          <a:r>
            <a:rPr lang="en-US" sz="900" kern="1200" dirty="0" smtClean="0"/>
            <a:t>; </a:t>
          </a:r>
          <a:r>
            <a:rPr lang="ka-GE" sz="900" kern="1200" dirty="0" smtClean="0"/>
            <a:t>შპს "აკადემიკოს ნიკოლოზ ყიფშიძის სახელობის ცენტრალური საუნივერსიტეტო კლინიკა“</a:t>
          </a:r>
          <a:r>
            <a:rPr lang="en-US" sz="900" kern="1200" dirty="0" smtClean="0"/>
            <a:t> </a:t>
          </a:r>
          <a:r>
            <a:rPr lang="ka-GE" sz="900" kern="1200" dirty="0" smtClean="0"/>
            <a:t>და სხვა.</a:t>
          </a:r>
          <a:endParaRPr lang="en-US" sz="900" kern="1200" dirty="0"/>
        </a:p>
      </dsp:txBody>
      <dsp:txXfrm>
        <a:off x="417346" y="539496"/>
        <a:ext cx="2071907" cy="2270379"/>
      </dsp:txXfrm>
    </dsp:sp>
    <dsp:sp modelId="{BE87D9B4-B406-409E-9E22-3AE6B42416EB}">
      <dsp:nvSpPr>
        <dsp:cNvPr id="0" name=""/>
        <dsp:cNvSpPr/>
      </dsp:nvSpPr>
      <dsp:spPr>
        <a:xfrm>
          <a:off x="655295" y="0"/>
          <a:ext cx="1596009" cy="539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en-US" sz="1400" kern="1200" dirty="0" smtClean="0"/>
            <a:t>XXX</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55295" y="0"/>
        <a:ext cx="1596009" cy="539496"/>
      </dsp:txXfrm>
    </dsp:sp>
    <dsp:sp modelId="{92B44441-639B-48C6-8CDB-56FC855DC271}">
      <dsp:nvSpPr>
        <dsp:cNvPr id="0" name=""/>
        <dsp:cNvSpPr/>
      </dsp:nvSpPr>
      <dsp:spPr>
        <a:xfrm>
          <a:off x="2601648" y="0"/>
          <a:ext cx="539496" cy="53949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655597" y="53949"/>
          <a:ext cx="431596" cy="431596"/>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2866786" y="539496"/>
          <a:ext cx="2369514" cy="22703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100000"/>
            </a:lnSpc>
            <a:spcBef>
              <a:spcPct val="0"/>
            </a:spcBef>
            <a:spcAft>
              <a:spcPct val="35000"/>
            </a:spcAft>
          </a:pPr>
          <a:r>
            <a:rPr lang="ka-GE" sz="1000" kern="1200" dirty="0" smtClean="0"/>
            <a:t>შპს "თბილისის ზღვის ჰოსპიტალი„; </a:t>
          </a:r>
        </a:p>
        <a:p>
          <a:pPr lvl="0" algn="l" defTabSz="444500">
            <a:lnSpc>
              <a:spcPct val="100000"/>
            </a:lnSpc>
            <a:spcBef>
              <a:spcPct val="0"/>
            </a:spcBef>
            <a:spcAft>
              <a:spcPct val="35000"/>
            </a:spcAft>
          </a:pPr>
          <a:r>
            <a:rPr lang="ka-GE" sz="1000" kern="1200" dirty="0" smtClean="0"/>
            <a:t>სს "ევექსის ჰოსპიტლები"- ტრავმატოლოგიური ჰოსპიტალი;</a:t>
          </a:r>
        </a:p>
        <a:p>
          <a:pPr lvl="0" algn="l" defTabSz="444500">
            <a:lnSpc>
              <a:spcPct val="100000"/>
            </a:lnSpc>
            <a:spcBef>
              <a:spcPct val="0"/>
            </a:spcBef>
            <a:spcAft>
              <a:spcPct val="35000"/>
            </a:spcAft>
          </a:pPr>
          <a:r>
            <a:rPr lang="ka-GE" sz="1000" kern="1200" dirty="0" smtClean="0"/>
            <a:t>ა(ა)იპ "ნიუ ვიჟენ საუნივერსიტეტო ჰოსპიტალი„</a:t>
          </a:r>
        </a:p>
        <a:p>
          <a:pPr lvl="0" algn="l" defTabSz="444500">
            <a:lnSpc>
              <a:spcPct val="90000"/>
            </a:lnSpc>
            <a:spcBef>
              <a:spcPct val="0"/>
            </a:spcBef>
            <a:spcAft>
              <a:spcPct val="35000"/>
            </a:spcAft>
          </a:pPr>
          <a:endParaRPr lang="en-US" sz="1000" kern="1200" dirty="0"/>
        </a:p>
      </dsp:txBody>
      <dsp:txXfrm>
        <a:off x="2866786" y="539496"/>
        <a:ext cx="2369514" cy="2270379"/>
      </dsp:txXfrm>
    </dsp:sp>
    <dsp:sp modelId="{F8F19506-80BA-4C67-80D7-5B739F41F51D}">
      <dsp:nvSpPr>
        <dsp:cNvPr id="0" name=""/>
        <dsp:cNvSpPr/>
      </dsp:nvSpPr>
      <dsp:spPr>
        <a:xfrm>
          <a:off x="3253539" y="0"/>
          <a:ext cx="1596009" cy="539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253539" y="0"/>
        <a:ext cx="1596009" cy="539496"/>
      </dsp:txXfrm>
    </dsp:sp>
    <dsp:sp modelId="{51FA16CF-BC3A-48F6-87AE-FDFCFDCB6F02}">
      <dsp:nvSpPr>
        <dsp:cNvPr id="0" name=""/>
        <dsp:cNvSpPr/>
      </dsp:nvSpPr>
      <dsp:spPr>
        <a:xfrm>
          <a:off x="5348696" y="0"/>
          <a:ext cx="539496" cy="53949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402645" y="53949"/>
          <a:ext cx="431596" cy="431596"/>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5472587" y="539496"/>
          <a:ext cx="2652008" cy="22703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kern="1200" dirty="0" smtClean="0"/>
            <a:t>სს "გერმანული ჰოსპიტალი„;</a:t>
          </a:r>
        </a:p>
        <a:p>
          <a:pPr lvl="0" algn="l" defTabSz="355600">
            <a:lnSpc>
              <a:spcPct val="90000"/>
            </a:lnSpc>
            <a:spcBef>
              <a:spcPct val="0"/>
            </a:spcBef>
            <a:spcAft>
              <a:spcPct val="35000"/>
            </a:spcAft>
          </a:pPr>
          <a:r>
            <a:rPr lang="ka-GE" sz="800" kern="1200" dirty="0" smtClean="0"/>
            <a:t>სს "ჯერარსი„; შპს "წმინდა მიქაელ მთავარანგელოზის სახელობის მრავალპროფილიანი კლინიკური საავადმყოფო„; შპს "საქართველოს საპატრიარქოს წმინდა იოაკიმე და ანას სახელობის სამედიცინო ცენტრი„; სს "ევექსის ჰოსპიტლები" - კარაპს მედლაინი; შ.პ.ს "ვივამედი,“; სს "ევექსის ჰოსპიტლები" - ი. ბოკერიას სახელობის  რეფერალური ჰოსპიტალი; შპს "პირველი სამედიცინო ცენტრი"</a:t>
          </a:r>
          <a:endParaRPr lang="en-US" sz="800" kern="1200" dirty="0"/>
        </a:p>
      </dsp:txBody>
      <dsp:txXfrm>
        <a:off x="5472587" y="539496"/>
        <a:ext cx="2652008" cy="2270379"/>
      </dsp:txXfrm>
    </dsp:sp>
    <dsp:sp modelId="{66E4D933-81F6-48A4-A7C5-F34382410A92}">
      <dsp:nvSpPr>
        <dsp:cNvPr id="0" name=""/>
        <dsp:cNvSpPr/>
      </dsp:nvSpPr>
      <dsp:spPr>
        <a:xfrm>
          <a:off x="6000587" y="0"/>
          <a:ext cx="1596009" cy="5394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000587" y="0"/>
        <a:ext cx="1596009" cy="5394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"საჩხერის რაიონული საავადმყოფო-პოლიკლინიკური გაერთიანება„</a:t>
          </a:r>
          <a:endParaRPr lang="en-US" sz="1000" kern="1200" dirty="0" smtClean="0"/>
        </a:p>
        <a:p>
          <a:pPr lvl="0" algn="l" defTabSz="444500">
            <a:lnSpc>
              <a:spcPct val="90000"/>
            </a:lnSpc>
            <a:spcBef>
              <a:spcPct val="0"/>
            </a:spcBef>
            <a:spcAft>
              <a:spcPct val="35000"/>
            </a:spcAft>
          </a:pPr>
          <a:r>
            <a:rPr lang="ka-GE" sz="1000" kern="1200" dirty="0" smtClean="0"/>
            <a:t>შპს "კლინიკა-ლჯ</a:t>
          </a:r>
          <a:r>
            <a:rPr lang="en-US" sz="1000" kern="1200" dirty="0" smtClean="0"/>
            <a:t>”</a:t>
          </a:r>
          <a:endParaRPr lang="en-US" sz="1000" kern="1200" dirty="0"/>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ka-GE" sz="1400" kern="1200" dirty="0" smtClean="0"/>
            <a:t>150</a:t>
          </a:r>
          <a:r>
            <a:rPr lang="en-US" sz="1400" kern="1200" dirty="0" smtClean="0"/>
            <a:t>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ქუთაისის რეფერალური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kern="1200" dirty="0" smtClean="0"/>
            <a:t>შპს "ჰოსპიტალ სერვისი„</a:t>
          </a:r>
          <a:endParaRPr lang="en-US" sz="800" kern="1200" dirty="0"/>
        </a:p>
        <a:p>
          <a:pPr lvl="0" algn="l" defTabSz="355600">
            <a:lnSpc>
              <a:spcPct val="90000"/>
            </a:lnSpc>
            <a:spcBef>
              <a:spcPct val="0"/>
            </a:spcBef>
            <a:spcAft>
              <a:spcPct val="35000"/>
            </a:spcAft>
          </a:pPr>
          <a:r>
            <a:rPr lang="ka-GE" sz="800" kern="1200" dirty="0" smtClean="0"/>
            <a:t>4. შპს "ქუთაისის საეკლესიო საავადმყოფო-წმინდა დავით აღმაშენებლის სახელობის ქსენონი„</a:t>
          </a:r>
          <a:endParaRPr lang="ka-GE" sz="800" kern="1200" dirty="0"/>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65164" y="0"/>
        <a:ext cx="1860507" cy="6289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539" y="0"/>
          <a:ext cx="950976" cy="95097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97637" y="95097"/>
          <a:ext cx="760780" cy="760780"/>
        </a:xfrm>
        <a:prstGeom prst="chord">
          <a:avLst>
            <a:gd name="adj1" fmla="val 0"/>
            <a:gd name="adj2" fmla="val 108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1151635" y="950976"/>
          <a:ext cx="2813304" cy="4002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შპს "სალიხ აბაშიძის ინფექციური პათოლოგიის, შიდსის და ტუბერკულოზის რეგიონული ცენტრი„</a:t>
          </a:r>
          <a:endParaRPr lang="en-US" sz="1000" kern="1200" dirty="0"/>
        </a:p>
      </dsp:txBody>
      <dsp:txXfrm>
        <a:off x="1151635" y="950976"/>
        <a:ext cx="2813304" cy="4002024"/>
      </dsp:txXfrm>
    </dsp:sp>
    <dsp:sp modelId="{BE87D9B4-B406-409E-9E22-3AE6B42416EB}">
      <dsp:nvSpPr>
        <dsp:cNvPr id="0" name=""/>
        <dsp:cNvSpPr/>
      </dsp:nvSpPr>
      <dsp:spPr>
        <a:xfrm>
          <a:off x="1151635" y="0"/>
          <a:ext cx="2813304" cy="95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1151635" y="0"/>
        <a:ext cx="2813304" cy="950976"/>
      </dsp:txXfrm>
    </dsp:sp>
    <dsp:sp modelId="{92B44441-639B-48C6-8CDB-56FC855DC271}">
      <dsp:nvSpPr>
        <dsp:cNvPr id="0" name=""/>
        <dsp:cNvSpPr/>
      </dsp:nvSpPr>
      <dsp:spPr>
        <a:xfrm>
          <a:off x="4163060" y="0"/>
          <a:ext cx="950976" cy="950976"/>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rot="17587841">
          <a:off x="4258157" y="95097"/>
          <a:ext cx="760780" cy="760780"/>
        </a:xfrm>
        <a:prstGeom prst="chord">
          <a:avLst/>
        </a:prstGeom>
        <a:solidFill>
          <a:srgbClr val="00B050"/>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5312156" y="950976"/>
          <a:ext cx="2813304" cy="4002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შპს "მედალფა„ - ბათუმის კლინიკა</a:t>
          </a:r>
          <a:endParaRPr lang="en-US" sz="1000" kern="1200" dirty="0"/>
        </a:p>
        <a:p>
          <a:pPr lvl="0" algn="l" defTabSz="444500">
            <a:lnSpc>
              <a:spcPct val="90000"/>
            </a:lnSpc>
            <a:spcBef>
              <a:spcPct val="0"/>
            </a:spcBef>
            <a:spcAft>
              <a:spcPct val="35000"/>
            </a:spcAft>
          </a:pPr>
          <a:r>
            <a:rPr lang="ka-GE" sz="1000" kern="1200" dirty="0" smtClean="0"/>
            <a:t>სს "ევექსის ჰოსპიტლები"  - ქობულეთის ჰოსპიტალი</a:t>
          </a:r>
          <a:endParaRPr lang="ka-GE" sz="1000" kern="1200" dirty="0"/>
        </a:p>
      </dsp:txBody>
      <dsp:txXfrm>
        <a:off x="5312156" y="950976"/>
        <a:ext cx="2813304" cy="4002024"/>
      </dsp:txXfrm>
    </dsp:sp>
    <dsp:sp modelId="{F8F19506-80BA-4C67-80D7-5B739F41F51D}">
      <dsp:nvSpPr>
        <dsp:cNvPr id="0" name=""/>
        <dsp:cNvSpPr/>
      </dsp:nvSpPr>
      <dsp:spPr>
        <a:xfrm>
          <a:off x="5312156" y="0"/>
          <a:ext cx="2813304" cy="95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5312156" y="0"/>
        <a:ext cx="2813304" cy="9509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232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65218" y="62890"/>
          <a:ext cx="503123" cy="503123"/>
        </a:xfrm>
        <a:prstGeom prst="chord">
          <a:avLst>
            <a:gd name="adj1" fmla="val 1168272"/>
            <a:gd name="adj2" fmla="val 9631728"/>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762253"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strike="sngStrike" kern="1200" dirty="0" smtClean="0"/>
            <a:t>სს "საჩხერის რაიონული საავადმყოფო-პოლიკლინიკური გაერთიანება„</a:t>
          </a:r>
          <a:endParaRPr lang="en-US" sz="1000" strike="sngStrike" kern="1200" dirty="0" smtClean="0"/>
        </a:p>
        <a:p>
          <a:pPr lvl="0" algn="l" defTabSz="444500">
            <a:lnSpc>
              <a:spcPct val="90000"/>
            </a:lnSpc>
            <a:spcBef>
              <a:spcPct val="0"/>
            </a:spcBef>
            <a:spcAft>
              <a:spcPct val="35000"/>
            </a:spcAft>
          </a:pPr>
          <a:r>
            <a:rPr lang="ka-GE" sz="1000" strike="sngStrike" kern="1200" dirty="0" smtClean="0"/>
            <a:t>შპს "კლინიკა-ლჯ</a:t>
          </a:r>
          <a:r>
            <a:rPr lang="en-US" sz="1000" strike="sngStrike" kern="1200" dirty="0" smtClean="0"/>
            <a:t>”</a:t>
          </a:r>
          <a:endParaRPr lang="en-US" sz="1000" strike="sngStrike" kern="1200" dirty="0"/>
        </a:p>
      </dsp:txBody>
      <dsp:txXfrm>
        <a:off x="762253" y="628904"/>
        <a:ext cx="1860507" cy="2646637"/>
      </dsp:txXfrm>
    </dsp:sp>
    <dsp:sp modelId="{BE87D9B4-B406-409E-9E22-3AE6B42416EB}">
      <dsp:nvSpPr>
        <dsp:cNvPr id="0" name=""/>
        <dsp:cNvSpPr/>
      </dsp:nvSpPr>
      <dsp:spPr>
        <a:xfrm>
          <a:off x="762253"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ka-GE" sz="1400" kern="1200" dirty="0" smtClean="0"/>
            <a:t>მოქმედი</a:t>
          </a:r>
          <a:r>
            <a:rPr lang="en-US" sz="1400" kern="1200" dirty="0" smtClean="0"/>
            <a:t>: 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762253" y="0"/>
        <a:ext cx="1860507" cy="628904"/>
      </dsp:txXfrm>
    </dsp:sp>
    <dsp:sp modelId="{92B44441-639B-48C6-8CDB-56FC855DC271}">
      <dsp:nvSpPr>
        <dsp:cNvPr id="0" name=""/>
        <dsp:cNvSpPr/>
      </dsp:nvSpPr>
      <dsp:spPr>
        <a:xfrm>
          <a:off x="2753783"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89565A-C6A6-4A7B-BD6E-633BC26077BD}">
      <dsp:nvSpPr>
        <dsp:cNvPr id="0" name=""/>
        <dsp:cNvSpPr/>
      </dsp:nvSpPr>
      <dsp:spPr>
        <a:xfrm>
          <a:off x="2816673" y="62890"/>
          <a:ext cx="503123" cy="503123"/>
        </a:xfrm>
        <a:prstGeom prst="chord">
          <a:avLst>
            <a:gd name="adj1" fmla="val 20431728"/>
            <a:gd name="adj2" fmla="val 11968272"/>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34750A-1EF0-41EB-8B47-085A11E01879}">
      <dsp:nvSpPr>
        <dsp:cNvPr id="0" name=""/>
        <dsp:cNvSpPr/>
      </dsp:nvSpPr>
      <dsp:spPr>
        <a:xfrm>
          <a:off x="3513708"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t" anchorCtr="0">
          <a:noAutofit/>
        </a:bodyPr>
        <a:lstStyle/>
        <a:p>
          <a:pPr lvl="0" algn="l" defTabSz="444500">
            <a:lnSpc>
              <a:spcPct val="90000"/>
            </a:lnSpc>
            <a:spcBef>
              <a:spcPct val="0"/>
            </a:spcBef>
            <a:spcAft>
              <a:spcPct val="35000"/>
            </a:spcAft>
          </a:pPr>
          <a:r>
            <a:rPr lang="ka-GE" sz="1000" kern="1200" dirty="0" smtClean="0"/>
            <a:t>სს „ევექსის ჰოსპიტლები“ - ფოთის ჰოსპიტალი</a:t>
          </a:r>
          <a:endParaRPr lang="en-US" sz="1000" kern="1200" dirty="0"/>
        </a:p>
      </dsp:txBody>
      <dsp:txXfrm>
        <a:off x="3513708" y="628904"/>
        <a:ext cx="1860507" cy="2646637"/>
      </dsp:txXfrm>
    </dsp:sp>
    <dsp:sp modelId="{F8F19506-80BA-4C67-80D7-5B739F41F51D}">
      <dsp:nvSpPr>
        <dsp:cNvPr id="0" name=""/>
        <dsp:cNvSpPr/>
      </dsp:nvSpPr>
      <dsp:spPr>
        <a:xfrm>
          <a:off x="3513708"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COVID&gt;300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3513708" y="0"/>
        <a:ext cx="1860507" cy="628904"/>
      </dsp:txXfrm>
    </dsp:sp>
    <dsp:sp modelId="{51FA16CF-BC3A-48F6-87AE-FDFCFDCB6F02}">
      <dsp:nvSpPr>
        <dsp:cNvPr id="0" name=""/>
        <dsp:cNvSpPr/>
      </dsp:nvSpPr>
      <dsp:spPr>
        <a:xfrm>
          <a:off x="5505238" y="0"/>
          <a:ext cx="628904" cy="62890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077601-94A6-44F6-B0A9-126C67379069}">
      <dsp:nvSpPr>
        <dsp:cNvPr id="0" name=""/>
        <dsp:cNvSpPr/>
      </dsp:nvSpPr>
      <dsp:spPr>
        <a:xfrm>
          <a:off x="5568128" y="62890"/>
          <a:ext cx="503123" cy="503123"/>
        </a:xfrm>
        <a:prstGeom prst="chord">
          <a:avLst>
            <a:gd name="adj1" fmla="val 16200000"/>
            <a:gd name="adj2" fmla="val 16200000"/>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D7B690-5B0B-4968-A58D-75497BE3170A}">
      <dsp:nvSpPr>
        <dsp:cNvPr id="0" name=""/>
        <dsp:cNvSpPr/>
      </dsp:nvSpPr>
      <dsp:spPr>
        <a:xfrm>
          <a:off x="6265164" y="628904"/>
          <a:ext cx="1860507" cy="2646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t" anchorCtr="0">
          <a:noAutofit/>
        </a:bodyPr>
        <a:lstStyle/>
        <a:p>
          <a:pPr lvl="0" algn="l" defTabSz="355600">
            <a:lnSpc>
              <a:spcPct val="90000"/>
            </a:lnSpc>
            <a:spcBef>
              <a:spcPct val="0"/>
            </a:spcBef>
            <a:spcAft>
              <a:spcPct val="35000"/>
            </a:spcAft>
          </a:pPr>
          <a:r>
            <a:rPr lang="ka-GE" sz="800" strike="sngStrike" kern="1200" dirty="0" smtClean="0"/>
            <a:t>შპს "ჰოსპიტალ სერვისი„</a:t>
          </a:r>
          <a:endParaRPr lang="en-US" sz="800" strike="sngStrike" kern="1200" dirty="0"/>
        </a:p>
        <a:p>
          <a:pPr lvl="0" algn="l" defTabSz="355600">
            <a:lnSpc>
              <a:spcPct val="90000"/>
            </a:lnSpc>
            <a:spcBef>
              <a:spcPct val="0"/>
            </a:spcBef>
            <a:spcAft>
              <a:spcPct val="35000"/>
            </a:spcAft>
          </a:pPr>
          <a:r>
            <a:rPr lang="ka-GE" sz="800" strike="sngStrike" kern="1200" dirty="0" smtClean="0"/>
            <a:t>4. შპს "ქუთაისის საეკლესიო საავადმყოფო-წმინდა დავით აღმაშენებლის სახელობის ქსენონი</a:t>
          </a:r>
          <a:r>
            <a:rPr lang="ka-GE" sz="800" kern="1200" dirty="0" smtClean="0"/>
            <a:t>„</a:t>
          </a:r>
          <a:endParaRPr lang="ka-GE" sz="800" kern="1200" dirty="0"/>
        </a:p>
      </dsp:txBody>
      <dsp:txXfrm>
        <a:off x="6265164" y="628904"/>
        <a:ext cx="1860507" cy="2646637"/>
      </dsp:txXfrm>
    </dsp:sp>
    <dsp:sp modelId="{66E4D933-81F6-48A4-A7C5-F34382410A92}">
      <dsp:nvSpPr>
        <dsp:cNvPr id="0" name=""/>
        <dsp:cNvSpPr/>
      </dsp:nvSpPr>
      <dsp:spPr>
        <a:xfrm>
          <a:off x="6265164" y="0"/>
          <a:ext cx="1860507" cy="628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b" anchorCtr="0">
          <a:noAutofit/>
        </a:bodyPr>
        <a:lstStyle/>
        <a:p>
          <a:pPr lvl="0" algn="l" defTabSz="622300">
            <a:lnSpc>
              <a:spcPct val="90000"/>
            </a:lnSpc>
            <a:spcBef>
              <a:spcPct val="0"/>
            </a:spcBef>
            <a:spcAft>
              <a:spcPct val="35000"/>
            </a:spcAft>
          </a:pPr>
          <a:r>
            <a:rPr lang="en-US" sz="1400" kern="1200" dirty="0" smtClean="0"/>
            <a:t>COVID&gt;800</a:t>
          </a:r>
          <a:endParaRPr lang="ka-GE" sz="1400" kern="1200" dirty="0" smtClean="0"/>
        </a:p>
        <a:p>
          <a:pPr lvl="0" algn="l" defTabSz="622300">
            <a:lnSpc>
              <a:spcPct val="90000"/>
            </a:lnSpc>
            <a:spcBef>
              <a:spcPct val="0"/>
            </a:spcBef>
            <a:spcAft>
              <a:spcPct val="35000"/>
            </a:spcAft>
          </a:pPr>
          <a:r>
            <a:rPr lang="en-US" sz="1400" kern="1200" dirty="0" smtClean="0"/>
            <a:t>Xxx </a:t>
          </a:r>
          <a:r>
            <a:rPr lang="ka-GE" sz="1400" kern="1200" dirty="0" smtClean="0"/>
            <a:t>საწოლი </a:t>
          </a:r>
          <a:r>
            <a:rPr lang="en-US" sz="1400" kern="1200" dirty="0" smtClean="0"/>
            <a:t>XXX </a:t>
          </a:r>
          <a:r>
            <a:rPr lang="ka-GE" sz="1400" kern="1200" dirty="0" smtClean="0"/>
            <a:t>აპარატი</a:t>
          </a:r>
          <a:endParaRPr lang="en-US" sz="1400" kern="1200" dirty="0"/>
        </a:p>
      </dsp:txBody>
      <dsp:txXfrm>
        <a:off x="6265164" y="0"/>
        <a:ext cx="1860507" cy="6289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შპს "აბასთუმნის ფილტვის ცენტრი„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შპს "ჯეო ჰოსპიტალს„ - მარნეული</a:t>
          </a:r>
          <a:endParaRPr lang="en-US" sz="1400" strike="sngStrike" kern="1200" dirty="0"/>
        </a:p>
        <a:p>
          <a:pPr lvl="0" algn="l" defTabSz="622300">
            <a:lnSpc>
              <a:spcPct val="90000"/>
            </a:lnSpc>
            <a:spcBef>
              <a:spcPct val="0"/>
            </a:spcBef>
            <a:spcAft>
              <a:spcPct val="35000"/>
            </a:spcAft>
          </a:pPr>
          <a:r>
            <a:rPr lang="ka-GE" sz="1400" kern="1200" dirty="0" smtClean="0"/>
            <a:t>სს "რუსთავის ცენტრალური საავადმყოფო„</a:t>
          </a:r>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სსიპ "გიორგი აბრამიშვილის სახელობის საქართველოს თავდაცვის სამინისტროს სამხედრო ჰოსპიტალი„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5B3A8-C522-435A-AB3C-70B18B5CC724}">
      <dsp:nvSpPr>
        <dsp:cNvPr id="0" name=""/>
        <dsp:cNvSpPr/>
      </dsp:nvSpPr>
      <dsp:spPr>
        <a:xfrm>
          <a:off x="1896533" y="0"/>
          <a:ext cx="1040384" cy="1040384"/>
        </a:xfrm>
        <a:prstGeom prst="ellipse">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2E9FAF-3F2A-4BD9-9CA8-1FF8BB8DD074}">
      <dsp:nvSpPr>
        <dsp:cNvPr id="0" name=""/>
        <dsp:cNvSpPr/>
      </dsp:nvSpPr>
      <dsp:spPr>
        <a:xfrm>
          <a:off x="2000571" y="104038"/>
          <a:ext cx="832307" cy="832307"/>
        </a:xfrm>
        <a:prstGeom prst="chord">
          <a:avLst>
            <a:gd name="adj1" fmla="val 16200000"/>
            <a:gd name="adj2" fmla="val 162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3B33A0-5DF8-4F37-8D13-FC2E4EA5F13B}">
      <dsp:nvSpPr>
        <dsp:cNvPr id="0" name=""/>
        <dsp:cNvSpPr/>
      </dsp:nvSpPr>
      <dsp:spPr>
        <a:xfrm>
          <a:off x="3153663" y="1040384"/>
          <a:ext cx="3077802" cy="43782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l" defTabSz="622300">
            <a:lnSpc>
              <a:spcPct val="90000"/>
            </a:lnSpc>
            <a:spcBef>
              <a:spcPct val="0"/>
            </a:spcBef>
            <a:spcAft>
              <a:spcPct val="35000"/>
            </a:spcAft>
          </a:pPr>
          <a:r>
            <a:rPr lang="ka-GE" sz="1400" kern="1200" dirty="0" smtClean="0"/>
            <a:t>შპს "მცხეთის სამედიცინო ცენტრი„</a:t>
          </a:r>
          <a:endParaRPr lang="en-US" sz="1400" strike="sngStrike" kern="1200" dirty="0"/>
        </a:p>
      </dsp:txBody>
      <dsp:txXfrm>
        <a:off x="3153663" y="1040384"/>
        <a:ext cx="3077802" cy="4378282"/>
      </dsp:txXfrm>
    </dsp:sp>
    <dsp:sp modelId="{BE87D9B4-B406-409E-9E22-3AE6B42416EB}">
      <dsp:nvSpPr>
        <dsp:cNvPr id="0" name=""/>
        <dsp:cNvSpPr/>
      </dsp:nvSpPr>
      <dsp:spPr>
        <a:xfrm>
          <a:off x="3153663" y="0"/>
          <a:ext cx="3077802" cy="1040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b" anchorCtr="0">
          <a:noAutofit/>
        </a:bodyPr>
        <a:lstStyle/>
        <a:p>
          <a:pPr lvl="0" algn="l" defTabSz="800100">
            <a:lnSpc>
              <a:spcPct val="90000"/>
            </a:lnSpc>
            <a:spcBef>
              <a:spcPct val="0"/>
            </a:spcBef>
            <a:spcAft>
              <a:spcPct val="35000"/>
            </a:spcAft>
          </a:pPr>
          <a:r>
            <a:rPr lang="ka-GE" sz="1800" kern="1200" dirty="0" smtClean="0"/>
            <a:t>მოქმედი</a:t>
          </a:r>
          <a:r>
            <a:rPr lang="en-US" sz="1800" kern="1200" dirty="0" smtClean="0"/>
            <a:t>: xxx </a:t>
          </a:r>
          <a:r>
            <a:rPr lang="ka-GE" sz="1800" kern="1200" dirty="0" smtClean="0"/>
            <a:t>საწოლი </a:t>
          </a:r>
          <a:r>
            <a:rPr lang="en-US" sz="1800" kern="1200" dirty="0" smtClean="0"/>
            <a:t>XXX </a:t>
          </a:r>
          <a:r>
            <a:rPr lang="ka-GE" sz="1800" kern="1200" dirty="0" smtClean="0"/>
            <a:t>აპარატი</a:t>
          </a:r>
          <a:endParaRPr lang="en-US" sz="1800" kern="1200" dirty="0"/>
        </a:p>
      </dsp:txBody>
      <dsp:txXfrm>
        <a:off x="3153663" y="0"/>
        <a:ext cx="3077802" cy="1040384"/>
      </dsp:txXfrm>
    </dsp:sp>
  </dsp:spTree>
</dsp:drawing>
</file>

<file path=ppt/diagrams/layout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B58DAC-5261-4A1E-A936-D07E493399E5}" type="datetimeFigureOut">
              <a:rPr lang="en-US" smtClean="0"/>
              <a:t>31-Mar-20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4D7026-6204-4B93-A71D-8FB94990BE58}" type="slidenum">
              <a:rPr lang="en-US" smtClean="0"/>
              <a:t>‹#›</a:t>
            </a:fld>
            <a:endParaRPr lang="en-US"/>
          </a:p>
        </p:txBody>
      </p:sp>
    </p:spTree>
    <p:extLst>
      <p:ext uri="{BB962C8B-B14F-4D97-AF65-F5344CB8AC3E}">
        <p14:creationId xmlns:p14="http://schemas.microsoft.com/office/powerpoint/2010/main" val="2200091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smtClean="0"/>
              <a:t>„ონლაინ კლინიკა“ პირველადი ჯანდაცვის ცენტრში - გულისხმობს სიცხის, სუნთქვის გაძნელებისა და სხვა რესპირატორული სიმპტომების შემთხვევაში 112-ზე შემოსული ზარის შერჩეული პირველადი ჯანდაცვის დაწესებულების ოჯახის ექიმთან გადამისამართდებას, სადაც პაციენტს ჩაუტარდება სრული სატელეფონო კონსულტაცია, რათა შეფასდეს მდგომარეობის სირთულე, შესაძლო კავშირი კორონავირუსით გამოწვეულ ინფექციასთან და მიეცემა შესაფარისი რჩევა თავის მოვლის და შემდგომი ჩარევების აუცილებლობის შესახებ.  ონლაინ კლინიკა ითვალისწინებს განმეორებით სატელეფონო კონსულტაციებს მდგომარეობის გაუმჯობესებამდე</a:t>
            </a:r>
          </a:p>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2</a:t>
            </a:fld>
            <a:endParaRPr lang="en-US"/>
          </a:p>
        </p:txBody>
      </p:sp>
    </p:spTree>
    <p:extLst>
      <p:ext uri="{BB962C8B-B14F-4D97-AF65-F5344CB8AC3E}">
        <p14:creationId xmlns:p14="http://schemas.microsoft.com/office/powerpoint/2010/main" val="1103967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dirty="0" smtClean="0"/>
              <a:t>ცხელების კლინიკა/კლინიკა - ცხელების მქონე პაციენტების მისაღებად სრულად მობილიზებული სამედიცინო დაწესებულება ინფექციის კონტროლის ზომების სრულად დაცვით, რომელიც ახორციელებს  ცხელებით მიმდინარე ყველა შემთხვევის ტრიაჟს, დიაგნოსტირებას, მკურნალობის შემდგომი ტაქტიკის განსაზღვრას, ცხელებით მიმდინარე შემთხვევების  სამედიცინო მომსახურებას/მართვას და COVID-19 -ის დადასტურებული შემთხვევის რეფერალს შესაბამის სამედიცინო დაწესებულებაში</a:t>
            </a:r>
          </a:p>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3</a:t>
            </a:fld>
            <a:endParaRPr lang="en-US"/>
          </a:p>
        </p:txBody>
      </p:sp>
    </p:spTree>
    <p:extLst>
      <p:ext uri="{BB962C8B-B14F-4D97-AF65-F5344CB8AC3E}">
        <p14:creationId xmlns:p14="http://schemas.microsoft.com/office/powerpoint/2010/main" val="3295667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969311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137956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683020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676444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95F0D85-16A5-4395-A1DF-378643B7C2E6}" type="datetimeFigureOut">
              <a:rPr lang="en-US" smtClean="0"/>
              <a:t>31-Mar-20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92271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249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F0D85-16A5-4395-A1DF-378643B7C2E6}" type="datetimeFigureOut">
              <a:rPr lang="en-US" smtClean="0"/>
              <a:t>31-Mar-20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3434327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F0D85-16A5-4395-A1DF-378643B7C2E6}" type="datetimeFigureOut">
              <a:rPr lang="en-US" smtClean="0"/>
              <a:t>31-Mar-20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640611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F0D85-16A5-4395-A1DF-378643B7C2E6}" type="datetimeFigureOut">
              <a:rPr lang="en-US" smtClean="0"/>
              <a:t>31-Mar-20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1474644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54710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95F0D85-16A5-4395-A1DF-378643B7C2E6}" type="datetimeFigureOut">
              <a:rPr lang="en-US" smtClean="0"/>
              <a:t>31-Mar-20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C910AA-DDDE-4F03-800D-0D3857780DD3}" type="slidenum">
              <a:rPr lang="en-US" smtClean="0"/>
              <a:t>‹#›</a:t>
            </a:fld>
            <a:endParaRPr lang="en-US"/>
          </a:p>
        </p:txBody>
      </p:sp>
    </p:spTree>
    <p:extLst>
      <p:ext uri="{BB962C8B-B14F-4D97-AF65-F5344CB8AC3E}">
        <p14:creationId xmlns:p14="http://schemas.microsoft.com/office/powerpoint/2010/main" val="428528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F0D85-16A5-4395-A1DF-378643B7C2E6}" type="datetimeFigureOut">
              <a:rPr lang="en-US" smtClean="0"/>
              <a:t>31-Mar-20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910AA-DDDE-4F03-800D-0D3857780DD3}" type="slidenum">
              <a:rPr lang="en-US" smtClean="0"/>
              <a:t>‹#›</a:t>
            </a:fld>
            <a:endParaRPr lang="en-US"/>
          </a:p>
        </p:txBody>
      </p:sp>
    </p:spTree>
    <p:extLst>
      <p:ext uri="{BB962C8B-B14F-4D97-AF65-F5344CB8AC3E}">
        <p14:creationId xmlns:p14="http://schemas.microsoft.com/office/powerpoint/2010/main" val="2083350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5.xml"/><Relationship Id="rId7" Type="http://schemas.openxmlformats.org/officeDocument/2006/relationships/image" Target="../media/image9.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6.xml"/><Relationship Id="rId7" Type="http://schemas.openxmlformats.org/officeDocument/2006/relationships/image" Target="../media/image9.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image" Target="../media/image11.png"/></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7.xml"/><Relationship Id="rId7" Type="http://schemas.openxmlformats.org/officeDocument/2006/relationships/image" Target="../media/image9.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image" Target="../media/image11.png"/></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8.xml"/><Relationship Id="rId7" Type="http://schemas.openxmlformats.org/officeDocument/2006/relationships/image" Target="../media/image9.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microsoft.com/office/2007/relationships/hdphoto" Target="../media/hdphoto1.wdp"/><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1.xml"/><Relationship Id="rId7" Type="http://schemas.openxmlformats.org/officeDocument/2006/relationships/image" Target="../media/image9.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2.xml"/><Relationship Id="rId7" Type="http://schemas.openxmlformats.org/officeDocument/2006/relationships/image" Target="../media/image9.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3.xml"/><Relationship Id="rId7" Type="http://schemas.openxmlformats.org/officeDocument/2006/relationships/image" Target="../media/image9.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Layout" Target="../diagrams/layout4.xml"/><Relationship Id="rId7" Type="http://schemas.openxmlformats.org/officeDocument/2006/relationships/image" Target="../media/image9.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9205" y="2119890"/>
            <a:ext cx="10519064" cy="2387600"/>
          </a:xfrm>
        </p:spPr>
        <p:txBody>
          <a:bodyPr>
            <a:normAutofit/>
          </a:bodyPr>
          <a:lstStyle/>
          <a:p>
            <a:r>
              <a:rPr lang="ka-GE" sz="4800" dirty="0" smtClean="0">
                <a:solidFill>
                  <a:schemeClr val="accent1">
                    <a:lumMod val="50000"/>
                  </a:schemeClr>
                </a:solidFill>
                <a:latin typeface="+mn-lt"/>
              </a:rPr>
              <a:t>სამედიცინო სერვისების ორგანიზება </a:t>
            </a:r>
            <a:r>
              <a:rPr lang="en-US" sz="4800" dirty="0" smtClean="0">
                <a:solidFill>
                  <a:schemeClr val="accent1">
                    <a:lumMod val="50000"/>
                  </a:schemeClr>
                </a:solidFill>
                <a:latin typeface="+mn-lt"/>
              </a:rPr>
              <a:t>COVID-</a:t>
            </a:r>
            <a:r>
              <a:rPr lang="ka-GE" sz="4800" dirty="0" smtClean="0">
                <a:solidFill>
                  <a:schemeClr val="accent1">
                    <a:lumMod val="50000"/>
                  </a:schemeClr>
                </a:solidFill>
                <a:latin typeface="+mn-lt"/>
              </a:rPr>
              <a:t>19-ის </a:t>
            </a:r>
            <a:r>
              <a:rPr lang="ka-GE" sz="4800" dirty="0" smtClean="0">
                <a:solidFill>
                  <a:schemeClr val="accent1">
                    <a:lumMod val="50000"/>
                  </a:schemeClr>
                </a:solidFill>
                <a:latin typeface="+mn-lt"/>
              </a:rPr>
              <a:t>მართვის მიზნით</a:t>
            </a:r>
            <a:endParaRPr lang="en-US" sz="4800" dirty="0">
              <a:solidFill>
                <a:schemeClr val="accent1">
                  <a:lumMod val="50000"/>
                </a:schemeClr>
              </a:solidFill>
              <a:latin typeface="+mn-lt"/>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820" t="39546" r="3697" b="41362"/>
          <a:stretch/>
        </p:blipFill>
        <p:spPr>
          <a:xfrm>
            <a:off x="0" y="0"/>
            <a:ext cx="12192000" cy="1280160"/>
          </a:xfrm>
          <a:prstGeom prst="rect">
            <a:avLst/>
          </a:prstGeom>
        </p:spPr>
      </p:pic>
    </p:spTree>
    <p:extLst>
      <p:ext uri="{BB962C8B-B14F-4D97-AF65-F5344CB8AC3E}">
        <p14:creationId xmlns:p14="http://schemas.microsoft.com/office/powerpoint/2010/main" val="40532643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248625004"/>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სამცხე ჯავახეთის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07180" y="5350461"/>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1945794" y="3734437"/>
            <a:ext cx="5504488" cy="1169551"/>
          </a:xfrm>
          <a:prstGeom prst="rect">
            <a:avLst/>
          </a:prstGeom>
          <a:noFill/>
        </p:spPr>
        <p:txBody>
          <a:bodyPr wrap="square" rtlCol="0">
            <a:spAutoFit/>
          </a:bodyPr>
          <a:lstStyle/>
          <a:p>
            <a:pPr>
              <a:buFont typeface="+mj-lt"/>
              <a:buAutoNum type="arabicPeriod"/>
            </a:pPr>
            <a:r>
              <a:rPr lang="ka-GE" sz="1400" dirty="0" smtClean="0"/>
              <a:t>სს </a:t>
            </a:r>
            <a:r>
              <a:rPr lang="ka-GE" sz="1400" dirty="0"/>
              <a:t>"ევექსის კლინიკები„ - ადიგენი</a:t>
            </a:r>
          </a:p>
          <a:p>
            <a:pPr>
              <a:buFont typeface="+mj-lt"/>
              <a:buAutoNum type="arabicPeriod"/>
            </a:pPr>
            <a:r>
              <a:rPr lang="ka-GE" sz="1400" dirty="0"/>
              <a:t>სს "ევექსის ჰოსპიტლები„ - ახალქალაქი</a:t>
            </a:r>
          </a:p>
          <a:p>
            <a:pPr>
              <a:buFont typeface="+mj-lt"/>
              <a:buAutoNum type="arabicPeriod"/>
            </a:pPr>
            <a:r>
              <a:rPr lang="ka-GE" sz="1400" dirty="0" smtClean="0"/>
              <a:t>სს "ევექსის ჰოსპიტლები„ - ახალციხე</a:t>
            </a:r>
          </a:p>
          <a:p>
            <a:pPr>
              <a:buFont typeface="+mj-lt"/>
              <a:buAutoNum type="arabicPeriod"/>
            </a:pPr>
            <a:r>
              <a:rPr lang="ka-GE" sz="1400" dirty="0" smtClean="0"/>
              <a:t>შპს "ჯეო ჰოსპიტალს„ - ბორჯომი</a:t>
            </a:r>
          </a:p>
          <a:p>
            <a:endParaRPr lang="ka-GE"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5575" y="3157299"/>
            <a:ext cx="1437040" cy="1437040"/>
          </a:xfrm>
          <a:prstGeom prst="rect">
            <a:avLst/>
          </a:prstGeom>
        </p:spPr>
      </p:pic>
      <p:pic>
        <p:nvPicPr>
          <p:cNvPr id="3" name="Pictur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170709"/>
            <a:ext cx="1551709" cy="1551709"/>
          </a:xfrm>
          <a:prstGeom prst="rect">
            <a:avLst/>
          </a:prstGeom>
        </p:spPr>
      </p:pic>
    </p:spTree>
    <p:extLst>
      <p:ext uri="{BB962C8B-B14F-4D97-AF65-F5344CB8AC3E}">
        <p14:creationId xmlns:p14="http://schemas.microsoft.com/office/powerpoint/2010/main" val="1532056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022479448"/>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ქვემო ქართლის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1758756" y="3724717"/>
            <a:ext cx="4070543" cy="738664"/>
          </a:xfrm>
          <a:prstGeom prst="rect">
            <a:avLst/>
          </a:prstGeom>
          <a:noFill/>
        </p:spPr>
        <p:txBody>
          <a:bodyPr wrap="square" rtlCol="0">
            <a:spAutoFit/>
          </a:bodyPr>
          <a:lstStyle/>
          <a:p>
            <a:pPr>
              <a:buFont typeface="+mj-lt"/>
              <a:buAutoNum type="arabicPeriod"/>
            </a:pPr>
            <a:r>
              <a:rPr lang="ka-GE" sz="1400" dirty="0"/>
              <a:t>სს "რუსთავის ცენტრალური საავადმყოფო„</a:t>
            </a:r>
          </a:p>
          <a:p>
            <a:pPr>
              <a:buFont typeface="+mj-lt"/>
              <a:buAutoNum type="arabicPeriod"/>
            </a:pPr>
            <a:r>
              <a:rPr lang="ka-GE" sz="1400" dirty="0"/>
              <a:t>შპს "ბოლნისის ცენტრალური კლინიკა„</a:t>
            </a:r>
          </a:p>
          <a:p>
            <a:endParaRPr lang="en-US" sz="1400" dirty="0"/>
          </a:p>
        </p:txBody>
      </p:sp>
      <p:sp>
        <p:nvSpPr>
          <p:cNvPr id="9" name="TextBox 8"/>
          <p:cNvSpPr txBox="1"/>
          <p:nvPr/>
        </p:nvSpPr>
        <p:spPr>
          <a:xfrm>
            <a:off x="5829299" y="3686584"/>
            <a:ext cx="3814299" cy="1169551"/>
          </a:xfrm>
          <a:prstGeom prst="rect">
            <a:avLst/>
          </a:prstGeom>
          <a:noFill/>
        </p:spPr>
        <p:txBody>
          <a:bodyPr wrap="square" rtlCol="0">
            <a:spAutoFit/>
          </a:bodyPr>
          <a:lstStyle/>
          <a:p>
            <a:r>
              <a:rPr lang="ka-GE" sz="1400" dirty="0" smtClean="0"/>
              <a:t>3. სს </a:t>
            </a:r>
            <a:r>
              <a:rPr lang="ka-GE" sz="1400" dirty="0"/>
              <a:t>"რუსთავის ბავშვთა </a:t>
            </a:r>
            <a:r>
              <a:rPr lang="ka-GE" sz="1400" dirty="0" smtClean="0"/>
              <a:t>საავადმყოფო„</a:t>
            </a:r>
          </a:p>
          <a:p>
            <a:r>
              <a:rPr lang="ka-GE" sz="1400" dirty="0" smtClean="0"/>
              <a:t>4. შპს </a:t>
            </a:r>
            <a:r>
              <a:rPr lang="ka-GE" sz="1400" dirty="0"/>
              <a:t>"ჯეო ჰოსპიტალს„ - მარნეული</a:t>
            </a:r>
          </a:p>
          <a:p>
            <a:r>
              <a:rPr lang="ka-GE" sz="1400" dirty="0" smtClean="0"/>
              <a:t>5. შპს </a:t>
            </a:r>
            <a:r>
              <a:rPr lang="ka-GE" sz="1400" dirty="0"/>
              <a:t>"ჯეო ჰოსპიტალს„ - გარდაბანი</a:t>
            </a:r>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Tree>
    <p:extLst>
      <p:ext uri="{BB962C8B-B14F-4D97-AF65-F5344CB8AC3E}">
        <p14:creationId xmlns:p14="http://schemas.microsoft.com/office/powerpoint/2010/main" val="12564306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298823263"/>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შიდა ქართლის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662765" y="3724717"/>
            <a:ext cx="4070543" cy="738664"/>
          </a:xfrm>
          <a:prstGeom prst="rect">
            <a:avLst/>
          </a:prstGeom>
          <a:noFill/>
        </p:spPr>
        <p:txBody>
          <a:bodyPr wrap="square" rtlCol="0">
            <a:spAutoFit/>
          </a:bodyPr>
          <a:lstStyle/>
          <a:p>
            <a:pPr>
              <a:buFont typeface="+mj-lt"/>
              <a:buAutoNum type="arabicPeriod"/>
            </a:pPr>
            <a:r>
              <a:rPr lang="ka-GE" sz="1400" dirty="0"/>
              <a:t>შპს "გორმედი„ - გორი</a:t>
            </a:r>
          </a:p>
          <a:p>
            <a:pPr>
              <a:buFont typeface="+mj-lt"/>
              <a:buAutoNum type="arabicPeriod"/>
            </a:pPr>
            <a:r>
              <a:rPr lang="ka-GE" sz="1400" dirty="0"/>
              <a:t>შპს მედალფა - კასპი</a:t>
            </a:r>
          </a:p>
          <a:p>
            <a:endParaRPr lang="en-US" sz="1400" dirty="0"/>
          </a:p>
        </p:txBody>
      </p:sp>
      <p:sp>
        <p:nvSpPr>
          <p:cNvPr id="9" name="TextBox 8"/>
          <p:cNvSpPr txBox="1"/>
          <p:nvPr/>
        </p:nvSpPr>
        <p:spPr>
          <a:xfrm>
            <a:off x="5829299" y="3686584"/>
            <a:ext cx="3814299" cy="954107"/>
          </a:xfrm>
          <a:prstGeom prst="rect">
            <a:avLst/>
          </a:prstGeom>
          <a:noFill/>
        </p:spPr>
        <p:txBody>
          <a:bodyPr wrap="square" rtlCol="0">
            <a:spAutoFit/>
          </a:bodyPr>
          <a:lstStyle/>
          <a:p>
            <a:r>
              <a:rPr lang="ka-GE" sz="1400" dirty="0" smtClean="0"/>
              <a:t>3. შპს </a:t>
            </a:r>
            <a:r>
              <a:rPr lang="ka-GE" sz="1400" dirty="0"/>
              <a:t>"ალიანს მედი„ - ქარელი</a:t>
            </a:r>
          </a:p>
          <a:p>
            <a:r>
              <a:rPr lang="ka-GE" sz="1400" dirty="0" smtClean="0"/>
              <a:t>4. შპს </a:t>
            </a:r>
            <a:r>
              <a:rPr lang="ka-GE" sz="1400" dirty="0"/>
              <a:t>"გორმედი„ -ხაშური</a:t>
            </a:r>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Tree>
    <p:extLst>
      <p:ext uri="{BB962C8B-B14F-4D97-AF65-F5344CB8AC3E}">
        <p14:creationId xmlns:p14="http://schemas.microsoft.com/office/powerpoint/2010/main" val="2981761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2754190916"/>
              </p:ext>
            </p:extLst>
          </p:nvPr>
        </p:nvGraphicFramePr>
        <p:xfrm>
          <a:off x="935567" y="125135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მცხეთა-მთიანეთის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523220"/>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r>
              <a:rPr lang="ka-GE" sz="1400" dirty="0" smtClean="0"/>
              <a:t>--</a:t>
            </a:r>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74392" y="3686584"/>
            <a:ext cx="5681135" cy="954107"/>
          </a:xfrm>
          <a:prstGeom prst="rect">
            <a:avLst/>
          </a:prstGeom>
          <a:noFill/>
        </p:spPr>
        <p:txBody>
          <a:bodyPr wrap="square" rtlCol="0">
            <a:spAutoFit/>
          </a:bodyPr>
          <a:lstStyle/>
          <a:p>
            <a:pPr>
              <a:buFont typeface="+mj-lt"/>
              <a:buAutoNum type="arabicPeriod"/>
            </a:pPr>
            <a:r>
              <a:rPr lang="ka-GE" sz="1400" dirty="0"/>
              <a:t>შპს "ჯეო ჰოსპიტალს„ - დუშეთი</a:t>
            </a:r>
          </a:p>
          <a:p>
            <a:pPr>
              <a:buFont typeface="+mj-lt"/>
              <a:buAutoNum type="arabicPeriod"/>
            </a:pPr>
            <a:r>
              <a:rPr lang="ka-GE" sz="1400" dirty="0"/>
              <a:t>შპს "რეგიონული ჯანდაცვის ცენტრი„ - თიანეთი</a:t>
            </a:r>
          </a:p>
          <a:p>
            <a:pPr>
              <a:buFont typeface="+mj-lt"/>
              <a:buAutoNum type="arabicPeriod"/>
            </a:pPr>
            <a:r>
              <a:rPr lang="ka-GE" sz="1400" dirty="0"/>
              <a:t>შპს "მცხეთის სამედიცინო ცენტრი"</a:t>
            </a:r>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528454" y="1036849"/>
            <a:ext cx="1551709" cy="1551709"/>
          </a:xfrm>
          <a:prstGeom prst="rect">
            <a:avLst/>
          </a:prstGeom>
        </p:spPr>
      </p:pic>
    </p:spTree>
    <p:extLst>
      <p:ext uri="{BB962C8B-B14F-4D97-AF65-F5344CB8AC3E}">
        <p14:creationId xmlns:p14="http://schemas.microsoft.com/office/powerpoint/2010/main" val="3255054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კახეთის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2"/>
          <a:stretch>
            <a:fillRect/>
          </a:stretch>
        </p:blipFill>
        <p:spPr>
          <a:xfrm>
            <a:off x="1320244" y="5377478"/>
            <a:ext cx="1277227" cy="1377748"/>
          </a:xfrm>
          <a:prstGeom prst="rect">
            <a:avLst/>
          </a:prstGeom>
        </p:spPr>
      </p:pic>
      <p:sp>
        <p:nvSpPr>
          <p:cNvPr id="4" name="TextBox 3"/>
          <p:cNvSpPr txBox="1"/>
          <p:nvPr/>
        </p:nvSpPr>
        <p:spPr>
          <a:xfrm>
            <a:off x="2805079" y="5438176"/>
            <a:ext cx="5102578" cy="954107"/>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შპს ჯეო ჰოსპიტალს</a:t>
            </a:r>
            <a:r>
              <a:rPr lang="en-US" sz="1400" dirty="0"/>
              <a:t> - </a:t>
            </a:r>
            <a:r>
              <a:rPr lang="ka-GE" sz="1400" dirty="0"/>
              <a:t>გურჯაანი</a:t>
            </a:r>
            <a:endParaRPr lang="en-US"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83145"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699712" y="3724861"/>
            <a:ext cx="3038122" cy="1600438"/>
          </a:xfrm>
          <a:prstGeom prst="rect">
            <a:avLst/>
          </a:prstGeom>
          <a:noFill/>
        </p:spPr>
        <p:txBody>
          <a:bodyPr wrap="square" rtlCol="0">
            <a:spAutoFit/>
          </a:bodyPr>
          <a:lstStyle/>
          <a:p>
            <a:pPr lvl="0">
              <a:lnSpc>
                <a:spcPct val="150000"/>
              </a:lnSpc>
            </a:pPr>
            <a:r>
              <a:rPr lang="ka-GE" sz="1400" dirty="0"/>
              <a:t>1. სს "ევექსის ჰოსპიტლები„ - თელავი</a:t>
            </a:r>
            <a:endParaRPr lang="en-US" sz="1400" dirty="0"/>
          </a:p>
          <a:p>
            <a:pPr lvl="0">
              <a:lnSpc>
                <a:spcPct val="150000"/>
              </a:lnSpc>
            </a:pPr>
            <a:r>
              <a:rPr lang="ka-GE" sz="1400" dirty="0"/>
              <a:t>2. შპს "თელავის რაიონული საავადმყოფო„</a:t>
            </a:r>
          </a:p>
          <a:p>
            <a:endParaRPr lang="en-US" sz="1400" dirty="0"/>
          </a:p>
        </p:txBody>
      </p:sp>
      <p:sp>
        <p:nvSpPr>
          <p:cNvPr id="9" name="TextBox 8"/>
          <p:cNvSpPr txBox="1"/>
          <p:nvPr/>
        </p:nvSpPr>
        <p:spPr>
          <a:xfrm>
            <a:off x="5959104" y="3724861"/>
            <a:ext cx="3475700" cy="1708160"/>
          </a:xfrm>
          <a:prstGeom prst="rect">
            <a:avLst/>
          </a:prstGeom>
          <a:noFill/>
        </p:spPr>
        <p:txBody>
          <a:bodyPr wrap="square" rtlCol="0">
            <a:spAutoFit/>
          </a:bodyPr>
          <a:lstStyle/>
          <a:p>
            <a:pPr lvl="0">
              <a:lnSpc>
                <a:spcPct val="150000"/>
              </a:lnSpc>
            </a:pPr>
            <a:r>
              <a:rPr lang="ka-GE" sz="1400" dirty="0"/>
              <a:t>3. შპს "არქიმედეს კლინიკა</a:t>
            </a:r>
            <a:r>
              <a:rPr lang="ka-GE" sz="1400" dirty="0" smtClean="0"/>
              <a:t>„</a:t>
            </a:r>
          </a:p>
          <a:p>
            <a:pPr lvl="0">
              <a:lnSpc>
                <a:spcPct val="150000"/>
              </a:lnSpc>
            </a:pPr>
            <a:r>
              <a:rPr lang="ka-GE" sz="1400" dirty="0" smtClean="0"/>
              <a:t>4. </a:t>
            </a:r>
            <a:r>
              <a:rPr lang="ka-GE" sz="1400" dirty="0"/>
              <a:t>შპს "ჯეო ჰოსპიტალს„ - საგარეჯო</a:t>
            </a:r>
          </a:p>
          <a:p>
            <a:pPr lvl="0">
              <a:lnSpc>
                <a:spcPct val="150000"/>
              </a:lnSpc>
            </a:pPr>
            <a:r>
              <a:rPr lang="ka-GE" sz="1400" dirty="0"/>
              <a:t>საწოლები - 58</a:t>
            </a:r>
          </a:p>
          <a:p>
            <a:pPr lvl="0"/>
            <a:endParaRPr lang="ka-GE" sz="1400" dirty="0"/>
          </a:p>
          <a:p>
            <a:endParaRPr lang="en-US" sz="1400" dirty="0"/>
          </a:p>
          <a:p>
            <a:pPr lvl="0"/>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 კლინიკები </a:t>
            </a:r>
            <a:endParaRPr lang="en-US" dirty="0"/>
          </a:p>
        </p:txBody>
      </p:sp>
      <p:sp>
        <p:nvSpPr>
          <p:cNvPr id="18" name="TextBox 17"/>
          <p:cNvSpPr txBox="1"/>
          <p:nvPr/>
        </p:nvSpPr>
        <p:spPr>
          <a:xfrm>
            <a:off x="2597470" y="1200030"/>
            <a:ext cx="6563463" cy="175432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50000"/>
              </a:lnSpc>
            </a:pPr>
            <a:r>
              <a:rPr lang="ka-GE" sz="2400" b="1" dirty="0" smtClean="0">
                <a:solidFill>
                  <a:srgbClr val="C00000"/>
                </a:solidFill>
              </a:rPr>
              <a:t>შემთხვევების რეფერალი: </a:t>
            </a:r>
          </a:p>
          <a:p>
            <a:pPr algn="ctr">
              <a:lnSpc>
                <a:spcPct val="150000"/>
              </a:lnSpc>
            </a:pPr>
            <a:r>
              <a:rPr lang="ka-GE" sz="2400" dirty="0" smtClean="0"/>
              <a:t>ყვლა შემთხვევის რეფერალი ხდება თბილისში</a:t>
            </a:r>
            <a:r>
              <a:rPr lang="en-US" sz="2400" dirty="0" smtClean="0"/>
              <a:t> </a:t>
            </a:r>
            <a:r>
              <a:rPr lang="ka-GE" sz="2400" dirty="0" smtClean="0"/>
              <a:t>არსებულ </a:t>
            </a:r>
            <a:r>
              <a:rPr lang="en-US" sz="2400" dirty="0" smtClean="0"/>
              <a:t>COVID-19 </a:t>
            </a:r>
            <a:r>
              <a:rPr lang="ka-GE" sz="2400" dirty="0" smtClean="0"/>
              <a:t>კლინიკებში</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521484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178" y="0"/>
            <a:ext cx="4025895" cy="1325563"/>
          </a:xfrm>
        </p:spPr>
        <p:txBody>
          <a:bodyPr>
            <a:normAutofit/>
          </a:bodyPr>
          <a:lstStyle/>
          <a:p>
            <a:pPr marL="0" indent="0"/>
            <a:r>
              <a:rPr lang="ka-GE" sz="3200" b="1" dirty="0"/>
              <a:t>ონლაინ კლინიკა: </a:t>
            </a:r>
            <a:r>
              <a:rPr lang="en-US" sz="3200" b="1" dirty="0"/>
              <a:t> </a:t>
            </a:r>
          </a:p>
        </p:txBody>
      </p:sp>
      <p:sp>
        <p:nvSpPr>
          <p:cNvPr id="5" name="Content Placeholder 2"/>
          <p:cNvSpPr txBox="1">
            <a:spLocks/>
          </p:cNvSpPr>
          <p:nvPr/>
        </p:nvSpPr>
        <p:spPr>
          <a:xfrm>
            <a:off x="471052" y="1205347"/>
            <a:ext cx="8537865" cy="53201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000" dirty="0" smtClean="0"/>
              <a:t>112-</a:t>
            </a:r>
            <a:r>
              <a:rPr lang="ka-GE" sz="2000" dirty="0" smtClean="0"/>
              <a:t>ზე შემოსული ზარი,</a:t>
            </a:r>
            <a:r>
              <a:rPr lang="ka-GE" sz="2000" dirty="0"/>
              <a:t> სიცხის, სუნთქვის გაძნელებისა და სხვა რესპირატორული სიმპტომების </a:t>
            </a:r>
            <a:r>
              <a:rPr lang="ka-GE" sz="2000" dirty="0" smtClean="0"/>
              <a:t>დაფიქსირების შემთხვევაში გადამისამართდება</a:t>
            </a:r>
          </a:p>
          <a:p>
            <a:pPr marL="0" indent="0">
              <a:lnSpc>
                <a:spcPct val="100000"/>
              </a:lnSpc>
              <a:buNone/>
            </a:pPr>
            <a:endParaRPr lang="ka-GE" sz="2000" dirty="0"/>
          </a:p>
          <a:p>
            <a:pPr marL="0" indent="0">
              <a:lnSpc>
                <a:spcPct val="100000"/>
              </a:lnSpc>
              <a:buNone/>
            </a:pPr>
            <a:r>
              <a:rPr lang="ka-GE" sz="2000" dirty="0" smtClean="0"/>
              <a:t> წინასწარ განსაზღვრულ </a:t>
            </a:r>
            <a:r>
              <a:rPr lang="ka-GE" sz="2000" dirty="0"/>
              <a:t>პირველადი ჯანდაცვის ცენტრში - </a:t>
            </a:r>
            <a:r>
              <a:rPr lang="ka-GE" sz="2000" dirty="0" smtClean="0"/>
              <a:t>ოჯახის ექიმთან.</a:t>
            </a:r>
          </a:p>
          <a:p>
            <a:pPr marL="0" indent="0">
              <a:lnSpc>
                <a:spcPct val="100000"/>
              </a:lnSpc>
              <a:buNone/>
            </a:pPr>
            <a:endParaRPr lang="ka-GE" sz="2000" dirty="0" smtClean="0"/>
          </a:p>
          <a:p>
            <a:pPr>
              <a:lnSpc>
                <a:spcPct val="100000"/>
              </a:lnSpc>
            </a:pPr>
            <a:r>
              <a:rPr lang="ka-GE" sz="2000" dirty="0" smtClean="0"/>
              <a:t>ექიმი პაციენტს ჩაუტარებს სრულ </a:t>
            </a:r>
            <a:r>
              <a:rPr lang="ka-GE" sz="2000" dirty="0"/>
              <a:t>სატელეფონო </a:t>
            </a:r>
            <a:r>
              <a:rPr lang="ka-GE" sz="2000" dirty="0" smtClean="0"/>
              <a:t>კონსულტაცის, </a:t>
            </a:r>
            <a:r>
              <a:rPr lang="ka-GE" sz="2000" dirty="0"/>
              <a:t>რათა </a:t>
            </a:r>
            <a:r>
              <a:rPr lang="ka-GE" sz="2000" dirty="0" smtClean="0"/>
              <a:t>შეფასოს მისი </a:t>
            </a:r>
            <a:r>
              <a:rPr lang="ka-GE" sz="2000" dirty="0"/>
              <a:t>მდგომარეობის სირთულე, შესაძლო კავშირი კორონავირუსით გამოწვეულ ინფექციასთან და </a:t>
            </a:r>
            <a:r>
              <a:rPr lang="ka-GE" sz="2000" dirty="0" smtClean="0"/>
              <a:t>მისცემს შესაფარის რჩევას </a:t>
            </a:r>
            <a:r>
              <a:rPr lang="ka-GE" sz="2000" dirty="0"/>
              <a:t>თავის მოვლის და შემდგომი ჩარევების აუცილებლობის შესახებ.  </a:t>
            </a:r>
            <a:endParaRPr lang="ka-GE" sz="2000" dirty="0" smtClean="0"/>
          </a:p>
          <a:p>
            <a:pPr>
              <a:lnSpc>
                <a:spcPct val="100000"/>
              </a:lnSpc>
            </a:pPr>
            <a:endParaRPr lang="ka-GE" sz="2000" dirty="0"/>
          </a:p>
          <a:p>
            <a:pPr>
              <a:lnSpc>
                <a:spcPct val="100000"/>
              </a:lnSpc>
            </a:pPr>
            <a:r>
              <a:rPr lang="ka-GE" sz="2000" dirty="0" smtClean="0"/>
              <a:t>ონლაინ </a:t>
            </a:r>
            <a:r>
              <a:rPr lang="ka-GE" sz="2000" dirty="0"/>
              <a:t>კლინიკა ითვალისწინებს განმეორებით სატელეფონო კონსულტაციებს მდგომარეობის გაუმჯობესებამდე</a:t>
            </a:r>
          </a:p>
          <a:p>
            <a:pPr>
              <a:lnSpc>
                <a:spcPct val="100000"/>
              </a:lnSpc>
            </a:pPr>
            <a:endParaRPr lang="en-US" sz="20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77667" y="704899"/>
            <a:ext cx="1984664" cy="1947568"/>
          </a:xfrm>
          <a:prstGeom prst="rect">
            <a:avLst/>
          </a:prstGeom>
        </p:spPr>
      </p:pic>
      <p:pic>
        <p:nvPicPr>
          <p:cNvPr id="6" name="Picture 5"/>
          <p:cNvPicPr>
            <a:picLocks noChangeAspect="1"/>
          </p:cNvPicPr>
          <p:nvPr/>
        </p:nvPicPr>
        <p:blipFill rotWithShape="1">
          <a:blip r:embed="rId4" cstate="print">
            <a:clrChange>
              <a:clrFrom>
                <a:srgbClr val="FFFFFF"/>
              </a:clrFrom>
              <a:clrTo>
                <a:srgbClr val="FFFFFF">
                  <a:alpha val="0"/>
                </a:srgbClr>
              </a:clrTo>
            </a:clrChange>
            <a:duotone>
              <a:prstClr val="black"/>
              <a:srgbClr val="FF0000">
                <a:tint val="45000"/>
                <a:satMod val="400000"/>
              </a:srgbClr>
            </a:duotone>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rcRect b="10664"/>
          <a:stretch/>
        </p:blipFill>
        <p:spPr>
          <a:xfrm>
            <a:off x="12569327" y="3547769"/>
            <a:ext cx="2428427" cy="1828800"/>
          </a:xfrm>
          <a:prstGeom prst="rect">
            <a:avLst/>
          </a:prstGeom>
          <a:noFill/>
          <a:ln>
            <a:solidFill>
              <a:srgbClr val="FF0000"/>
            </a:solidFill>
          </a:ln>
        </p:spPr>
      </p:pic>
      <p:pic>
        <p:nvPicPr>
          <p:cNvPr id="7" name="Picture 6"/>
          <p:cNvPicPr>
            <a:picLocks noChangeAspect="1"/>
          </p:cNvPicPr>
          <p:nvPr/>
        </p:nvPicPr>
        <p:blipFill rotWithShape="1">
          <a:blip r:embed="rId6" cstate="print">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rcRect b="7998"/>
          <a:stretch/>
        </p:blipFill>
        <p:spPr>
          <a:xfrm>
            <a:off x="9377667" y="3214282"/>
            <a:ext cx="2059717" cy="2495774"/>
          </a:xfrm>
          <a:prstGeom prst="rect">
            <a:avLst/>
          </a:prstGeom>
        </p:spPr>
      </p:pic>
    </p:spTree>
    <p:extLst>
      <p:ext uri="{BB962C8B-B14F-4D97-AF65-F5344CB8AC3E}">
        <p14:creationId xmlns:p14="http://schemas.microsoft.com/office/powerpoint/2010/main" val="4437981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73" y="153843"/>
            <a:ext cx="10515600" cy="1325563"/>
          </a:xfrm>
        </p:spPr>
        <p:txBody>
          <a:bodyPr>
            <a:normAutofit/>
          </a:bodyPr>
          <a:lstStyle/>
          <a:p>
            <a:r>
              <a:rPr lang="ka-GE" sz="3200" b="1" dirty="0" smtClean="0"/>
              <a:t>ცხელების კლინიკა:</a:t>
            </a:r>
            <a:endParaRPr lang="en-US" sz="3200" b="1" dirty="0"/>
          </a:p>
        </p:txBody>
      </p:sp>
      <p:sp>
        <p:nvSpPr>
          <p:cNvPr id="5" name="Content Placeholder 2"/>
          <p:cNvSpPr txBox="1">
            <a:spLocks/>
          </p:cNvSpPr>
          <p:nvPr/>
        </p:nvSpPr>
        <p:spPr>
          <a:xfrm>
            <a:off x="439881" y="1510148"/>
            <a:ext cx="9400310" cy="381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ka-GE" sz="2000" dirty="0" smtClean="0"/>
              <a:t>ცხელების მქონე პაციენტების მისაღებად სრულად მობილიზებული სამედიცინო დაწესებულებაა რომელიც ახორციელებს:</a:t>
            </a:r>
          </a:p>
          <a:p>
            <a:pPr marL="914400" lvl="1" indent="-457200">
              <a:lnSpc>
                <a:spcPct val="150000"/>
              </a:lnSpc>
              <a:buFont typeface="+mj-lt"/>
              <a:buAutoNum type="arabicPeriod"/>
            </a:pPr>
            <a:r>
              <a:rPr lang="ka-GE" sz="2000" dirty="0" smtClean="0"/>
              <a:t> ცხელებით მიმდინარე ყველა შემთხვევის ტრიაჟს, </a:t>
            </a:r>
          </a:p>
          <a:p>
            <a:pPr marL="914400" lvl="1" indent="-457200">
              <a:lnSpc>
                <a:spcPct val="150000"/>
              </a:lnSpc>
              <a:buFont typeface="+mj-lt"/>
              <a:buAutoNum type="arabicPeriod"/>
            </a:pPr>
            <a:r>
              <a:rPr lang="ka-GE" sz="2000" dirty="0" smtClean="0"/>
              <a:t>დიაგნოსტირებას, </a:t>
            </a:r>
          </a:p>
          <a:p>
            <a:pPr marL="914400" lvl="1" indent="-457200">
              <a:lnSpc>
                <a:spcPct val="150000"/>
              </a:lnSpc>
              <a:buFont typeface="+mj-lt"/>
              <a:buAutoNum type="arabicPeriod"/>
            </a:pPr>
            <a:r>
              <a:rPr lang="ka-GE" sz="2000" dirty="0" smtClean="0"/>
              <a:t>მკურნალობის შემდგომი ტაქტიკის განსაზღვრას, </a:t>
            </a:r>
          </a:p>
          <a:p>
            <a:pPr marL="914400" lvl="1" indent="-457200">
              <a:lnSpc>
                <a:spcPct val="150000"/>
              </a:lnSpc>
              <a:buFont typeface="+mj-lt"/>
              <a:buAutoNum type="arabicPeriod"/>
            </a:pPr>
            <a:r>
              <a:rPr lang="ka-GE" sz="2000" dirty="0" smtClean="0"/>
              <a:t>ცხელებით მიმდინარე შემთხვევების  სამედიცინო მომსახურებას/მართვას და </a:t>
            </a:r>
          </a:p>
          <a:p>
            <a:pPr marL="914400" lvl="1" indent="-457200">
              <a:lnSpc>
                <a:spcPct val="150000"/>
              </a:lnSpc>
              <a:buFont typeface="+mj-lt"/>
              <a:buAutoNum type="arabicPeriod"/>
            </a:pPr>
            <a:r>
              <a:rPr lang="ka-GE" sz="2000" dirty="0" smtClean="0"/>
              <a:t>COVID-19 -ის დადასტურებული შემთხვევის რეფერალს შესაბამის სამედიცინო დაწესებულებაში</a:t>
            </a:r>
          </a:p>
          <a:p>
            <a:endParaRPr lang="en-US" sz="20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7582" y="1272885"/>
            <a:ext cx="2580409" cy="2580409"/>
          </a:xfrm>
          <a:prstGeom prst="rect">
            <a:avLst/>
          </a:prstGeom>
        </p:spPr>
      </p:pic>
    </p:spTree>
    <p:extLst>
      <p:ext uri="{BB962C8B-B14F-4D97-AF65-F5344CB8AC3E}">
        <p14:creationId xmlns:p14="http://schemas.microsoft.com/office/powerpoint/2010/main" val="3315971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673" y="205798"/>
            <a:ext cx="10515600" cy="1325563"/>
          </a:xfrm>
        </p:spPr>
        <p:txBody>
          <a:bodyPr>
            <a:normAutofit/>
          </a:bodyPr>
          <a:lstStyle/>
          <a:p>
            <a:r>
              <a:rPr lang="en-US" sz="3200" b="1" dirty="0" smtClean="0">
                <a:latin typeface="Sylfaen" panose="010A0502050306030303" pitchFamily="18" charset="0"/>
              </a:rPr>
              <a:t>COVID-</a:t>
            </a:r>
            <a:r>
              <a:rPr lang="ka-GE" sz="3200" b="1" dirty="0" smtClean="0">
                <a:latin typeface="Sylfaen" panose="010A0502050306030303" pitchFamily="18" charset="0"/>
              </a:rPr>
              <a:t>19 </a:t>
            </a:r>
            <a:r>
              <a:rPr lang="ka-GE" sz="3200" b="1" dirty="0">
                <a:latin typeface="Sylfaen" panose="010A0502050306030303" pitchFamily="18" charset="0"/>
              </a:rPr>
              <a:t>კლინიკა</a:t>
            </a:r>
            <a:endParaRPr lang="en-US" sz="3200" b="1" dirty="0">
              <a:latin typeface="Sylfaen" panose="010A0502050306030303" pitchFamily="18" charset="0"/>
            </a:endParaRPr>
          </a:p>
        </p:txBody>
      </p:sp>
      <p:sp>
        <p:nvSpPr>
          <p:cNvPr id="5" name="Content Placeholder 2"/>
          <p:cNvSpPr txBox="1">
            <a:spLocks/>
          </p:cNvSpPr>
          <p:nvPr/>
        </p:nvSpPr>
        <p:spPr>
          <a:xfrm>
            <a:off x="471054" y="1606603"/>
            <a:ext cx="7426038" cy="3810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ka-GE" sz="2000" dirty="0" smtClean="0"/>
              <a:t>სრულად </a:t>
            </a:r>
            <a:r>
              <a:rPr lang="ka-GE" sz="2000" dirty="0"/>
              <a:t>მობილიზებული სამედიცინო დაწესებულება, რომელიც  ახორციელებს ახალი კორონავირუსით (</a:t>
            </a:r>
            <a:r>
              <a:rPr lang="en-US" sz="2000" dirty="0"/>
              <a:t>SARS-CoV-2) </a:t>
            </a:r>
            <a:r>
              <a:rPr lang="ka-GE" sz="2000" dirty="0"/>
              <a:t>გამოწვეული ინფექციის (</a:t>
            </a:r>
            <a:r>
              <a:rPr lang="en-US" sz="2000" dirty="0"/>
              <a:t>COVID-19)</a:t>
            </a:r>
            <a:r>
              <a:rPr lang="ka-GE" sz="2000" dirty="0"/>
              <a:t> საეჭვო და/ან </a:t>
            </a:r>
            <a:r>
              <a:rPr lang="ka-GE" sz="2000" dirty="0" smtClean="0"/>
              <a:t>დადასტურებული </a:t>
            </a:r>
            <a:r>
              <a:rPr lang="ka-GE" sz="2000" dirty="0"/>
              <a:t>შემთხვევების დიაგნოსტირებასა და მართვას</a:t>
            </a:r>
          </a:p>
          <a:p>
            <a:pPr>
              <a:lnSpc>
                <a:spcPct val="150000"/>
              </a:lnSpc>
            </a:pPr>
            <a:endParaRPr lang="en-US" sz="2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2282" y="1704030"/>
            <a:ext cx="2576944" cy="257694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95019" y="2585318"/>
            <a:ext cx="3810000" cy="381000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29846" y="1323191"/>
            <a:ext cx="1822190" cy="1433635"/>
          </a:xfrm>
          <a:prstGeom prst="rect">
            <a:avLst/>
          </a:prstGeom>
        </p:spPr>
      </p:pic>
    </p:spTree>
    <p:extLst>
      <p:ext uri="{BB962C8B-B14F-4D97-AF65-F5344CB8AC3E}">
        <p14:creationId xmlns:p14="http://schemas.microsoft.com/office/powerpoint/2010/main" val="2009881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309036453"/>
              </p:ext>
            </p:extLst>
          </p:nvPr>
        </p:nvGraphicFramePr>
        <p:xfrm>
          <a:off x="2323567" y="1292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smtClean="0"/>
              <a:t>ქალაქ თბილისში </a:t>
            </a:r>
            <a:r>
              <a:rPr lang="ka-GE" sz="2800" b="1" dirty="0" smtClean="0"/>
              <a:t>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954107"/>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smtClean="0"/>
              <a:t>არც ეს</a:t>
            </a:r>
            <a:endParaRPr lang="ka-GE"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523220"/>
          </a:xfrm>
          <a:prstGeom prst="rect">
            <a:avLst/>
          </a:prstGeom>
          <a:noFill/>
        </p:spPr>
        <p:txBody>
          <a:bodyPr wrap="square" rtlCol="0">
            <a:spAutoFit/>
          </a:bodyPr>
          <a:lstStyle/>
          <a:p>
            <a:pPr lvl="0"/>
            <a:r>
              <a:rPr lang="ka-GE" sz="1400" dirty="0" smtClean="0"/>
              <a:t>1. </a:t>
            </a:r>
            <a:r>
              <a:rPr lang="ka-GE" sz="1400" dirty="0" smtClean="0"/>
              <a:t>თბილისის ცხელების არ ვიცი?</a:t>
            </a:r>
            <a:endParaRPr lang="en-US" sz="1400" dirty="0"/>
          </a:p>
          <a:p>
            <a:endParaRPr lang="en-US" sz="1400" dirty="0"/>
          </a:p>
        </p:txBody>
      </p:sp>
      <p:sp>
        <p:nvSpPr>
          <p:cNvPr id="9" name="TextBox 8"/>
          <p:cNvSpPr txBox="1"/>
          <p:nvPr/>
        </p:nvSpPr>
        <p:spPr>
          <a:xfrm>
            <a:off x="5698697" y="3724129"/>
            <a:ext cx="2507544" cy="307777"/>
          </a:xfrm>
          <a:prstGeom prst="rect">
            <a:avLst/>
          </a:prstGeom>
          <a:noFill/>
        </p:spPr>
        <p:txBody>
          <a:bodyPr wrap="square" rtlCol="0">
            <a:spAutoFit/>
          </a:bodyPr>
          <a:lstStyle/>
          <a:p>
            <a:pPr lvl="0"/>
            <a:r>
              <a:rPr lang="ka-GE" sz="1400" dirty="0" smtClean="0"/>
              <a:t>2</a:t>
            </a:r>
            <a:endParaRPr lang="en-US" sz="1400" dirty="0"/>
          </a:p>
        </p:txBody>
      </p:sp>
      <p:sp>
        <p:nvSpPr>
          <p:cNvPr id="10" name="TextBox 9"/>
          <p:cNvSpPr txBox="1"/>
          <p:nvPr/>
        </p:nvSpPr>
        <p:spPr>
          <a:xfrm>
            <a:off x="8594296" y="3739881"/>
            <a:ext cx="2507544" cy="307777"/>
          </a:xfrm>
          <a:prstGeom prst="rect">
            <a:avLst/>
          </a:prstGeom>
          <a:noFill/>
        </p:spPr>
        <p:txBody>
          <a:bodyPr wrap="square" rtlCol="0">
            <a:spAutoFit/>
          </a:bodyPr>
          <a:lstStyle/>
          <a:p>
            <a:pPr lvl="0"/>
            <a:r>
              <a:rPr lang="ka-GE" sz="1400" dirty="0" smtClean="0"/>
              <a:t>3</a:t>
            </a:r>
            <a:r>
              <a:rPr lang="ka-GE" sz="1400" dirty="0"/>
              <a:t>. </a:t>
            </a:r>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 </a:t>
            </a:r>
            <a:r>
              <a:rPr lang="en-US" dirty="0" smtClean="0"/>
              <a:t>COVID-19</a:t>
            </a:r>
            <a:r>
              <a:rPr lang="ka-GE" dirty="0" smtClean="0"/>
              <a:t> კლინიკები </a:t>
            </a:r>
            <a:endParaRPr lang="en-US" dirty="0"/>
          </a:p>
        </p:txBody>
      </p:sp>
      <p:sp>
        <p:nvSpPr>
          <p:cNvPr id="19" name="TextBox 18"/>
          <p:cNvSpPr txBox="1"/>
          <p:nvPr/>
        </p:nvSpPr>
        <p:spPr>
          <a:xfrm>
            <a:off x="9160934" y="4912999"/>
            <a:ext cx="2593345" cy="107721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smtClean="0">
                <a:solidFill>
                  <a:srgbClr val="C00000"/>
                </a:solidFill>
              </a:rPr>
              <a:t>ლაბორატორიული ტესტირების </a:t>
            </a:r>
            <a:r>
              <a:rPr lang="ka-GE" sz="1600" dirty="0" smtClean="0">
                <a:solidFill>
                  <a:srgbClr val="C00000"/>
                </a:solidFill>
              </a:rPr>
              <a:t>უზრუნველყოფა:</a:t>
            </a:r>
          </a:p>
          <a:p>
            <a:pPr algn="ctr"/>
            <a:r>
              <a:rPr lang="ka-GE" sz="1600" b="1" dirty="0" smtClean="0">
                <a:solidFill>
                  <a:schemeClr val="tx1"/>
                </a:solidFill>
              </a:rPr>
              <a:t>ლუგარის ლაბორატორია</a:t>
            </a:r>
            <a:endParaRPr lang="ka-GE" sz="1600" b="1" dirty="0">
              <a:solidFill>
                <a:schemeClr val="tx1"/>
              </a:solidFill>
            </a:endParaRP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823371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3119480185"/>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dirty="0" smtClean="0"/>
              <a:t>იმერეთის რეგიონში 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1169551"/>
          </a:xfrm>
          <a:prstGeom prst="rect">
            <a:avLst/>
          </a:prstGeom>
          <a:noFill/>
        </p:spPr>
        <p:txBody>
          <a:bodyPr wrap="square" rtlCol="0">
            <a:spAutoFit/>
          </a:bodyPr>
          <a:lstStyle/>
          <a:p>
            <a:pPr lvl="0"/>
            <a:r>
              <a:rPr lang="ka-GE" sz="1400" dirty="0" smtClean="0"/>
              <a:t>1. </a:t>
            </a:r>
            <a:r>
              <a:rPr lang="ka-GE" sz="1400" dirty="0"/>
              <a:t>1. შპს "რეგიონული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en-US" sz="1400" dirty="0" smtClean="0"/>
              <a:t>XXX </a:t>
            </a:r>
            <a:r>
              <a:rPr lang="ka-GE" sz="1400" dirty="0" smtClean="0"/>
              <a:t>საწოლი</a:t>
            </a:r>
            <a:endParaRPr lang="en-US" sz="1400" dirty="0"/>
          </a:p>
          <a:p>
            <a:endParaRPr lang="en-US" sz="1400" dirty="0"/>
          </a:p>
        </p:txBody>
      </p:sp>
      <p:sp>
        <p:nvSpPr>
          <p:cNvPr id="9" name="TextBox 8"/>
          <p:cNvSpPr txBox="1"/>
          <p:nvPr/>
        </p:nvSpPr>
        <p:spPr>
          <a:xfrm>
            <a:off x="5698697" y="3724129"/>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en-US" sz="1400" dirty="0" smtClean="0"/>
              <a:t>xxx </a:t>
            </a:r>
            <a:r>
              <a:rPr lang="ka-GE" sz="1400" dirty="0" smtClean="0"/>
              <a:t>საწოლი</a:t>
            </a:r>
            <a:endParaRPr lang="ka-GE" sz="1400" dirty="0"/>
          </a:p>
          <a:p>
            <a:endParaRPr lang="en-US" sz="1400" dirty="0"/>
          </a:p>
        </p:txBody>
      </p:sp>
      <p:sp>
        <p:nvSpPr>
          <p:cNvPr id="10" name="TextBox 9"/>
          <p:cNvSpPr txBox="1"/>
          <p:nvPr/>
        </p:nvSpPr>
        <p:spPr>
          <a:xfrm>
            <a:off x="8594296" y="3739881"/>
            <a:ext cx="2507544" cy="738664"/>
          </a:xfrm>
          <a:prstGeom prst="rect">
            <a:avLst/>
          </a:prstGeom>
          <a:noFill/>
        </p:spPr>
        <p:txBody>
          <a:bodyPr wrap="square" rtlCol="0">
            <a:spAutoFit/>
          </a:bodyPr>
          <a:lstStyle/>
          <a:p>
            <a:pPr lvl="0"/>
            <a:r>
              <a:rPr lang="ka-GE" sz="1400" dirty="0" smtClean="0"/>
              <a:t>3</a:t>
            </a:r>
            <a:r>
              <a:rPr lang="ka-GE" sz="1400" dirty="0"/>
              <a:t>. შპს "ჯეო ჰოსპიტალს„ - </a:t>
            </a:r>
            <a:r>
              <a:rPr lang="ka-GE" sz="1400" dirty="0" smtClean="0"/>
              <a:t>სამტრედია: </a:t>
            </a:r>
            <a:r>
              <a:rPr lang="en-US" sz="1400" dirty="0" smtClean="0"/>
              <a:t>xxx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 </a:t>
            </a:r>
            <a:r>
              <a:rPr lang="en-US" dirty="0" smtClean="0"/>
              <a:t>COVID-19</a:t>
            </a:r>
            <a:r>
              <a:rPr lang="ka-GE" dirty="0" smtClean="0"/>
              <a:t> კლინიკები </a:t>
            </a:r>
            <a:endParaRPr lang="en-US" dirty="0"/>
          </a:p>
        </p:txBody>
      </p:sp>
      <p:sp>
        <p:nvSpPr>
          <p:cNvPr id="18" name="TextBox 17"/>
          <p:cNvSpPr txBox="1"/>
          <p:nvPr/>
        </p:nvSpPr>
        <p:spPr>
          <a:xfrm>
            <a:off x="9292648" y="1251353"/>
            <a:ext cx="2329915" cy="160043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a:p>
            <a:r>
              <a:rPr lang="ka-GE" sz="1400" dirty="0" smtClean="0"/>
              <a:t>გორის ჰოსპიტალი </a:t>
            </a:r>
          </a:p>
          <a:p>
            <a:r>
              <a:rPr lang="ka-GE" sz="1400" dirty="0" smtClean="0"/>
              <a:t>თბილისის ინფექციური</a:t>
            </a:r>
          </a:p>
          <a:p>
            <a:r>
              <a:rPr lang="ka-GE" sz="1400" dirty="0" smtClean="0"/>
              <a:t>თბილისის საუნივერსიტეტო კლინიკა </a:t>
            </a:r>
            <a:endParaRPr lang="en-US" sz="1400" dirty="0"/>
          </a:p>
        </p:txBody>
      </p:sp>
      <p:sp>
        <p:nvSpPr>
          <p:cNvPr id="19" name="TextBox 18"/>
          <p:cNvSpPr txBox="1"/>
          <p:nvPr/>
        </p:nvSpPr>
        <p:spPr>
          <a:xfrm>
            <a:off x="9160934" y="4912999"/>
            <a:ext cx="2593345" cy="160043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a:t>
            </a:r>
            <a:r>
              <a:rPr lang="ka-GE" sz="1400" dirty="0" smtClean="0">
                <a:solidFill>
                  <a:srgbClr val="C00000"/>
                </a:solidFill>
              </a:rPr>
              <a:t>უზრუნველყოფა:</a:t>
            </a:r>
            <a:endParaRPr lang="ka-GE" sz="1400" dirty="0">
              <a:solidFill>
                <a:srgbClr val="C00000"/>
              </a:solidFill>
            </a:endParaRPr>
          </a:p>
          <a:p>
            <a:pPr algn="ctr"/>
            <a:r>
              <a:rPr lang="ka-GE" sz="1400" dirty="0" smtClean="0">
                <a:solidFill>
                  <a:schemeClr val="tx1"/>
                </a:solidFill>
              </a:rPr>
              <a:t>ქუთაისში ლუგარის </a:t>
            </a:r>
            <a:r>
              <a:rPr lang="ka-GE" sz="1400" dirty="0" smtClean="0">
                <a:solidFill>
                  <a:schemeClr val="tx1"/>
                </a:solidFill>
              </a:rPr>
              <a:t>ქვედანაყოფი</a:t>
            </a:r>
          </a:p>
          <a:p>
            <a:pPr algn="ctr"/>
            <a:endParaRPr lang="ka-GE" sz="1400" dirty="0" smtClean="0">
              <a:solidFill>
                <a:schemeClr val="tx1"/>
              </a:solidFill>
            </a:endParaRPr>
          </a:p>
          <a:p>
            <a:pPr algn="ctr"/>
            <a:r>
              <a:rPr lang="ka-GE" sz="1400" dirty="0" smtClean="0">
                <a:solidFill>
                  <a:schemeClr val="tx1"/>
                </a:solidFill>
              </a:rPr>
              <a:t>კონფირმაცია: ლუგარი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2010761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127154563"/>
              </p:ext>
            </p:extLst>
          </p:nvPr>
        </p:nvGraphicFramePr>
        <p:xfrm>
          <a:off x="1026495" y="1166485"/>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800" b="1" dirty="0" smtClean="0"/>
              <a:t>აჭარის რეგიონში პაციენტების ნაკადების მართვის სქემა  </a:t>
            </a:r>
            <a:endParaRPr lang="en-US" sz="2800" b="1" dirty="0"/>
          </a:p>
        </p:txBody>
      </p:sp>
      <p:pic>
        <p:nvPicPr>
          <p:cNvPr id="6" name="Content Placeholder 5"/>
          <p:cNvPicPr>
            <a:picLocks noGrp="1" noChangeAspect="1"/>
          </p:cNvPicPr>
          <p:nvPr>
            <p:ph idx="1"/>
          </p:nvPr>
        </p:nvPicPr>
        <p:blipFill>
          <a:blip r:embed="rId7"/>
          <a:stretch>
            <a:fillRect/>
          </a:stretch>
        </p:blipFill>
        <p:spPr>
          <a:xfrm>
            <a:off x="1296364" y="5293599"/>
            <a:ext cx="1277227" cy="1377748"/>
          </a:xfrm>
          <a:prstGeom prst="rect">
            <a:avLst/>
          </a:prstGeom>
        </p:spPr>
      </p:pic>
      <p:sp>
        <p:nvSpPr>
          <p:cNvPr id="4" name="TextBox 3"/>
          <p:cNvSpPr txBox="1"/>
          <p:nvPr/>
        </p:nvSpPr>
        <p:spPr>
          <a:xfrm>
            <a:off x="2934388" y="5214414"/>
            <a:ext cx="5102578" cy="1600438"/>
          </a:xfrm>
          <a:prstGeom prst="rect">
            <a:avLst/>
          </a:prstGeom>
          <a:noFill/>
        </p:spPr>
        <p:txBody>
          <a:bodyPr wrap="square" rtlCol="0">
            <a:spAutoFit/>
          </a:bodyPr>
          <a:lstStyle/>
          <a:p>
            <a:pPr algn="ctr"/>
            <a:r>
              <a:rPr lang="ka-GE" sz="1400" b="1" dirty="0" smtClean="0">
                <a:solidFill>
                  <a:schemeClr val="accent1">
                    <a:lumMod val="50000"/>
                  </a:schemeClr>
                </a:solidFill>
              </a:rPr>
              <a:t>„ონლაინ კლინიკა“ პირველად ჯანდაცვაში</a:t>
            </a:r>
          </a:p>
          <a:p>
            <a:pPr algn="ctr"/>
            <a:endParaRPr lang="ka-GE" sz="1400" b="1" dirty="0" smtClean="0">
              <a:solidFill>
                <a:schemeClr val="accent1">
                  <a:lumMod val="50000"/>
                </a:schemeClr>
              </a:solidFill>
            </a:endParaRPr>
          </a:p>
          <a:p>
            <a:pPr lvl="0"/>
            <a:r>
              <a:rPr lang="ka-GE" sz="1400" dirty="0"/>
              <a:t>1. შპს ”ქუთაისის დ. ნაზარიშვილის სახ. საოჯახო მედიცინისა და საოჯახო მედიცინის რეგიონალური სასწავლო ცენტრი”</a:t>
            </a:r>
          </a:p>
          <a:p>
            <a:pPr lvl="0"/>
            <a:r>
              <a:rPr lang="ka-GE" sz="1400" dirty="0"/>
              <a:t>2. შპს "ქუთაისის </a:t>
            </a:r>
            <a:r>
              <a:rPr lang="en-US" sz="1400" dirty="0"/>
              <a:t>N4  </a:t>
            </a:r>
            <a:r>
              <a:rPr lang="ka-GE" sz="1400" dirty="0"/>
              <a:t>შერეული  პოლიკლინიკა"</a:t>
            </a:r>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364673"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197596" y="3743448"/>
            <a:ext cx="3038122" cy="1169551"/>
          </a:xfrm>
          <a:prstGeom prst="rect">
            <a:avLst/>
          </a:prstGeom>
          <a:noFill/>
        </p:spPr>
        <p:txBody>
          <a:bodyPr wrap="square" rtlCol="0">
            <a:spAutoFit/>
          </a:bodyPr>
          <a:lstStyle/>
          <a:p>
            <a:pPr lvl="0"/>
            <a:r>
              <a:rPr lang="ka-GE" sz="1400" dirty="0" smtClean="0"/>
              <a:t>1. </a:t>
            </a:r>
            <a:r>
              <a:rPr lang="ka-GE" sz="1400" dirty="0"/>
              <a:t>1. შპს "რეგიონული ჯანდაცვის ცენტრი"-  ო. ჩხობაძის სახელობის </a:t>
            </a:r>
            <a:r>
              <a:rPr lang="ka-GE" sz="1400" dirty="0" smtClean="0"/>
              <a:t> მრავალპროფილური </a:t>
            </a:r>
            <a:r>
              <a:rPr lang="ka-GE" sz="1400" dirty="0"/>
              <a:t>სამედიცინო </a:t>
            </a:r>
            <a:r>
              <a:rPr lang="ka-GE" sz="1400" dirty="0" smtClean="0"/>
              <a:t>დაწესებულება: </a:t>
            </a:r>
            <a:r>
              <a:rPr lang="en-US" sz="1400" dirty="0" smtClean="0"/>
              <a:t>XXX </a:t>
            </a:r>
            <a:r>
              <a:rPr lang="ka-GE" sz="1400" dirty="0" smtClean="0"/>
              <a:t>საწოლი</a:t>
            </a:r>
            <a:endParaRPr lang="en-US" sz="1400" dirty="0"/>
          </a:p>
          <a:p>
            <a:endParaRPr lang="en-US" sz="1400" dirty="0"/>
          </a:p>
        </p:txBody>
      </p:sp>
      <p:sp>
        <p:nvSpPr>
          <p:cNvPr id="9" name="TextBox 8"/>
          <p:cNvSpPr txBox="1"/>
          <p:nvPr/>
        </p:nvSpPr>
        <p:spPr>
          <a:xfrm>
            <a:off x="5698697" y="3724129"/>
            <a:ext cx="2507544" cy="1169551"/>
          </a:xfrm>
          <a:prstGeom prst="rect">
            <a:avLst/>
          </a:prstGeom>
          <a:noFill/>
        </p:spPr>
        <p:txBody>
          <a:bodyPr wrap="square" rtlCol="0">
            <a:spAutoFit/>
          </a:bodyPr>
          <a:lstStyle/>
          <a:p>
            <a:pPr lvl="0"/>
            <a:r>
              <a:rPr lang="ka-GE" sz="1400" dirty="0" smtClean="0"/>
              <a:t>2</a:t>
            </a:r>
            <a:r>
              <a:rPr lang="ka-GE" sz="1400" dirty="0"/>
              <a:t>. შპს "იმერმედი-იმერეთის სამხარეო სამედიცინო ცენტრი" (თერჯოლამედი</a:t>
            </a:r>
            <a:r>
              <a:rPr lang="ka-GE" sz="1400" dirty="0" smtClean="0"/>
              <a:t>): </a:t>
            </a:r>
            <a:r>
              <a:rPr lang="en-US" sz="1400" dirty="0" smtClean="0"/>
              <a:t>xxx </a:t>
            </a:r>
            <a:r>
              <a:rPr lang="ka-GE" sz="1400" dirty="0" smtClean="0"/>
              <a:t>საწოლი</a:t>
            </a:r>
            <a:endParaRPr lang="ka-GE" sz="1400" dirty="0"/>
          </a:p>
          <a:p>
            <a:endParaRPr lang="en-US" sz="1400" dirty="0"/>
          </a:p>
        </p:txBody>
      </p:sp>
      <p:sp>
        <p:nvSpPr>
          <p:cNvPr id="10" name="TextBox 9"/>
          <p:cNvSpPr txBox="1"/>
          <p:nvPr/>
        </p:nvSpPr>
        <p:spPr>
          <a:xfrm>
            <a:off x="8594296" y="3739881"/>
            <a:ext cx="2507544" cy="738664"/>
          </a:xfrm>
          <a:prstGeom prst="rect">
            <a:avLst/>
          </a:prstGeom>
          <a:noFill/>
        </p:spPr>
        <p:txBody>
          <a:bodyPr wrap="square" rtlCol="0">
            <a:spAutoFit/>
          </a:bodyPr>
          <a:lstStyle/>
          <a:p>
            <a:pPr lvl="0"/>
            <a:r>
              <a:rPr lang="ka-GE" sz="1400" dirty="0" smtClean="0"/>
              <a:t>3</a:t>
            </a:r>
            <a:r>
              <a:rPr lang="ka-GE" sz="1400" dirty="0"/>
              <a:t>. შპს "ჯეო ჰოსპიტალს„ - </a:t>
            </a:r>
            <a:r>
              <a:rPr lang="ka-GE" sz="1400" dirty="0" smtClean="0"/>
              <a:t>სამტრედია: </a:t>
            </a:r>
            <a:r>
              <a:rPr lang="en-US" sz="1400" dirty="0" smtClean="0"/>
              <a:t>xxx </a:t>
            </a:r>
            <a:r>
              <a:rPr lang="ka-GE" sz="1400" dirty="0" smtClean="0"/>
              <a:t>საწოლი</a:t>
            </a:r>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smtClean="0"/>
              <a:t> </a:t>
            </a:r>
            <a:r>
              <a:rPr lang="en-US" dirty="0" smtClean="0"/>
              <a:t>COVID-19</a:t>
            </a:r>
            <a:r>
              <a:rPr lang="ka-GE" dirty="0" smtClean="0"/>
              <a:t> კლინიკები </a:t>
            </a:r>
            <a:endParaRPr lang="en-US" dirty="0"/>
          </a:p>
        </p:txBody>
      </p:sp>
      <p:sp>
        <p:nvSpPr>
          <p:cNvPr id="18" name="TextBox 17"/>
          <p:cNvSpPr txBox="1"/>
          <p:nvPr/>
        </p:nvSpPr>
        <p:spPr>
          <a:xfrm>
            <a:off x="9292648" y="1251353"/>
            <a:ext cx="2329915" cy="181588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a:t>
            </a:r>
            <a:r>
              <a:rPr lang="ka-GE" sz="1400" dirty="0" smtClean="0">
                <a:solidFill>
                  <a:srgbClr val="C00000"/>
                </a:solidFill>
              </a:rPr>
              <a:t>:</a:t>
            </a:r>
          </a:p>
          <a:p>
            <a:r>
              <a:rPr lang="ka-GE" sz="1400" dirty="0"/>
              <a:t>გორის ჰოსპიტალი </a:t>
            </a:r>
          </a:p>
          <a:p>
            <a:r>
              <a:rPr lang="ka-GE" sz="1400" dirty="0"/>
              <a:t>თბილისის ინფექციური</a:t>
            </a:r>
          </a:p>
          <a:p>
            <a:r>
              <a:rPr lang="ka-GE" sz="1400" dirty="0"/>
              <a:t>თბილისის საუნივერსიტეტო კლინიკა </a:t>
            </a:r>
            <a:endParaRPr lang="en-US" sz="1400" dirty="0"/>
          </a:p>
          <a:p>
            <a:pPr algn="ctr"/>
            <a:r>
              <a:rPr lang="ka-GE" sz="1400" dirty="0" smtClean="0">
                <a:solidFill>
                  <a:srgbClr val="C00000"/>
                </a:solidFill>
              </a:rPr>
              <a:t> </a:t>
            </a:r>
            <a:endParaRPr lang="ka-GE" sz="1400" dirty="0" smtClean="0">
              <a:solidFill>
                <a:srgbClr val="C00000"/>
              </a:solidFill>
            </a:endParaRPr>
          </a:p>
        </p:txBody>
      </p:sp>
      <p:sp>
        <p:nvSpPr>
          <p:cNvPr id="19" name="TextBox 18"/>
          <p:cNvSpPr txBox="1"/>
          <p:nvPr/>
        </p:nvSpPr>
        <p:spPr>
          <a:xfrm>
            <a:off x="9160932" y="4912999"/>
            <a:ext cx="2593345" cy="73866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a:t>
            </a:r>
            <a:r>
              <a:rPr lang="ka-GE" sz="1400" dirty="0" smtClean="0">
                <a:solidFill>
                  <a:srgbClr val="C00000"/>
                </a:solidFill>
              </a:rPr>
              <a:t>უზრუნველყოფა:</a:t>
            </a:r>
            <a:endParaRPr lang="ka-GE" sz="1400" dirty="0">
              <a:solidFill>
                <a:srgbClr val="C00000"/>
              </a:solidFill>
            </a:endParaRP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7975" y="3157299"/>
            <a:ext cx="1437040" cy="1437040"/>
          </a:xfrm>
          <a:prstGeom prst="rect">
            <a:avLst/>
          </a:prstGeom>
        </p:spPr>
      </p:pic>
    </p:spTree>
    <p:extLst>
      <p:ext uri="{BB962C8B-B14F-4D97-AF65-F5344CB8AC3E}">
        <p14:creationId xmlns:p14="http://schemas.microsoft.com/office/powerpoint/2010/main" val="3689729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Diagram 14"/>
          <p:cNvGraphicFramePr/>
          <p:nvPr>
            <p:extLst>
              <p:ext uri="{D42A27DB-BD31-4B8C-83A1-F6EECF244321}">
                <p14:modId xmlns:p14="http://schemas.microsoft.com/office/powerpoint/2010/main" val="1172893421"/>
              </p:ext>
            </p:extLst>
          </p:nvPr>
        </p:nvGraphicFramePr>
        <p:xfrm>
          <a:off x="935567"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838200" y="160338"/>
            <a:ext cx="10515600" cy="425010"/>
          </a:xfrm>
        </p:spPr>
        <p:txBody>
          <a:bodyPr>
            <a:noAutofit/>
          </a:bodyPr>
          <a:lstStyle/>
          <a:p>
            <a:pPr algn="ctr"/>
            <a:r>
              <a:rPr lang="ka-GE" sz="2300" b="1" dirty="0" smtClean="0"/>
              <a:t>სამეგრელო-ზემო სვანეთის რეგიონში პაციენტების ნაკადების მართვის სქემა  </a:t>
            </a:r>
            <a:endParaRPr lang="en-US" sz="2300" b="1" dirty="0"/>
          </a:p>
        </p:txBody>
      </p:sp>
      <p:pic>
        <p:nvPicPr>
          <p:cNvPr id="6" name="Content Placeholder 5"/>
          <p:cNvPicPr>
            <a:picLocks noGrp="1" noChangeAspect="1"/>
          </p:cNvPicPr>
          <p:nvPr>
            <p:ph idx="1"/>
          </p:nvPr>
        </p:nvPicPr>
        <p:blipFill>
          <a:blip r:embed="rId7"/>
          <a:stretch>
            <a:fillRect/>
          </a:stretch>
        </p:blipFill>
        <p:spPr>
          <a:xfrm>
            <a:off x="1342546" y="5454560"/>
            <a:ext cx="1277227" cy="1377748"/>
          </a:xfrm>
          <a:prstGeom prst="rect">
            <a:avLst/>
          </a:prstGeom>
        </p:spPr>
      </p:pic>
      <p:sp>
        <p:nvSpPr>
          <p:cNvPr id="4" name="TextBox 3"/>
          <p:cNvSpPr txBox="1"/>
          <p:nvPr/>
        </p:nvSpPr>
        <p:spPr>
          <a:xfrm>
            <a:off x="2934388" y="5454560"/>
            <a:ext cx="5102578" cy="1169551"/>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pPr lvl="0"/>
            <a:r>
              <a:rPr lang="ka-GE" sz="1400" dirty="0" smtClean="0"/>
              <a:t>სს </a:t>
            </a:r>
            <a:r>
              <a:rPr lang="ka-GE" sz="1400" dirty="0"/>
              <a:t>"ევექსის ჰოსპიტლები" - ზუგდიდის რეფერალური ჰოსპიტალი</a:t>
            </a:r>
            <a:endParaRPr lang="en-US" sz="1400" dirty="0"/>
          </a:p>
          <a:p>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1498985" y="3711605"/>
            <a:ext cx="3038122" cy="1384995"/>
          </a:xfrm>
          <a:prstGeom prst="rect">
            <a:avLst/>
          </a:prstGeom>
          <a:noFill/>
        </p:spPr>
        <p:txBody>
          <a:bodyPr wrap="square" rtlCol="0">
            <a:spAutoFit/>
          </a:bodyPr>
          <a:lstStyle/>
          <a:p>
            <a:pPr marL="342900" indent="-342900">
              <a:buAutoNum type="arabicPeriod"/>
            </a:pPr>
            <a:r>
              <a:rPr lang="ka-GE" sz="1400" dirty="0" smtClean="0"/>
              <a:t>შპს </a:t>
            </a:r>
            <a:r>
              <a:rPr lang="ka-GE" sz="1400" dirty="0"/>
              <a:t>"ზუგდიდის ინფექციური საავადმყოფო</a:t>
            </a:r>
            <a:r>
              <a:rPr lang="ka-GE" sz="1400" dirty="0" smtClean="0"/>
              <a:t>„ </a:t>
            </a:r>
            <a:r>
              <a:rPr lang="en-US" sz="1400" dirty="0" smtClean="0"/>
              <a:t>XXX </a:t>
            </a:r>
            <a:r>
              <a:rPr lang="ka-GE" sz="1400" dirty="0" smtClean="0"/>
              <a:t>საწოლი</a:t>
            </a:r>
          </a:p>
          <a:p>
            <a:pPr marL="342900" lvl="0" indent="-342900">
              <a:buFontTx/>
              <a:buAutoNum type="arabicPeriod"/>
            </a:pPr>
            <a:r>
              <a:rPr lang="ka-GE" sz="1400" dirty="0"/>
              <a:t>სს "ევექსის კლინიკები„ - აბაშა</a:t>
            </a:r>
          </a:p>
          <a:p>
            <a:pPr marL="342900" lvl="0" indent="-342900">
              <a:buFontTx/>
              <a:buAutoNum type="arabicPeriod"/>
            </a:pPr>
            <a:r>
              <a:rPr lang="ka-GE" sz="1400" dirty="0"/>
              <a:t>სს "ევექსის კლინიკები„ - მარტვილი</a:t>
            </a:r>
          </a:p>
          <a:p>
            <a:endParaRPr lang="en-US" sz="1400" dirty="0"/>
          </a:p>
        </p:txBody>
      </p:sp>
      <p:sp>
        <p:nvSpPr>
          <p:cNvPr id="9" name="TextBox 8"/>
          <p:cNvSpPr txBox="1"/>
          <p:nvPr/>
        </p:nvSpPr>
        <p:spPr>
          <a:xfrm>
            <a:off x="4702958" y="3711605"/>
            <a:ext cx="3814299" cy="1815882"/>
          </a:xfrm>
          <a:prstGeom prst="rect">
            <a:avLst/>
          </a:prstGeom>
          <a:noFill/>
        </p:spPr>
        <p:txBody>
          <a:bodyPr wrap="square" rtlCol="0">
            <a:spAutoFit/>
          </a:bodyPr>
          <a:lstStyle/>
          <a:p>
            <a:r>
              <a:rPr lang="ka-GE" sz="1400" dirty="0"/>
              <a:t>4. შპს "მესტიის საავადმყოფო-ამბულატორიული გაერთიანება„</a:t>
            </a:r>
          </a:p>
          <a:p>
            <a:r>
              <a:rPr lang="ka-GE" sz="1400" dirty="0"/>
              <a:t>5. </a:t>
            </a:r>
            <a:r>
              <a:rPr lang="ka-GE" sz="1400" dirty="0" smtClean="0"/>
              <a:t>შპს </a:t>
            </a:r>
            <a:r>
              <a:rPr lang="ka-GE" sz="1400" dirty="0"/>
              <a:t>"სენა-მედი„ - სენაკი</a:t>
            </a:r>
          </a:p>
          <a:p>
            <a:r>
              <a:rPr lang="ka-GE" sz="1400" dirty="0" smtClean="0"/>
              <a:t>6. შპს </a:t>
            </a:r>
            <a:r>
              <a:rPr lang="ka-GE" sz="1400" dirty="0"/>
              <a:t>"არქიმედეს კლინიკა„ - </a:t>
            </a:r>
            <a:r>
              <a:rPr lang="ka-GE" sz="1400" dirty="0" smtClean="0"/>
              <a:t>სენაკი</a:t>
            </a:r>
          </a:p>
          <a:p>
            <a:r>
              <a:rPr lang="ka-GE" sz="1400" dirty="0" smtClean="0"/>
              <a:t>7. </a:t>
            </a:r>
            <a:r>
              <a:rPr lang="ka-GE" sz="1400" dirty="0"/>
              <a:t>სს "ევექსის ჰოსპიტლები„ - ფოთი: </a:t>
            </a:r>
            <a:r>
              <a:rPr lang="en-US" sz="1400" dirty="0"/>
              <a:t>xxx </a:t>
            </a:r>
            <a:r>
              <a:rPr lang="ka-GE" sz="1400" dirty="0"/>
              <a:t>საწოლი</a:t>
            </a:r>
          </a:p>
          <a:p>
            <a:endParaRPr lang="en-US" sz="1400" dirty="0"/>
          </a:p>
          <a:p>
            <a:pPr lvl="0"/>
            <a:endParaRPr lang="en-US" sz="1400" dirty="0"/>
          </a:p>
        </p:txBody>
      </p:sp>
      <p:sp>
        <p:nvSpPr>
          <p:cNvPr id="10" name="TextBox 9"/>
          <p:cNvSpPr txBox="1"/>
          <p:nvPr/>
        </p:nvSpPr>
        <p:spPr>
          <a:xfrm>
            <a:off x="8033187" y="3736706"/>
            <a:ext cx="3863249" cy="1384995"/>
          </a:xfrm>
          <a:prstGeom prst="rect">
            <a:avLst/>
          </a:prstGeom>
          <a:noFill/>
        </p:spPr>
        <p:txBody>
          <a:bodyPr wrap="square" rtlCol="0">
            <a:spAutoFit/>
          </a:bodyPr>
          <a:lstStyle/>
          <a:p>
            <a:r>
              <a:rPr lang="ka-GE" sz="1400" dirty="0" smtClean="0"/>
              <a:t>8. </a:t>
            </a:r>
            <a:r>
              <a:rPr lang="ka-GE" sz="1400" dirty="0"/>
              <a:t>სს "ევექსის კლინიკები„ - ჩხოროწყუ</a:t>
            </a:r>
          </a:p>
          <a:p>
            <a:pPr lvl="0"/>
            <a:r>
              <a:rPr lang="ka-GE" sz="1400" dirty="0"/>
              <a:t>9. სს "ევექსის კლინიკები„ - </a:t>
            </a:r>
            <a:r>
              <a:rPr lang="ka-GE" sz="1400" dirty="0" smtClean="0"/>
              <a:t>წალენჯიხა</a:t>
            </a:r>
          </a:p>
          <a:p>
            <a:r>
              <a:rPr lang="ka-GE" sz="1400" dirty="0" smtClean="0"/>
              <a:t>10. </a:t>
            </a:r>
            <a:r>
              <a:rPr lang="ka-GE" sz="1400" dirty="0"/>
              <a:t>სს "ევექსის კლინიკები„ - ხობი</a:t>
            </a:r>
          </a:p>
          <a:p>
            <a:pPr lvl="0"/>
            <a:endParaRPr lang="en-US" sz="1400" dirty="0"/>
          </a:p>
          <a:p>
            <a:endParaRPr lang="ka-GE" sz="1400" dirty="0"/>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8" name="TextBox 17"/>
          <p:cNvSpPr txBox="1"/>
          <p:nvPr/>
        </p:nvSpPr>
        <p:spPr>
          <a:xfrm>
            <a:off x="9292648" y="1251353"/>
            <a:ext cx="2329915" cy="5232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smtClean="0">
                <a:solidFill>
                  <a:srgbClr val="C00000"/>
                </a:solidFill>
              </a:rPr>
              <a:t>მძიმე შემთხვევების რეფერალი: </a:t>
            </a:r>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5818" y="3157299"/>
            <a:ext cx="1437040" cy="1437040"/>
          </a:xfrm>
          <a:prstGeom prst="rect">
            <a:avLst/>
          </a:prstGeom>
        </p:spPr>
      </p:pic>
    </p:spTree>
    <p:extLst>
      <p:ext uri="{BB962C8B-B14F-4D97-AF65-F5344CB8AC3E}">
        <p14:creationId xmlns:p14="http://schemas.microsoft.com/office/powerpoint/2010/main" val="1129360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200" b="1" dirty="0" smtClean="0"/>
              <a:t>რაჭა-ლეჩხუმი და ქვემო სვანეთი რეგიონში პაციენტების ნაკადების მართვის სქემა  </a:t>
            </a:r>
            <a:endParaRPr lang="en-US" sz="2200" b="1" dirty="0"/>
          </a:p>
        </p:txBody>
      </p:sp>
      <p:pic>
        <p:nvPicPr>
          <p:cNvPr id="6" name="Content Placeholder 5"/>
          <p:cNvPicPr>
            <a:picLocks noGrp="1" noChangeAspect="1"/>
          </p:cNvPicPr>
          <p:nvPr>
            <p:ph idx="1"/>
          </p:nvPr>
        </p:nvPicPr>
        <p:blipFill>
          <a:blip r:embed="rId2"/>
          <a:stretch>
            <a:fillRect/>
          </a:stretch>
        </p:blipFill>
        <p:spPr>
          <a:xfrm>
            <a:off x="1342546" y="5454560"/>
            <a:ext cx="1277227" cy="1377748"/>
          </a:xfrm>
          <a:prstGeom prst="rect">
            <a:avLst/>
          </a:prstGeom>
        </p:spPr>
      </p:pic>
      <p:sp>
        <p:nvSpPr>
          <p:cNvPr id="4" name="TextBox 3"/>
          <p:cNvSpPr txBox="1"/>
          <p:nvPr/>
        </p:nvSpPr>
        <p:spPr>
          <a:xfrm>
            <a:off x="2934388" y="5454560"/>
            <a:ext cx="5102578" cy="738664"/>
          </a:xfrm>
          <a:prstGeom prst="rect">
            <a:avLst/>
          </a:prstGeom>
          <a:noFill/>
        </p:spPr>
        <p:txBody>
          <a:bodyPr wrap="square" rtlCol="0">
            <a:spAutoFit/>
          </a:bodyPr>
          <a:lstStyle/>
          <a:p>
            <a:r>
              <a:rPr lang="ka-GE" sz="1400" b="1" dirty="0" smtClean="0">
                <a:solidFill>
                  <a:schemeClr val="accent1">
                    <a:lumMod val="50000"/>
                  </a:schemeClr>
                </a:solidFill>
              </a:rPr>
              <a:t>„ონლაინ კლინიკა“ პირველად ჯანდაცვაში</a:t>
            </a:r>
          </a:p>
          <a:p>
            <a:endParaRPr lang="ka-GE" sz="1400" b="1" dirty="0" smtClean="0">
              <a:solidFill>
                <a:schemeClr val="accent1">
                  <a:lumMod val="50000"/>
                </a:schemeClr>
              </a:solidFill>
            </a:endParaRPr>
          </a:p>
          <a:p>
            <a:r>
              <a:rPr lang="ka-GE" sz="1400" dirty="0" smtClean="0"/>
              <a:t>---</a:t>
            </a:r>
            <a:endParaRPr lang="en-US" sz="1400" dirty="0"/>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extBox 6"/>
          <p:cNvSpPr txBox="1"/>
          <p:nvPr/>
        </p:nvSpPr>
        <p:spPr>
          <a:xfrm>
            <a:off x="1238679" y="3191353"/>
            <a:ext cx="10515600" cy="369332"/>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smtClean="0"/>
              <a:t>ცხელების კლინიკები და კლინიკები „ცხელების ზონებით“</a:t>
            </a:r>
            <a:endParaRPr lang="en-US" dirty="0"/>
          </a:p>
        </p:txBody>
      </p:sp>
      <p:sp>
        <p:nvSpPr>
          <p:cNvPr id="8" name="TextBox 7"/>
          <p:cNvSpPr txBox="1"/>
          <p:nvPr/>
        </p:nvSpPr>
        <p:spPr>
          <a:xfrm>
            <a:off x="2049702" y="3562735"/>
            <a:ext cx="6637097" cy="984885"/>
          </a:xfrm>
          <a:prstGeom prst="rect">
            <a:avLst/>
          </a:prstGeom>
          <a:noFill/>
        </p:spPr>
        <p:txBody>
          <a:bodyPr wrap="square" rtlCol="0">
            <a:spAutoFit/>
          </a:bodyPr>
          <a:lstStyle/>
          <a:p>
            <a:pPr algn="ctr"/>
            <a:endParaRPr lang="ka-GE" sz="1600" dirty="0"/>
          </a:p>
          <a:p>
            <a:pPr>
              <a:buFont typeface="+mj-lt"/>
              <a:buAutoNum type="arabicPeriod"/>
            </a:pPr>
            <a:r>
              <a:rPr lang="ka-GE" sz="1400" dirty="0"/>
              <a:t>შპს "რეგიონული ჯანდაცვის ცენტრი„ - ონი</a:t>
            </a:r>
          </a:p>
          <a:p>
            <a:pPr>
              <a:buFont typeface="+mj-lt"/>
              <a:buAutoNum type="arabicPeriod"/>
            </a:pPr>
            <a:r>
              <a:rPr lang="ka-GE" sz="1400" dirty="0"/>
              <a:t>შპს "რეგიონული ჯანდაცვის ცენტრი„ - ლენტეხი</a:t>
            </a:r>
          </a:p>
          <a:p>
            <a:endParaRPr lang="en-US" sz="1400" dirty="0"/>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a:t>COVID-19 </a:t>
            </a:r>
            <a:r>
              <a:rPr lang="ka-GE" dirty="0" smtClean="0"/>
              <a:t>კლინიკები </a:t>
            </a:r>
            <a:endParaRPr lang="en-US" dirty="0"/>
          </a:p>
        </p:txBody>
      </p:sp>
      <p:sp>
        <p:nvSpPr>
          <p:cNvPr id="19" name="TextBox 18"/>
          <p:cNvSpPr txBox="1"/>
          <p:nvPr/>
        </p:nvSpPr>
        <p:spPr>
          <a:xfrm>
            <a:off x="9160934" y="4912999"/>
            <a:ext cx="2593345" cy="95410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400" dirty="0" smtClean="0">
                <a:solidFill>
                  <a:srgbClr val="C00000"/>
                </a:solidFill>
              </a:rPr>
              <a:t>ლაბორატორიული ტესტირების უზრუნველყოფა</a:t>
            </a:r>
            <a:endParaRPr lang="ka-GE" sz="1400" dirty="0">
              <a:solidFill>
                <a:srgbClr val="C00000"/>
              </a:solidFill>
            </a:endParaRPr>
          </a:p>
          <a:p>
            <a:pPr algn="ctr"/>
            <a:r>
              <a:rPr lang="ka-GE" sz="1400" dirty="0" smtClean="0">
                <a:solidFill>
                  <a:schemeClr val="tx1"/>
                </a:solidFill>
              </a:rPr>
              <a:t> </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382" y="3157299"/>
            <a:ext cx="1437040" cy="1437040"/>
          </a:xfrm>
          <a:prstGeom prst="rect">
            <a:avLst/>
          </a:prstGeom>
        </p:spPr>
      </p:pic>
      <p:sp>
        <p:nvSpPr>
          <p:cNvPr id="16" name="TextBox 15"/>
          <p:cNvSpPr txBox="1"/>
          <p:nvPr/>
        </p:nvSpPr>
        <p:spPr>
          <a:xfrm>
            <a:off x="2690988" y="1200030"/>
            <a:ext cx="6563463" cy="175432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lnSpc>
                <a:spcPct val="150000"/>
              </a:lnSpc>
            </a:pPr>
            <a:r>
              <a:rPr lang="ka-GE" sz="2400" b="1" dirty="0" smtClean="0">
                <a:solidFill>
                  <a:srgbClr val="C00000"/>
                </a:solidFill>
              </a:rPr>
              <a:t>შემთხვევების რეფერალი: </a:t>
            </a:r>
          </a:p>
          <a:p>
            <a:pPr algn="ctr">
              <a:lnSpc>
                <a:spcPct val="150000"/>
              </a:lnSpc>
            </a:pPr>
            <a:r>
              <a:rPr lang="ka-GE" sz="2400" dirty="0" smtClean="0"/>
              <a:t>ყვლა შემთხვევის რეფერალი ხდება თბილისში</a:t>
            </a:r>
            <a:r>
              <a:rPr lang="en-US" sz="2400" dirty="0" smtClean="0"/>
              <a:t> </a:t>
            </a:r>
            <a:r>
              <a:rPr lang="ka-GE" sz="2400" dirty="0" smtClean="0"/>
              <a:t>არსებულ </a:t>
            </a:r>
            <a:r>
              <a:rPr lang="en-US" sz="2400" dirty="0" smtClean="0"/>
              <a:t>COVID-19 </a:t>
            </a:r>
            <a:r>
              <a:rPr lang="ka-GE" sz="2400" dirty="0" smtClean="0"/>
              <a:t>კლინიკებში</a:t>
            </a:r>
          </a:p>
        </p:txBody>
      </p:sp>
    </p:spTree>
    <p:extLst>
      <p:ext uri="{BB962C8B-B14F-4D97-AF65-F5344CB8AC3E}">
        <p14:creationId xmlns:p14="http://schemas.microsoft.com/office/powerpoint/2010/main" val="2445106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1359</Words>
  <Application>Microsoft Office PowerPoint</Application>
  <PresentationFormat>Custom</PresentationFormat>
  <Paragraphs>207</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სამედიცინო სერვისების ორგანიზება COVID-19-ის მართვის მიზნით</vt:lpstr>
      <vt:lpstr>ონლაინ კლინიკა:  </vt:lpstr>
      <vt:lpstr>ცხელების კლინიკა:</vt:lpstr>
      <vt:lpstr>COVID-19 კლინიკა</vt:lpstr>
      <vt:lpstr>ქალაქ თბილისში პაციენტების ნაკადების მართვის სქემა  </vt:lpstr>
      <vt:lpstr>იმერეთის რეგიონში პაციენტების ნაკადების მართვის სქემა  </vt:lpstr>
      <vt:lpstr>აჭარის რეგიონში პაციენტების ნაკადების მართვის სქემა  </vt:lpstr>
      <vt:lpstr>სამეგრელო-ზემო სვანეთის რეგიონში პაციენტების ნაკადების მართვის სქემა  </vt:lpstr>
      <vt:lpstr>რაჭა-ლეჩხუმი და ქვემო სვანეთი რეგიონში პაციენტების ნაკადების მართვის სქემა  </vt:lpstr>
      <vt:lpstr>სამცხე ჯავახეთის რეგიონში პაციენტების ნაკადების მართვის სქემა  </vt:lpstr>
      <vt:lpstr>ქვემო ქართლის რეგიონში პაციენტების ნაკადების მართვის სქემა  </vt:lpstr>
      <vt:lpstr>შიდა ქართლის რეგიონში პაციენტების ნაკადების მართვის სქემა  </vt:lpstr>
      <vt:lpstr>მცხეთა-მთიანეთის რეგიონში პაციენტების ნაკადების მართვის სქემა  </vt:lpstr>
      <vt:lpstr>კახეთის რეგიონში პაციენტების ნაკადების მართვის სქემა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სამედიცინო სერვისების ორგანიზება კოვიდ19-ის მართვის მიზნით</dc:title>
  <dc:creator>Tamar Gabunia</dc:creator>
  <cp:lastModifiedBy>Alisa</cp:lastModifiedBy>
  <cp:revision>30</cp:revision>
  <dcterms:created xsi:type="dcterms:W3CDTF">2020-03-31T12:34:30Z</dcterms:created>
  <dcterms:modified xsi:type="dcterms:W3CDTF">2020-03-31T17:33:22Z</dcterms:modified>
</cp:coreProperties>
</file>