
<file path=[Content_Types].xml><?xml version="1.0" encoding="utf-8"?>
<Types xmlns="http://schemas.openxmlformats.org/package/2006/content-types">
  <Default Extension="bin" ContentType="application/vnd.openxmlformats-officedocument.oleObject"/>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harts/chart3.xml" ContentType="application/vnd.openxmlformats-officedocument.drawingml.chart+xml"/>
  <Override PartName="/ppt/drawings/drawing1.xml" ContentType="application/vnd.openxmlformats-officedocument.drawingml.chartshapes+xml"/>
  <Override PartName="/ppt/charts/chart4.xml" ContentType="application/vnd.openxmlformats-officedocument.drawingml.chart+xml"/>
  <Override PartName="/ppt/charts/style2.xml" ContentType="application/vnd.ms-office.chartstyle+xml"/>
  <Override PartName="/ppt/charts/colors2.xml" ContentType="application/vnd.ms-office.chartcolorstyle+xml"/>
  <Override PartName="/ppt/charts/chart5.xml" ContentType="application/vnd.openxmlformats-officedocument.drawingml.chart+xml"/>
  <Override PartName="/ppt/charts/style3.xml" ContentType="application/vnd.ms-office.chartstyle+xml"/>
  <Override PartName="/ppt/charts/colors3.xml" ContentType="application/vnd.ms-office.chartcolorstyle+xml"/>
  <Override PartName="/ppt/charts/chart6.xml" ContentType="application/vnd.openxmlformats-officedocument.drawingml.chart+xml"/>
  <Override PartName="/ppt/charts/style4.xml" ContentType="application/vnd.ms-office.chartstyle+xml"/>
  <Override PartName="/ppt/charts/colors4.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5"/>
  </p:notesMasterIdLst>
  <p:sldIdLst>
    <p:sldId id="346" r:id="rId2"/>
    <p:sldId id="327" r:id="rId3"/>
    <p:sldId id="328" r:id="rId4"/>
    <p:sldId id="347" r:id="rId5"/>
    <p:sldId id="330" r:id="rId6"/>
    <p:sldId id="331" r:id="rId7"/>
    <p:sldId id="326" r:id="rId8"/>
    <p:sldId id="279" r:id="rId9"/>
    <p:sldId id="325" r:id="rId10"/>
    <p:sldId id="340" r:id="rId11"/>
    <p:sldId id="278" r:id="rId12"/>
    <p:sldId id="308" r:id="rId13"/>
    <p:sldId id="311" r:id="rId14"/>
    <p:sldId id="337" r:id="rId15"/>
    <p:sldId id="312" r:id="rId16"/>
    <p:sldId id="316" r:id="rId17"/>
    <p:sldId id="317" r:id="rId18"/>
    <p:sldId id="333" r:id="rId19"/>
    <p:sldId id="319" r:id="rId20"/>
    <p:sldId id="320" r:id="rId21"/>
    <p:sldId id="322" r:id="rId22"/>
    <p:sldId id="334" r:id="rId23"/>
    <p:sldId id="323" r:id="rId24"/>
    <p:sldId id="338" r:id="rId25"/>
    <p:sldId id="348" r:id="rId26"/>
    <p:sldId id="332" r:id="rId27"/>
    <p:sldId id="339" r:id="rId28"/>
    <p:sldId id="342" r:id="rId29"/>
    <p:sldId id="341" r:id="rId30"/>
    <p:sldId id="343" r:id="rId31"/>
    <p:sldId id="344" r:id="rId32"/>
    <p:sldId id="345" r:id="rId33"/>
    <p:sldId id="314" r:id="rId34"/>
  </p:sldIdLst>
  <p:sldSz cx="9144000" cy="6858000" type="screen4x3"/>
  <p:notesSz cx="6858000" cy="9926638"/>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80"/>
    <a:srgbClr val="009E4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884" autoAdjust="0"/>
    <p:restoredTop sz="99205" autoAdjust="0"/>
  </p:normalViewPr>
  <p:slideViewPr>
    <p:cSldViewPr>
      <p:cViewPr varScale="1">
        <p:scale>
          <a:sx n="73" d="100"/>
          <a:sy n="73" d="100"/>
        </p:scale>
        <p:origin x="594"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s>
</file>

<file path=ppt/charts/_rels/chart1.xml.rels><?xml version="1.0" encoding="UTF-8" standalone="yes"?>
<Relationships xmlns="http://schemas.openxmlformats.org/package/2006/relationships"><Relationship Id="rId3" Type="http://schemas.openxmlformats.org/officeDocument/2006/relationships/oleObject" Target="file:///C:\Users\tgvaramadze\Desktop\&#4322;&#4320;&#4308;&#4316;&#4312;&#4316;&#4306;&#4312;\New%20Microsoft%20Excel%20Worksheet.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3.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embeddings/oleObject1.bin"/></Relationships>
</file>

<file path=ppt/charts/_rels/chart4.xml.rels><?xml version="1.0" encoding="UTF-8" standalone="yes"?>
<Relationships xmlns="http://schemas.openxmlformats.org/package/2006/relationships"><Relationship Id="rId3" Type="http://schemas.openxmlformats.org/officeDocument/2006/relationships/oleObject" Target="file:///C:\Users\tgvaramadze\Downloads\1.1-1.xlsx" TargetMode="External"/><Relationship Id="rId2" Type="http://schemas.microsoft.com/office/2011/relationships/chartColorStyle" Target="colors2.xml"/><Relationship Id="rId1" Type="http://schemas.microsoft.com/office/2011/relationships/chartStyle" Target="style2.xml"/></Relationships>
</file>

<file path=ppt/charts/_rels/chart5.xml.rels><?xml version="1.0" encoding="UTF-8" standalone="yes"?>
<Relationships xmlns="http://schemas.openxmlformats.org/package/2006/relationships"><Relationship Id="rId3" Type="http://schemas.openxmlformats.org/officeDocument/2006/relationships/oleObject" Target="file:///C:\Users\tgvaramadze\Downloads\5.1.xlsx" TargetMode="External"/><Relationship Id="rId2" Type="http://schemas.microsoft.com/office/2011/relationships/chartColorStyle" Target="colors3.xml"/><Relationship Id="rId1" Type="http://schemas.microsoft.com/office/2011/relationships/chartStyle" Target="style3.xml"/></Relationships>
</file>

<file path=ppt/charts/_rels/chart6.xml.rels><?xml version="1.0" encoding="UTF-8" standalone="yes"?>
<Relationships xmlns="http://schemas.openxmlformats.org/package/2006/relationships"><Relationship Id="rId3" Type="http://schemas.openxmlformats.org/officeDocument/2006/relationships/oleObject" Target="file:///C:\Users\tgvaramadze\Downloads\5-1.1.xlsx" TargetMode="External"/><Relationship Id="rId2" Type="http://schemas.microsoft.com/office/2011/relationships/chartColorStyle" Target="colors4.xml"/><Relationship Id="rId1" Type="http://schemas.microsoft.com/office/2011/relationships/chartStyle" Target="style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9.8437310500324643E-2"/>
          <c:y val="9.3474576271186452E-2"/>
          <c:w val="0.87623478222175355"/>
          <c:h val="0.82969415899283772"/>
        </c:manualLayout>
      </c:layout>
      <c:barChart>
        <c:barDir val="col"/>
        <c:grouping val="clustered"/>
        <c:varyColors val="0"/>
        <c:ser>
          <c:idx val="0"/>
          <c:order val="0"/>
          <c:spPr>
            <a:gradFill flip="none" rotWithShape="1">
              <a:gsLst>
                <a:gs pos="0">
                  <a:schemeClr val="accent6">
                    <a:lumMod val="50000"/>
                    <a:shade val="30000"/>
                    <a:satMod val="115000"/>
                  </a:schemeClr>
                </a:gs>
                <a:gs pos="50000">
                  <a:schemeClr val="accent6">
                    <a:lumMod val="50000"/>
                    <a:shade val="67500"/>
                    <a:satMod val="115000"/>
                  </a:schemeClr>
                </a:gs>
                <a:gs pos="100000">
                  <a:schemeClr val="accent6">
                    <a:lumMod val="50000"/>
                    <a:shade val="100000"/>
                    <a:satMod val="115000"/>
                  </a:schemeClr>
                </a:gs>
              </a:gsLst>
              <a:path path="circle">
                <a:fillToRect l="50000" t="50000" r="50000" b="50000"/>
              </a:path>
              <a:tileRect/>
            </a:gra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Sheet1!$B$5:$B$15</c:f>
              <c:numCache>
                <c:formatCode>General</c:formatCode>
                <c:ptCount val="11"/>
                <c:pt idx="0">
                  <c:v>2010</c:v>
                </c:pt>
                <c:pt idx="1">
                  <c:v>2011</c:v>
                </c:pt>
                <c:pt idx="2">
                  <c:v>2012</c:v>
                </c:pt>
                <c:pt idx="3">
                  <c:v>2013</c:v>
                </c:pt>
                <c:pt idx="4">
                  <c:v>2014</c:v>
                </c:pt>
                <c:pt idx="5">
                  <c:v>2015</c:v>
                </c:pt>
                <c:pt idx="6">
                  <c:v>2016</c:v>
                </c:pt>
                <c:pt idx="7">
                  <c:v>2017</c:v>
                </c:pt>
                <c:pt idx="8">
                  <c:v>2018</c:v>
                </c:pt>
                <c:pt idx="9">
                  <c:v>2019</c:v>
                </c:pt>
                <c:pt idx="10">
                  <c:v>2020</c:v>
                </c:pt>
              </c:numCache>
            </c:numRef>
          </c:cat>
          <c:val>
            <c:numRef>
              <c:f>Sheet1!$C$5:$C$15</c:f>
              <c:numCache>
                <c:formatCode>#,##0</c:formatCode>
                <c:ptCount val="11"/>
                <c:pt idx="0">
                  <c:v>1160573200</c:v>
                </c:pt>
                <c:pt idx="1">
                  <c:v>1213924200</c:v>
                </c:pt>
                <c:pt idx="2">
                  <c:v>1397356600</c:v>
                </c:pt>
                <c:pt idx="3">
                  <c:v>1638535000</c:v>
                </c:pt>
                <c:pt idx="4">
                  <c:v>1970466000</c:v>
                </c:pt>
                <c:pt idx="5">
                  <c:v>2041000000</c:v>
                </c:pt>
                <c:pt idx="6">
                  <c:v>2273000000</c:v>
                </c:pt>
                <c:pt idx="7">
                  <c:v>2438000000</c:v>
                </c:pt>
                <c:pt idx="8">
                  <c:v>2468300000</c:v>
                </c:pt>
                <c:pt idx="9">
                  <c:v>2783892000</c:v>
                </c:pt>
                <c:pt idx="10">
                  <c:v>3911800000</c:v>
                </c:pt>
              </c:numCache>
            </c:numRef>
          </c:val>
          <c:extLst>
            <c:ext xmlns:c16="http://schemas.microsoft.com/office/drawing/2014/chart" uri="{C3380CC4-5D6E-409C-BE32-E72D297353CC}">
              <c16:uniqueId val="{00000000-16CF-4682-9AEB-43EF382AA54E}"/>
            </c:ext>
          </c:extLst>
        </c:ser>
        <c:dLbls>
          <c:showLegendKey val="0"/>
          <c:showVal val="0"/>
          <c:showCatName val="0"/>
          <c:showSerName val="0"/>
          <c:showPercent val="0"/>
          <c:showBubbleSize val="0"/>
        </c:dLbls>
        <c:gapWidth val="219"/>
        <c:overlap val="-27"/>
        <c:axId val="1170378415"/>
        <c:axId val="1170381743"/>
      </c:barChart>
      <c:catAx>
        <c:axId val="117037841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170381743"/>
        <c:crosses val="autoZero"/>
        <c:auto val="1"/>
        <c:lblAlgn val="ctr"/>
        <c:lblOffset val="100"/>
        <c:noMultiLvlLbl val="0"/>
      </c:catAx>
      <c:valAx>
        <c:axId val="1170381743"/>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170378415"/>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4871109861267343E-2"/>
          <c:y val="3.6340457442819656E-2"/>
          <c:w val="0.93024793775778025"/>
          <c:h val="0.70615621323196665"/>
        </c:manualLayout>
      </c:layout>
      <c:lineChart>
        <c:grouping val="standard"/>
        <c:varyColors val="0"/>
        <c:ser>
          <c:idx val="0"/>
          <c:order val="0"/>
          <c:tx>
            <c:strRef>
              <c:f>Sheet1!$A$2</c:f>
              <c:strCache>
                <c:ptCount val="1"/>
                <c:pt idx="0">
                  <c:v>პენსია</c:v>
                </c:pt>
              </c:strCache>
            </c:strRef>
          </c:tx>
          <c:spPr>
            <a:ln>
              <a:solidFill>
                <a:srgbClr val="C00000"/>
              </a:solidFill>
            </a:ln>
          </c:spPr>
          <c:marker>
            <c:symbol val="square"/>
            <c:size val="5"/>
          </c:marker>
          <c:dLbls>
            <c:dLbl>
              <c:idx val="0"/>
              <c:layout>
                <c:manualLayout>
                  <c:x val="-3.3310484626921634E-2"/>
                  <c:y val="-2.5179040119985001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0-AD0E-4B3A-AF4C-3D7CF89ED197}"/>
                </c:ext>
              </c:extLst>
            </c:dLbl>
            <c:dLbl>
              <c:idx val="1"/>
              <c:layout>
                <c:manualLayout>
                  <c:x val="-2.7243589743589758E-2"/>
                  <c:y val="-3.3742331288343592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AD0E-4B3A-AF4C-3D7CF89ED197}"/>
                </c:ext>
              </c:extLst>
            </c:dLbl>
            <c:dLbl>
              <c:idx val="2"/>
              <c:layout>
                <c:manualLayout>
                  <c:x val="-2.7243589743589758E-2"/>
                  <c:y val="-3.0674846625766923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AD0E-4B3A-AF4C-3D7CF89ED197}"/>
                </c:ext>
              </c:extLst>
            </c:dLbl>
            <c:dLbl>
              <c:idx val="3"/>
              <c:layout>
                <c:manualLayout>
                  <c:x val="-2.5641025641025678E-2"/>
                  <c:y val="-2.7607361963190215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AD0E-4B3A-AF4C-3D7CF89ED197}"/>
                </c:ext>
              </c:extLst>
            </c:dLbl>
            <c:dLbl>
              <c:idx val="4"/>
              <c:layout>
                <c:manualLayout>
                  <c:x val="-2.403846153846155E-2"/>
                  <c:y val="-2.7607361963190215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4-AD0E-4B3A-AF4C-3D7CF89ED197}"/>
                </c:ext>
              </c:extLst>
            </c:dLbl>
            <c:dLbl>
              <c:idx val="5"/>
              <c:layout>
                <c:manualLayout>
                  <c:x val="-2.4038461538461481E-2"/>
                  <c:y val="-2.7607361963190215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5-AD0E-4B3A-AF4C-3D7CF89ED197}"/>
                </c:ext>
              </c:extLst>
            </c:dLbl>
            <c:dLbl>
              <c:idx val="6"/>
              <c:layout>
                <c:manualLayout>
                  <c:x val="-2.2435897435897426E-2"/>
                  <c:y val="-2.7607361963190215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6-AD0E-4B3A-AF4C-3D7CF89ED197}"/>
                </c:ext>
              </c:extLst>
            </c:dLbl>
            <c:dLbl>
              <c:idx val="7"/>
              <c:layout>
                <c:manualLayout>
                  <c:x val="-2.083333333333336E-2"/>
                  <c:y val="-2.7607361963190215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7-AD0E-4B3A-AF4C-3D7CF89ED197}"/>
                </c:ext>
              </c:extLst>
            </c:dLbl>
            <c:dLbl>
              <c:idx val="8"/>
              <c:layout>
                <c:manualLayout>
                  <c:x val="-2.083333333333336E-2"/>
                  <c:y val="-2.7607361963190215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8-AD0E-4B3A-AF4C-3D7CF89ED197}"/>
                </c:ext>
              </c:extLst>
            </c:dLbl>
            <c:dLbl>
              <c:idx val="9"/>
              <c:layout>
                <c:manualLayout>
                  <c:x val="-2.8846153846153851E-2"/>
                  <c:y val="-4.2944785276073622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9-AD0E-4B3A-AF4C-3D7CF89ED197}"/>
                </c:ext>
              </c:extLst>
            </c:dLbl>
            <c:dLbl>
              <c:idx val="10"/>
              <c:layout>
                <c:manualLayout>
                  <c:x val="-3.5370852080989765E-2"/>
                  <c:y val="-3.4130238030591002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A-AD0E-4B3A-AF4C-3D7CF89ED197}"/>
                </c:ext>
              </c:extLst>
            </c:dLbl>
            <c:dLbl>
              <c:idx val="11"/>
              <c:layout>
                <c:manualLayout>
                  <c:x val="-3.5370852080989765E-2"/>
                  <c:y val="-4.7722192053579512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B-AD0E-4B3A-AF4C-3D7CF89ED197}"/>
                </c:ext>
              </c:extLst>
            </c:dLbl>
            <c:dLbl>
              <c:idx val="12"/>
              <c:layout>
                <c:manualLayout>
                  <c:x val="-2.5641025641025678E-2"/>
                  <c:y val="-3.3742331288343592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C-AD0E-4B3A-AF4C-3D7CF89ED197}"/>
                </c:ext>
              </c:extLst>
            </c:dLbl>
            <c:dLbl>
              <c:idx val="13"/>
              <c:layout>
                <c:manualLayout>
                  <c:x val="-2.5641151827175385E-2"/>
                  <c:y val="-4.9079754601227002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D-AD0E-4B3A-AF4C-3D7CF89ED197}"/>
                </c:ext>
              </c:extLst>
            </c:dLbl>
            <c:dLbl>
              <c:idx val="14"/>
              <c:layout>
                <c:manualLayout>
                  <c:x val="-2.2321428571428679E-2"/>
                  <c:y val="-6.25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F-AD0E-4B3A-AF4C-3D7CF89ED197}"/>
                </c:ext>
              </c:extLst>
            </c:dLbl>
            <c:dLbl>
              <c:idx val="15"/>
              <c:layout>
                <c:manualLayout>
                  <c:x val="-2.5297619047619048E-2"/>
                  <c:y val="-8.6309523809523836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0-AD0E-4B3A-AF4C-3D7CF89ED197}"/>
                </c:ext>
              </c:extLst>
            </c:dLbl>
            <c:dLbl>
              <c:idx val="16"/>
              <c:layout>
                <c:manualLayout>
                  <c:x val="-3.273809523809524E-2"/>
                  <c:y val="-5.3571428571428568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1-AD0E-4B3A-AF4C-3D7CF89ED197}"/>
                </c:ext>
              </c:extLst>
            </c:dLbl>
            <c:spPr>
              <a:noFill/>
              <a:ln>
                <a:noFill/>
              </a:ln>
              <a:effectLst/>
            </c:spPr>
            <c:txPr>
              <a:bodyPr wrap="square" lIns="38100" tIns="19050" rIns="38100" bIns="19050" anchor="ctr">
                <a:spAutoFit/>
              </a:bodyPr>
              <a:lstStyle/>
              <a:p>
                <a:pPr>
                  <a:defRPr sz="1400" baseline="0"/>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Sheet1!$B$1:$S$1</c:f>
              <c:strCache>
                <c:ptCount val="18"/>
                <c:pt idx="0">
                  <c:v>2003</c:v>
                </c:pt>
                <c:pt idx="1">
                  <c:v>2004</c:v>
                </c:pt>
                <c:pt idx="2">
                  <c:v>2005</c:v>
                </c:pt>
                <c:pt idx="3">
                  <c:v>2006</c:v>
                </c:pt>
                <c:pt idx="4">
                  <c:v>2007</c:v>
                </c:pt>
                <c:pt idx="5">
                  <c:v>2008</c:v>
                </c:pt>
                <c:pt idx="6">
                  <c:v>2009</c:v>
                </c:pt>
                <c:pt idx="7">
                  <c:v>2010</c:v>
                </c:pt>
                <c:pt idx="8">
                  <c:v>2011</c:v>
                </c:pt>
                <c:pt idx="9">
                  <c:v>2012</c:v>
                </c:pt>
                <c:pt idx="10">
                  <c:v>2013</c:v>
                </c:pt>
                <c:pt idx="11">
                  <c:v>2014</c:v>
                </c:pt>
                <c:pt idx="12">
                  <c:v>2015</c:v>
                </c:pt>
                <c:pt idx="13">
                  <c:v>2016</c:v>
                </c:pt>
                <c:pt idx="14">
                  <c:v>2017</c:v>
                </c:pt>
                <c:pt idx="15">
                  <c:v>2018</c:v>
                </c:pt>
                <c:pt idx="16">
                  <c:v>2019</c:v>
                </c:pt>
                <c:pt idx="17">
                  <c:v>2020</c:v>
                </c:pt>
              </c:strCache>
            </c:strRef>
          </c:cat>
          <c:val>
            <c:numRef>
              <c:f>Sheet1!$B$2:$S$2</c:f>
              <c:numCache>
                <c:formatCode>General</c:formatCode>
                <c:ptCount val="18"/>
                <c:pt idx="0">
                  <c:v>14</c:v>
                </c:pt>
                <c:pt idx="1">
                  <c:v>18</c:v>
                </c:pt>
                <c:pt idx="2">
                  <c:v>28</c:v>
                </c:pt>
                <c:pt idx="3">
                  <c:v>38</c:v>
                </c:pt>
                <c:pt idx="4">
                  <c:v>55</c:v>
                </c:pt>
                <c:pt idx="5">
                  <c:v>70</c:v>
                </c:pt>
                <c:pt idx="6">
                  <c:v>80</c:v>
                </c:pt>
                <c:pt idx="7">
                  <c:v>80</c:v>
                </c:pt>
                <c:pt idx="8">
                  <c:v>100</c:v>
                </c:pt>
                <c:pt idx="9">
                  <c:v>140</c:v>
                </c:pt>
                <c:pt idx="10">
                  <c:v>150</c:v>
                </c:pt>
                <c:pt idx="11">
                  <c:v>150</c:v>
                </c:pt>
                <c:pt idx="12">
                  <c:v>160</c:v>
                </c:pt>
                <c:pt idx="13">
                  <c:v>180</c:v>
                </c:pt>
                <c:pt idx="14">
                  <c:v>180</c:v>
                </c:pt>
                <c:pt idx="15">
                  <c:v>180</c:v>
                </c:pt>
                <c:pt idx="16">
                  <c:v>200</c:v>
                </c:pt>
                <c:pt idx="17">
                  <c:v>220</c:v>
                </c:pt>
              </c:numCache>
            </c:numRef>
          </c:val>
          <c:smooth val="0"/>
          <c:extLst>
            <c:ext xmlns:c16="http://schemas.microsoft.com/office/drawing/2014/chart" uri="{C3380CC4-5D6E-409C-BE32-E72D297353CC}">
              <c16:uniqueId val="{0000000E-AD0E-4B3A-AF4C-3D7CF89ED197}"/>
            </c:ext>
          </c:extLst>
        </c:ser>
        <c:dLbls>
          <c:showLegendKey val="0"/>
          <c:showVal val="0"/>
          <c:showCatName val="0"/>
          <c:showSerName val="0"/>
          <c:showPercent val="0"/>
          <c:showBubbleSize val="0"/>
        </c:dLbls>
        <c:marker val="1"/>
        <c:smooth val="0"/>
        <c:axId val="72551040"/>
        <c:axId val="89092480"/>
      </c:lineChart>
      <c:catAx>
        <c:axId val="72551040"/>
        <c:scaling>
          <c:orientation val="minMax"/>
        </c:scaling>
        <c:delete val="0"/>
        <c:axPos val="b"/>
        <c:numFmt formatCode="General" sourceLinked="0"/>
        <c:majorTickMark val="out"/>
        <c:minorTickMark val="none"/>
        <c:tickLblPos val="nextTo"/>
        <c:crossAx val="89092480"/>
        <c:crosses val="autoZero"/>
        <c:auto val="1"/>
        <c:lblAlgn val="ctr"/>
        <c:lblOffset val="100"/>
        <c:noMultiLvlLbl val="0"/>
      </c:catAx>
      <c:valAx>
        <c:axId val="89092480"/>
        <c:scaling>
          <c:orientation val="minMax"/>
        </c:scaling>
        <c:delete val="0"/>
        <c:axPos val="l"/>
        <c:majorGridlines/>
        <c:numFmt formatCode="General" sourceLinked="1"/>
        <c:majorTickMark val="out"/>
        <c:minorTickMark val="none"/>
        <c:tickLblPos val="nextTo"/>
        <c:crossAx val="72551040"/>
        <c:crosses val="autoZero"/>
        <c:crossBetween val="between"/>
      </c:valAx>
    </c:plotArea>
    <c:legend>
      <c:legendPos val="b"/>
      <c:layout>
        <c:manualLayout>
          <c:xMode val="edge"/>
          <c:yMode val="edge"/>
          <c:x val="1.9127425248314574E-2"/>
          <c:y val="0.89953937007874041"/>
          <c:w val="0.96991508414389438"/>
          <c:h val="8.379396325459329E-2"/>
        </c:manualLayout>
      </c:layout>
      <c:overlay val="0"/>
    </c:legend>
    <c:plotVisOnly val="1"/>
    <c:dispBlanksAs val="gap"/>
    <c:showDLblsOverMax val="0"/>
  </c:chart>
  <c:txPr>
    <a:bodyPr/>
    <a:lstStyle/>
    <a:p>
      <a:pPr>
        <a:defRPr sz="1100">
          <a:solidFill>
            <a:srgbClr val="008080"/>
          </a:solidFill>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7.7176664703985912E-5"/>
          <c:y val="0"/>
          <c:w val="0.78353808435542516"/>
          <c:h val="1"/>
        </c:manualLayout>
      </c:layout>
      <c:doughnutChart>
        <c:varyColors val="1"/>
        <c:ser>
          <c:idx val="0"/>
          <c:order val="0"/>
          <c:spPr>
            <a:ln>
              <a:solidFill>
                <a:srgbClr val="006A68"/>
              </a:solidFill>
            </a:ln>
          </c:spPr>
          <c:dPt>
            <c:idx val="0"/>
            <c:bubble3D val="0"/>
            <c:spPr>
              <a:solidFill>
                <a:schemeClr val="accent5">
                  <a:lumMod val="20000"/>
                  <a:lumOff val="80000"/>
                </a:schemeClr>
              </a:solidFill>
              <a:ln>
                <a:solidFill>
                  <a:srgbClr val="006A68"/>
                </a:solidFill>
              </a:ln>
            </c:spPr>
            <c:extLst>
              <c:ext xmlns:c16="http://schemas.microsoft.com/office/drawing/2014/chart" uri="{C3380CC4-5D6E-409C-BE32-E72D297353CC}">
                <c16:uniqueId val="{00000001-D7D8-4B10-A833-DADE25BB539F}"/>
              </c:ext>
            </c:extLst>
          </c:dPt>
          <c:dPt>
            <c:idx val="1"/>
            <c:bubble3D val="0"/>
            <c:spPr>
              <a:solidFill>
                <a:schemeClr val="accent6">
                  <a:lumMod val="20000"/>
                  <a:lumOff val="80000"/>
                </a:schemeClr>
              </a:solidFill>
              <a:ln>
                <a:solidFill>
                  <a:srgbClr val="006A68"/>
                </a:solidFill>
              </a:ln>
            </c:spPr>
            <c:extLst>
              <c:ext xmlns:c16="http://schemas.microsoft.com/office/drawing/2014/chart" uri="{C3380CC4-5D6E-409C-BE32-E72D297353CC}">
                <c16:uniqueId val="{00000003-D7D8-4B10-A833-DADE25BB539F}"/>
              </c:ext>
            </c:extLst>
          </c:dPt>
          <c:dPt>
            <c:idx val="2"/>
            <c:bubble3D val="0"/>
            <c:spPr>
              <a:solidFill>
                <a:schemeClr val="accent1">
                  <a:lumMod val="60000"/>
                  <a:lumOff val="40000"/>
                </a:schemeClr>
              </a:solidFill>
              <a:ln>
                <a:solidFill>
                  <a:srgbClr val="006A68"/>
                </a:solidFill>
              </a:ln>
            </c:spPr>
            <c:extLst>
              <c:ext xmlns:c16="http://schemas.microsoft.com/office/drawing/2014/chart" uri="{C3380CC4-5D6E-409C-BE32-E72D297353CC}">
                <c16:uniqueId val="{00000005-D7D8-4B10-A833-DADE25BB539F}"/>
              </c:ext>
            </c:extLst>
          </c:dPt>
          <c:dPt>
            <c:idx val="3"/>
            <c:bubble3D val="0"/>
            <c:spPr>
              <a:solidFill>
                <a:srgbClr val="FFAFAF"/>
              </a:solidFill>
              <a:ln>
                <a:solidFill>
                  <a:srgbClr val="006A68"/>
                </a:solidFill>
              </a:ln>
            </c:spPr>
            <c:extLst>
              <c:ext xmlns:c16="http://schemas.microsoft.com/office/drawing/2014/chart" uri="{C3380CC4-5D6E-409C-BE32-E72D297353CC}">
                <c16:uniqueId val="{00000007-D7D8-4B10-A833-DADE25BB539F}"/>
              </c:ext>
            </c:extLst>
          </c:dPt>
          <c:dPt>
            <c:idx val="4"/>
            <c:bubble3D val="0"/>
            <c:spPr>
              <a:solidFill>
                <a:schemeClr val="accent1">
                  <a:lumMod val="20000"/>
                  <a:lumOff val="80000"/>
                </a:schemeClr>
              </a:solidFill>
              <a:ln>
                <a:solidFill>
                  <a:srgbClr val="006A68"/>
                </a:solidFill>
              </a:ln>
            </c:spPr>
            <c:extLst>
              <c:ext xmlns:c16="http://schemas.microsoft.com/office/drawing/2014/chart" uri="{C3380CC4-5D6E-409C-BE32-E72D297353CC}">
                <c16:uniqueId val="{00000009-D7D8-4B10-A833-DADE25BB539F}"/>
              </c:ext>
            </c:extLst>
          </c:dPt>
          <c:dPt>
            <c:idx val="5"/>
            <c:bubble3D val="0"/>
            <c:spPr>
              <a:solidFill>
                <a:srgbClr val="FFFF8F"/>
              </a:solidFill>
              <a:ln>
                <a:solidFill>
                  <a:srgbClr val="006A68"/>
                </a:solidFill>
              </a:ln>
            </c:spPr>
            <c:extLst>
              <c:ext xmlns:c16="http://schemas.microsoft.com/office/drawing/2014/chart" uri="{C3380CC4-5D6E-409C-BE32-E72D297353CC}">
                <c16:uniqueId val="{0000000B-D7D8-4B10-A833-DADE25BB539F}"/>
              </c:ext>
            </c:extLst>
          </c:dPt>
          <c:dPt>
            <c:idx val="6"/>
            <c:bubble3D val="0"/>
            <c:spPr>
              <a:solidFill>
                <a:schemeClr val="tx2">
                  <a:lumMod val="20000"/>
                  <a:lumOff val="80000"/>
                </a:schemeClr>
              </a:solidFill>
              <a:ln>
                <a:solidFill>
                  <a:srgbClr val="006A68"/>
                </a:solidFill>
              </a:ln>
            </c:spPr>
            <c:extLst>
              <c:ext xmlns:c16="http://schemas.microsoft.com/office/drawing/2014/chart" uri="{C3380CC4-5D6E-409C-BE32-E72D297353CC}">
                <c16:uniqueId val="{0000000D-D7D8-4B10-A833-DADE25BB539F}"/>
              </c:ext>
            </c:extLst>
          </c:dPt>
          <c:dPt>
            <c:idx val="7"/>
            <c:bubble3D val="0"/>
            <c:spPr>
              <a:solidFill>
                <a:srgbClr val="65DCD9"/>
              </a:solidFill>
              <a:ln>
                <a:solidFill>
                  <a:srgbClr val="006A68"/>
                </a:solidFill>
              </a:ln>
            </c:spPr>
            <c:extLst>
              <c:ext xmlns:c16="http://schemas.microsoft.com/office/drawing/2014/chart" uri="{C3380CC4-5D6E-409C-BE32-E72D297353CC}">
                <c16:uniqueId val="{0000000F-D7D8-4B10-A833-DADE25BB539F}"/>
              </c:ext>
            </c:extLst>
          </c:dPt>
          <c:dPt>
            <c:idx val="8"/>
            <c:bubble3D val="0"/>
            <c:spPr>
              <a:solidFill>
                <a:schemeClr val="accent4">
                  <a:lumMod val="20000"/>
                  <a:lumOff val="80000"/>
                </a:schemeClr>
              </a:solidFill>
              <a:ln>
                <a:solidFill>
                  <a:srgbClr val="006A68"/>
                </a:solidFill>
              </a:ln>
            </c:spPr>
            <c:extLst>
              <c:ext xmlns:c16="http://schemas.microsoft.com/office/drawing/2014/chart" uri="{C3380CC4-5D6E-409C-BE32-E72D297353CC}">
                <c16:uniqueId val="{00000011-D7D8-4B10-A833-DADE25BB539F}"/>
              </c:ext>
            </c:extLst>
          </c:dPt>
          <c:cat>
            <c:strRef>
              <c:f>Sheet1!$A$2:$A$10</c:f>
              <c:strCache>
                <c:ptCount val="9"/>
                <c:pt idx="0">
                  <c:v>საცხოვრებელი ადგილის მდგომარეობა</c:v>
                </c:pt>
                <c:pt idx="1">
                  <c:v>საჭიროების ინდექსი</c:v>
                </c:pt>
                <c:pt idx="2">
                  <c:v>დემოგრაფიული მდგომარეობა</c:v>
                </c:pt>
                <c:pt idx="3">
                  <c:v>განათლება</c:v>
                </c:pt>
                <c:pt idx="4">
                  <c:v>შემოსავალი</c:v>
                </c:pt>
                <c:pt idx="5">
                  <c:v>კომუნალური ხარჯი</c:v>
                </c:pt>
                <c:pt idx="6">
                  <c:v>საცხოვრებელი ადგილი</c:v>
                </c:pt>
                <c:pt idx="7">
                  <c:v>მოძრავი ქონება</c:v>
                </c:pt>
                <c:pt idx="8">
                  <c:v>უძრავი ქონება</c:v>
                </c:pt>
              </c:strCache>
            </c:strRef>
          </c:cat>
          <c:val>
            <c:numRef>
              <c:f>Sheet1!$B$2:$B$10</c:f>
              <c:numCache>
                <c:formatCode>General</c:formatCode>
                <c:ptCount val="9"/>
                <c:pt idx="0">
                  <c:v>5</c:v>
                </c:pt>
                <c:pt idx="1">
                  <c:v>5</c:v>
                </c:pt>
                <c:pt idx="2">
                  <c:v>5</c:v>
                </c:pt>
                <c:pt idx="3">
                  <c:v>5</c:v>
                </c:pt>
                <c:pt idx="4">
                  <c:v>5</c:v>
                </c:pt>
                <c:pt idx="5">
                  <c:v>5</c:v>
                </c:pt>
                <c:pt idx="6">
                  <c:v>5</c:v>
                </c:pt>
                <c:pt idx="7">
                  <c:v>5</c:v>
                </c:pt>
                <c:pt idx="8">
                  <c:v>5</c:v>
                </c:pt>
              </c:numCache>
            </c:numRef>
          </c:val>
          <c:extLst>
            <c:ext xmlns:c16="http://schemas.microsoft.com/office/drawing/2014/chart" uri="{C3380CC4-5D6E-409C-BE32-E72D297353CC}">
              <c16:uniqueId val="{00000012-D7D8-4B10-A833-DADE25BB539F}"/>
            </c:ext>
          </c:extLst>
        </c:ser>
        <c:dLbls>
          <c:showLegendKey val="0"/>
          <c:showVal val="0"/>
          <c:showCatName val="0"/>
          <c:showSerName val="0"/>
          <c:showPercent val="0"/>
          <c:showBubbleSize val="0"/>
          <c:showLeaderLines val="1"/>
        </c:dLbls>
        <c:firstSliceAng val="0"/>
        <c:holeSize val="50"/>
      </c:doughnutChart>
    </c:plotArea>
    <c:plotVisOnly val="1"/>
    <c:dispBlanksAs val="gap"/>
    <c:showDLblsOverMax val="0"/>
  </c:chart>
  <c:externalData r:id="rId1">
    <c:autoUpdate val="0"/>
  </c:externalData>
  <c:userShapes r:id="rId2"/>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ka-GE" sz="1800" b="1" kern="1200" dirty="0">
                <a:solidFill>
                  <a:srgbClr val="008080"/>
                </a:solidFill>
                <a:latin typeface="+mj-lt"/>
                <a:ea typeface="+mj-ea"/>
                <a:cs typeface="+mj-cs"/>
              </a:rPr>
              <a:t>პენსიონერთა რაოდენობა</a:t>
            </a:r>
          </a:p>
        </c:rich>
      </c:tx>
      <c:layout>
        <c:manualLayout>
          <c:xMode val="edge"/>
          <c:yMode val="edge"/>
          <c:x val="1.8148337237641754E-2"/>
          <c:y val="3.5108106328556585E-2"/>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26318728253468043"/>
          <c:y val="0.13396946775909757"/>
          <c:w val="0.69227446101399814"/>
          <c:h val="0.79198987318358904"/>
        </c:manualLayout>
      </c:layout>
      <c:barChart>
        <c:barDir val="bar"/>
        <c:grouping val="clustered"/>
        <c:varyColors val="0"/>
        <c:ser>
          <c:idx val="0"/>
          <c:order val="0"/>
          <c:tx>
            <c:strRef>
              <c:f>'[1.1-1.xlsx]September'!$B$3</c:f>
              <c:strCache>
                <c:ptCount val="1"/>
                <c:pt idx="0">
                  <c:v>რაოდენობა</c:v>
                </c:pt>
              </c:strCache>
            </c:strRef>
          </c:tx>
          <c:spPr>
            <a:solidFill>
              <a:srgbClr val="C00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'[1.1-1.xlsx]September'!$A$4:$A$14</c:f>
              <c:strCache>
                <c:ptCount val="11"/>
                <c:pt idx="0">
                  <c:v> ქ. თბილისი </c:v>
                </c:pt>
                <c:pt idx="1">
                  <c:v> გურია </c:v>
                </c:pt>
                <c:pt idx="2">
                  <c:v> რაჭა-ლეჩხუმი და ქვემო სვანეთი </c:v>
                </c:pt>
                <c:pt idx="3">
                  <c:v> კახეთი </c:v>
                </c:pt>
                <c:pt idx="4">
                  <c:v> იმერეთი </c:v>
                </c:pt>
                <c:pt idx="5">
                  <c:v> მცხეთა-მთიანეთი </c:v>
                </c:pt>
                <c:pt idx="6">
                  <c:v> სამეგრელო-ზემო სვანეთი </c:v>
                </c:pt>
                <c:pt idx="7">
                  <c:v> სამცხე-ჯავახეთი </c:v>
                </c:pt>
                <c:pt idx="8">
                  <c:v> ქვემო ქართლი </c:v>
                </c:pt>
                <c:pt idx="9">
                  <c:v> შიდა ქართლი </c:v>
                </c:pt>
                <c:pt idx="10">
                  <c:v> აჭარის ავტონომიური რესპუბლიკა </c:v>
                </c:pt>
              </c:strCache>
            </c:strRef>
          </c:cat>
          <c:val>
            <c:numRef>
              <c:f>'[1.1-1.xlsx]September'!$B$4:$B$14</c:f>
              <c:numCache>
                <c:formatCode>_(* #,##0_);_(* \(#,##0\);_(* "-"_);_(@_)</c:formatCode>
                <c:ptCount val="11"/>
                <c:pt idx="0">
                  <c:v>227826</c:v>
                </c:pt>
                <c:pt idx="1">
                  <c:v>26901</c:v>
                </c:pt>
                <c:pt idx="2">
                  <c:v>10050</c:v>
                </c:pt>
                <c:pt idx="3">
                  <c:v>70058</c:v>
                </c:pt>
                <c:pt idx="4">
                  <c:v>128538</c:v>
                </c:pt>
                <c:pt idx="5">
                  <c:v>19550</c:v>
                </c:pt>
                <c:pt idx="6">
                  <c:v>84272</c:v>
                </c:pt>
                <c:pt idx="7">
                  <c:v>30904</c:v>
                </c:pt>
                <c:pt idx="8">
                  <c:v>75464</c:v>
                </c:pt>
                <c:pt idx="9">
                  <c:v>51070</c:v>
                </c:pt>
                <c:pt idx="10">
                  <c:v>56410</c:v>
                </c:pt>
              </c:numCache>
            </c:numRef>
          </c:val>
          <c:extLst>
            <c:ext xmlns:c16="http://schemas.microsoft.com/office/drawing/2014/chart" uri="{C3380CC4-5D6E-409C-BE32-E72D297353CC}">
              <c16:uniqueId val="{00000000-FBDD-42D5-89D8-77BADBE03EA9}"/>
            </c:ext>
          </c:extLst>
        </c:ser>
        <c:dLbls>
          <c:showLegendKey val="0"/>
          <c:showVal val="0"/>
          <c:showCatName val="0"/>
          <c:showSerName val="0"/>
          <c:showPercent val="0"/>
          <c:showBubbleSize val="0"/>
        </c:dLbls>
        <c:gapWidth val="182"/>
        <c:axId val="1157760815"/>
        <c:axId val="1157753327"/>
      </c:barChart>
      <c:catAx>
        <c:axId val="1157760815"/>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1157753327"/>
        <c:crosses val="autoZero"/>
        <c:auto val="1"/>
        <c:lblAlgn val="ctr"/>
        <c:lblOffset val="100"/>
        <c:noMultiLvlLbl val="0"/>
      </c:catAx>
      <c:valAx>
        <c:axId val="1157753327"/>
        <c:scaling>
          <c:orientation val="minMax"/>
        </c:scaling>
        <c:delete val="0"/>
        <c:axPos val="b"/>
        <c:majorGridlines>
          <c:spPr>
            <a:ln w="9525" cap="flat" cmpd="sng" algn="ctr">
              <a:solidFill>
                <a:schemeClr val="tx1">
                  <a:lumMod val="15000"/>
                  <a:lumOff val="85000"/>
                </a:schemeClr>
              </a:solidFill>
              <a:round/>
            </a:ln>
            <a:effectLst/>
          </c:spPr>
        </c:majorGridlines>
        <c:numFmt formatCode="_(* #,##0_);_(* \(#,##0\);_(* &quot;-&quot;_);_(@_)"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157760815"/>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clustered"/>
        <c:varyColors val="0"/>
        <c:ser>
          <c:idx val="0"/>
          <c:order val="0"/>
          <c:tx>
            <c:strRef>
              <c:f>'[5.1.xlsx]September'!$B$4</c:f>
              <c:strCache>
                <c:ptCount val="1"/>
                <c:pt idx="0">
                  <c:v> ოჯახი </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'[5.1.xlsx]September'!$A$5:$A$14</c:f>
              <c:strCache>
                <c:ptCount val="10"/>
                <c:pt idx="0">
                  <c:v> ქ. თბილისი </c:v>
                </c:pt>
                <c:pt idx="1">
                  <c:v> გურია </c:v>
                </c:pt>
                <c:pt idx="2">
                  <c:v> რაჭა-ლეჩხუმი და ქვემო სვანეთი </c:v>
                </c:pt>
                <c:pt idx="3">
                  <c:v> კახეთი </c:v>
                </c:pt>
                <c:pt idx="4">
                  <c:v> მცხეთა-მთიანეთი </c:v>
                </c:pt>
                <c:pt idx="5">
                  <c:v> სამეგრელო-ზემო სვანეთი </c:v>
                </c:pt>
                <c:pt idx="6">
                  <c:v> სამცხე-ჯავახეთი </c:v>
                </c:pt>
                <c:pt idx="7">
                  <c:v> ქვემო ქართლი </c:v>
                </c:pt>
                <c:pt idx="8">
                  <c:v> შიდა ქართლი </c:v>
                </c:pt>
                <c:pt idx="9">
                  <c:v> აჭარის ავტონომიური რესპუბლიკა </c:v>
                </c:pt>
              </c:strCache>
            </c:strRef>
          </c:cat>
          <c:val>
            <c:numRef>
              <c:f>'[5.1.xlsx]September'!$B$5:$B$14</c:f>
              <c:numCache>
                <c:formatCode>_(* #,##0_);_(* \(#,##0\);_(* "-"_);_(@_)</c:formatCode>
                <c:ptCount val="10"/>
                <c:pt idx="0">
                  <c:v>31312</c:v>
                </c:pt>
                <c:pt idx="1">
                  <c:v>5415</c:v>
                </c:pt>
                <c:pt idx="2">
                  <c:v>5768</c:v>
                </c:pt>
                <c:pt idx="3">
                  <c:v>13894</c:v>
                </c:pt>
                <c:pt idx="4">
                  <c:v>4855</c:v>
                </c:pt>
                <c:pt idx="5">
                  <c:v>18048</c:v>
                </c:pt>
                <c:pt idx="6">
                  <c:v>3543</c:v>
                </c:pt>
                <c:pt idx="7">
                  <c:v>15636</c:v>
                </c:pt>
                <c:pt idx="8">
                  <c:v>12849</c:v>
                </c:pt>
                <c:pt idx="9">
                  <c:v>11125</c:v>
                </c:pt>
              </c:numCache>
            </c:numRef>
          </c:val>
          <c:extLst>
            <c:ext xmlns:c16="http://schemas.microsoft.com/office/drawing/2014/chart" uri="{C3380CC4-5D6E-409C-BE32-E72D297353CC}">
              <c16:uniqueId val="{00000000-C9D1-494F-A69C-C57197535AC8}"/>
            </c:ext>
          </c:extLst>
        </c:ser>
        <c:ser>
          <c:idx val="1"/>
          <c:order val="1"/>
          <c:tx>
            <c:strRef>
              <c:f>'[5.1.xlsx]September'!$C$4</c:f>
              <c:strCache>
                <c:ptCount val="1"/>
                <c:pt idx="0">
                  <c:v> მოსახლეობა </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'[5.1.xlsx]September'!$A$5:$A$14</c:f>
              <c:strCache>
                <c:ptCount val="10"/>
                <c:pt idx="0">
                  <c:v> ქ. თბილისი </c:v>
                </c:pt>
                <c:pt idx="1">
                  <c:v> გურია </c:v>
                </c:pt>
                <c:pt idx="2">
                  <c:v> რაჭა-ლეჩხუმი და ქვემო სვანეთი </c:v>
                </c:pt>
                <c:pt idx="3">
                  <c:v> კახეთი </c:v>
                </c:pt>
                <c:pt idx="4">
                  <c:v> მცხეთა-მთიანეთი </c:v>
                </c:pt>
                <c:pt idx="5">
                  <c:v> სამეგრელო-ზემო სვანეთი </c:v>
                </c:pt>
                <c:pt idx="6">
                  <c:v> სამცხე-ჯავახეთი </c:v>
                </c:pt>
                <c:pt idx="7">
                  <c:v> ქვემო ქართლი </c:v>
                </c:pt>
                <c:pt idx="8">
                  <c:v> შიდა ქართლი </c:v>
                </c:pt>
                <c:pt idx="9">
                  <c:v> აჭარის ავტონომიური რესპუბლიკა </c:v>
                </c:pt>
              </c:strCache>
            </c:strRef>
          </c:cat>
          <c:val>
            <c:numRef>
              <c:f>'[5.1.xlsx]September'!$C$5:$C$14</c:f>
              <c:numCache>
                <c:formatCode>_(* #,##0_);_(* \(#,##0\);_(* "-"_);_(@_)</c:formatCode>
                <c:ptCount val="10"/>
                <c:pt idx="0">
                  <c:v>106253</c:v>
                </c:pt>
                <c:pt idx="1">
                  <c:v>21322</c:v>
                </c:pt>
                <c:pt idx="2">
                  <c:v>13631</c:v>
                </c:pt>
                <c:pt idx="3">
                  <c:v>51304</c:v>
                </c:pt>
                <c:pt idx="4">
                  <c:v>15404</c:v>
                </c:pt>
                <c:pt idx="5">
                  <c:v>63433</c:v>
                </c:pt>
                <c:pt idx="6">
                  <c:v>13009</c:v>
                </c:pt>
                <c:pt idx="7">
                  <c:v>56033</c:v>
                </c:pt>
                <c:pt idx="8">
                  <c:v>47003</c:v>
                </c:pt>
                <c:pt idx="9">
                  <c:v>49478</c:v>
                </c:pt>
              </c:numCache>
            </c:numRef>
          </c:val>
          <c:extLst>
            <c:ext xmlns:c16="http://schemas.microsoft.com/office/drawing/2014/chart" uri="{C3380CC4-5D6E-409C-BE32-E72D297353CC}">
              <c16:uniqueId val="{00000001-C9D1-494F-A69C-C57197535AC8}"/>
            </c:ext>
          </c:extLst>
        </c:ser>
        <c:dLbls>
          <c:showLegendKey val="0"/>
          <c:showVal val="0"/>
          <c:showCatName val="0"/>
          <c:showSerName val="0"/>
          <c:showPercent val="0"/>
          <c:showBubbleSize val="0"/>
        </c:dLbls>
        <c:gapWidth val="182"/>
        <c:axId val="1157216063"/>
        <c:axId val="1157207327"/>
      </c:barChart>
      <c:catAx>
        <c:axId val="1157216063"/>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1157207327"/>
        <c:crosses val="autoZero"/>
        <c:auto val="1"/>
        <c:lblAlgn val="ctr"/>
        <c:lblOffset val="100"/>
        <c:noMultiLvlLbl val="0"/>
      </c:catAx>
      <c:valAx>
        <c:axId val="1157207327"/>
        <c:scaling>
          <c:orientation val="minMax"/>
        </c:scaling>
        <c:delete val="0"/>
        <c:axPos val="b"/>
        <c:majorGridlines>
          <c:spPr>
            <a:ln w="9525" cap="flat" cmpd="sng" algn="ctr">
              <a:solidFill>
                <a:schemeClr val="tx1">
                  <a:lumMod val="15000"/>
                  <a:lumOff val="85000"/>
                </a:schemeClr>
              </a:solidFill>
              <a:round/>
            </a:ln>
            <a:effectLst/>
          </c:spPr>
        </c:majorGridlines>
        <c:numFmt formatCode="_(* #,##0_);_(* \(#,##0\);_(* &quot;-&quot;_);_(@_)"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157216063"/>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lgn="l">
              <a:defRPr sz="1400" b="0" i="0" u="none" strike="noStrike" kern="1200" spc="0" baseline="0">
                <a:solidFill>
                  <a:schemeClr val="tx1">
                    <a:lumMod val="65000"/>
                    <a:lumOff val="35000"/>
                  </a:schemeClr>
                </a:solidFill>
                <a:latin typeface="+mn-lt"/>
                <a:ea typeface="+mn-ea"/>
                <a:cs typeface="+mn-cs"/>
              </a:defRPr>
            </a:pPr>
            <a:r>
              <a:rPr lang="ka-GE" sz="2000" b="1" kern="1200" dirty="0">
                <a:solidFill>
                  <a:srgbClr val="008080"/>
                </a:solidFill>
                <a:latin typeface="+mj-lt"/>
                <a:ea typeface="+mj-ea"/>
                <a:cs typeface="+mj-cs"/>
              </a:rPr>
              <a:t>დემოგრაფიული მდგომარეობის ხელშეწყობის </a:t>
            </a:r>
            <a:r>
              <a:rPr lang="ka-GE" sz="2000" b="1" kern="1200" dirty="0" smtClean="0">
                <a:solidFill>
                  <a:srgbClr val="008080"/>
                </a:solidFill>
                <a:latin typeface="+mj-lt"/>
                <a:ea typeface="+mj-ea"/>
                <a:cs typeface="+mj-cs"/>
              </a:rPr>
              <a:t>პროგრამ</a:t>
            </a:r>
            <a:r>
              <a:rPr lang="ka-GE" sz="2000" b="1" kern="1200" dirty="0">
                <a:solidFill>
                  <a:srgbClr val="008080"/>
                </a:solidFill>
                <a:latin typeface="+mj-lt"/>
                <a:ea typeface="+mj-ea"/>
                <a:cs typeface="+mj-cs"/>
              </a:rPr>
              <a:t>ა</a:t>
            </a:r>
            <a:endParaRPr lang="en-US" dirty="0"/>
          </a:p>
        </c:rich>
      </c:tx>
      <c:layout>
        <c:manualLayout>
          <c:xMode val="edge"/>
          <c:yMode val="edge"/>
          <c:x val="1.0098807892715419E-3"/>
          <c:y val="0.83939393939393936"/>
        </c:manualLayout>
      </c:layout>
      <c:overlay val="0"/>
      <c:spPr>
        <a:noFill/>
        <a:ln>
          <a:noFill/>
        </a:ln>
        <a:effectLst/>
      </c:spPr>
      <c:txPr>
        <a:bodyPr rot="0" spcFirstLastPara="1" vertOverflow="ellipsis" vert="horz" wrap="square" anchor="ctr" anchorCtr="1"/>
        <a:lstStyle/>
        <a:p>
          <a:pPr algn="l">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45544203849518805"/>
          <c:y val="0.13567764256740636"/>
          <c:w val="0.47989829396325462"/>
          <c:h val="0.76280410403245047"/>
        </c:manualLayout>
      </c:layout>
      <c:barChart>
        <c:barDir val="bar"/>
        <c:grouping val="clustered"/>
        <c:varyColors val="0"/>
        <c:ser>
          <c:idx val="0"/>
          <c:order val="0"/>
          <c:tx>
            <c:strRef>
              <c:f>'[5-1.1.xlsx]September'!$B$3</c:f>
              <c:strCache>
                <c:ptCount val="1"/>
                <c:pt idx="0">
                  <c:v>მე-3 და მომდევნო</c:v>
                </c:pt>
              </c:strCache>
            </c:strRef>
          </c:tx>
          <c:spPr>
            <a:solidFill>
              <a:schemeClr val="accent1"/>
            </a:solidFill>
            <a:ln>
              <a:noFill/>
            </a:ln>
            <a:effectLst/>
          </c:spPr>
          <c:invertIfNegative val="0"/>
          <c:cat>
            <c:strRef>
              <c:f>'[5-1.1.xlsx]September'!$A$4:$A$14</c:f>
              <c:strCache>
                <c:ptCount val="11"/>
                <c:pt idx="0">
                  <c:v> ქ. თბილისი </c:v>
                </c:pt>
                <c:pt idx="1">
                  <c:v> გურია </c:v>
                </c:pt>
                <c:pt idx="2">
                  <c:v> რაჭა-ლეჩხუმი და ქვემო სვანეთი </c:v>
                </c:pt>
                <c:pt idx="3">
                  <c:v> კახეთი </c:v>
                </c:pt>
                <c:pt idx="4">
                  <c:v> იმერეთი </c:v>
                </c:pt>
                <c:pt idx="5">
                  <c:v> მცხეთა-მთიანეთი </c:v>
                </c:pt>
                <c:pt idx="6">
                  <c:v> სამეგრელო-ზემო სვანეთი </c:v>
                </c:pt>
                <c:pt idx="7">
                  <c:v> სამცხე-ჯავახეთი </c:v>
                </c:pt>
                <c:pt idx="8">
                  <c:v> ქვემო ქართლი </c:v>
                </c:pt>
                <c:pt idx="9">
                  <c:v> შიდა ქართლი </c:v>
                </c:pt>
                <c:pt idx="10">
                  <c:v> აჭარის ავტონომიური რესპუბლიკა </c:v>
                </c:pt>
              </c:strCache>
            </c:strRef>
          </c:cat>
          <c:val>
            <c:numRef>
              <c:f>'[5-1.1.xlsx]September'!$B$4:$B$14</c:f>
              <c:numCache>
                <c:formatCode>_(* #,##0_);_(* \(#,##0\);_(* "-"_);_(@_)</c:formatCode>
                <c:ptCount val="11"/>
                <c:pt idx="0">
                  <c:v>0</c:v>
                </c:pt>
                <c:pt idx="1">
                  <c:v>517</c:v>
                </c:pt>
                <c:pt idx="2">
                  <c:v>111</c:v>
                </c:pt>
                <c:pt idx="3">
                  <c:v>1856</c:v>
                </c:pt>
                <c:pt idx="4">
                  <c:v>2556</c:v>
                </c:pt>
                <c:pt idx="5">
                  <c:v>478</c:v>
                </c:pt>
                <c:pt idx="6">
                  <c:v>1522</c:v>
                </c:pt>
                <c:pt idx="7">
                  <c:v>107</c:v>
                </c:pt>
                <c:pt idx="8">
                  <c:v>0</c:v>
                </c:pt>
                <c:pt idx="9">
                  <c:v>337</c:v>
                </c:pt>
                <c:pt idx="10">
                  <c:v>0</c:v>
                </c:pt>
              </c:numCache>
            </c:numRef>
          </c:val>
          <c:extLst>
            <c:ext xmlns:c16="http://schemas.microsoft.com/office/drawing/2014/chart" uri="{C3380CC4-5D6E-409C-BE32-E72D297353CC}">
              <c16:uniqueId val="{00000000-F363-45B8-A2CA-635D95A0DA49}"/>
            </c:ext>
          </c:extLst>
        </c:ser>
        <c:ser>
          <c:idx val="1"/>
          <c:order val="1"/>
          <c:tx>
            <c:strRef>
              <c:f>'[5-1.1.xlsx]September'!$C$3</c:f>
              <c:strCache>
                <c:ptCount val="1"/>
                <c:pt idx="0">
                  <c:v>მაღალმთიანი</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'[5-1.1.xlsx]September'!$A$4:$A$14</c:f>
              <c:strCache>
                <c:ptCount val="11"/>
                <c:pt idx="0">
                  <c:v> ქ. თბილისი </c:v>
                </c:pt>
                <c:pt idx="1">
                  <c:v> გურია </c:v>
                </c:pt>
                <c:pt idx="2">
                  <c:v> რაჭა-ლეჩხუმი და ქვემო სვანეთი </c:v>
                </c:pt>
                <c:pt idx="3">
                  <c:v> კახეთი </c:v>
                </c:pt>
                <c:pt idx="4">
                  <c:v> იმერეთი </c:v>
                </c:pt>
                <c:pt idx="5">
                  <c:v> მცხეთა-მთიანეთი </c:v>
                </c:pt>
                <c:pt idx="6">
                  <c:v> სამეგრელო-ზემო სვანეთი </c:v>
                </c:pt>
                <c:pt idx="7">
                  <c:v> სამცხე-ჯავახეთი </c:v>
                </c:pt>
                <c:pt idx="8">
                  <c:v> ქვემო ქართლი </c:v>
                </c:pt>
                <c:pt idx="9">
                  <c:v> შიდა ქართლი </c:v>
                </c:pt>
                <c:pt idx="10">
                  <c:v> აჭარის ავტონომიური რესპუბლიკა </c:v>
                </c:pt>
              </c:strCache>
            </c:strRef>
          </c:cat>
          <c:val>
            <c:numRef>
              <c:f>'[5-1.1.xlsx]September'!$C$4:$C$14</c:f>
              <c:numCache>
                <c:formatCode>_(* #,##0_);_(* \(#,##0\);_(* "-"_);_(@_)</c:formatCode>
                <c:ptCount val="11"/>
                <c:pt idx="1">
                  <c:v>24</c:v>
                </c:pt>
                <c:pt idx="2">
                  <c:v>174</c:v>
                </c:pt>
                <c:pt idx="3">
                  <c:v>157</c:v>
                </c:pt>
                <c:pt idx="4">
                  <c:v>209</c:v>
                </c:pt>
                <c:pt idx="5">
                  <c:v>267</c:v>
                </c:pt>
                <c:pt idx="6">
                  <c:v>72</c:v>
                </c:pt>
                <c:pt idx="7">
                  <c:v>1647</c:v>
                </c:pt>
                <c:pt idx="8">
                  <c:v>681</c:v>
                </c:pt>
                <c:pt idx="9">
                  <c:v>207</c:v>
                </c:pt>
                <c:pt idx="10">
                  <c:v>897</c:v>
                </c:pt>
              </c:numCache>
            </c:numRef>
          </c:val>
          <c:extLst>
            <c:ext xmlns:c16="http://schemas.microsoft.com/office/drawing/2014/chart" uri="{C3380CC4-5D6E-409C-BE32-E72D297353CC}">
              <c16:uniqueId val="{00000001-F363-45B8-A2CA-635D95A0DA49}"/>
            </c:ext>
          </c:extLst>
        </c:ser>
        <c:dLbls>
          <c:showLegendKey val="0"/>
          <c:showVal val="0"/>
          <c:showCatName val="0"/>
          <c:showSerName val="0"/>
          <c:showPercent val="0"/>
          <c:showBubbleSize val="0"/>
        </c:dLbls>
        <c:gapWidth val="150"/>
        <c:overlap val="10"/>
        <c:axId val="1040327423"/>
        <c:axId val="1040336991"/>
      </c:barChart>
      <c:catAx>
        <c:axId val="1040327423"/>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1040336991"/>
        <c:crosses val="autoZero"/>
        <c:auto val="1"/>
        <c:lblAlgn val="ctr"/>
        <c:lblOffset val="100"/>
        <c:noMultiLvlLbl val="0"/>
      </c:catAx>
      <c:valAx>
        <c:axId val="1040336991"/>
        <c:scaling>
          <c:orientation val="minMax"/>
        </c:scaling>
        <c:delete val="0"/>
        <c:axPos val="b"/>
        <c:majorGridlines>
          <c:spPr>
            <a:ln w="9525" cap="flat" cmpd="sng" algn="ctr">
              <a:solidFill>
                <a:schemeClr val="tx1">
                  <a:lumMod val="15000"/>
                  <a:lumOff val="85000"/>
                </a:schemeClr>
              </a:solidFill>
              <a:round/>
            </a:ln>
            <a:effectLst/>
          </c:spPr>
        </c:majorGridlines>
        <c:numFmt formatCode="_(* #,##0_);_(* \(#,##0\);_(* &quot;-&quot;_);_(@_)"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040327423"/>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E2F6054-E42D-440A-A51F-D80222F408F0}" type="doc">
      <dgm:prSet loTypeId="urn:microsoft.com/office/officeart/2005/8/layout/hList1" loCatId="list" qsTypeId="urn:microsoft.com/office/officeart/2005/8/quickstyle/simple2" qsCatId="simple" csTypeId="urn:microsoft.com/office/officeart/2005/8/colors/accent3_2" csCatId="accent3" phldr="1"/>
      <dgm:spPr/>
      <dgm:t>
        <a:bodyPr/>
        <a:lstStyle/>
        <a:p>
          <a:endParaRPr lang="en-US"/>
        </a:p>
      </dgm:t>
    </dgm:pt>
    <dgm:pt modelId="{589202BB-5EFF-4030-AB75-D19438046D4B}">
      <dgm:prSet phldrT="[Text]"/>
      <dgm:spPr/>
      <dgm:t>
        <a:bodyPr/>
        <a:lstStyle/>
        <a:p>
          <a:r>
            <a:rPr lang="ka-GE" b="1" u="none" dirty="0" smtClean="0"/>
            <a:t>ტერიტორიული  მაჩვენებელი</a:t>
          </a:r>
          <a:r>
            <a:rPr lang="en-US" b="1" u="none" dirty="0" smtClean="0"/>
            <a:t>:</a:t>
          </a:r>
          <a:endParaRPr lang="en-US" b="1" u="none" dirty="0"/>
        </a:p>
      </dgm:t>
    </dgm:pt>
    <dgm:pt modelId="{98B4CDDE-F4AE-41F8-9F96-DB82B0C06ACC}" type="parTrans" cxnId="{0B592DD0-EEBC-41E7-9F6E-4B37F5E1FEA1}">
      <dgm:prSet/>
      <dgm:spPr/>
      <dgm:t>
        <a:bodyPr/>
        <a:lstStyle/>
        <a:p>
          <a:endParaRPr lang="en-US"/>
        </a:p>
      </dgm:t>
    </dgm:pt>
    <dgm:pt modelId="{825CAE16-3D39-4D93-8291-C0ED7EA52146}" type="sibTrans" cxnId="{0B592DD0-EEBC-41E7-9F6E-4B37F5E1FEA1}">
      <dgm:prSet/>
      <dgm:spPr/>
      <dgm:t>
        <a:bodyPr/>
        <a:lstStyle/>
        <a:p>
          <a:endParaRPr lang="en-US"/>
        </a:p>
      </dgm:t>
    </dgm:pt>
    <dgm:pt modelId="{FE718F39-EAD3-43C2-A7E9-2C6609C93644}">
      <dgm:prSet phldrT="[Text]" custT="1"/>
      <dgm:spPr/>
      <dgm:t>
        <a:bodyPr/>
        <a:lstStyle/>
        <a:p>
          <a:r>
            <a:rPr lang="ka-GE" sz="1600" b="1" kern="1200" dirty="0" smtClean="0">
              <a:solidFill>
                <a:srgbClr val="008080"/>
              </a:solidFill>
              <a:latin typeface="+mj-lt"/>
              <a:ea typeface="+mj-ea"/>
              <a:cs typeface="+mj-cs"/>
            </a:rPr>
            <a:t>თბილისი</a:t>
          </a:r>
          <a:endParaRPr lang="en-US" sz="1600" b="1" kern="1200" dirty="0">
            <a:solidFill>
              <a:srgbClr val="008080"/>
            </a:solidFill>
            <a:latin typeface="+mj-lt"/>
            <a:ea typeface="+mj-ea"/>
            <a:cs typeface="+mj-cs"/>
          </a:endParaRPr>
        </a:p>
      </dgm:t>
    </dgm:pt>
    <dgm:pt modelId="{F45662D6-3047-4A8D-AA7D-515CD98F500A}" type="parTrans" cxnId="{ACD0EEE0-ED69-4095-BFA5-938C94530689}">
      <dgm:prSet/>
      <dgm:spPr/>
      <dgm:t>
        <a:bodyPr/>
        <a:lstStyle/>
        <a:p>
          <a:endParaRPr lang="en-US"/>
        </a:p>
      </dgm:t>
    </dgm:pt>
    <dgm:pt modelId="{A0AA3399-042B-4529-B84C-38B2F07C38E1}" type="sibTrans" cxnId="{ACD0EEE0-ED69-4095-BFA5-938C94530689}">
      <dgm:prSet/>
      <dgm:spPr/>
      <dgm:t>
        <a:bodyPr/>
        <a:lstStyle/>
        <a:p>
          <a:endParaRPr lang="en-US"/>
        </a:p>
      </dgm:t>
    </dgm:pt>
    <dgm:pt modelId="{36C9995C-04C6-4166-8CAA-3055CC323A06}">
      <dgm:prSet phldrT="[Text]" custT="1"/>
      <dgm:spPr/>
      <dgm:t>
        <a:bodyPr/>
        <a:lstStyle/>
        <a:p>
          <a:r>
            <a:rPr lang="ka-GE" sz="1600" b="1" kern="1200" dirty="0" smtClean="0">
              <a:solidFill>
                <a:srgbClr val="008080"/>
              </a:solidFill>
              <a:latin typeface="+mj-lt"/>
              <a:ea typeface="+mj-ea"/>
              <a:cs typeface="+mj-cs"/>
            </a:rPr>
            <a:t>დიდი ქალაქები</a:t>
          </a:r>
          <a:endParaRPr lang="en-US" sz="1600" b="1" kern="1200" dirty="0">
            <a:solidFill>
              <a:srgbClr val="008080"/>
            </a:solidFill>
            <a:latin typeface="+mj-lt"/>
            <a:ea typeface="+mj-ea"/>
            <a:cs typeface="+mj-cs"/>
          </a:endParaRPr>
        </a:p>
      </dgm:t>
    </dgm:pt>
    <dgm:pt modelId="{626075A9-432E-402F-AB4B-EBDB41B96440}" type="parTrans" cxnId="{05F08C74-5003-49EA-AC7A-AF6001142C0C}">
      <dgm:prSet/>
      <dgm:spPr/>
      <dgm:t>
        <a:bodyPr/>
        <a:lstStyle/>
        <a:p>
          <a:endParaRPr lang="en-US"/>
        </a:p>
      </dgm:t>
    </dgm:pt>
    <dgm:pt modelId="{FB79C0AA-D1D0-4E9C-B24F-CAA60F00787A}" type="sibTrans" cxnId="{05F08C74-5003-49EA-AC7A-AF6001142C0C}">
      <dgm:prSet/>
      <dgm:spPr/>
      <dgm:t>
        <a:bodyPr/>
        <a:lstStyle/>
        <a:p>
          <a:endParaRPr lang="en-US"/>
        </a:p>
      </dgm:t>
    </dgm:pt>
    <dgm:pt modelId="{5F59F257-9D39-401E-A83F-1DF1ED462381}">
      <dgm:prSet phldrT="[Text]"/>
      <dgm:spPr/>
      <dgm:t>
        <a:bodyPr/>
        <a:lstStyle/>
        <a:p>
          <a:r>
            <a:rPr lang="ka-GE" b="1" u="none" dirty="0" smtClean="0"/>
            <a:t>ხანგრძლივი მოხმარების საგნები</a:t>
          </a:r>
          <a:r>
            <a:rPr lang="de-AT" b="1" u="none" dirty="0" smtClean="0"/>
            <a:t>:</a:t>
          </a:r>
          <a:endParaRPr lang="en-US" u="none" dirty="0"/>
        </a:p>
      </dgm:t>
    </dgm:pt>
    <dgm:pt modelId="{E8073BA4-A5C8-482A-8924-307515E4E97D}" type="parTrans" cxnId="{13A5F4FA-1180-413D-8E19-ED141982B55F}">
      <dgm:prSet/>
      <dgm:spPr/>
      <dgm:t>
        <a:bodyPr/>
        <a:lstStyle/>
        <a:p>
          <a:endParaRPr lang="en-US"/>
        </a:p>
      </dgm:t>
    </dgm:pt>
    <dgm:pt modelId="{742F6E8A-15D0-49FF-8225-C85DA3198FE2}" type="sibTrans" cxnId="{13A5F4FA-1180-413D-8E19-ED141982B55F}">
      <dgm:prSet/>
      <dgm:spPr/>
      <dgm:t>
        <a:bodyPr/>
        <a:lstStyle/>
        <a:p>
          <a:endParaRPr lang="en-US"/>
        </a:p>
      </dgm:t>
    </dgm:pt>
    <dgm:pt modelId="{11E30812-5891-4375-A6D9-14885770CA88}">
      <dgm:prSet phldrT="[Text]" custT="1"/>
      <dgm:spPr/>
      <dgm:t>
        <a:bodyPr/>
        <a:lstStyle/>
        <a:p>
          <a:r>
            <a:rPr lang="ka-GE" sz="1600" b="1" kern="1200" dirty="0" smtClean="0">
              <a:solidFill>
                <a:srgbClr val="008080"/>
              </a:solidFill>
              <a:latin typeface="+mj-lt"/>
              <a:ea typeface="+mj-ea"/>
              <a:cs typeface="+mj-cs"/>
            </a:rPr>
            <a:t>ავტომობილი </a:t>
          </a:r>
          <a:r>
            <a:rPr lang="en-US" sz="1600" b="1" kern="1200" dirty="0" smtClean="0">
              <a:solidFill>
                <a:srgbClr val="008080"/>
              </a:solidFill>
              <a:latin typeface="+mj-lt"/>
              <a:ea typeface="+mj-ea"/>
              <a:cs typeface="+mj-cs"/>
            </a:rPr>
            <a:t>(</a:t>
          </a:r>
          <a:r>
            <a:rPr lang="en-US" sz="1600" b="1" kern="1200" dirty="0" err="1" smtClean="0">
              <a:solidFill>
                <a:srgbClr val="008080"/>
              </a:solidFill>
              <a:latin typeface="+mj-lt"/>
              <a:ea typeface="+mj-ea"/>
              <a:cs typeface="+mj-cs"/>
            </a:rPr>
            <a:t>არასაბჭოთა</a:t>
          </a:r>
          <a:r>
            <a:rPr lang="en-US" sz="1600" b="1" kern="1200" dirty="0" smtClean="0">
              <a:solidFill>
                <a:srgbClr val="008080"/>
              </a:solidFill>
              <a:latin typeface="+mj-lt"/>
              <a:ea typeface="+mj-ea"/>
              <a:cs typeface="+mj-cs"/>
            </a:rPr>
            <a:t> </a:t>
          </a:r>
          <a:r>
            <a:rPr lang="en-US" sz="1600" b="1" kern="1200" dirty="0" err="1" smtClean="0">
              <a:solidFill>
                <a:srgbClr val="008080"/>
              </a:solidFill>
              <a:latin typeface="+mj-lt"/>
              <a:ea typeface="+mj-ea"/>
              <a:cs typeface="+mj-cs"/>
            </a:rPr>
            <a:t>წარმოების</a:t>
          </a:r>
          <a:r>
            <a:rPr lang="en-US" sz="1600" b="1" kern="1200" dirty="0" smtClean="0">
              <a:solidFill>
                <a:srgbClr val="008080"/>
              </a:solidFill>
              <a:latin typeface="+mj-lt"/>
              <a:ea typeface="+mj-ea"/>
              <a:cs typeface="+mj-cs"/>
            </a:rPr>
            <a:t>)</a:t>
          </a:r>
          <a:endParaRPr lang="en-US" sz="1600" b="1" kern="1200" dirty="0">
            <a:solidFill>
              <a:srgbClr val="008080"/>
            </a:solidFill>
            <a:latin typeface="+mj-lt"/>
            <a:ea typeface="+mj-ea"/>
            <a:cs typeface="+mj-cs"/>
          </a:endParaRPr>
        </a:p>
      </dgm:t>
    </dgm:pt>
    <dgm:pt modelId="{B7346A44-85F0-4A25-93E5-584DA528293F}" type="parTrans" cxnId="{96169953-A4C5-46F3-A151-E0E73EA0219B}">
      <dgm:prSet/>
      <dgm:spPr/>
      <dgm:t>
        <a:bodyPr/>
        <a:lstStyle/>
        <a:p>
          <a:endParaRPr lang="en-US"/>
        </a:p>
      </dgm:t>
    </dgm:pt>
    <dgm:pt modelId="{D667D3FF-8AD7-45E1-903A-C36EF24E2357}" type="sibTrans" cxnId="{96169953-A4C5-46F3-A151-E0E73EA0219B}">
      <dgm:prSet/>
      <dgm:spPr/>
      <dgm:t>
        <a:bodyPr/>
        <a:lstStyle/>
        <a:p>
          <a:endParaRPr lang="en-US"/>
        </a:p>
      </dgm:t>
    </dgm:pt>
    <dgm:pt modelId="{2B0BCA98-8EF2-403B-8EF0-464A1BC71749}">
      <dgm:prSet phldrT="[Text]" custT="1"/>
      <dgm:spPr/>
      <dgm:t>
        <a:bodyPr/>
        <a:lstStyle/>
        <a:p>
          <a:r>
            <a:rPr lang="de-AT" sz="1600" b="1" kern="1200" dirty="0" smtClean="0">
              <a:solidFill>
                <a:srgbClr val="008080"/>
              </a:solidFill>
              <a:latin typeface="+mj-lt"/>
              <a:ea typeface="+mj-ea"/>
              <a:cs typeface="+mj-cs"/>
            </a:rPr>
            <a:t>ტრაქტორი, კომბაინი</a:t>
          </a:r>
          <a:endParaRPr lang="en-US" sz="1600" b="1" kern="1200" dirty="0">
            <a:solidFill>
              <a:srgbClr val="008080"/>
            </a:solidFill>
            <a:latin typeface="+mj-lt"/>
            <a:ea typeface="+mj-ea"/>
            <a:cs typeface="+mj-cs"/>
          </a:endParaRPr>
        </a:p>
      </dgm:t>
    </dgm:pt>
    <dgm:pt modelId="{956D97E8-1EEA-4301-A1F3-D5AA8B4E8017}" type="parTrans" cxnId="{E4C355D1-8EB2-468D-BB47-15ADCC358C41}">
      <dgm:prSet/>
      <dgm:spPr/>
      <dgm:t>
        <a:bodyPr/>
        <a:lstStyle/>
        <a:p>
          <a:endParaRPr lang="en-US"/>
        </a:p>
      </dgm:t>
    </dgm:pt>
    <dgm:pt modelId="{C06B07E5-C4BC-44BE-A1E2-A2E36047A494}" type="sibTrans" cxnId="{E4C355D1-8EB2-468D-BB47-15ADCC358C41}">
      <dgm:prSet/>
      <dgm:spPr/>
      <dgm:t>
        <a:bodyPr/>
        <a:lstStyle/>
        <a:p>
          <a:endParaRPr lang="en-US"/>
        </a:p>
      </dgm:t>
    </dgm:pt>
    <dgm:pt modelId="{28FE8D9D-4F15-46B4-B4E8-791F0E7D87C4}">
      <dgm:prSet phldrT="[Text]"/>
      <dgm:spPr/>
      <dgm:t>
        <a:bodyPr/>
        <a:lstStyle/>
        <a:p>
          <a:r>
            <a:rPr lang="ka-GE" b="1" u="none" dirty="0" smtClean="0"/>
            <a:t>შემოსავლები</a:t>
          </a:r>
          <a:r>
            <a:rPr lang="en-US" b="1" u="none" dirty="0" smtClean="0"/>
            <a:t>:</a:t>
          </a:r>
          <a:endParaRPr lang="en-US" u="none" dirty="0"/>
        </a:p>
      </dgm:t>
    </dgm:pt>
    <dgm:pt modelId="{B37A6535-26F1-4F56-9F7F-EEF34F1FEA94}" type="parTrans" cxnId="{040A29F0-9D9F-4B09-B49C-9FE68B718D88}">
      <dgm:prSet/>
      <dgm:spPr/>
      <dgm:t>
        <a:bodyPr/>
        <a:lstStyle/>
        <a:p>
          <a:endParaRPr lang="en-US"/>
        </a:p>
      </dgm:t>
    </dgm:pt>
    <dgm:pt modelId="{1647DDBF-90C6-45A3-AC17-AEAB4A02B682}" type="sibTrans" cxnId="{040A29F0-9D9F-4B09-B49C-9FE68B718D88}">
      <dgm:prSet/>
      <dgm:spPr/>
      <dgm:t>
        <a:bodyPr/>
        <a:lstStyle/>
        <a:p>
          <a:endParaRPr lang="en-US"/>
        </a:p>
      </dgm:t>
    </dgm:pt>
    <dgm:pt modelId="{6C4718EE-5349-4A76-AC17-5995F53A03A5}">
      <dgm:prSet phldrT="[Text]" custT="1"/>
      <dgm:spPr/>
      <dgm:t>
        <a:bodyPr/>
        <a:lstStyle/>
        <a:p>
          <a:r>
            <a:rPr lang="ka-GE" sz="1600" b="1" kern="1200" dirty="0" smtClean="0">
              <a:solidFill>
                <a:srgbClr val="008080"/>
              </a:solidFill>
              <a:latin typeface="+mj-lt"/>
              <a:ea typeface="+mj-ea"/>
              <a:cs typeface="+mj-cs"/>
            </a:rPr>
            <a:t>ხელფასი </a:t>
          </a:r>
          <a:endParaRPr lang="en-US" sz="1600" b="1" kern="1200" dirty="0">
            <a:solidFill>
              <a:srgbClr val="008080"/>
            </a:solidFill>
            <a:latin typeface="+mj-lt"/>
            <a:ea typeface="+mj-ea"/>
            <a:cs typeface="+mj-cs"/>
          </a:endParaRPr>
        </a:p>
      </dgm:t>
    </dgm:pt>
    <dgm:pt modelId="{1D3141FE-9B91-4C9A-9566-560D85693FD1}" type="parTrans" cxnId="{A3D58AAF-8CAA-44F3-A7E0-06171E76CD94}">
      <dgm:prSet/>
      <dgm:spPr/>
      <dgm:t>
        <a:bodyPr/>
        <a:lstStyle/>
        <a:p>
          <a:endParaRPr lang="en-US"/>
        </a:p>
      </dgm:t>
    </dgm:pt>
    <dgm:pt modelId="{03DF94B0-7482-4E6A-AAE9-EB86D0A6250B}" type="sibTrans" cxnId="{A3D58AAF-8CAA-44F3-A7E0-06171E76CD94}">
      <dgm:prSet/>
      <dgm:spPr/>
      <dgm:t>
        <a:bodyPr/>
        <a:lstStyle/>
        <a:p>
          <a:endParaRPr lang="en-US"/>
        </a:p>
      </dgm:t>
    </dgm:pt>
    <dgm:pt modelId="{9DE6E09C-EB18-42D0-BB85-B70EB2F056C5}">
      <dgm:prSet phldrT="[Text]" custT="1"/>
      <dgm:spPr/>
      <dgm:t>
        <a:bodyPr/>
        <a:lstStyle/>
        <a:p>
          <a:r>
            <a:rPr lang="ka-GE" sz="1600" b="1" kern="1200" dirty="0" smtClean="0">
              <a:solidFill>
                <a:srgbClr val="008080"/>
              </a:solidFill>
              <a:latin typeface="+mj-lt"/>
              <a:ea typeface="+mj-ea"/>
              <a:cs typeface="+mj-cs"/>
            </a:rPr>
            <a:t>პენსია </a:t>
          </a:r>
          <a:endParaRPr lang="en-US" sz="1600" b="1" kern="1200" dirty="0">
            <a:solidFill>
              <a:srgbClr val="008080"/>
            </a:solidFill>
            <a:latin typeface="+mj-lt"/>
            <a:ea typeface="+mj-ea"/>
            <a:cs typeface="+mj-cs"/>
          </a:endParaRPr>
        </a:p>
      </dgm:t>
    </dgm:pt>
    <dgm:pt modelId="{B2207EE7-3D35-4C5D-A9BD-0C3989D9195C}" type="parTrans" cxnId="{A41AF0ED-514B-474A-B573-BBD80C503694}">
      <dgm:prSet/>
      <dgm:spPr/>
      <dgm:t>
        <a:bodyPr/>
        <a:lstStyle/>
        <a:p>
          <a:endParaRPr lang="en-US"/>
        </a:p>
      </dgm:t>
    </dgm:pt>
    <dgm:pt modelId="{6F9C28E3-B11E-406A-98AA-2283DB586DB6}" type="sibTrans" cxnId="{A41AF0ED-514B-474A-B573-BBD80C503694}">
      <dgm:prSet/>
      <dgm:spPr/>
      <dgm:t>
        <a:bodyPr/>
        <a:lstStyle/>
        <a:p>
          <a:endParaRPr lang="en-US"/>
        </a:p>
      </dgm:t>
    </dgm:pt>
    <dgm:pt modelId="{CF431CE9-BFE8-4DA9-8B35-5BBDDE9AF0DB}">
      <dgm:prSet phldrT="[Text]" custT="1"/>
      <dgm:spPr/>
      <dgm:t>
        <a:bodyPr/>
        <a:lstStyle/>
        <a:p>
          <a:r>
            <a:rPr lang="de-AT" sz="1600" b="1" kern="1200" dirty="0" smtClean="0">
              <a:solidFill>
                <a:srgbClr val="008080"/>
              </a:solidFill>
              <a:latin typeface="+mj-lt"/>
              <a:ea typeface="+mj-ea"/>
              <a:cs typeface="+mj-cs"/>
            </a:rPr>
            <a:t>მუნიციპალური </a:t>
          </a:r>
          <a:r>
            <a:rPr lang="ka-GE" sz="1600" b="1" kern="1200" dirty="0" smtClean="0">
              <a:solidFill>
                <a:srgbClr val="008080"/>
              </a:solidFill>
              <a:latin typeface="+mj-lt"/>
              <a:ea typeface="+mj-ea"/>
              <a:cs typeface="+mj-cs"/>
            </a:rPr>
            <a:t>ცენტრები</a:t>
          </a:r>
          <a:endParaRPr lang="en-US" sz="1600" b="1" kern="1200" dirty="0">
            <a:solidFill>
              <a:srgbClr val="008080"/>
            </a:solidFill>
            <a:latin typeface="+mj-lt"/>
            <a:ea typeface="+mj-ea"/>
            <a:cs typeface="+mj-cs"/>
          </a:endParaRPr>
        </a:p>
      </dgm:t>
    </dgm:pt>
    <dgm:pt modelId="{668DDCC8-0781-4C81-8364-B9BBDC3AA1AC}" type="parTrans" cxnId="{22404D88-F968-4546-B7E8-53E6F8AA5DA3}">
      <dgm:prSet/>
      <dgm:spPr/>
      <dgm:t>
        <a:bodyPr/>
        <a:lstStyle/>
        <a:p>
          <a:endParaRPr lang="en-US"/>
        </a:p>
      </dgm:t>
    </dgm:pt>
    <dgm:pt modelId="{1F7CD5D6-8C9C-47D9-84A8-0B9E87840FF6}" type="sibTrans" cxnId="{22404D88-F968-4546-B7E8-53E6F8AA5DA3}">
      <dgm:prSet/>
      <dgm:spPr/>
      <dgm:t>
        <a:bodyPr/>
        <a:lstStyle/>
        <a:p>
          <a:endParaRPr lang="en-US"/>
        </a:p>
      </dgm:t>
    </dgm:pt>
    <dgm:pt modelId="{EADDDE34-CF11-4897-B65E-75BBD54E23B5}">
      <dgm:prSet phldrT="[Text]" custT="1"/>
      <dgm:spPr/>
      <dgm:t>
        <a:bodyPr/>
        <a:lstStyle/>
        <a:p>
          <a:r>
            <a:rPr lang="ka-GE" sz="1600" b="1" kern="1200" dirty="0" smtClean="0">
              <a:solidFill>
                <a:srgbClr val="008080"/>
              </a:solidFill>
              <a:latin typeface="+mj-lt"/>
              <a:ea typeface="+mj-ea"/>
              <a:cs typeface="+mj-cs"/>
            </a:rPr>
            <a:t>სოფლები</a:t>
          </a:r>
          <a:endParaRPr lang="en-US" sz="1600" b="1" kern="1200" dirty="0">
            <a:solidFill>
              <a:srgbClr val="008080"/>
            </a:solidFill>
            <a:latin typeface="+mj-lt"/>
            <a:ea typeface="+mj-ea"/>
            <a:cs typeface="+mj-cs"/>
          </a:endParaRPr>
        </a:p>
      </dgm:t>
    </dgm:pt>
    <dgm:pt modelId="{D337B691-92F1-48A2-A150-3A4F4DDDD115}" type="parTrans" cxnId="{F01231BF-CE30-4167-A246-E18FF3A17F33}">
      <dgm:prSet/>
      <dgm:spPr/>
      <dgm:t>
        <a:bodyPr/>
        <a:lstStyle/>
        <a:p>
          <a:endParaRPr lang="en-US"/>
        </a:p>
      </dgm:t>
    </dgm:pt>
    <dgm:pt modelId="{C29BAB18-2346-42FD-9187-222117CD9CD9}" type="sibTrans" cxnId="{F01231BF-CE30-4167-A246-E18FF3A17F33}">
      <dgm:prSet/>
      <dgm:spPr/>
      <dgm:t>
        <a:bodyPr/>
        <a:lstStyle/>
        <a:p>
          <a:endParaRPr lang="en-US"/>
        </a:p>
      </dgm:t>
    </dgm:pt>
    <dgm:pt modelId="{206DBC26-03E8-44A5-96C2-DF0E55C843CE}">
      <dgm:prSet phldrT="[Text]"/>
      <dgm:spPr/>
      <dgm:t>
        <a:bodyPr/>
        <a:lstStyle/>
        <a:p>
          <a:endParaRPr lang="en-US" sz="800" kern="1200" dirty="0"/>
        </a:p>
      </dgm:t>
    </dgm:pt>
    <dgm:pt modelId="{9113CEFE-B8E5-4E7C-813B-A96ED194B377}" type="parTrans" cxnId="{6C1CB91F-FC71-4418-B8A7-295DAFC30079}">
      <dgm:prSet/>
      <dgm:spPr/>
      <dgm:t>
        <a:bodyPr/>
        <a:lstStyle/>
        <a:p>
          <a:endParaRPr lang="en-US"/>
        </a:p>
      </dgm:t>
    </dgm:pt>
    <dgm:pt modelId="{BA15B702-F337-4D65-A3AE-1F83272EFCAB}" type="sibTrans" cxnId="{6C1CB91F-FC71-4418-B8A7-295DAFC30079}">
      <dgm:prSet/>
      <dgm:spPr/>
      <dgm:t>
        <a:bodyPr/>
        <a:lstStyle/>
        <a:p>
          <a:endParaRPr lang="en-US"/>
        </a:p>
      </dgm:t>
    </dgm:pt>
    <dgm:pt modelId="{1EF53F0F-B44B-4028-B418-D3DBB6A1C0D1}">
      <dgm:prSet phldrT="[Text]" custT="1"/>
      <dgm:spPr/>
      <dgm:t>
        <a:bodyPr/>
        <a:lstStyle/>
        <a:p>
          <a:r>
            <a:rPr lang="ka-GE" sz="1600" b="1" kern="1200" dirty="0" smtClean="0">
              <a:solidFill>
                <a:srgbClr val="008080"/>
              </a:solidFill>
              <a:latin typeface="+mj-lt"/>
              <a:ea typeface="+mj-ea"/>
              <a:cs typeface="+mj-cs"/>
            </a:rPr>
            <a:t>დახმარებები და </a:t>
          </a:r>
          <a:r>
            <a:rPr lang="de-AT" sz="1600" b="1" kern="1200" dirty="0" smtClean="0">
              <a:solidFill>
                <a:srgbClr val="008080"/>
              </a:solidFill>
              <a:latin typeface="+mj-lt"/>
              <a:ea typeface="+mj-ea"/>
              <a:cs typeface="+mj-cs"/>
            </a:rPr>
            <a:t>სხვა შემოსავლები</a:t>
          </a:r>
          <a:endParaRPr lang="en-US" sz="1600" b="1" kern="1200" dirty="0">
            <a:solidFill>
              <a:srgbClr val="008080"/>
            </a:solidFill>
            <a:latin typeface="+mj-lt"/>
            <a:ea typeface="+mj-ea"/>
            <a:cs typeface="+mj-cs"/>
          </a:endParaRPr>
        </a:p>
      </dgm:t>
    </dgm:pt>
    <dgm:pt modelId="{8F64F883-6137-4C27-8738-0611CF7F5774}" type="parTrans" cxnId="{3B780571-4A9D-4BD3-89B4-B25AD8E2E30D}">
      <dgm:prSet/>
      <dgm:spPr/>
      <dgm:t>
        <a:bodyPr/>
        <a:lstStyle/>
        <a:p>
          <a:endParaRPr lang="en-US"/>
        </a:p>
      </dgm:t>
    </dgm:pt>
    <dgm:pt modelId="{59BBEDCA-6E79-4903-B7CC-03A8F4F17601}" type="sibTrans" cxnId="{3B780571-4A9D-4BD3-89B4-B25AD8E2E30D}">
      <dgm:prSet/>
      <dgm:spPr/>
      <dgm:t>
        <a:bodyPr/>
        <a:lstStyle/>
        <a:p>
          <a:endParaRPr lang="en-US"/>
        </a:p>
      </dgm:t>
    </dgm:pt>
    <dgm:pt modelId="{3BDA6ADA-1E97-43E1-9F05-E9365BF30DD2}" type="pres">
      <dgm:prSet presAssocID="{7E2F6054-E42D-440A-A51F-D80222F408F0}" presName="Name0" presStyleCnt="0">
        <dgm:presLayoutVars>
          <dgm:dir/>
          <dgm:animLvl val="lvl"/>
          <dgm:resizeHandles val="exact"/>
        </dgm:presLayoutVars>
      </dgm:prSet>
      <dgm:spPr/>
      <dgm:t>
        <a:bodyPr/>
        <a:lstStyle/>
        <a:p>
          <a:endParaRPr lang="en-US"/>
        </a:p>
      </dgm:t>
    </dgm:pt>
    <dgm:pt modelId="{360A57C1-DFD7-406C-9F38-E67B1E1EA1B8}" type="pres">
      <dgm:prSet presAssocID="{589202BB-5EFF-4030-AB75-D19438046D4B}" presName="composite" presStyleCnt="0"/>
      <dgm:spPr/>
    </dgm:pt>
    <dgm:pt modelId="{8CCAF494-8121-4207-B643-B1C031F20902}" type="pres">
      <dgm:prSet presAssocID="{589202BB-5EFF-4030-AB75-D19438046D4B}" presName="parTx" presStyleLbl="alignNode1" presStyleIdx="0" presStyleCnt="3" custScaleY="104718" custLinFactNeighborX="-2461" custLinFactNeighborY="-16636">
        <dgm:presLayoutVars>
          <dgm:chMax val="0"/>
          <dgm:chPref val="0"/>
          <dgm:bulletEnabled val="1"/>
        </dgm:presLayoutVars>
      </dgm:prSet>
      <dgm:spPr/>
      <dgm:t>
        <a:bodyPr/>
        <a:lstStyle/>
        <a:p>
          <a:endParaRPr lang="en-US"/>
        </a:p>
      </dgm:t>
    </dgm:pt>
    <dgm:pt modelId="{1B2EAFED-55D8-4351-8DAF-D98BBDC36364}" type="pres">
      <dgm:prSet presAssocID="{589202BB-5EFF-4030-AB75-D19438046D4B}" presName="desTx" presStyleLbl="alignAccFollowNode1" presStyleIdx="0" presStyleCnt="3" custScaleY="100000">
        <dgm:presLayoutVars>
          <dgm:bulletEnabled val="1"/>
        </dgm:presLayoutVars>
      </dgm:prSet>
      <dgm:spPr/>
      <dgm:t>
        <a:bodyPr/>
        <a:lstStyle/>
        <a:p>
          <a:endParaRPr lang="en-US"/>
        </a:p>
      </dgm:t>
    </dgm:pt>
    <dgm:pt modelId="{2A43A44C-2CBE-460C-92C6-494397F58A78}" type="pres">
      <dgm:prSet presAssocID="{825CAE16-3D39-4D93-8291-C0ED7EA52146}" presName="space" presStyleCnt="0"/>
      <dgm:spPr/>
    </dgm:pt>
    <dgm:pt modelId="{1F4B8487-A651-4DAB-AF09-A4851707701C}" type="pres">
      <dgm:prSet presAssocID="{5F59F257-9D39-401E-A83F-1DF1ED462381}" presName="composite" presStyleCnt="0"/>
      <dgm:spPr/>
    </dgm:pt>
    <dgm:pt modelId="{0F896C41-455B-4226-918C-C24F4DBC01CE}" type="pres">
      <dgm:prSet presAssocID="{5F59F257-9D39-401E-A83F-1DF1ED462381}" presName="parTx" presStyleLbl="alignNode1" presStyleIdx="1" presStyleCnt="3" custLinFactNeighborX="-3199" custLinFactNeighborY="-7838">
        <dgm:presLayoutVars>
          <dgm:chMax val="0"/>
          <dgm:chPref val="0"/>
          <dgm:bulletEnabled val="1"/>
        </dgm:presLayoutVars>
      </dgm:prSet>
      <dgm:spPr/>
      <dgm:t>
        <a:bodyPr/>
        <a:lstStyle/>
        <a:p>
          <a:endParaRPr lang="en-US"/>
        </a:p>
      </dgm:t>
    </dgm:pt>
    <dgm:pt modelId="{4D59BC29-1B58-4EDF-B8C6-ED76881AA805}" type="pres">
      <dgm:prSet presAssocID="{5F59F257-9D39-401E-A83F-1DF1ED462381}" presName="desTx" presStyleLbl="alignAccFollowNode1" presStyleIdx="1" presStyleCnt="3">
        <dgm:presLayoutVars>
          <dgm:bulletEnabled val="1"/>
        </dgm:presLayoutVars>
      </dgm:prSet>
      <dgm:spPr/>
      <dgm:t>
        <a:bodyPr/>
        <a:lstStyle/>
        <a:p>
          <a:endParaRPr lang="en-US"/>
        </a:p>
      </dgm:t>
    </dgm:pt>
    <dgm:pt modelId="{ED38E1D1-ED78-41FD-AF03-E47812193D8B}" type="pres">
      <dgm:prSet presAssocID="{742F6E8A-15D0-49FF-8225-C85DA3198FE2}" presName="space" presStyleCnt="0"/>
      <dgm:spPr/>
    </dgm:pt>
    <dgm:pt modelId="{F113D660-F667-4C7F-9E56-885DA1D5DD68}" type="pres">
      <dgm:prSet presAssocID="{28FE8D9D-4F15-46B4-B4E8-791F0E7D87C4}" presName="composite" presStyleCnt="0"/>
      <dgm:spPr/>
    </dgm:pt>
    <dgm:pt modelId="{ED737323-561D-468F-92D5-F94E0727D17F}" type="pres">
      <dgm:prSet presAssocID="{28FE8D9D-4F15-46B4-B4E8-791F0E7D87C4}" presName="parTx" presStyleLbl="alignNode1" presStyleIdx="2" presStyleCnt="3" custScaleY="319507">
        <dgm:presLayoutVars>
          <dgm:chMax val="0"/>
          <dgm:chPref val="0"/>
          <dgm:bulletEnabled val="1"/>
        </dgm:presLayoutVars>
      </dgm:prSet>
      <dgm:spPr/>
      <dgm:t>
        <a:bodyPr/>
        <a:lstStyle/>
        <a:p>
          <a:endParaRPr lang="en-US"/>
        </a:p>
      </dgm:t>
    </dgm:pt>
    <dgm:pt modelId="{3552DB15-6659-419F-99C8-C96EA7C10582}" type="pres">
      <dgm:prSet presAssocID="{28FE8D9D-4F15-46B4-B4E8-791F0E7D87C4}" presName="desTx" presStyleLbl="alignAccFollowNode1" presStyleIdx="2" presStyleCnt="3">
        <dgm:presLayoutVars>
          <dgm:bulletEnabled val="1"/>
        </dgm:presLayoutVars>
      </dgm:prSet>
      <dgm:spPr/>
      <dgm:t>
        <a:bodyPr/>
        <a:lstStyle/>
        <a:p>
          <a:endParaRPr lang="en-US"/>
        </a:p>
      </dgm:t>
    </dgm:pt>
  </dgm:ptLst>
  <dgm:cxnLst>
    <dgm:cxn modelId="{80AC363D-464F-456C-8F9B-B89EAE373214}" type="presOf" srcId="{9DE6E09C-EB18-42D0-BB85-B70EB2F056C5}" destId="{3552DB15-6659-419F-99C8-C96EA7C10582}" srcOrd="0" destOrd="1" presId="urn:microsoft.com/office/officeart/2005/8/layout/hList1"/>
    <dgm:cxn modelId="{A3D58AAF-8CAA-44F3-A7E0-06171E76CD94}" srcId="{28FE8D9D-4F15-46B4-B4E8-791F0E7D87C4}" destId="{6C4718EE-5349-4A76-AC17-5995F53A03A5}" srcOrd="0" destOrd="0" parTransId="{1D3141FE-9B91-4C9A-9566-560D85693FD1}" sibTransId="{03DF94B0-7482-4E6A-AAE9-EB86D0A6250B}"/>
    <dgm:cxn modelId="{F01231BF-CE30-4167-A246-E18FF3A17F33}" srcId="{589202BB-5EFF-4030-AB75-D19438046D4B}" destId="{EADDDE34-CF11-4897-B65E-75BBD54E23B5}" srcOrd="3" destOrd="0" parTransId="{D337B691-92F1-48A2-A150-3A4F4DDDD115}" sibTransId="{C29BAB18-2346-42FD-9187-222117CD9CD9}"/>
    <dgm:cxn modelId="{22404D88-F968-4546-B7E8-53E6F8AA5DA3}" srcId="{589202BB-5EFF-4030-AB75-D19438046D4B}" destId="{CF431CE9-BFE8-4DA9-8B35-5BBDDE9AF0DB}" srcOrd="2" destOrd="0" parTransId="{668DDCC8-0781-4C81-8364-B9BBDC3AA1AC}" sibTransId="{1F7CD5D6-8C9C-47D9-84A8-0B9E87840FF6}"/>
    <dgm:cxn modelId="{A41AF0ED-514B-474A-B573-BBD80C503694}" srcId="{28FE8D9D-4F15-46B4-B4E8-791F0E7D87C4}" destId="{9DE6E09C-EB18-42D0-BB85-B70EB2F056C5}" srcOrd="1" destOrd="0" parTransId="{B2207EE7-3D35-4C5D-A9BD-0C3989D9195C}" sibTransId="{6F9C28E3-B11E-406A-98AA-2283DB586DB6}"/>
    <dgm:cxn modelId="{13A5F4FA-1180-413D-8E19-ED141982B55F}" srcId="{7E2F6054-E42D-440A-A51F-D80222F408F0}" destId="{5F59F257-9D39-401E-A83F-1DF1ED462381}" srcOrd="1" destOrd="0" parTransId="{E8073BA4-A5C8-482A-8924-307515E4E97D}" sibTransId="{742F6E8A-15D0-49FF-8225-C85DA3198FE2}"/>
    <dgm:cxn modelId="{E8D403A6-3334-4DC1-ABCD-273726024307}" type="presOf" srcId="{FE718F39-EAD3-43C2-A7E9-2C6609C93644}" destId="{1B2EAFED-55D8-4351-8DAF-D98BBDC36364}" srcOrd="0" destOrd="0" presId="urn:microsoft.com/office/officeart/2005/8/layout/hList1"/>
    <dgm:cxn modelId="{CB8DF8C6-33FF-41D3-91F3-A6A7D7180A01}" type="presOf" srcId="{5F59F257-9D39-401E-A83F-1DF1ED462381}" destId="{0F896C41-455B-4226-918C-C24F4DBC01CE}" srcOrd="0" destOrd="0" presId="urn:microsoft.com/office/officeart/2005/8/layout/hList1"/>
    <dgm:cxn modelId="{8577825E-C656-4D87-A0F7-248DF8C3FBC2}" type="presOf" srcId="{2B0BCA98-8EF2-403B-8EF0-464A1BC71749}" destId="{4D59BC29-1B58-4EDF-B8C6-ED76881AA805}" srcOrd="0" destOrd="1" presId="urn:microsoft.com/office/officeart/2005/8/layout/hList1"/>
    <dgm:cxn modelId="{ACD0EEE0-ED69-4095-BFA5-938C94530689}" srcId="{589202BB-5EFF-4030-AB75-D19438046D4B}" destId="{FE718F39-EAD3-43C2-A7E9-2C6609C93644}" srcOrd="0" destOrd="0" parTransId="{F45662D6-3047-4A8D-AA7D-515CD98F500A}" sibTransId="{A0AA3399-042B-4529-B84C-38B2F07C38E1}"/>
    <dgm:cxn modelId="{CF0E92C4-464C-460C-A3CA-7177C7BA62F4}" type="presOf" srcId="{28FE8D9D-4F15-46B4-B4E8-791F0E7D87C4}" destId="{ED737323-561D-468F-92D5-F94E0727D17F}" srcOrd="0" destOrd="0" presId="urn:microsoft.com/office/officeart/2005/8/layout/hList1"/>
    <dgm:cxn modelId="{173015E6-DC31-4D8D-AE42-72710DD346A8}" type="presOf" srcId="{CF431CE9-BFE8-4DA9-8B35-5BBDDE9AF0DB}" destId="{1B2EAFED-55D8-4351-8DAF-D98BBDC36364}" srcOrd="0" destOrd="2" presId="urn:microsoft.com/office/officeart/2005/8/layout/hList1"/>
    <dgm:cxn modelId="{3B780571-4A9D-4BD3-89B4-B25AD8E2E30D}" srcId="{28FE8D9D-4F15-46B4-B4E8-791F0E7D87C4}" destId="{1EF53F0F-B44B-4028-B418-D3DBB6A1C0D1}" srcOrd="2" destOrd="0" parTransId="{8F64F883-6137-4C27-8738-0611CF7F5774}" sibTransId="{59BBEDCA-6E79-4903-B7CC-03A8F4F17601}"/>
    <dgm:cxn modelId="{05F08C74-5003-49EA-AC7A-AF6001142C0C}" srcId="{589202BB-5EFF-4030-AB75-D19438046D4B}" destId="{36C9995C-04C6-4166-8CAA-3055CC323A06}" srcOrd="1" destOrd="0" parTransId="{626075A9-432E-402F-AB4B-EBDB41B96440}" sibTransId="{FB79C0AA-D1D0-4E9C-B24F-CAA60F00787A}"/>
    <dgm:cxn modelId="{DE09483D-4BF0-4F28-84F9-782872E1FE97}" type="presOf" srcId="{11E30812-5891-4375-A6D9-14885770CA88}" destId="{4D59BC29-1B58-4EDF-B8C6-ED76881AA805}" srcOrd="0" destOrd="0" presId="urn:microsoft.com/office/officeart/2005/8/layout/hList1"/>
    <dgm:cxn modelId="{6C1CB91F-FC71-4418-B8A7-295DAFC30079}" srcId="{5F59F257-9D39-401E-A83F-1DF1ED462381}" destId="{206DBC26-03E8-44A5-96C2-DF0E55C843CE}" srcOrd="2" destOrd="0" parTransId="{9113CEFE-B8E5-4E7C-813B-A96ED194B377}" sibTransId="{BA15B702-F337-4D65-A3AE-1F83272EFCAB}"/>
    <dgm:cxn modelId="{E4C355D1-8EB2-468D-BB47-15ADCC358C41}" srcId="{5F59F257-9D39-401E-A83F-1DF1ED462381}" destId="{2B0BCA98-8EF2-403B-8EF0-464A1BC71749}" srcOrd="1" destOrd="0" parTransId="{956D97E8-1EEA-4301-A1F3-D5AA8B4E8017}" sibTransId="{C06B07E5-C4BC-44BE-A1E2-A2E36047A494}"/>
    <dgm:cxn modelId="{39D7008C-DE88-406D-8662-DA535338B0A6}" type="presOf" srcId="{589202BB-5EFF-4030-AB75-D19438046D4B}" destId="{8CCAF494-8121-4207-B643-B1C031F20902}" srcOrd="0" destOrd="0" presId="urn:microsoft.com/office/officeart/2005/8/layout/hList1"/>
    <dgm:cxn modelId="{864CB04B-AA9A-43D4-A320-7D513CD8B6F4}" type="presOf" srcId="{36C9995C-04C6-4166-8CAA-3055CC323A06}" destId="{1B2EAFED-55D8-4351-8DAF-D98BBDC36364}" srcOrd="0" destOrd="1" presId="urn:microsoft.com/office/officeart/2005/8/layout/hList1"/>
    <dgm:cxn modelId="{09EA2565-5C65-4D39-B98F-5385FAE933BF}" type="presOf" srcId="{7E2F6054-E42D-440A-A51F-D80222F408F0}" destId="{3BDA6ADA-1E97-43E1-9F05-E9365BF30DD2}" srcOrd="0" destOrd="0" presId="urn:microsoft.com/office/officeart/2005/8/layout/hList1"/>
    <dgm:cxn modelId="{325209D0-D484-4B5D-9A8E-7FD02FA5614B}" type="presOf" srcId="{6C4718EE-5349-4A76-AC17-5995F53A03A5}" destId="{3552DB15-6659-419F-99C8-C96EA7C10582}" srcOrd="0" destOrd="0" presId="urn:microsoft.com/office/officeart/2005/8/layout/hList1"/>
    <dgm:cxn modelId="{00AD5D00-03F5-40FC-8197-D94813A027EA}" type="presOf" srcId="{206DBC26-03E8-44A5-96C2-DF0E55C843CE}" destId="{4D59BC29-1B58-4EDF-B8C6-ED76881AA805}" srcOrd="0" destOrd="2" presId="urn:microsoft.com/office/officeart/2005/8/layout/hList1"/>
    <dgm:cxn modelId="{21524CFB-2031-4ABD-9D7F-D5B792655C98}" type="presOf" srcId="{1EF53F0F-B44B-4028-B418-D3DBB6A1C0D1}" destId="{3552DB15-6659-419F-99C8-C96EA7C10582}" srcOrd="0" destOrd="2" presId="urn:microsoft.com/office/officeart/2005/8/layout/hList1"/>
    <dgm:cxn modelId="{040A29F0-9D9F-4B09-B49C-9FE68B718D88}" srcId="{7E2F6054-E42D-440A-A51F-D80222F408F0}" destId="{28FE8D9D-4F15-46B4-B4E8-791F0E7D87C4}" srcOrd="2" destOrd="0" parTransId="{B37A6535-26F1-4F56-9F7F-EEF34F1FEA94}" sibTransId="{1647DDBF-90C6-45A3-AC17-AEAB4A02B682}"/>
    <dgm:cxn modelId="{96169953-A4C5-46F3-A151-E0E73EA0219B}" srcId="{5F59F257-9D39-401E-A83F-1DF1ED462381}" destId="{11E30812-5891-4375-A6D9-14885770CA88}" srcOrd="0" destOrd="0" parTransId="{B7346A44-85F0-4A25-93E5-584DA528293F}" sibTransId="{D667D3FF-8AD7-45E1-903A-C36EF24E2357}"/>
    <dgm:cxn modelId="{0B592DD0-EEBC-41E7-9F6E-4B37F5E1FEA1}" srcId="{7E2F6054-E42D-440A-A51F-D80222F408F0}" destId="{589202BB-5EFF-4030-AB75-D19438046D4B}" srcOrd="0" destOrd="0" parTransId="{98B4CDDE-F4AE-41F8-9F96-DB82B0C06ACC}" sibTransId="{825CAE16-3D39-4D93-8291-C0ED7EA52146}"/>
    <dgm:cxn modelId="{C78411ED-261C-4426-B6DF-32429633E1D3}" type="presOf" srcId="{EADDDE34-CF11-4897-B65E-75BBD54E23B5}" destId="{1B2EAFED-55D8-4351-8DAF-D98BBDC36364}" srcOrd="0" destOrd="3" presId="urn:microsoft.com/office/officeart/2005/8/layout/hList1"/>
    <dgm:cxn modelId="{5B514F6E-0996-45F6-95D6-F031BF80B6B4}" type="presParOf" srcId="{3BDA6ADA-1E97-43E1-9F05-E9365BF30DD2}" destId="{360A57C1-DFD7-406C-9F38-E67B1E1EA1B8}" srcOrd="0" destOrd="0" presId="urn:microsoft.com/office/officeart/2005/8/layout/hList1"/>
    <dgm:cxn modelId="{DC268548-A96F-40C8-AF48-830C165E8891}" type="presParOf" srcId="{360A57C1-DFD7-406C-9F38-E67B1E1EA1B8}" destId="{8CCAF494-8121-4207-B643-B1C031F20902}" srcOrd="0" destOrd="0" presId="urn:microsoft.com/office/officeart/2005/8/layout/hList1"/>
    <dgm:cxn modelId="{4FE59C30-39D9-4D2C-AB3B-886FDC53F0E3}" type="presParOf" srcId="{360A57C1-DFD7-406C-9F38-E67B1E1EA1B8}" destId="{1B2EAFED-55D8-4351-8DAF-D98BBDC36364}" srcOrd="1" destOrd="0" presId="urn:microsoft.com/office/officeart/2005/8/layout/hList1"/>
    <dgm:cxn modelId="{504398DB-55DF-40C0-99DF-A503408018F9}" type="presParOf" srcId="{3BDA6ADA-1E97-43E1-9F05-E9365BF30DD2}" destId="{2A43A44C-2CBE-460C-92C6-494397F58A78}" srcOrd="1" destOrd="0" presId="urn:microsoft.com/office/officeart/2005/8/layout/hList1"/>
    <dgm:cxn modelId="{2687CB2E-7FD9-41CB-B252-EDFFE7C1CE2B}" type="presParOf" srcId="{3BDA6ADA-1E97-43E1-9F05-E9365BF30DD2}" destId="{1F4B8487-A651-4DAB-AF09-A4851707701C}" srcOrd="2" destOrd="0" presId="urn:microsoft.com/office/officeart/2005/8/layout/hList1"/>
    <dgm:cxn modelId="{E779321C-EE9C-4234-BF19-AFC16E14BCA5}" type="presParOf" srcId="{1F4B8487-A651-4DAB-AF09-A4851707701C}" destId="{0F896C41-455B-4226-918C-C24F4DBC01CE}" srcOrd="0" destOrd="0" presId="urn:microsoft.com/office/officeart/2005/8/layout/hList1"/>
    <dgm:cxn modelId="{C6F20647-3F82-4D5E-8426-B3BCC59AA255}" type="presParOf" srcId="{1F4B8487-A651-4DAB-AF09-A4851707701C}" destId="{4D59BC29-1B58-4EDF-B8C6-ED76881AA805}" srcOrd="1" destOrd="0" presId="urn:microsoft.com/office/officeart/2005/8/layout/hList1"/>
    <dgm:cxn modelId="{467AADD4-93E9-4E98-A4E5-63D07798AB74}" type="presParOf" srcId="{3BDA6ADA-1E97-43E1-9F05-E9365BF30DD2}" destId="{ED38E1D1-ED78-41FD-AF03-E47812193D8B}" srcOrd="3" destOrd="0" presId="urn:microsoft.com/office/officeart/2005/8/layout/hList1"/>
    <dgm:cxn modelId="{ED627945-9B94-4F12-B029-E1527AC4FEBC}" type="presParOf" srcId="{3BDA6ADA-1E97-43E1-9F05-E9365BF30DD2}" destId="{F113D660-F667-4C7F-9E56-885DA1D5DD68}" srcOrd="4" destOrd="0" presId="urn:microsoft.com/office/officeart/2005/8/layout/hList1"/>
    <dgm:cxn modelId="{C8E71E13-7F5F-4695-8B95-376DF0DEB8D0}" type="presParOf" srcId="{F113D660-F667-4C7F-9E56-885DA1D5DD68}" destId="{ED737323-561D-468F-92D5-F94E0727D17F}" srcOrd="0" destOrd="0" presId="urn:microsoft.com/office/officeart/2005/8/layout/hList1"/>
    <dgm:cxn modelId="{14711B45-58DE-4FE3-A80B-B453B7838F5E}" type="presParOf" srcId="{F113D660-F667-4C7F-9E56-885DA1D5DD68}" destId="{3552DB15-6659-419F-99C8-C96EA7C10582}"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E2F6054-E42D-440A-A51F-D80222F408F0}" type="doc">
      <dgm:prSet loTypeId="urn:microsoft.com/office/officeart/2005/8/layout/hList1" loCatId="list" qsTypeId="urn:microsoft.com/office/officeart/2005/8/quickstyle/simple2" qsCatId="simple" csTypeId="urn:microsoft.com/office/officeart/2005/8/colors/accent3_2" csCatId="accent3" phldr="1"/>
      <dgm:spPr/>
      <dgm:t>
        <a:bodyPr/>
        <a:lstStyle/>
        <a:p>
          <a:endParaRPr lang="en-US"/>
        </a:p>
      </dgm:t>
    </dgm:pt>
    <dgm:pt modelId="{589202BB-5EFF-4030-AB75-D19438046D4B}">
      <dgm:prSet phldrT="[Text]"/>
      <dgm:spPr/>
      <dgm:t>
        <a:bodyPr/>
        <a:lstStyle/>
        <a:p>
          <a:r>
            <a:rPr lang="ka-GE" b="1" u="none" smtClean="0"/>
            <a:t>სასოფლო</a:t>
          </a:r>
          <a:r>
            <a:rPr lang="de-AT" b="1" u="none" smtClean="0"/>
            <a:t>–</a:t>
          </a:r>
          <a:r>
            <a:rPr lang="ka-GE" b="1" u="none" smtClean="0"/>
            <a:t>სამეურნეო მაჩვენებლები</a:t>
          </a:r>
          <a:r>
            <a:rPr lang="en-US" b="1" u="none" smtClean="0"/>
            <a:t>:</a:t>
          </a:r>
          <a:endParaRPr lang="en-US" u="none" dirty="0"/>
        </a:p>
      </dgm:t>
    </dgm:pt>
    <dgm:pt modelId="{98B4CDDE-F4AE-41F8-9F96-DB82B0C06ACC}" type="parTrans" cxnId="{0B592DD0-EEBC-41E7-9F6E-4B37F5E1FEA1}">
      <dgm:prSet/>
      <dgm:spPr/>
      <dgm:t>
        <a:bodyPr/>
        <a:lstStyle/>
        <a:p>
          <a:endParaRPr lang="en-US"/>
        </a:p>
      </dgm:t>
    </dgm:pt>
    <dgm:pt modelId="{825CAE16-3D39-4D93-8291-C0ED7EA52146}" type="sibTrans" cxnId="{0B592DD0-EEBC-41E7-9F6E-4B37F5E1FEA1}">
      <dgm:prSet/>
      <dgm:spPr/>
      <dgm:t>
        <a:bodyPr/>
        <a:lstStyle/>
        <a:p>
          <a:endParaRPr lang="en-US"/>
        </a:p>
      </dgm:t>
    </dgm:pt>
    <dgm:pt modelId="{FE718F39-EAD3-43C2-A7E9-2C6609C93644}">
      <dgm:prSet phldrT="[Text]" custT="1"/>
      <dgm:spPr/>
      <dgm:t>
        <a:bodyPr/>
        <a:lstStyle/>
        <a:p>
          <a:r>
            <a:rPr lang="ka-GE" sz="1600" b="1" kern="1200" dirty="0" smtClean="0">
              <a:solidFill>
                <a:srgbClr val="008080"/>
              </a:solidFill>
              <a:latin typeface="+mj-lt"/>
              <a:ea typeface="+mj-ea"/>
              <a:cs typeface="+mj-cs"/>
            </a:rPr>
            <a:t>მიწა</a:t>
          </a:r>
          <a:r>
            <a:rPr lang="de-AT" sz="1600" b="1" kern="1200" dirty="0" smtClean="0">
              <a:solidFill>
                <a:srgbClr val="008080"/>
              </a:solidFill>
              <a:latin typeface="+mj-lt"/>
              <a:ea typeface="+mj-ea"/>
              <a:cs typeface="+mj-cs"/>
            </a:rPr>
            <a:t>, </a:t>
          </a:r>
          <a:r>
            <a:rPr lang="ka-GE" sz="1600" b="1" kern="1200" dirty="0" smtClean="0">
              <a:solidFill>
                <a:srgbClr val="008080"/>
              </a:solidFill>
              <a:latin typeface="+mj-lt"/>
              <a:ea typeface="+mj-ea"/>
              <a:cs typeface="+mj-cs"/>
            </a:rPr>
            <a:t>რომელიც </a:t>
          </a:r>
          <a:r>
            <a:rPr lang="de-AT" sz="1600" b="1" kern="1200" dirty="0" smtClean="0">
              <a:solidFill>
                <a:srgbClr val="008080"/>
              </a:solidFill>
              <a:latin typeface="+mj-lt"/>
              <a:ea typeface="+mj-ea"/>
              <a:cs typeface="+mj-cs"/>
            </a:rPr>
            <a:t>მფლობელობაში აქვს ან ა</a:t>
          </a:r>
          <a:r>
            <a:rPr lang="ka-GE" sz="1600" b="1" kern="1200" dirty="0" smtClean="0">
              <a:solidFill>
                <a:srgbClr val="008080"/>
              </a:solidFill>
              <a:latin typeface="+mj-lt"/>
              <a:ea typeface="+mj-ea"/>
              <a:cs typeface="+mj-cs"/>
            </a:rPr>
            <a:t>მუშავებ</a:t>
          </a:r>
          <a:r>
            <a:rPr lang="de-AT" sz="1600" b="1" kern="1200" dirty="0" smtClean="0">
              <a:solidFill>
                <a:srgbClr val="008080"/>
              </a:solidFill>
              <a:latin typeface="+mj-lt"/>
              <a:ea typeface="+mj-ea"/>
              <a:cs typeface="+mj-cs"/>
            </a:rPr>
            <a:t>ს </a:t>
          </a:r>
          <a:endParaRPr lang="en-US" sz="1600" b="1" kern="1200" dirty="0">
            <a:solidFill>
              <a:srgbClr val="008080"/>
            </a:solidFill>
            <a:latin typeface="+mj-lt"/>
            <a:ea typeface="+mj-ea"/>
            <a:cs typeface="+mj-cs"/>
          </a:endParaRPr>
        </a:p>
      </dgm:t>
    </dgm:pt>
    <dgm:pt modelId="{F45662D6-3047-4A8D-AA7D-515CD98F500A}" type="parTrans" cxnId="{ACD0EEE0-ED69-4095-BFA5-938C94530689}">
      <dgm:prSet/>
      <dgm:spPr/>
      <dgm:t>
        <a:bodyPr/>
        <a:lstStyle/>
        <a:p>
          <a:endParaRPr lang="en-US"/>
        </a:p>
      </dgm:t>
    </dgm:pt>
    <dgm:pt modelId="{A0AA3399-042B-4529-B84C-38B2F07C38E1}" type="sibTrans" cxnId="{ACD0EEE0-ED69-4095-BFA5-938C94530689}">
      <dgm:prSet/>
      <dgm:spPr/>
      <dgm:t>
        <a:bodyPr/>
        <a:lstStyle/>
        <a:p>
          <a:endParaRPr lang="en-US"/>
        </a:p>
      </dgm:t>
    </dgm:pt>
    <dgm:pt modelId="{36C9995C-04C6-4166-8CAA-3055CC323A06}">
      <dgm:prSet phldrT="[Text]" custT="1"/>
      <dgm:spPr/>
      <dgm:t>
        <a:bodyPr/>
        <a:lstStyle/>
        <a:p>
          <a:r>
            <a:rPr lang="ka-GE" sz="1600" b="1" kern="1200" dirty="0" smtClean="0">
              <a:solidFill>
                <a:srgbClr val="008080"/>
              </a:solidFill>
              <a:latin typeface="+mj-lt"/>
              <a:ea typeface="+mj-ea"/>
              <a:cs typeface="+mj-cs"/>
            </a:rPr>
            <a:t>ცხოველები და ფრინველები</a:t>
          </a:r>
          <a:endParaRPr lang="en-US" sz="1600" b="1" kern="1200" dirty="0">
            <a:solidFill>
              <a:srgbClr val="008080"/>
            </a:solidFill>
            <a:latin typeface="+mj-lt"/>
            <a:ea typeface="+mj-ea"/>
            <a:cs typeface="+mj-cs"/>
          </a:endParaRPr>
        </a:p>
      </dgm:t>
    </dgm:pt>
    <dgm:pt modelId="{626075A9-432E-402F-AB4B-EBDB41B96440}" type="parTrans" cxnId="{05F08C74-5003-49EA-AC7A-AF6001142C0C}">
      <dgm:prSet/>
      <dgm:spPr/>
      <dgm:t>
        <a:bodyPr/>
        <a:lstStyle/>
        <a:p>
          <a:endParaRPr lang="en-US"/>
        </a:p>
      </dgm:t>
    </dgm:pt>
    <dgm:pt modelId="{FB79C0AA-D1D0-4E9C-B24F-CAA60F00787A}" type="sibTrans" cxnId="{05F08C74-5003-49EA-AC7A-AF6001142C0C}">
      <dgm:prSet/>
      <dgm:spPr/>
      <dgm:t>
        <a:bodyPr/>
        <a:lstStyle/>
        <a:p>
          <a:endParaRPr lang="en-US"/>
        </a:p>
      </dgm:t>
    </dgm:pt>
    <dgm:pt modelId="{5F59F257-9D39-401E-A83F-1DF1ED462381}">
      <dgm:prSet phldrT="[Text]"/>
      <dgm:spPr/>
      <dgm:t>
        <a:bodyPr/>
        <a:lstStyle/>
        <a:p>
          <a:r>
            <a:rPr lang="ka-GE" b="1" u="none" dirty="0" smtClean="0"/>
            <a:t>წლიური ხარჯები</a:t>
          </a:r>
          <a:r>
            <a:rPr lang="en-US" b="1" u="none" dirty="0" smtClean="0"/>
            <a:t>:</a:t>
          </a:r>
          <a:endParaRPr lang="en-US" u="none" dirty="0"/>
        </a:p>
      </dgm:t>
    </dgm:pt>
    <dgm:pt modelId="{E8073BA4-A5C8-482A-8924-307515E4E97D}" type="parTrans" cxnId="{13A5F4FA-1180-413D-8E19-ED141982B55F}">
      <dgm:prSet/>
      <dgm:spPr/>
      <dgm:t>
        <a:bodyPr/>
        <a:lstStyle/>
        <a:p>
          <a:endParaRPr lang="en-US"/>
        </a:p>
      </dgm:t>
    </dgm:pt>
    <dgm:pt modelId="{742F6E8A-15D0-49FF-8225-C85DA3198FE2}" type="sibTrans" cxnId="{13A5F4FA-1180-413D-8E19-ED141982B55F}">
      <dgm:prSet/>
      <dgm:spPr/>
      <dgm:t>
        <a:bodyPr/>
        <a:lstStyle/>
        <a:p>
          <a:endParaRPr lang="en-US"/>
        </a:p>
      </dgm:t>
    </dgm:pt>
    <dgm:pt modelId="{11E30812-5891-4375-A6D9-14885770CA88}">
      <dgm:prSet phldrT="[Text]" custT="1"/>
      <dgm:spPr/>
      <dgm:t>
        <a:bodyPr/>
        <a:lstStyle/>
        <a:p>
          <a:r>
            <a:rPr lang="ka-GE" sz="1400" b="1" kern="1200" dirty="0" smtClean="0">
              <a:solidFill>
                <a:srgbClr val="008080"/>
              </a:solidFill>
              <a:latin typeface="+mj-lt"/>
              <a:ea typeface="+mj-ea"/>
              <a:cs typeface="+mj-cs"/>
            </a:rPr>
            <a:t>ელექტროენერგიაზე </a:t>
          </a:r>
          <a:endParaRPr lang="en-US" sz="1400" b="1" kern="1200" dirty="0">
            <a:solidFill>
              <a:srgbClr val="008080"/>
            </a:solidFill>
            <a:latin typeface="+mj-lt"/>
            <a:ea typeface="+mj-ea"/>
            <a:cs typeface="+mj-cs"/>
          </a:endParaRPr>
        </a:p>
      </dgm:t>
    </dgm:pt>
    <dgm:pt modelId="{B7346A44-85F0-4A25-93E5-584DA528293F}" type="parTrans" cxnId="{96169953-A4C5-46F3-A151-E0E73EA0219B}">
      <dgm:prSet/>
      <dgm:spPr/>
      <dgm:t>
        <a:bodyPr/>
        <a:lstStyle/>
        <a:p>
          <a:endParaRPr lang="en-US"/>
        </a:p>
      </dgm:t>
    </dgm:pt>
    <dgm:pt modelId="{D667D3FF-8AD7-45E1-903A-C36EF24E2357}" type="sibTrans" cxnId="{96169953-A4C5-46F3-A151-E0E73EA0219B}">
      <dgm:prSet/>
      <dgm:spPr/>
      <dgm:t>
        <a:bodyPr/>
        <a:lstStyle/>
        <a:p>
          <a:endParaRPr lang="en-US"/>
        </a:p>
      </dgm:t>
    </dgm:pt>
    <dgm:pt modelId="{28FE8D9D-4F15-46B4-B4E8-791F0E7D87C4}">
      <dgm:prSet phldrT="[Text]"/>
      <dgm:spPr/>
      <dgm:t>
        <a:bodyPr/>
        <a:lstStyle/>
        <a:p>
          <a:r>
            <a:rPr lang="ka-GE" b="1" u="none" dirty="0" smtClean="0"/>
            <a:t>საცხოვრებელი პირობები</a:t>
          </a:r>
          <a:r>
            <a:rPr lang="en-US" b="1" u="none" dirty="0" smtClean="0"/>
            <a:t>:</a:t>
          </a:r>
          <a:endParaRPr lang="en-US" u="none" dirty="0"/>
        </a:p>
      </dgm:t>
    </dgm:pt>
    <dgm:pt modelId="{B37A6535-26F1-4F56-9F7F-EEF34F1FEA94}" type="parTrans" cxnId="{040A29F0-9D9F-4B09-B49C-9FE68B718D88}">
      <dgm:prSet/>
      <dgm:spPr/>
      <dgm:t>
        <a:bodyPr/>
        <a:lstStyle/>
        <a:p>
          <a:endParaRPr lang="en-US"/>
        </a:p>
      </dgm:t>
    </dgm:pt>
    <dgm:pt modelId="{1647DDBF-90C6-45A3-AC17-AEAB4A02B682}" type="sibTrans" cxnId="{040A29F0-9D9F-4B09-B49C-9FE68B718D88}">
      <dgm:prSet/>
      <dgm:spPr/>
      <dgm:t>
        <a:bodyPr/>
        <a:lstStyle/>
        <a:p>
          <a:endParaRPr lang="en-US"/>
        </a:p>
      </dgm:t>
    </dgm:pt>
    <dgm:pt modelId="{6C4718EE-5349-4A76-AC17-5995F53A03A5}">
      <dgm:prSet phldrT="[Text]" custT="1"/>
      <dgm:spPr/>
      <dgm:t>
        <a:bodyPr/>
        <a:lstStyle/>
        <a:p>
          <a:r>
            <a:rPr lang="ka-GE" sz="1400" b="1" kern="1200" dirty="0" smtClean="0">
              <a:solidFill>
                <a:srgbClr val="008080"/>
              </a:solidFill>
              <a:latin typeface="+mj-lt"/>
              <a:ea typeface="+mj-ea"/>
              <a:cs typeface="+mj-cs"/>
            </a:rPr>
            <a:t>საცხოვრისის </a:t>
          </a:r>
          <a:r>
            <a:rPr lang="de-AT" sz="1400" b="1" kern="1200" dirty="0" smtClean="0">
              <a:solidFill>
                <a:srgbClr val="008080"/>
              </a:solidFill>
              <a:latin typeface="+mj-lt"/>
              <a:ea typeface="+mj-ea"/>
              <a:cs typeface="+mj-cs"/>
            </a:rPr>
            <a:t>ფართი,</a:t>
          </a:r>
          <a:endParaRPr lang="en-US" sz="1400" b="1" kern="1200" dirty="0">
            <a:solidFill>
              <a:srgbClr val="008080"/>
            </a:solidFill>
            <a:latin typeface="+mj-lt"/>
            <a:ea typeface="+mj-ea"/>
            <a:cs typeface="+mj-cs"/>
          </a:endParaRPr>
        </a:p>
      </dgm:t>
    </dgm:pt>
    <dgm:pt modelId="{1D3141FE-9B91-4C9A-9566-560D85693FD1}" type="parTrans" cxnId="{A3D58AAF-8CAA-44F3-A7E0-06171E76CD94}">
      <dgm:prSet/>
      <dgm:spPr/>
      <dgm:t>
        <a:bodyPr/>
        <a:lstStyle/>
        <a:p>
          <a:endParaRPr lang="en-US"/>
        </a:p>
      </dgm:t>
    </dgm:pt>
    <dgm:pt modelId="{03DF94B0-7482-4E6A-AAE9-EB86D0A6250B}" type="sibTrans" cxnId="{A3D58AAF-8CAA-44F3-A7E0-06171E76CD94}">
      <dgm:prSet/>
      <dgm:spPr/>
      <dgm:t>
        <a:bodyPr/>
        <a:lstStyle/>
        <a:p>
          <a:endParaRPr lang="en-US"/>
        </a:p>
      </dgm:t>
    </dgm:pt>
    <dgm:pt modelId="{9DE6E09C-EB18-42D0-BB85-B70EB2F056C5}">
      <dgm:prSet phldrT="[Text]" custT="1"/>
      <dgm:spPr/>
      <dgm:t>
        <a:bodyPr/>
        <a:lstStyle/>
        <a:p>
          <a:r>
            <a:rPr lang="de-AT" sz="1400" b="1" kern="1200" dirty="0" smtClean="0">
              <a:solidFill>
                <a:srgbClr val="008080"/>
              </a:solidFill>
              <a:latin typeface="+mj-lt"/>
              <a:ea typeface="+mj-ea"/>
              <a:cs typeface="+mj-cs"/>
            </a:rPr>
            <a:t>ოთახების რაოდენობა</a:t>
          </a:r>
          <a:endParaRPr lang="en-US" sz="1400" b="1" kern="1200" dirty="0">
            <a:solidFill>
              <a:srgbClr val="008080"/>
            </a:solidFill>
            <a:latin typeface="+mj-lt"/>
            <a:ea typeface="+mj-ea"/>
            <a:cs typeface="+mj-cs"/>
          </a:endParaRPr>
        </a:p>
      </dgm:t>
    </dgm:pt>
    <dgm:pt modelId="{B2207EE7-3D35-4C5D-A9BD-0C3989D9195C}" type="parTrans" cxnId="{A41AF0ED-514B-474A-B573-BBD80C503694}">
      <dgm:prSet/>
      <dgm:spPr/>
      <dgm:t>
        <a:bodyPr/>
        <a:lstStyle/>
        <a:p>
          <a:endParaRPr lang="en-US"/>
        </a:p>
      </dgm:t>
    </dgm:pt>
    <dgm:pt modelId="{6F9C28E3-B11E-406A-98AA-2283DB586DB6}" type="sibTrans" cxnId="{A41AF0ED-514B-474A-B573-BBD80C503694}">
      <dgm:prSet/>
      <dgm:spPr/>
      <dgm:t>
        <a:bodyPr/>
        <a:lstStyle/>
        <a:p>
          <a:endParaRPr lang="en-US"/>
        </a:p>
      </dgm:t>
    </dgm:pt>
    <dgm:pt modelId="{206DBC26-03E8-44A5-96C2-DF0E55C843CE}">
      <dgm:prSet phldrT="[Text]" custT="1"/>
      <dgm:spPr/>
      <dgm:t>
        <a:bodyPr/>
        <a:lstStyle/>
        <a:p>
          <a:r>
            <a:rPr lang="ka-GE" sz="1400" b="1" kern="1200" dirty="0" smtClean="0">
              <a:solidFill>
                <a:srgbClr val="008080"/>
              </a:solidFill>
              <a:latin typeface="+mj-lt"/>
              <a:ea typeface="+mj-ea"/>
              <a:cs typeface="+mj-cs"/>
            </a:rPr>
            <a:t>ბუნებრივ აირზე</a:t>
          </a:r>
          <a:endParaRPr lang="en-US" sz="1400" b="1" kern="1200" dirty="0">
            <a:solidFill>
              <a:srgbClr val="008080"/>
            </a:solidFill>
            <a:latin typeface="+mj-lt"/>
            <a:ea typeface="+mj-ea"/>
            <a:cs typeface="+mj-cs"/>
          </a:endParaRPr>
        </a:p>
      </dgm:t>
    </dgm:pt>
    <dgm:pt modelId="{9113CEFE-B8E5-4E7C-813B-A96ED194B377}" type="parTrans" cxnId="{6C1CB91F-FC71-4418-B8A7-295DAFC30079}">
      <dgm:prSet/>
      <dgm:spPr/>
      <dgm:t>
        <a:bodyPr/>
        <a:lstStyle/>
        <a:p>
          <a:endParaRPr lang="en-US"/>
        </a:p>
      </dgm:t>
    </dgm:pt>
    <dgm:pt modelId="{BA15B702-F337-4D65-A3AE-1F83272EFCAB}" type="sibTrans" cxnId="{6C1CB91F-FC71-4418-B8A7-295DAFC30079}">
      <dgm:prSet/>
      <dgm:spPr/>
      <dgm:t>
        <a:bodyPr/>
        <a:lstStyle/>
        <a:p>
          <a:endParaRPr lang="en-US"/>
        </a:p>
      </dgm:t>
    </dgm:pt>
    <dgm:pt modelId="{A08A9E2D-3BF9-4A6A-8F74-0CC376F12146}">
      <dgm:prSet phldrT="[Text]" custT="1"/>
      <dgm:spPr/>
      <dgm:t>
        <a:bodyPr/>
        <a:lstStyle/>
        <a:p>
          <a:r>
            <a:rPr lang="en-US" sz="1400" b="1" kern="1200" dirty="0" err="1" smtClean="0">
              <a:solidFill>
                <a:srgbClr val="008080"/>
              </a:solidFill>
              <a:latin typeface="+mj-lt"/>
              <a:ea typeface="+mj-ea"/>
              <a:cs typeface="+mj-cs"/>
            </a:rPr>
            <a:t>წყალზე</a:t>
          </a:r>
          <a:endParaRPr lang="en-US" sz="1400" b="1" kern="1200" dirty="0">
            <a:solidFill>
              <a:srgbClr val="008080"/>
            </a:solidFill>
            <a:latin typeface="+mj-lt"/>
            <a:ea typeface="+mj-ea"/>
            <a:cs typeface="+mj-cs"/>
          </a:endParaRPr>
        </a:p>
      </dgm:t>
    </dgm:pt>
    <dgm:pt modelId="{673253FD-39A9-4D2C-BD58-7767BA175715}" type="parTrans" cxnId="{84290360-B24B-4BCF-92D0-22AF47CAF156}">
      <dgm:prSet/>
      <dgm:spPr/>
      <dgm:t>
        <a:bodyPr/>
        <a:lstStyle/>
        <a:p>
          <a:endParaRPr lang="en-US"/>
        </a:p>
      </dgm:t>
    </dgm:pt>
    <dgm:pt modelId="{7DD94B76-490A-4160-87F0-E814EE5A8BFA}" type="sibTrans" cxnId="{84290360-B24B-4BCF-92D0-22AF47CAF156}">
      <dgm:prSet/>
      <dgm:spPr/>
      <dgm:t>
        <a:bodyPr/>
        <a:lstStyle/>
        <a:p>
          <a:endParaRPr lang="en-US"/>
        </a:p>
      </dgm:t>
    </dgm:pt>
    <dgm:pt modelId="{11599014-64BD-4200-9707-54EC9A8AD8B1}">
      <dgm:prSet phldrT="[Text]" custT="1"/>
      <dgm:spPr/>
      <dgm:t>
        <a:bodyPr/>
        <a:lstStyle/>
        <a:p>
          <a:r>
            <a:rPr lang="en-US" sz="1400" b="1" kern="1200" dirty="0" err="1" smtClean="0">
              <a:solidFill>
                <a:srgbClr val="008080"/>
              </a:solidFill>
              <a:latin typeface="+mj-lt"/>
              <a:ea typeface="+mj-ea"/>
              <a:cs typeface="+mj-cs"/>
            </a:rPr>
            <a:t>დასუფთავებაზე</a:t>
          </a:r>
          <a:endParaRPr lang="en-US" sz="1400" b="1" kern="1200" dirty="0">
            <a:solidFill>
              <a:srgbClr val="008080"/>
            </a:solidFill>
            <a:latin typeface="+mj-lt"/>
            <a:ea typeface="+mj-ea"/>
            <a:cs typeface="+mj-cs"/>
          </a:endParaRPr>
        </a:p>
      </dgm:t>
    </dgm:pt>
    <dgm:pt modelId="{3008486F-CDC2-4B7C-9C38-4BAEC1D6DE84}" type="parTrans" cxnId="{608FFA52-8FC5-4BB2-ABD5-7E391B289BC8}">
      <dgm:prSet/>
      <dgm:spPr/>
      <dgm:t>
        <a:bodyPr/>
        <a:lstStyle/>
        <a:p>
          <a:endParaRPr lang="en-US"/>
        </a:p>
      </dgm:t>
    </dgm:pt>
    <dgm:pt modelId="{96A0E502-F09A-43D9-ACF3-3F6C183E3D05}" type="sibTrans" cxnId="{608FFA52-8FC5-4BB2-ABD5-7E391B289BC8}">
      <dgm:prSet/>
      <dgm:spPr/>
      <dgm:t>
        <a:bodyPr/>
        <a:lstStyle/>
        <a:p>
          <a:endParaRPr lang="en-US"/>
        </a:p>
      </dgm:t>
    </dgm:pt>
    <dgm:pt modelId="{3BDA6ADA-1E97-43E1-9F05-E9365BF30DD2}" type="pres">
      <dgm:prSet presAssocID="{7E2F6054-E42D-440A-A51F-D80222F408F0}" presName="Name0" presStyleCnt="0">
        <dgm:presLayoutVars>
          <dgm:dir/>
          <dgm:animLvl val="lvl"/>
          <dgm:resizeHandles val="exact"/>
        </dgm:presLayoutVars>
      </dgm:prSet>
      <dgm:spPr/>
      <dgm:t>
        <a:bodyPr/>
        <a:lstStyle/>
        <a:p>
          <a:endParaRPr lang="en-US"/>
        </a:p>
      </dgm:t>
    </dgm:pt>
    <dgm:pt modelId="{360A57C1-DFD7-406C-9F38-E67B1E1EA1B8}" type="pres">
      <dgm:prSet presAssocID="{589202BB-5EFF-4030-AB75-D19438046D4B}" presName="composite" presStyleCnt="0"/>
      <dgm:spPr/>
    </dgm:pt>
    <dgm:pt modelId="{8CCAF494-8121-4207-B643-B1C031F20902}" type="pres">
      <dgm:prSet presAssocID="{589202BB-5EFF-4030-AB75-D19438046D4B}" presName="parTx" presStyleLbl="alignNode1" presStyleIdx="0" presStyleCnt="3">
        <dgm:presLayoutVars>
          <dgm:chMax val="0"/>
          <dgm:chPref val="0"/>
          <dgm:bulletEnabled val="1"/>
        </dgm:presLayoutVars>
      </dgm:prSet>
      <dgm:spPr/>
      <dgm:t>
        <a:bodyPr/>
        <a:lstStyle/>
        <a:p>
          <a:endParaRPr lang="en-US"/>
        </a:p>
      </dgm:t>
    </dgm:pt>
    <dgm:pt modelId="{1B2EAFED-55D8-4351-8DAF-D98BBDC36364}" type="pres">
      <dgm:prSet presAssocID="{589202BB-5EFF-4030-AB75-D19438046D4B}" presName="desTx" presStyleLbl="alignAccFollowNode1" presStyleIdx="0" presStyleCnt="3" custScaleY="100000">
        <dgm:presLayoutVars>
          <dgm:bulletEnabled val="1"/>
        </dgm:presLayoutVars>
      </dgm:prSet>
      <dgm:spPr/>
      <dgm:t>
        <a:bodyPr/>
        <a:lstStyle/>
        <a:p>
          <a:endParaRPr lang="en-US"/>
        </a:p>
      </dgm:t>
    </dgm:pt>
    <dgm:pt modelId="{2A43A44C-2CBE-460C-92C6-494397F58A78}" type="pres">
      <dgm:prSet presAssocID="{825CAE16-3D39-4D93-8291-C0ED7EA52146}" presName="space" presStyleCnt="0"/>
      <dgm:spPr/>
    </dgm:pt>
    <dgm:pt modelId="{1F4B8487-A651-4DAB-AF09-A4851707701C}" type="pres">
      <dgm:prSet presAssocID="{5F59F257-9D39-401E-A83F-1DF1ED462381}" presName="composite" presStyleCnt="0"/>
      <dgm:spPr/>
    </dgm:pt>
    <dgm:pt modelId="{0F896C41-455B-4226-918C-C24F4DBC01CE}" type="pres">
      <dgm:prSet presAssocID="{5F59F257-9D39-401E-A83F-1DF1ED462381}" presName="parTx" presStyleLbl="alignNode1" presStyleIdx="1" presStyleCnt="3">
        <dgm:presLayoutVars>
          <dgm:chMax val="0"/>
          <dgm:chPref val="0"/>
          <dgm:bulletEnabled val="1"/>
        </dgm:presLayoutVars>
      </dgm:prSet>
      <dgm:spPr/>
      <dgm:t>
        <a:bodyPr/>
        <a:lstStyle/>
        <a:p>
          <a:endParaRPr lang="en-US"/>
        </a:p>
      </dgm:t>
    </dgm:pt>
    <dgm:pt modelId="{4D59BC29-1B58-4EDF-B8C6-ED76881AA805}" type="pres">
      <dgm:prSet presAssocID="{5F59F257-9D39-401E-A83F-1DF1ED462381}" presName="desTx" presStyleLbl="alignAccFollowNode1" presStyleIdx="1" presStyleCnt="3">
        <dgm:presLayoutVars>
          <dgm:bulletEnabled val="1"/>
        </dgm:presLayoutVars>
      </dgm:prSet>
      <dgm:spPr/>
      <dgm:t>
        <a:bodyPr/>
        <a:lstStyle/>
        <a:p>
          <a:endParaRPr lang="en-US"/>
        </a:p>
      </dgm:t>
    </dgm:pt>
    <dgm:pt modelId="{ED38E1D1-ED78-41FD-AF03-E47812193D8B}" type="pres">
      <dgm:prSet presAssocID="{742F6E8A-15D0-49FF-8225-C85DA3198FE2}" presName="space" presStyleCnt="0"/>
      <dgm:spPr/>
    </dgm:pt>
    <dgm:pt modelId="{F113D660-F667-4C7F-9E56-885DA1D5DD68}" type="pres">
      <dgm:prSet presAssocID="{28FE8D9D-4F15-46B4-B4E8-791F0E7D87C4}" presName="composite" presStyleCnt="0"/>
      <dgm:spPr/>
    </dgm:pt>
    <dgm:pt modelId="{ED737323-561D-468F-92D5-F94E0727D17F}" type="pres">
      <dgm:prSet presAssocID="{28FE8D9D-4F15-46B4-B4E8-791F0E7D87C4}" presName="parTx" presStyleLbl="alignNode1" presStyleIdx="2" presStyleCnt="3">
        <dgm:presLayoutVars>
          <dgm:chMax val="0"/>
          <dgm:chPref val="0"/>
          <dgm:bulletEnabled val="1"/>
        </dgm:presLayoutVars>
      </dgm:prSet>
      <dgm:spPr/>
      <dgm:t>
        <a:bodyPr/>
        <a:lstStyle/>
        <a:p>
          <a:endParaRPr lang="en-US"/>
        </a:p>
      </dgm:t>
    </dgm:pt>
    <dgm:pt modelId="{3552DB15-6659-419F-99C8-C96EA7C10582}" type="pres">
      <dgm:prSet presAssocID="{28FE8D9D-4F15-46B4-B4E8-791F0E7D87C4}" presName="desTx" presStyleLbl="alignAccFollowNode1" presStyleIdx="2" presStyleCnt="3">
        <dgm:presLayoutVars>
          <dgm:bulletEnabled val="1"/>
        </dgm:presLayoutVars>
      </dgm:prSet>
      <dgm:spPr/>
      <dgm:t>
        <a:bodyPr/>
        <a:lstStyle/>
        <a:p>
          <a:endParaRPr lang="en-US"/>
        </a:p>
      </dgm:t>
    </dgm:pt>
  </dgm:ptLst>
  <dgm:cxnLst>
    <dgm:cxn modelId="{F957F069-8BA4-4AEC-B4C3-6DB03205D0FB}" type="presOf" srcId="{5F59F257-9D39-401E-A83F-1DF1ED462381}" destId="{0F896C41-455B-4226-918C-C24F4DBC01CE}" srcOrd="0" destOrd="0" presId="urn:microsoft.com/office/officeart/2005/8/layout/hList1"/>
    <dgm:cxn modelId="{E5CC2EA5-C8CD-4248-BFD3-9D3DF07CBBDF}" type="presOf" srcId="{A08A9E2D-3BF9-4A6A-8F74-0CC376F12146}" destId="{4D59BC29-1B58-4EDF-B8C6-ED76881AA805}" srcOrd="0" destOrd="2" presId="urn:microsoft.com/office/officeart/2005/8/layout/hList1"/>
    <dgm:cxn modelId="{A3D58AAF-8CAA-44F3-A7E0-06171E76CD94}" srcId="{28FE8D9D-4F15-46B4-B4E8-791F0E7D87C4}" destId="{6C4718EE-5349-4A76-AC17-5995F53A03A5}" srcOrd="0" destOrd="0" parTransId="{1D3141FE-9B91-4C9A-9566-560D85693FD1}" sibTransId="{03DF94B0-7482-4E6A-AAE9-EB86D0A6250B}"/>
    <dgm:cxn modelId="{A41AF0ED-514B-474A-B573-BBD80C503694}" srcId="{28FE8D9D-4F15-46B4-B4E8-791F0E7D87C4}" destId="{9DE6E09C-EB18-42D0-BB85-B70EB2F056C5}" srcOrd="1" destOrd="0" parTransId="{B2207EE7-3D35-4C5D-A9BD-0C3989D9195C}" sibTransId="{6F9C28E3-B11E-406A-98AA-2283DB586DB6}"/>
    <dgm:cxn modelId="{13A5F4FA-1180-413D-8E19-ED141982B55F}" srcId="{7E2F6054-E42D-440A-A51F-D80222F408F0}" destId="{5F59F257-9D39-401E-A83F-1DF1ED462381}" srcOrd="1" destOrd="0" parTransId="{E8073BA4-A5C8-482A-8924-307515E4E97D}" sibTransId="{742F6E8A-15D0-49FF-8225-C85DA3198FE2}"/>
    <dgm:cxn modelId="{84290360-B24B-4BCF-92D0-22AF47CAF156}" srcId="{5F59F257-9D39-401E-A83F-1DF1ED462381}" destId="{A08A9E2D-3BF9-4A6A-8F74-0CC376F12146}" srcOrd="2" destOrd="0" parTransId="{673253FD-39A9-4D2C-BD58-7767BA175715}" sibTransId="{7DD94B76-490A-4160-87F0-E814EE5A8BFA}"/>
    <dgm:cxn modelId="{A49ED4B0-7C21-4CD5-AA4C-CB0172688726}" type="presOf" srcId="{28FE8D9D-4F15-46B4-B4E8-791F0E7D87C4}" destId="{ED737323-561D-468F-92D5-F94E0727D17F}" srcOrd="0" destOrd="0" presId="urn:microsoft.com/office/officeart/2005/8/layout/hList1"/>
    <dgm:cxn modelId="{50E00198-286C-43E4-8F4A-2F9A245ABA1D}" type="presOf" srcId="{206DBC26-03E8-44A5-96C2-DF0E55C843CE}" destId="{4D59BC29-1B58-4EDF-B8C6-ED76881AA805}" srcOrd="0" destOrd="1" presId="urn:microsoft.com/office/officeart/2005/8/layout/hList1"/>
    <dgm:cxn modelId="{53148285-D785-46A0-B14A-352F768598DF}" type="presOf" srcId="{6C4718EE-5349-4A76-AC17-5995F53A03A5}" destId="{3552DB15-6659-419F-99C8-C96EA7C10582}" srcOrd="0" destOrd="0" presId="urn:microsoft.com/office/officeart/2005/8/layout/hList1"/>
    <dgm:cxn modelId="{BA00A7FC-6397-4C54-9898-77B520D7F25E}" type="presOf" srcId="{11E30812-5891-4375-A6D9-14885770CA88}" destId="{4D59BC29-1B58-4EDF-B8C6-ED76881AA805}" srcOrd="0" destOrd="0" presId="urn:microsoft.com/office/officeart/2005/8/layout/hList1"/>
    <dgm:cxn modelId="{ACD0EEE0-ED69-4095-BFA5-938C94530689}" srcId="{589202BB-5EFF-4030-AB75-D19438046D4B}" destId="{FE718F39-EAD3-43C2-A7E9-2C6609C93644}" srcOrd="0" destOrd="0" parTransId="{F45662D6-3047-4A8D-AA7D-515CD98F500A}" sibTransId="{A0AA3399-042B-4529-B84C-38B2F07C38E1}"/>
    <dgm:cxn modelId="{245FFDB1-F638-408C-8818-4A383D455A66}" type="presOf" srcId="{589202BB-5EFF-4030-AB75-D19438046D4B}" destId="{8CCAF494-8121-4207-B643-B1C031F20902}" srcOrd="0" destOrd="0" presId="urn:microsoft.com/office/officeart/2005/8/layout/hList1"/>
    <dgm:cxn modelId="{07CDA797-8945-47EE-A30B-1BDE1308B1FB}" type="presOf" srcId="{11599014-64BD-4200-9707-54EC9A8AD8B1}" destId="{4D59BC29-1B58-4EDF-B8C6-ED76881AA805}" srcOrd="0" destOrd="3" presId="urn:microsoft.com/office/officeart/2005/8/layout/hList1"/>
    <dgm:cxn modelId="{05F08C74-5003-49EA-AC7A-AF6001142C0C}" srcId="{589202BB-5EFF-4030-AB75-D19438046D4B}" destId="{36C9995C-04C6-4166-8CAA-3055CC323A06}" srcOrd="1" destOrd="0" parTransId="{626075A9-432E-402F-AB4B-EBDB41B96440}" sibTransId="{FB79C0AA-D1D0-4E9C-B24F-CAA60F00787A}"/>
    <dgm:cxn modelId="{386A9B66-2A77-41E9-84EC-9287A7B2968C}" type="presOf" srcId="{FE718F39-EAD3-43C2-A7E9-2C6609C93644}" destId="{1B2EAFED-55D8-4351-8DAF-D98BBDC36364}" srcOrd="0" destOrd="0" presId="urn:microsoft.com/office/officeart/2005/8/layout/hList1"/>
    <dgm:cxn modelId="{6C1CB91F-FC71-4418-B8A7-295DAFC30079}" srcId="{5F59F257-9D39-401E-A83F-1DF1ED462381}" destId="{206DBC26-03E8-44A5-96C2-DF0E55C843CE}" srcOrd="1" destOrd="0" parTransId="{9113CEFE-B8E5-4E7C-813B-A96ED194B377}" sibTransId="{BA15B702-F337-4D65-A3AE-1F83272EFCAB}"/>
    <dgm:cxn modelId="{D162D4E2-7158-4F84-933E-D10500B64CBE}" type="presOf" srcId="{9DE6E09C-EB18-42D0-BB85-B70EB2F056C5}" destId="{3552DB15-6659-419F-99C8-C96EA7C10582}" srcOrd="0" destOrd="1" presId="urn:microsoft.com/office/officeart/2005/8/layout/hList1"/>
    <dgm:cxn modelId="{A9834CEA-F5F8-4E23-A47D-8C21C5052CEF}" type="presOf" srcId="{7E2F6054-E42D-440A-A51F-D80222F408F0}" destId="{3BDA6ADA-1E97-43E1-9F05-E9365BF30DD2}" srcOrd="0" destOrd="0" presId="urn:microsoft.com/office/officeart/2005/8/layout/hList1"/>
    <dgm:cxn modelId="{608FFA52-8FC5-4BB2-ABD5-7E391B289BC8}" srcId="{5F59F257-9D39-401E-A83F-1DF1ED462381}" destId="{11599014-64BD-4200-9707-54EC9A8AD8B1}" srcOrd="3" destOrd="0" parTransId="{3008486F-CDC2-4B7C-9C38-4BAEC1D6DE84}" sibTransId="{96A0E502-F09A-43D9-ACF3-3F6C183E3D05}"/>
    <dgm:cxn modelId="{040A29F0-9D9F-4B09-B49C-9FE68B718D88}" srcId="{7E2F6054-E42D-440A-A51F-D80222F408F0}" destId="{28FE8D9D-4F15-46B4-B4E8-791F0E7D87C4}" srcOrd="2" destOrd="0" parTransId="{B37A6535-26F1-4F56-9F7F-EEF34F1FEA94}" sibTransId="{1647DDBF-90C6-45A3-AC17-AEAB4A02B682}"/>
    <dgm:cxn modelId="{A6EF2106-2B1F-4908-B7A8-C53E08C4BD11}" type="presOf" srcId="{36C9995C-04C6-4166-8CAA-3055CC323A06}" destId="{1B2EAFED-55D8-4351-8DAF-D98BBDC36364}" srcOrd="0" destOrd="1" presId="urn:microsoft.com/office/officeart/2005/8/layout/hList1"/>
    <dgm:cxn modelId="{96169953-A4C5-46F3-A151-E0E73EA0219B}" srcId="{5F59F257-9D39-401E-A83F-1DF1ED462381}" destId="{11E30812-5891-4375-A6D9-14885770CA88}" srcOrd="0" destOrd="0" parTransId="{B7346A44-85F0-4A25-93E5-584DA528293F}" sibTransId="{D667D3FF-8AD7-45E1-903A-C36EF24E2357}"/>
    <dgm:cxn modelId="{0B592DD0-EEBC-41E7-9F6E-4B37F5E1FEA1}" srcId="{7E2F6054-E42D-440A-A51F-D80222F408F0}" destId="{589202BB-5EFF-4030-AB75-D19438046D4B}" srcOrd="0" destOrd="0" parTransId="{98B4CDDE-F4AE-41F8-9F96-DB82B0C06ACC}" sibTransId="{825CAE16-3D39-4D93-8291-C0ED7EA52146}"/>
    <dgm:cxn modelId="{D51A1C3F-354C-43BC-A1FD-4EB98F15E132}" type="presParOf" srcId="{3BDA6ADA-1E97-43E1-9F05-E9365BF30DD2}" destId="{360A57C1-DFD7-406C-9F38-E67B1E1EA1B8}" srcOrd="0" destOrd="0" presId="urn:microsoft.com/office/officeart/2005/8/layout/hList1"/>
    <dgm:cxn modelId="{9E702178-3F8D-43B1-8189-1B8FEC663C68}" type="presParOf" srcId="{360A57C1-DFD7-406C-9F38-E67B1E1EA1B8}" destId="{8CCAF494-8121-4207-B643-B1C031F20902}" srcOrd="0" destOrd="0" presId="urn:microsoft.com/office/officeart/2005/8/layout/hList1"/>
    <dgm:cxn modelId="{882544F9-EC3A-448C-ABDB-4A51352AD760}" type="presParOf" srcId="{360A57C1-DFD7-406C-9F38-E67B1E1EA1B8}" destId="{1B2EAFED-55D8-4351-8DAF-D98BBDC36364}" srcOrd="1" destOrd="0" presId="urn:microsoft.com/office/officeart/2005/8/layout/hList1"/>
    <dgm:cxn modelId="{9A2068B0-0DD2-4C3E-AB36-EF3BA7D9ADB0}" type="presParOf" srcId="{3BDA6ADA-1E97-43E1-9F05-E9365BF30DD2}" destId="{2A43A44C-2CBE-460C-92C6-494397F58A78}" srcOrd="1" destOrd="0" presId="urn:microsoft.com/office/officeart/2005/8/layout/hList1"/>
    <dgm:cxn modelId="{7034DD13-AD70-421B-A55B-344E054C658B}" type="presParOf" srcId="{3BDA6ADA-1E97-43E1-9F05-E9365BF30DD2}" destId="{1F4B8487-A651-4DAB-AF09-A4851707701C}" srcOrd="2" destOrd="0" presId="urn:microsoft.com/office/officeart/2005/8/layout/hList1"/>
    <dgm:cxn modelId="{52854557-2F38-4B39-BD15-B5CE6D69C5C4}" type="presParOf" srcId="{1F4B8487-A651-4DAB-AF09-A4851707701C}" destId="{0F896C41-455B-4226-918C-C24F4DBC01CE}" srcOrd="0" destOrd="0" presId="urn:microsoft.com/office/officeart/2005/8/layout/hList1"/>
    <dgm:cxn modelId="{970A3C03-962A-478F-94E4-AD8135F1B7B3}" type="presParOf" srcId="{1F4B8487-A651-4DAB-AF09-A4851707701C}" destId="{4D59BC29-1B58-4EDF-B8C6-ED76881AA805}" srcOrd="1" destOrd="0" presId="urn:microsoft.com/office/officeart/2005/8/layout/hList1"/>
    <dgm:cxn modelId="{C84CDCF6-4A8D-4EC4-990E-24C05832DC3B}" type="presParOf" srcId="{3BDA6ADA-1E97-43E1-9F05-E9365BF30DD2}" destId="{ED38E1D1-ED78-41FD-AF03-E47812193D8B}" srcOrd="3" destOrd="0" presId="urn:microsoft.com/office/officeart/2005/8/layout/hList1"/>
    <dgm:cxn modelId="{1D001AD9-966C-449F-8369-9DC4A4C97D57}" type="presParOf" srcId="{3BDA6ADA-1E97-43E1-9F05-E9365BF30DD2}" destId="{F113D660-F667-4C7F-9E56-885DA1D5DD68}" srcOrd="4" destOrd="0" presId="urn:microsoft.com/office/officeart/2005/8/layout/hList1"/>
    <dgm:cxn modelId="{567F6B29-96B0-408D-944D-C4B0018D6DFD}" type="presParOf" srcId="{F113D660-F667-4C7F-9E56-885DA1D5DD68}" destId="{ED737323-561D-468F-92D5-F94E0727D17F}" srcOrd="0" destOrd="0" presId="urn:microsoft.com/office/officeart/2005/8/layout/hList1"/>
    <dgm:cxn modelId="{1E6E4CEF-97C5-4003-BFBD-45EC9562F07B}" type="presParOf" srcId="{F113D660-F667-4C7F-9E56-885DA1D5DD68}" destId="{3552DB15-6659-419F-99C8-C96EA7C10582}" srcOrd="1" destOrd="0" presId="urn:microsoft.com/office/officeart/2005/8/layout/hList1"/>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CCAF494-8121-4207-B643-B1C031F20902}">
      <dsp:nvSpPr>
        <dsp:cNvPr id="0" name=""/>
        <dsp:cNvSpPr/>
      </dsp:nvSpPr>
      <dsp:spPr>
        <a:xfrm>
          <a:off x="0" y="263035"/>
          <a:ext cx="2220159" cy="301587"/>
        </a:xfrm>
        <a:prstGeom prst="rect">
          <a:avLst/>
        </a:prstGeom>
        <a:solidFill>
          <a:schemeClr val="accent3">
            <a:hueOff val="0"/>
            <a:satOff val="0"/>
            <a:lumOff val="0"/>
            <a:alphaOff val="0"/>
          </a:schemeClr>
        </a:solidFill>
        <a:ln w="25400" cap="flat" cmpd="sng" algn="ctr">
          <a:solidFill>
            <a:schemeClr val="accent3">
              <a:hueOff val="0"/>
              <a:satOff val="0"/>
              <a:lumOff val="0"/>
              <a:alphaOff val="0"/>
            </a:schemeClr>
          </a:solidFill>
          <a:prstDash val="solid"/>
        </a:ln>
        <a:effectLst>
          <a:outerShdw blurRad="40000" dist="20000" dir="5400000" rotWithShape="0">
            <a:srgbClr val="000000">
              <a:alpha val="38000"/>
            </a:srgbClr>
          </a:outerShdw>
        </a:effectLst>
      </dsp:spPr>
      <dsp:style>
        <a:lnRef idx="2">
          <a:scrgbClr r="0" g="0" b="0"/>
        </a:lnRef>
        <a:fillRef idx="1">
          <a:scrgbClr r="0" g="0" b="0"/>
        </a:fillRef>
        <a:effectRef idx="1">
          <a:scrgbClr r="0" g="0" b="0"/>
        </a:effectRef>
        <a:fontRef idx="minor">
          <a:schemeClr val="lt1"/>
        </a:fontRef>
      </dsp:style>
      <dsp:txBody>
        <a:bodyPr spcFirstLastPara="0" vert="horz" wrap="square" lIns="71120" tIns="40640" rIns="71120" bIns="40640" numCol="1" spcCol="1270" anchor="ctr" anchorCtr="0">
          <a:noAutofit/>
        </a:bodyPr>
        <a:lstStyle/>
        <a:p>
          <a:pPr lvl="0" algn="ctr" defTabSz="444500">
            <a:lnSpc>
              <a:spcPct val="90000"/>
            </a:lnSpc>
            <a:spcBef>
              <a:spcPct val="0"/>
            </a:spcBef>
            <a:spcAft>
              <a:spcPct val="35000"/>
            </a:spcAft>
          </a:pPr>
          <a:r>
            <a:rPr lang="ka-GE" sz="1000" b="1" u="none" kern="1200" dirty="0" smtClean="0"/>
            <a:t>ტერიტორიული  მაჩვენებელი</a:t>
          </a:r>
          <a:r>
            <a:rPr lang="en-US" sz="1000" b="1" u="none" kern="1200" dirty="0" smtClean="0"/>
            <a:t>:</a:t>
          </a:r>
          <a:endParaRPr lang="en-US" sz="1000" b="1" u="none" kern="1200" dirty="0"/>
        </a:p>
      </dsp:txBody>
      <dsp:txXfrm>
        <a:off x="0" y="263035"/>
        <a:ext cx="2220159" cy="301587"/>
      </dsp:txXfrm>
    </dsp:sp>
    <dsp:sp modelId="{1B2EAFED-55D8-4351-8DAF-D98BBDC36364}">
      <dsp:nvSpPr>
        <dsp:cNvPr id="0" name=""/>
        <dsp:cNvSpPr/>
      </dsp:nvSpPr>
      <dsp:spPr>
        <a:xfrm>
          <a:off x="2277" y="605741"/>
          <a:ext cx="2220159" cy="1545778"/>
        </a:xfrm>
        <a:prstGeom prst="rect">
          <a:avLst/>
        </a:prstGeom>
        <a:solidFill>
          <a:schemeClr val="accent3">
            <a:alpha val="90000"/>
            <a:tint val="40000"/>
            <a:hueOff val="0"/>
            <a:satOff val="0"/>
            <a:lumOff val="0"/>
            <a:alphaOff val="0"/>
          </a:schemeClr>
        </a:solidFill>
        <a:ln w="25400" cap="flat" cmpd="sng" algn="ctr">
          <a:solidFill>
            <a:schemeClr val="accent3">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l" defTabSz="711200">
            <a:lnSpc>
              <a:spcPct val="90000"/>
            </a:lnSpc>
            <a:spcBef>
              <a:spcPct val="0"/>
            </a:spcBef>
            <a:spcAft>
              <a:spcPct val="15000"/>
            </a:spcAft>
            <a:buChar char="••"/>
          </a:pPr>
          <a:r>
            <a:rPr lang="ka-GE" sz="1600" b="1" kern="1200" dirty="0" smtClean="0">
              <a:solidFill>
                <a:srgbClr val="008080"/>
              </a:solidFill>
              <a:latin typeface="+mj-lt"/>
              <a:ea typeface="+mj-ea"/>
              <a:cs typeface="+mj-cs"/>
            </a:rPr>
            <a:t>თბილისი</a:t>
          </a:r>
          <a:endParaRPr lang="en-US" sz="1600" b="1" kern="1200" dirty="0">
            <a:solidFill>
              <a:srgbClr val="008080"/>
            </a:solidFill>
            <a:latin typeface="+mj-lt"/>
            <a:ea typeface="+mj-ea"/>
            <a:cs typeface="+mj-cs"/>
          </a:endParaRPr>
        </a:p>
        <a:p>
          <a:pPr marL="171450" lvl="1" indent="-171450" algn="l" defTabSz="711200">
            <a:lnSpc>
              <a:spcPct val="90000"/>
            </a:lnSpc>
            <a:spcBef>
              <a:spcPct val="0"/>
            </a:spcBef>
            <a:spcAft>
              <a:spcPct val="15000"/>
            </a:spcAft>
            <a:buChar char="••"/>
          </a:pPr>
          <a:r>
            <a:rPr lang="ka-GE" sz="1600" b="1" kern="1200" dirty="0" smtClean="0">
              <a:solidFill>
                <a:srgbClr val="008080"/>
              </a:solidFill>
              <a:latin typeface="+mj-lt"/>
              <a:ea typeface="+mj-ea"/>
              <a:cs typeface="+mj-cs"/>
            </a:rPr>
            <a:t>დიდი ქალაქები</a:t>
          </a:r>
          <a:endParaRPr lang="en-US" sz="1600" b="1" kern="1200" dirty="0">
            <a:solidFill>
              <a:srgbClr val="008080"/>
            </a:solidFill>
            <a:latin typeface="+mj-lt"/>
            <a:ea typeface="+mj-ea"/>
            <a:cs typeface="+mj-cs"/>
          </a:endParaRPr>
        </a:p>
        <a:p>
          <a:pPr marL="171450" lvl="1" indent="-171450" algn="l" defTabSz="711200">
            <a:lnSpc>
              <a:spcPct val="90000"/>
            </a:lnSpc>
            <a:spcBef>
              <a:spcPct val="0"/>
            </a:spcBef>
            <a:spcAft>
              <a:spcPct val="15000"/>
            </a:spcAft>
            <a:buChar char="••"/>
          </a:pPr>
          <a:r>
            <a:rPr lang="de-AT" sz="1600" b="1" kern="1200" dirty="0" smtClean="0">
              <a:solidFill>
                <a:srgbClr val="008080"/>
              </a:solidFill>
              <a:latin typeface="+mj-lt"/>
              <a:ea typeface="+mj-ea"/>
              <a:cs typeface="+mj-cs"/>
            </a:rPr>
            <a:t>მუნიციპალური </a:t>
          </a:r>
          <a:r>
            <a:rPr lang="ka-GE" sz="1600" b="1" kern="1200" dirty="0" smtClean="0">
              <a:solidFill>
                <a:srgbClr val="008080"/>
              </a:solidFill>
              <a:latin typeface="+mj-lt"/>
              <a:ea typeface="+mj-ea"/>
              <a:cs typeface="+mj-cs"/>
            </a:rPr>
            <a:t>ცენტრები</a:t>
          </a:r>
          <a:endParaRPr lang="en-US" sz="1600" b="1" kern="1200" dirty="0">
            <a:solidFill>
              <a:srgbClr val="008080"/>
            </a:solidFill>
            <a:latin typeface="+mj-lt"/>
            <a:ea typeface="+mj-ea"/>
            <a:cs typeface="+mj-cs"/>
          </a:endParaRPr>
        </a:p>
        <a:p>
          <a:pPr marL="171450" lvl="1" indent="-171450" algn="l" defTabSz="711200">
            <a:lnSpc>
              <a:spcPct val="90000"/>
            </a:lnSpc>
            <a:spcBef>
              <a:spcPct val="0"/>
            </a:spcBef>
            <a:spcAft>
              <a:spcPct val="15000"/>
            </a:spcAft>
            <a:buChar char="••"/>
          </a:pPr>
          <a:r>
            <a:rPr lang="ka-GE" sz="1600" b="1" kern="1200" dirty="0" smtClean="0">
              <a:solidFill>
                <a:srgbClr val="008080"/>
              </a:solidFill>
              <a:latin typeface="+mj-lt"/>
              <a:ea typeface="+mj-ea"/>
              <a:cs typeface="+mj-cs"/>
            </a:rPr>
            <a:t>სოფლები</a:t>
          </a:r>
          <a:endParaRPr lang="en-US" sz="1600" b="1" kern="1200" dirty="0">
            <a:solidFill>
              <a:srgbClr val="008080"/>
            </a:solidFill>
            <a:latin typeface="+mj-lt"/>
            <a:ea typeface="+mj-ea"/>
            <a:cs typeface="+mj-cs"/>
          </a:endParaRPr>
        </a:p>
      </dsp:txBody>
      <dsp:txXfrm>
        <a:off x="2277" y="605741"/>
        <a:ext cx="2220159" cy="1545778"/>
      </dsp:txXfrm>
    </dsp:sp>
    <dsp:sp modelId="{0F896C41-455B-4226-918C-C24F4DBC01CE}">
      <dsp:nvSpPr>
        <dsp:cNvPr id="0" name=""/>
        <dsp:cNvSpPr/>
      </dsp:nvSpPr>
      <dsp:spPr>
        <a:xfrm>
          <a:off x="2462235" y="297584"/>
          <a:ext cx="2220159" cy="277948"/>
        </a:xfrm>
        <a:prstGeom prst="rect">
          <a:avLst/>
        </a:prstGeom>
        <a:solidFill>
          <a:schemeClr val="accent3">
            <a:hueOff val="0"/>
            <a:satOff val="0"/>
            <a:lumOff val="0"/>
            <a:alphaOff val="0"/>
          </a:schemeClr>
        </a:solidFill>
        <a:ln w="25400" cap="flat" cmpd="sng" algn="ctr">
          <a:solidFill>
            <a:schemeClr val="accent3">
              <a:hueOff val="0"/>
              <a:satOff val="0"/>
              <a:lumOff val="0"/>
              <a:alphaOff val="0"/>
            </a:schemeClr>
          </a:solidFill>
          <a:prstDash val="solid"/>
        </a:ln>
        <a:effectLst>
          <a:outerShdw blurRad="40000" dist="20000" dir="5400000" rotWithShape="0">
            <a:srgbClr val="000000">
              <a:alpha val="38000"/>
            </a:srgbClr>
          </a:outerShdw>
        </a:effectLst>
      </dsp:spPr>
      <dsp:style>
        <a:lnRef idx="2">
          <a:scrgbClr r="0" g="0" b="0"/>
        </a:lnRef>
        <a:fillRef idx="1">
          <a:scrgbClr r="0" g="0" b="0"/>
        </a:fillRef>
        <a:effectRef idx="1">
          <a:scrgbClr r="0" g="0" b="0"/>
        </a:effectRef>
        <a:fontRef idx="minor">
          <a:schemeClr val="lt1"/>
        </a:fontRef>
      </dsp:style>
      <dsp:txBody>
        <a:bodyPr spcFirstLastPara="0" vert="horz" wrap="square" lIns="71120" tIns="40640" rIns="71120" bIns="40640" numCol="1" spcCol="1270" anchor="ctr" anchorCtr="0">
          <a:noAutofit/>
        </a:bodyPr>
        <a:lstStyle/>
        <a:p>
          <a:pPr lvl="0" algn="ctr" defTabSz="444500">
            <a:lnSpc>
              <a:spcPct val="90000"/>
            </a:lnSpc>
            <a:spcBef>
              <a:spcPct val="0"/>
            </a:spcBef>
            <a:spcAft>
              <a:spcPct val="35000"/>
            </a:spcAft>
          </a:pPr>
          <a:r>
            <a:rPr lang="ka-GE" sz="1000" b="1" u="none" kern="1200" dirty="0" smtClean="0"/>
            <a:t>ხანგრძლივი მოხმარების საგნები</a:t>
          </a:r>
          <a:r>
            <a:rPr lang="de-AT" sz="1000" b="1" u="none" kern="1200" dirty="0" smtClean="0"/>
            <a:t>:</a:t>
          </a:r>
          <a:endParaRPr lang="en-US" sz="1000" u="none" kern="1200" dirty="0"/>
        </a:p>
      </dsp:txBody>
      <dsp:txXfrm>
        <a:off x="2462235" y="297584"/>
        <a:ext cx="2220159" cy="277948"/>
      </dsp:txXfrm>
    </dsp:sp>
    <dsp:sp modelId="{4D59BC29-1B58-4EDF-B8C6-ED76881AA805}">
      <dsp:nvSpPr>
        <dsp:cNvPr id="0" name=""/>
        <dsp:cNvSpPr/>
      </dsp:nvSpPr>
      <dsp:spPr>
        <a:xfrm>
          <a:off x="2533258" y="597318"/>
          <a:ext cx="2220159" cy="1545778"/>
        </a:xfrm>
        <a:prstGeom prst="rect">
          <a:avLst/>
        </a:prstGeom>
        <a:solidFill>
          <a:schemeClr val="accent3">
            <a:alpha val="90000"/>
            <a:tint val="40000"/>
            <a:hueOff val="0"/>
            <a:satOff val="0"/>
            <a:lumOff val="0"/>
            <a:alphaOff val="0"/>
          </a:schemeClr>
        </a:solidFill>
        <a:ln w="25400" cap="flat" cmpd="sng" algn="ctr">
          <a:solidFill>
            <a:schemeClr val="accent3">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l" defTabSz="711200">
            <a:lnSpc>
              <a:spcPct val="90000"/>
            </a:lnSpc>
            <a:spcBef>
              <a:spcPct val="0"/>
            </a:spcBef>
            <a:spcAft>
              <a:spcPct val="15000"/>
            </a:spcAft>
            <a:buChar char="••"/>
          </a:pPr>
          <a:r>
            <a:rPr lang="ka-GE" sz="1600" b="1" kern="1200" dirty="0" smtClean="0">
              <a:solidFill>
                <a:srgbClr val="008080"/>
              </a:solidFill>
              <a:latin typeface="+mj-lt"/>
              <a:ea typeface="+mj-ea"/>
              <a:cs typeface="+mj-cs"/>
            </a:rPr>
            <a:t>ავტომობილი </a:t>
          </a:r>
          <a:r>
            <a:rPr lang="en-US" sz="1600" b="1" kern="1200" dirty="0" smtClean="0">
              <a:solidFill>
                <a:srgbClr val="008080"/>
              </a:solidFill>
              <a:latin typeface="+mj-lt"/>
              <a:ea typeface="+mj-ea"/>
              <a:cs typeface="+mj-cs"/>
            </a:rPr>
            <a:t>(</a:t>
          </a:r>
          <a:r>
            <a:rPr lang="en-US" sz="1600" b="1" kern="1200" dirty="0" err="1" smtClean="0">
              <a:solidFill>
                <a:srgbClr val="008080"/>
              </a:solidFill>
              <a:latin typeface="+mj-lt"/>
              <a:ea typeface="+mj-ea"/>
              <a:cs typeface="+mj-cs"/>
            </a:rPr>
            <a:t>არასაბჭოთა</a:t>
          </a:r>
          <a:r>
            <a:rPr lang="en-US" sz="1600" b="1" kern="1200" dirty="0" smtClean="0">
              <a:solidFill>
                <a:srgbClr val="008080"/>
              </a:solidFill>
              <a:latin typeface="+mj-lt"/>
              <a:ea typeface="+mj-ea"/>
              <a:cs typeface="+mj-cs"/>
            </a:rPr>
            <a:t> </a:t>
          </a:r>
          <a:r>
            <a:rPr lang="en-US" sz="1600" b="1" kern="1200" dirty="0" err="1" smtClean="0">
              <a:solidFill>
                <a:srgbClr val="008080"/>
              </a:solidFill>
              <a:latin typeface="+mj-lt"/>
              <a:ea typeface="+mj-ea"/>
              <a:cs typeface="+mj-cs"/>
            </a:rPr>
            <a:t>წარმოების</a:t>
          </a:r>
          <a:r>
            <a:rPr lang="en-US" sz="1600" b="1" kern="1200" dirty="0" smtClean="0">
              <a:solidFill>
                <a:srgbClr val="008080"/>
              </a:solidFill>
              <a:latin typeface="+mj-lt"/>
              <a:ea typeface="+mj-ea"/>
              <a:cs typeface="+mj-cs"/>
            </a:rPr>
            <a:t>)</a:t>
          </a:r>
          <a:endParaRPr lang="en-US" sz="1600" b="1" kern="1200" dirty="0">
            <a:solidFill>
              <a:srgbClr val="008080"/>
            </a:solidFill>
            <a:latin typeface="+mj-lt"/>
            <a:ea typeface="+mj-ea"/>
            <a:cs typeface="+mj-cs"/>
          </a:endParaRPr>
        </a:p>
        <a:p>
          <a:pPr marL="171450" lvl="1" indent="-171450" algn="l" defTabSz="711200">
            <a:lnSpc>
              <a:spcPct val="90000"/>
            </a:lnSpc>
            <a:spcBef>
              <a:spcPct val="0"/>
            </a:spcBef>
            <a:spcAft>
              <a:spcPct val="15000"/>
            </a:spcAft>
            <a:buChar char="••"/>
          </a:pPr>
          <a:r>
            <a:rPr lang="de-AT" sz="1600" b="1" kern="1200" dirty="0" smtClean="0">
              <a:solidFill>
                <a:srgbClr val="008080"/>
              </a:solidFill>
              <a:latin typeface="+mj-lt"/>
              <a:ea typeface="+mj-ea"/>
              <a:cs typeface="+mj-cs"/>
            </a:rPr>
            <a:t>ტრაქტორი, კომბაინი</a:t>
          </a:r>
          <a:endParaRPr lang="en-US" sz="1600" b="1" kern="1200" dirty="0">
            <a:solidFill>
              <a:srgbClr val="008080"/>
            </a:solidFill>
            <a:latin typeface="+mj-lt"/>
            <a:ea typeface="+mj-ea"/>
            <a:cs typeface="+mj-cs"/>
          </a:endParaRPr>
        </a:p>
        <a:p>
          <a:pPr marL="57150" lvl="1" indent="-57150" algn="l" defTabSz="355600">
            <a:lnSpc>
              <a:spcPct val="90000"/>
            </a:lnSpc>
            <a:spcBef>
              <a:spcPct val="0"/>
            </a:spcBef>
            <a:spcAft>
              <a:spcPct val="15000"/>
            </a:spcAft>
            <a:buChar char="••"/>
          </a:pPr>
          <a:endParaRPr lang="en-US" sz="800" kern="1200" dirty="0"/>
        </a:p>
      </dsp:txBody>
      <dsp:txXfrm>
        <a:off x="2533258" y="597318"/>
        <a:ext cx="2220159" cy="1545778"/>
      </dsp:txXfrm>
    </dsp:sp>
    <dsp:sp modelId="{ED737323-561D-468F-92D5-F94E0727D17F}">
      <dsp:nvSpPr>
        <dsp:cNvPr id="0" name=""/>
        <dsp:cNvSpPr/>
      </dsp:nvSpPr>
      <dsp:spPr>
        <a:xfrm>
          <a:off x="5064239" y="156299"/>
          <a:ext cx="2220159" cy="920180"/>
        </a:xfrm>
        <a:prstGeom prst="rect">
          <a:avLst/>
        </a:prstGeom>
        <a:solidFill>
          <a:schemeClr val="accent3">
            <a:hueOff val="0"/>
            <a:satOff val="0"/>
            <a:lumOff val="0"/>
            <a:alphaOff val="0"/>
          </a:schemeClr>
        </a:solidFill>
        <a:ln w="25400" cap="flat" cmpd="sng" algn="ctr">
          <a:solidFill>
            <a:schemeClr val="accent3">
              <a:hueOff val="0"/>
              <a:satOff val="0"/>
              <a:lumOff val="0"/>
              <a:alphaOff val="0"/>
            </a:schemeClr>
          </a:solidFill>
          <a:prstDash val="solid"/>
        </a:ln>
        <a:effectLst>
          <a:outerShdw blurRad="40000" dist="20000" dir="5400000" rotWithShape="0">
            <a:srgbClr val="000000">
              <a:alpha val="38000"/>
            </a:srgbClr>
          </a:outerShdw>
        </a:effectLst>
      </dsp:spPr>
      <dsp:style>
        <a:lnRef idx="2">
          <a:scrgbClr r="0" g="0" b="0"/>
        </a:lnRef>
        <a:fillRef idx="1">
          <a:scrgbClr r="0" g="0" b="0"/>
        </a:fillRef>
        <a:effectRef idx="1">
          <a:scrgbClr r="0" g="0" b="0"/>
        </a:effectRef>
        <a:fontRef idx="minor">
          <a:schemeClr val="lt1"/>
        </a:fontRef>
      </dsp:style>
      <dsp:txBody>
        <a:bodyPr spcFirstLastPara="0" vert="horz" wrap="square" lIns="71120" tIns="40640" rIns="71120" bIns="40640" numCol="1" spcCol="1270" anchor="ctr" anchorCtr="0">
          <a:noAutofit/>
        </a:bodyPr>
        <a:lstStyle/>
        <a:p>
          <a:pPr lvl="0" algn="ctr" defTabSz="444500">
            <a:lnSpc>
              <a:spcPct val="90000"/>
            </a:lnSpc>
            <a:spcBef>
              <a:spcPct val="0"/>
            </a:spcBef>
            <a:spcAft>
              <a:spcPct val="35000"/>
            </a:spcAft>
          </a:pPr>
          <a:r>
            <a:rPr lang="ka-GE" sz="1000" b="1" u="none" kern="1200" dirty="0" smtClean="0"/>
            <a:t>შემოსავლები</a:t>
          </a:r>
          <a:r>
            <a:rPr lang="en-US" sz="1000" b="1" u="none" kern="1200" dirty="0" smtClean="0"/>
            <a:t>:</a:t>
          </a:r>
          <a:endParaRPr lang="en-US" sz="1000" u="none" kern="1200" dirty="0"/>
        </a:p>
      </dsp:txBody>
      <dsp:txXfrm>
        <a:off x="5064239" y="156299"/>
        <a:ext cx="2220159" cy="920180"/>
      </dsp:txXfrm>
    </dsp:sp>
    <dsp:sp modelId="{3552DB15-6659-419F-99C8-C96EA7C10582}">
      <dsp:nvSpPr>
        <dsp:cNvPr id="0" name=""/>
        <dsp:cNvSpPr/>
      </dsp:nvSpPr>
      <dsp:spPr>
        <a:xfrm>
          <a:off x="5064239" y="760389"/>
          <a:ext cx="2220159" cy="1545778"/>
        </a:xfrm>
        <a:prstGeom prst="rect">
          <a:avLst/>
        </a:prstGeom>
        <a:solidFill>
          <a:schemeClr val="accent3">
            <a:alpha val="90000"/>
            <a:tint val="40000"/>
            <a:hueOff val="0"/>
            <a:satOff val="0"/>
            <a:lumOff val="0"/>
            <a:alphaOff val="0"/>
          </a:schemeClr>
        </a:solidFill>
        <a:ln w="25400" cap="flat" cmpd="sng" algn="ctr">
          <a:solidFill>
            <a:schemeClr val="accent3">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l" defTabSz="711200">
            <a:lnSpc>
              <a:spcPct val="90000"/>
            </a:lnSpc>
            <a:spcBef>
              <a:spcPct val="0"/>
            </a:spcBef>
            <a:spcAft>
              <a:spcPct val="15000"/>
            </a:spcAft>
            <a:buChar char="••"/>
          </a:pPr>
          <a:r>
            <a:rPr lang="ka-GE" sz="1600" b="1" kern="1200" dirty="0" smtClean="0">
              <a:solidFill>
                <a:srgbClr val="008080"/>
              </a:solidFill>
              <a:latin typeface="+mj-lt"/>
              <a:ea typeface="+mj-ea"/>
              <a:cs typeface="+mj-cs"/>
            </a:rPr>
            <a:t>ხელფასი </a:t>
          </a:r>
          <a:endParaRPr lang="en-US" sz="1600" b="1" kern="1200" dirty="0">
            <a:solidFill>
              <a:srgbClr val="008080"/>
            </a:solidFill>
            <a:latin typeface="+mj-lt"/>
            <a:ea typeface="+mj-ea"/>
            <a:cs typeface="+mj-cs"/>
          </a:endParaRPr>
        </a:p>
        <a:p>
          <a:pPr marL="171450" lvl="1" indent="-171450" algn="l" defTabSz="711200">
            <a:lnSpc>
              <a:spcPct val="90000"/>
            </a:lnSpc>
            <a:spcBef>
              <a:spcPct val="0"/>
            </a:spcBef>
            <a:spcAft>
              <a:spcPct val="15000"/>
            </a:spcAft>
            <a:buChar char="••"/>
          </a:pPr>
          <a:r>
            <a:rPr lang="ka-GE" sz="1600" b="1" kern="1200" dirty="0" smtClean="0">
              <a:solidFill>
                <a:srgbClr val="008080"/>
              </a:solidFill>
              <a:latin typeface="+mj-lt"/>
              <a:ea typeface="+mj-ea"/>
              <a:cs typeface="+mj-cs"/>
            </a:rPr>
            <a:t>პენსია </a:t>
          </a:r>
          <a:endParaRPr lang="en-US" sz="1600" b="1" kern="1200" dirty="0">
            <a:solidFill>
              <a:srgbClr val="008080"/>
            </a:solidFill>
            <a:latin typeface="+mj-lt"/>
            <a:ea typeface="+mj-ea"/>
            <a:cs typeface="+mj-cs"/>
          </a:endParaRPr>
        </a:p>
        <a:p>
          <a:pPr marL="171450" lvl="1" indent="-171450" algn="l" defTabSz="711200">
            <a:lnSpc>
              <a:spcPct val="90000"/>
            </a:lnSpc>
            <a:spcBef>
              <a:spcPct val="0"/>
            </a:spcBef>
            <a:spcAft>
              <a:spcPct val="15000"/>
            </a:spcAft>
            <a:buChar char="••"/>
          </a:pPr>
          <a:r>
            <a:rPr lang="ka-GE" sz="1600" b="1" kern="1200" dirty="0" smtClean="0">
              <a:solidFill>
                <a:srgbClr val="008080"/>
              </a:solidFill>
              <a:latin typeface="+mj-lt"/>
              <a:ea typeface="+mj-ea"/>
              <a:cs typeface="+mj-cs"/>
            </a:rPr>
            <a:t>დახმარებები და </a:t>
          </a:r>
          <a:r>
            <a:rPr lang="de-AT" sz="1600" b="1" kern="1200" dirty="0" smtClean="0">
              <a:solidFill>
                <a:srgbClr val="008080"/>
              </a:solidFill>
              <a:latin typeface="+mj-lt"/>
              <a:ea typeface="+mj-ea"/>
              <a:cs typeface="+mj-cs"/>
            </a:rPr>
            <a:t>სხვა შემოსავლები</a:t>
          </a:r>
          <a:endParaRPr lang="en-US" sz="1600" b="1" kern="1200" dirty="0">
            <a:solidFill>
              <a:srgbClr val="008080"/>
            </a:solidFill>
            <a:latin typeface="+mj-lt"/>
            <a:ea typeface="+mj-ea"/>
            <a:cs typeface="+mj-cs"/>
          </a:endParaRPr>
        </a:p>
      </dsp:txBody>
      <dsp:txXfrm>
        <a:off x="5064239" y="760389"/>
        <a:ext cx="2220159" cy="154577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CCAF494-8121-4207-B643-B1C031F20902}">
      <dsp:nvSpPr>
        <dsp:cNvPr id="0" name=""/>
        <dsp:cNvSpPr/>
      </dsp:nvSpPr>
      <dsp:spPr>
        <a:xfrm>
          <a:off x="2277" y="27149"/>
          <a:ext cx="2220159" cy="546015"/>
        </a:xfrm>
        <a:prstGeom prst="rect">
          <a:avLst/>
        </a:prstGeom>
        <a:solidFill>
          <a:schemeClr val="accent3">
            <a:hueOff val="0"/>
            <a:satOff val="0"/>
            <a:lumOff val="0"/>
            <a:alphaOff val="0"/>
          </a:schemeClr>
        </a:solidFill>
        <a:ln w="25400" cap="flat" cmpd="sng" algn="ctr">
          <a:solidFill>
            <a:schemeClr val="accent3">
              <a:hueOff val="0"/>
              <a:satOff val="0"/>
              <a:lumOff val="0"/>
              <a:alphaOff val="0"/>
            </a:schemeClr>
          </a:solidFill>
          <a:prstDash val="solid"/>
        </a:ln>
        <a:effectLst>
          <a:outerShdw blurRad="40000" dist="20000" dir="5400000" rotWithShape="0">
            <a:srgbClr val="000000">
              <a:alpha val="38000"/>
            </a:srgbClr>
          </a:outerShdw>
        </a:effectLst>
      </dsp:spPr>
      <dsp:style>
        <a:lnRef idx="2">
          <a:scrgbClr r="0" g="0" b="0"/>
        </a:lnRef>
        <a:fillRef idx="1">
          <a:scrgbClr r="0" g="0" b="0"/>
        </a:fillRef>
        <a:effectRef idx="1">
          <a:scrgbClr r="0" g="0" b="0"/>
        </a:effectRef>
        <a:fontRef idx="minor">
          <a:schemeClr val="lt1"/>
        </a:fontRef>
      </dsp:style>
      <dsp:txBody>
        <a:bodyPr spcFirstLastPara="0" vert="horz" wrap="square" lIns="106680" tIns="60960" rIns="106680" bIns="60960" numCol="1" spcCol="1270" anchor="ctr" anchorCtr="0">
          <a:noAutofit/>
        </a:bodyPr>
        <a:lstStyle/>
        <a:p>
          <a:pPr lvl="0" algn="ctr" defTabSz="666750">
            <a:lnSpc>
              <a:spcPct val="90000"/>
            </a:lnSpc>
            <a:spcBef>
              <a:spcPct val="0"/>
            </a:spcBef>
            <a:spcAft>
              <a:spcPct val="35000"/>
            </a:spcAft>
          </a:pPr>
          <a:r>
            <a:rPr lang="ka-GE" sz="1500" b="1" u="none" kern="1200" smtClean="0"/>
            <a:t>სასოფლო</a:t>
          </a:r>
          <a:r>
            <a:rPr lang="de-AT" sz="1500" b="1" u="none" kern="1200" smtClean="0"/>
            <a:t>–</a:t>
          </a:r>
          <a:r>
            <a:rPr lang="ka-GE" sz="1500" b="1" u="none" kern="1200" smtClean="0"/>
            <a:t>სამეურნეო მაჩვენებლები</a:t>
          </a:r>
          <a:r>
            <a:rPr lang="en-US" sz="1500" b="1" u="none" kern="1200" smtClean="0"/>
            <a:t>:</a:t>
          </a:r>
          <a:endParaRPr lang="en-US" sz="1500" u="none" kern="1200" dirty="0"/>
        </a:p>
      </dsp:txBody>
      <dsp:txXfrm>
        <a:off x="2277" y="27149"/>
        <a:ext cx="2220159" cy="546015"/>
      </dsp:txXfrm>
    </dsp:sp>
    <dsp:sp modelId="{1B2EAFED-55D8-4351-8DAF-D98BBDC36364}">
      <dsp:nvSpPr>
        <dsp:cNvPr id="0" name=""/>
        <dsp:cNvSpPr/>
      </dsp:nvSpPr>
      <dsp:spPr>
        <a:xfrm>
          <a:off x="2277" y="573164"/>
          <a:ext cx="2220159" cy="1399950"/>
        </a:xfrm>
        <a:prstGeom prst="rect">
          <a:avLst/>
        </a:prstGeom>
        <a:solidFill>
          <a:schemeClr val="accent3">
            <a:alpha val="90000"/>
            <a:tint val="40000"/>
            <a:hueOff val="0"/>
            <a:satOff val="0"/>
            <a:lumOff val="0"/>
            <a:alphaOff val="0"/>
          </a:schemeClr>
        </a:solidFill>
        <a:ln w="25400" cap="flat" cmpd="sng" algn="ctr">
          <a:solidFill>
            <a:schemeClr val="accent3">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l" defTabSz="711200">
            <a:lnSpc>
              <a:spcPct val="90000"/>
            </a:lnSpc>
            <a:spcBef>
              <a:spcPct val="0"/>
            </a:spcBef>
            <a:spcAft>
              <a:spcPct val="15000"/>
            </a:spcAft>
            <a:buChar char="••"/>
          </a:pPr>
          <a:r>
            <a:rPr lang="ka-GE" sz="1600" b="1" kern="1200" dirty="0" smtClean="0">
              <a:solidFill>
                <a:srgbClr val="008080"/>
              </a:solidFill>
              <a:latin typeface="+mj-lt"/>
              <a:ea typeface="+mj-ea"/>
              <a:cs typeface="+mj-cs"/>
            </a:rPr>
            <a:t>მიწა</a:t>
          </a:r>
          <a:r>
            <a:rPr lang="de-AT" sz="1600" b="1" kern="1200" dirty="0" smtClean="0">
              <a:solidFill>
                <a:srgbClr val="008080"/>
              </a:solidFill>
              <a:latin typeface="+mj-lt"/>
              <a:ea typeface="+mj-ea"/>
              <a:cs typeface="+mj-cs"/>
            </a:rPr>
            <a:t>, </a:t>
          </a:r>
          <a:r>
            <a:rPr lang="ka-GE" sz="1600" b="1" kern="1200" dirty="0" smtClean="0">
              <a:solidFill>
                <a:srgbClr val="008080"/>
              </a:solidFill>
              <a:latin typeface="+mj-lt"/>
              <a:ea typeface="+mj-ea"/>
              <a:cs typeface="+mj-cs"/>
            </a:rPr>
            <a:t>რომელიც </a:t>
          </a:r>
          <a:r>
            <a:rPr lang="de-AT" sz="1600" b="1" kern="1200" dirty="0" smtClean="0">
              <a:solidFill>
                <a:srgbClr val="008080"/>
              </a:solidFill>
              <a:latin typeface="+mj-lt"/>
              <a:ea typeface="+mj-ea"/>
              <a:cs typeface="+mj-cs"/>
            </a:rPr>
            <a:t>მფლობელობაში აქვს ან ა</a:t>
          </a:r>
          <a:r>
            <a:rPr lang="ka-GE" sz="1600" b="1" kern="1200" dirty="0" smtClean="0">
              <a:solidFill>
                <a:srgbClr val="008080"/>
              </a:solidFill>
              <a:latin typeface="+mj-lt"/>
              <a:ea typeface="+mj-ea"/>
              <a:cs typeface="+mj-cs"/>
            </a:rPr>
            <a:t>მუშავებ</a:t>
          </a:r>
          <a:r>
            <a:rPr lang="de-AT" sz="1600" b="1" kern="1200" dirty="0" smtClean="0">
              <a:solidFill>
                <a:srgbClr val="008080"/>
              </a:solidFill>
              <a:latin typeface="+mj-lt"/>
              <a:ea typeface="+mj-ea"/>
              <a:cs typeface="+mj-cs"/>
            </a:rPr>
            <a:t>ს </a:t>
          </a:r>
          <a:endParaRPr lang="en-US" sz="1600" b="1" kern="1200" dirty="0">
            <a:solidFill>
              <a:srgbClr val="008080"/>
            </a:solidFill>
            <a:latin typeface="+mj-lt"/>
            <a:ea typeface="+mj-ea"/>
            <a:cs typeface="+mj-cs"/>
          </a:endParaRPr>
        </a:p>
        <a:p>
          <a:pPr marL="171450" lvl="1" indent="-171450" algn="l" defTabSz="711200">
            <a:lnSpc>
              <a:spcPct val="90000"/>
            </a:lnSpc>
            <a:spcBef>
              <a:spcPct val="0"/>
            </a:spcBef>
            <a:spcAft>
              <a:spcPct val="15000"/>
            </a:spcAft>
            <a:buChar char="••"/>
          </a:pPr>
          <a:r>
            <a:rPr lang="ka-GE" sz="1600" b="1" kern="1200" dirty="0" smtClean="0">
              <a:solidFill>
                <a:srgbClr val="008080"/>
              </a:solidFill>
              <a:latin typeface="+mj-lt"/>
              <a:ea typeface="+mj-ea"/>
              <a:cs typeface="+mj-cs"/>
            </a:rPr>
            <a:t>ცხოველები და ფრინველები</a:t>
          </a:r>
          <a:endParaRPr lang="en-US" sz="1600" b="1" kern="1200" dirty="0">
            <a:solidFill>
              <a:srgbClr val="008080"/>
            </a:solidFill>
            <a:latin typeface="+mj-lt"/>
            <a:ea typeface="+mj-ea"/>
            <a:cs typeface="+mj-cs"/>
          </a:endParaRPr>
        </a:p>
      </dsp:txBody>
      <dsp:txXfrm>
        <a:off x="2277" y="573164"/>
        <a:ext cx="2220159" cy="1399950"/>
      </dsp:txXfrm>
    </dsp:sp>
    <dsp:sp modelId="{0F896C41-455B-4226-918C-C24F4DBC01CE}">
      <dsp:nvSpPr>
        <dsp:cNvPr id="0" name=""/>
        <dsp:cNvSpPr/>
      </dsp:nvSpPr>
      <dsp:spPr>
        <a:xfrm>
          <a:off x="2533258" y="27149"/>
          <a:ext cx="2220159" cy="546015"/>
        </a:xfrm>
        <a:prstGeom prst="rect">
          <a:avLst/>
        </a:prstGeom>
        <a:solidFill>
          <a:schemeClr val="accent3">
            <a:hueOff val="0"/>
            <a:satOff val="0"/>
            <a:lumOff val="0"/>
            <a:alphaOff val="0"/>
          </a:schemeClr>
        </a:solidFill>
        <a:ln w="25400" cap="flat" cmpd="sng" algn="ctr">
          <a:solidFill>
            <a:schemeClr val="accent3">
              <a:hueOff val="0"/>
              <a:satOff val="0"/>
              <a:lumOff val="0"/>
              <a:alphaOff val="0"/>
            </a:schemeClr>
          </a:solidFill>
          <a:prstDash val="solid"/>
        </a:ln>
        <a:effectLst>
          <a:outerShdw blurRad="40000" dist="20000" dir="5400000" rotWithShape="0">
            <a:srgbClr val="000000">
              <a:alpha val="38000"/>
            </a:srgbClr>
          </a:outerShdw>
        </a:effectLst>
      </dsp:spPr>
      <dsp:style>
        <a:lnRef idx="2">
          <a:scrgbClr r="0" g="0" b="0"/>
        </a:lnRef>
        <a:fillRef idx="1">
          <a:scrgbClr r="0" g="0" b="0"/>
        </a:fillRef>
        <a:effectRef idx="1">
          <a:scrgbClr r="0" g="0" b="0"/>
        </a:effectRef>
        <a:fontRef idx="minor">
          <a:schemeClr val="lt1"/>
        </a:fontRef>
      </dsp:style>
      <dsp:txBody>
        <a:bodyPr spcFirstLastPara="0" vert="horz" wrap="square" lIns="106680" tIns="60960" rIns="106680" bIns="60960" numCol="1" spcCol="1270" anchor="ctr" anchorCtr="0">
          <a:noAutofit/>
        </a:bodyPr>
        <a:lstStyle/>
        <a:p>
          <a:pPr lvl="0" algn="ctr" defTabSz="666750">
            <a:lnSpc>
              <a:spcPct val="90000"/>
            </a:lnSpc>
            <a:spcBef>
              <a:spcPct val="0"/>
            </a:spcBef>
            <a:spcAft>
              <a:spcPct val="35000"/>
            </a:spcAft>
          </a:pPr>
          <a:r>
            <a:rPr lang="ka-GE" sz="1500" b="1" u="none" kern="1200" dirty="0" smtClean="0"/>
            <a:t>წლიური ხარჯები</a:t>
          </a:r>
          <a:r>
            <a:rPr lang="en-US" sz="1500" b="1" u="none" kern="1200" dirty="0" smtClean="0"/>
            <a:t>:</a:t>
          </a:r>
          <a:endParaRPr lang="en-US" sz="1500" u="none" kern="1200" dirty="0"/>
        </a:p>
      </dsp:txBody>
      <dsp:txXfrm>
        <a:off x="2533258" y="27149"/>
        <a:ext cx="2220159" cy="546015"/>
      </dsp:txXfrm>
    </dsp:sp>
    <dsp:sp modelId="{4D59BC29-1B58-4EDF-B8C6-ED76881AA805}">
      <dsp:nvSpPr>
        <dsp:cNvPr id="0" name=""/>
        <dsp:cNvSpPr/>
      </dsp:nvSpPr>
      <dsp:spPr>
        <a:xfrm>
          <a:off x="2533258" y="573164"/>
          <a:ext cx="2220159" cy="1399950"/>
        </a:xfrm>
        <a:prstGeom prst="rect">
          <a:avLst/>
        </a:prstGeom>
        <a:solidFill>
          <a:schemeClr val="accent3">
            <a:alpha val="90000"/>
            <a:tint val="40000"/>
            <a:hueOff val="0"/>
            <a:satOff val="0"/>
            <a:lumOff val="0"/>
            <a:alphaOff val="0"/>
          </a:schemeClr>
        </a:solidFill>
        <a:ln w="25400" cap="flat" cmpd="sng" algn="ctr">
          <a:solidFill>
            <a:schemeClr val="accent3">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4676" tIns="74676" rIns="99568" bIns="112014" numCol="1" spcCol="1270" anchor="t" anchorCtr="0">
          <a:noAutofit/>
        </a:bodyPr>
        <a:lstStyle/>
        <a:p>
          <a:pPr marL="114300" lvl="1" indent="-114300" algn="l" defTabSz="622300">
            <a:lnSpc>
              <a:spcPct val="90000"/>
            </a:lnSpc>
            <a:spcBef>
              <a:spcPct val="0"/>
            </a:spcBef>
            <a:spcAft>
              <a:spcPct val="15000"/>
            </a:spcAft>
            <a:buChar char="••"/>
          </a:pPr>
          <a:r>
            <a:rPr lang="ka-GE" sz="1400" b="1" kern="1200" dirty="0" smtClean="0">
              <a:solidFill>
                <a:srgbClr val="008080"/>
              </a:solidFill>
              <a:latin typeface="+mj-lt"/>
              <a:ea typeface="+mj-ea"/>
              <a:cs typeface="+mj-cs"/>
            </a:rPr>
            <a:t>ელექტროენერგიაზე </a:t>
          </a:r>
          <a:endParaRPr lang="en-US" sz="1400" b="1" kern="1200" dirty="0">
            <a:solidFill>
              <a:srgbClr val="008080"/>
            </a:solidFill>
            <a:latin typeface="+mj-lt"/>
            <a:ea typeface="+mj-ea"/>
            <a:cs typeface="+mj-cs"/>
          </a:endParaRPr>
        </a:p>
        <a:p>
          <a:pPr marL="114300" lvl="1" indent="-114300" algn="l" defTabSz="622300">
            <a:lnSpc>
              <a:spcPct val="90000"/>
            </a:lnSpc>
            <a:spcBef>
              <a:spcPct val="0"/>
            </a:spcBef>
            <a:spcAft>
              <a:spcPct val="15000"/>
            </a:spcAft>
            <a:buChar char="••"/>
          </a:pPr>
          <a:r>
            <a:rPr lang="ka-GE" sz="1400" b="1" kern="1200" dirty="0" smtClean="0">
              <a:solidFill>
                <a:srgbClr val="008080"/>
              </a:solidFill>
              <a:latin typeface="+mj-lt"/>
              <a:ea typeface="+mj-ea"/>
              <a:cs typeface="+mj-cs"/>
            </a:rPr>
            <a:t>ბუნებრივ აირზე</a:t>
          </a:r>
          <a:endParaRPr lang="en-US" sz="1400" b="1" kern="1200" dirty="0">
            <a:solidFill>
              <a:srgbClr val="008080"/>
            </a:solidFill>
            <a:latin typeface="+mj-lt"/>
            <a:ea typeface="+mj-ea"/>
            <a:cs typeface="+mj-cs"/>
          </a:endParaRPr>
        </a:p>
        <a:p>
          <a:pPr marL="114300" lvl="1" indent="-114300" algn="l" defTabSz="622300">
            <a:lnSpc>
              <a:spcPct val="90000"/>
            </a:lnSpc>
            <a:spcBef>
              <a:spcPct val="0"/>
            </a:spcBef>
            <a:spcAft>
              <a:spcPct val="15000"/>
            </a:spcAft>
            <a:buChar char="••"/>
          </a:pPr>
          <a:r>
            <a:rPr lang="en-US" sz="1400" b="1" kern="1200" dirty="0" err="1" smtClean="0">
              <a:solidFill>
                <a:srgbClr val="008080"/>
              </a:solidFill>
              <a:latin typeface="+mj-lt"/>
              <a:ea typeface="+mj-ea"/>
              <a:cs typeface="+mj-cs"/>
            </a:rPr>
            <a:t>წყალზე</a:t>
          </a:r>
          <a:endParaRPr lang="en-US" sz="1400" b="1" kern="1200" dirty="0">
            <a:solidFill>
              <a:srgbClr val="008080"/>
            </a:solidFill>
            <a:latin typeface="+mj-lt"/>
            <a:ea typeface="+mj-ea"/>
            <a:cs typeface="+mj-cs"/>
          </a:endParaRPr>
        </a:p>
        <a:p>
          <a:pPr marL="114300" lvl="1" indent="-114300" algn="l" defTabSz="622300">
            <a:lnSpc>
              <a:spcPct val="90000"/>
            </a:lnSpc>
            <a:spcBef>
              <a:spcPct val="0"/>
            </a:spcBef>
            <a:spcAft>
              <a:spcPct val="15000"/>
            </a:spcAft>
            <a:buChar char="••"/>
          </a:pPr>
          <a:r>
            <a:rPr lang="en-US" sz="1400" b="1" kern="1200" dirty="0" err="1" smtClean="0">
              <a:solidFill>
                <a:srgbClr val="008080"/>
              </a:solidFill>
              <a:latin typeface="+mj-lt"/>
              <a:ea typeface="+mj-ea"/>
              <a:cs typeface="+mj-cs"/>
            </a:rPr>
            <a:t>დასუფთავებაზე</a:t>
          </a:r>
          <a:endParaRPr lang="en-US" sz="1400" b="1" kern="1200" dirty="0">
            <a:solidFill>
              <a:srgbClr val="008080"/>
            </a:solidFill>
            <a:latin typeface="+mj-lt"/>
            <a:ea typeface="+mj-ea"/>
            <a:cs typeface="+mj-cs"/>
          </a:endParaRPr>
        </a:p>
      </dsp:txBody>
      <dsp:txXfrm>
        <a:off x="2533258" y="573164"/>
        <a:ext cx="2220159" cy="1399950"/>
      </dsp:txXfrm>
    </dsp:sp>
    <dsp:sp modelId="{ED737323-561D-468F-92D5-F94E0727D17F}">
      <dsp:nvSpPr>
        <dsp:cNvPr id="0" name=""/>
        <dsp:cNvSpPr/>
      </dsp:nvSpPr>
      <dsp:spPr>
        <a:xfrm>
          <a:off x="5064239" y="27149"/>
          <a:ext cx="2220159" cy="546015"/>
        </a:xfrm>
        <a:prstGeom prst="rect">
          <a:avLst/>
        </a:prstGeom>
        <a:solidFill>
          <a:schemeClr val="accent3">
            <a:hueOff val="0"/>
            <a:satOff val="0"/>
            <a:lumOff val="0"/>
            <a:alphaOff val="0"/>
          </a:schemeClr>
        </a:solidFill>
        <a:ln w="25400" cap="flat" cmpd="sng" algn="ctr">
          <a:solidFill>
            <a:schemeClr val="accent3">
              <a:hueOff val="0"/>
              <a:satOff val="0"/>
              <a:lumOff val="0"/>
              <a:alphaOff val="0"/>
            </a:schemeClr>
          </a:solidFill>
          <a:prstDash val="solid"/>
        </a:ln>
        <a:effectLst>
          <a:outerShdw blurRad="40000" dist="20000" dir="5400000" rotWithShape="0">
            <a:srgbClr val="000000">
              <a:alpha val="38000"/>
            </a:srgbClr>
          </a:outerShdw>
        </a:effectLst>
      </dsp:spPr>
      <dsp:style>
        <a:lnRef idx="2">
          <a:scrgbClr r="0" g="0" b="0"/>
        </a:lnRef>
        <a:fillRef idx="1">
          <a:scrgbClr r="0" g="0" b="0"/>
        </a:fillRef>
        <a:effectRef idx="1">
          <a:scrgbClr r="0" g="0" b="0"/>
        </a:effectRef>
        <a:fontRef idx="minor">
          <a:schemeClr val="lt1"/>
        </a:fontRef>
      </dsp:style>
      <dsp:txBody>
        <a:bodyPr spcFirstLastPara="0" vert="horz" wrap="square" lIns="106680" tIns="60960" rIns="106680" bIns="60960" numCol="1" spcCol="1270" anchor="ctr" anchorCtr="0">
          <a:noAutofit/>
        </a:bodyPr>
        <a:lstStyle/>
        <a:p>
          <a:pPr lvl="0" algn="ctr" defTabSz="666750">
            <a:lnSpc>
              <a:spcPct val="90000"/>
            </a:lnSpc>
            <a:spcBef>
              <a:spcPct val="0"/>
            </a:spcBef>
            <a:spcAft>
              <a:spcPct val="35000"/>
            </a:spcAft>
          </a:pPr>
          <a:r>
            <a:rPr lang="ka-GE" sz="1500" b="1" u="none" kern="1200" dirty="0" smtClean="0"/>
            <a:t>საცხოვრებელი პირობები</a:t>
          </a:r>
          <a:r>
            <a:rPr lang="en-US" sz="1500" b="1" u="none" kern="1200" dirty="0" smtClean="0"/>
            <a:t>:</a:t>
          </a:r>
          <a:endParaRPr lang="en-US" sz="1500" u="none" kern="1200" dirty="0"/>
        </a:p>
      </dsp:txBody>
      <dsp:txXfrm>
        <a:off x="5064239" y="27149"/>
        <a:ext cx="2220159" cy="546015"/>
      </dsp:txXfrm>
    </dsp:sp>
    <dsp:sp modelId="{3552DB15-6659-419F-99C8-C96EA7C10582}">
      <dsp:nvSpPr>
        <dsp:cNvPr id="0" name=""/>
        <dsp:cNvSpPr/>
      </dsp:nvSpPr>
      <dsp:spPr>
        <a:xfrm>
          <a:off x="5064239" y="573164"/>
          <a:ext cx="2220159" cy="1399950"/>
        </a:xfrm>
        <a:prstGeom prst="rect">
          <a:avLst/>
        </a:prstGeom>
        <a:solidFill>
          <a:schemeClr val="accent3">
            <a:alpha val="90000"/>
            <a:tint val="40000"/>
            <a:hueOff val="0"/>
            <a:satOff val="0"/>
            <a:lumOff val="0"/>
            <a:alphaOff val="0"/>
          </a:schemeClr>
        </a:solidFill>
        <a:ln w="25400" cap="flat" cmpd="sng" algn="ctr">
          <a:solidFill>
            <a:schemeClr val="accent3">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4676" tIns="74676" rIns="99568" bIns="112014" numCol="1" spcCol="1270" anchor="t" anchorCtr="0">
          <a:noAutofit/>
        </a:bodyPr>
        <a:lstStyle/>
        <a:p>
          <a:pPr marL="114300" lvl="1" indent="-114300" algn="l" defTabSz="622300">
            <a:lnSpc>
              <a:spcPct val="90000"/>
            </a:lnSpc>
            <a:spcBef>
              <a:spcPct val="0"/>
            </a:spcBef>
            <a:spcAft>
              <a:spcPct val="15000"/>
            </a:spcAft>
            <a:buChar char="••"/>
          </a:pPr>
          <a:r>
            <a:rPr lang="ka-GE" sz="1400" b="1" kern="1200" dirty="0" smtClean="0">
              <a:solidFill>
                <a:srgbClr val="008080"/>
              </a:solidFill>
              <a:latin typeface="+mj-lt"/>
              <a:ea typeface="+mj-ea"/>
              <a:cs typeface="+mj-cs"/>
            </a:rPr>
            <a:t>საცხოვრისის </a:t>
          </a:r>
          <a:r>
            <a:rPr lang="de-AT" sz="1400" b="1" kern="1200" dirty="0" smtClean="0">
              <a:solidFill>
                <a:srgbClr val="008080"/>
              </a:solidFill>
              <a:latin typeface="+mj-lt"/>
              <a:ea typeface="+mj-ea"/>
              <a:cs typeface="+mj-cs"/>
            </a:rPr>
            <a:t>ფართი,</a:t>
          </a:r>
          <a:endParaRPr lang="en-US" sz="1400" b="1" kern="1200" dirty="0">
            <a:solidFill>
              <a:srgbClr val="008080"/>
            </a:solidFill>
            <a:latin typeface="+mj-lt"/>
            <a:ea typeface="+mj-ea"/>
            <a:cs typeface="+mj-cs"/>
          </a:endParaRPr>
        </a:p>
        <a:p>
          <a:pPr marL="114300" lvl="1" indent="-114300" algn="l" defTabSz="622300">
            <a:lnSpc>
              <a:spcPct val="90000"/>
            </a:lnSpc>
            <a:spcBef>
              <a:spcPct val="0"/>
            </a:spcBef>
            <a:spcAft>
              <a:spcPct val="15000"/>
            </a:spcAft>
            <a:buChar char="••"/>
          </a:pPr>
          <a:r>
            <a:rPr lang="de-AT" sz="1400" b="1" kern="1200" dirty="0" smtClean="0">
              <a:solidFill>
                <a:srgbClr val="008080"/>
              </a:solidFill>
              <a:latin typeface="+mj-lt"/>
              <a:ea typeface="+mj-ea"/>
              <a:cs typeface="+mj-cs"/>
            </a:rPr>
            <a:t>ოთახების რაოდენობა</a:t>
          </a:r>
          <a:endParaRPr lang="en-US" sz="1400" b="1" kern="1200" dirty="0">
            <a:solidFill>
              <a:srgbClr val="008080"/>
            </a:solidFill>
            <a:latin typeface="+mj-lt"/>
            <a:ea typeface="+mj-ea"/>
            <a:cs typeface="+mj-cs"/>
          </a:endParaRPr>
        </a:p>
      </dsp:txBody>
      <dsp:txXfrm>
        <a:off x="5064239" y="573164"/>
        <a:ext cx="2220159" cy="1399950"/>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drawing1.xml><?xml version="1.0" encoding="utf-8"?>
<c:userShapes xmlns:c="http://schemas.openxmlformats.org/drawingml/2006/chart">
  <cdr:relSizeAnchor xmlns:cdr="http://schemas.openxmlformats.org/drawingml/2006/chartDrawing">
    <cdr:from>
      <cdr:x>0.23687</cdr:x>
      <cdr:y>0.07605</cdr:y>
    </cdr:from>
    <cdr:to>
      <cdr:x>0.39682</cdr:x>
      <cdr:y>0.24335</cdr:y>
    </cdr:to>
    <cdr:sp macro="" textlink="">
      <cdr:nvSpPr>
        <cdr:cNvPr id="2" name="TextBox 1"/>
        <cdr:cNvSpPr txBox="1"/>
      </cdr:nvSpPr>
      <cdr:spPr>
        <a:xfrm xmlns:a="http://schemas.openxmlformats.org/drawingml/2006/main">
          <a:off x="2144007" y="381000"/>
          <a:ext cx="1447801" cy="8382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ka-GE" sz="1400" b="1" dirty="0">
              <a:solidFill>
                <a:srgbClr val="004C4A"/>
              </a:solidFill>
            </a:rPr>
            <a:t>საცხოვრებელი ადგილის </a:t>
          </a:r>
          <a:r>
            <a:rPr lang="ka-GE" sz="1400" b="1" dirty="0" smtClean="0">
              <a:solidFill>
                <a:srgbClr val="004C4A"/>
              </a:solidFill>
            </a:rPr>
            <a:t>მდებარეობა</a:t>
          </a:r>
          <a:endParaRPr lang="en-US" sz="1400" b="1" dirty="0">
            <a:solidFill>
              <a:srgbClr val="004C4A"/>
            </a:solidFill>
          </a:endParaRPr>
        </a:p>
      </cdr:txBody>
    </cdr:sp>
  </cdr:relSizeAnchor>
  <cdr:relSizeAnchor xmlns:cdr="http://schemas.openxmlformats.org/drawingml/2006/chartDrawing">
    <cdr:from>
      <cdr:x>0.39823</cdr:x>
      <cdr:y>0.09126</cdr:y>
    </cdr:from>
    <cdr:to>
      <cdr:x>0.53982</cdr:x>
      <cdr:y>0.24335</cdr:y>
    </cdr:to>
    <cdr:sp macro="" textlink="">
      <cdr:nvSpPr>
        <cdr:cNvPr id="3" name="TextBox 2"/>
        <cdr:cNvSpPr txBox="1"/>
      </cdr:nvSpPr>
      <cdr:spPr>
        <a:xfrm xmlns:a="http://schemas.openxmlformats.org/drawingml/2006/main">
          <a:off x="3604539" y="457200"/>
          <a:ext cx="1281587" cy="7620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ka-GE" sz="1400" b="1" dirty="0">
              <a:solidFill>
                <a:srgbClr val="004C4A"/>
              </a:solidFill>
            </a:rPr>
            <a:t>საჭიროების ინდექსი</a:t>
          </a:r>
          <a:endParaRPr lang="en-US" sz="1400" b="1" dirty="0">
            <a:solidFill>
              <a:srgbClr val="004C4A"/>
            </a:solidFill>
          </a:endParaRPr>
        </a:p>
      </cdr:txBody>
    </cdr:sp>
  </cdr:relSizeAnchor>
  <cdr:relSizeAnchor xmlns:cdr="http://schemas.openxmlformats.org/drawingml/2006/chartDrawing">
    <cdr:from>
      <cdr:x>0.48943</cdr:x>
      <cdr:y>0.27377</cdr:y>
    </cdr:from>
    <cdr:to>
      <cdr:x>0.64938</cdr:x>
      <cdr:y>0.4376</cdr:y>
    </cdr:to>
    <cdr:sp macro="" textlink="">
      <cdr:nvSpPr>
        <cdr:cNvPr id="4" name="TextBox 3"/>
        <cdr:cNvSpPr txBox="1"/>
      </cdr:nvSpPr>
      <cdr:spPr>
        <a:xfrm xmlns:a="http://schemas.openxmlformats.org/drawingml/2006/main">
          <a:off x="4430007" y="1371600"/>
          <a:ext cx="1447799" cy="820821"/>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ka-GE" sz="1300" b="1" dirty="0">
              <a:solidFill>
                <a:srgbClr val="004C4A"/>
              </a:solidFill>
            </a:rPr>
            <a:t>დემოგრაფიული მდგომარეობა</a:t>
          </a:r>
          <a:endParaRPr lang="en-US" sz="1300" b="1" dirty="0">
            <a:solidFill>
              <a:srgbClr val="004C4A"/>
            </a:solidFill>
          </a:endParaRPr>
        </a:p>
      </cdr:txBody>
    </cdr:sp>
  </cdr:relSizeAnchor>
  <cdr:relSizeAnchor xmlns:cdr="http://schemas.openxmlformats.org/drawingml/2006/chartDrawing">
    <cdr:from>
      <cdr:x>0.52212</cdr:x>
      <cdr:y>0.54189</cdr:y>
    </cdr:from>
    <cdr:to>
      <cdr:x>0.66372</cdr:x>
      <cdr:y>0.68442</cdr:y>
    </cdr:to>
    <cdr:sp macro="" textlink="">
      <cdr:nvSpPr>
        <cdr:cNvPr id="5" name="TextBox 4"/>
        <cdr:cNvSpPr txBox="1"/>
      </cdr:nvSpPr>
      <cdr:spPr>
        <a:xfrm xmlns:a="http://schemas.openxmlformats.org/drawingml/2006/main">
          <a:off x="4725916" y="2714894"/>
          <a:ext cx="1281679" cy="714106"/>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ka-GE" sz="1400" b="1" dirty="0">
              <a:solidFill>
                <a:srgbClr val="004C4A"/>
              </a:solidFill>
            </a:rPr>
            <a:t>განათლება</a:t>
          </a:r>
          <a:endParaRPr lang="en-US" sz="1400" b="1" dirty="0">
            <a:solidFill>
              <a:srgbClr val="004C4A"/>
            </a:solidFill>
          </a:endParaRPr>
        </a:p>
      </cdr:txBody>
    </cdr:sp>
  </cdr:relSizeAnchor>
  <cdr:relSizeAnchor xmlns:cdr="http://schemas.openxmlformats.org/drawingml/2006/chartDrawing">
    <cdr:from>
      <cdr:x>0.45575</cdr:x>
      <cdr:y>0.74419</cdr:y>
    </cdr:from>
    <cdr:to>
      <cdr:x>0.63717</cdr:x>
      <cdr:y>0.82413</cdr:y>
    </cdr:to>
    <cdr:sp macro="" textlink="">
      <cdr:nvSpPr>
        <cdr:cNvPr id="6" name="TextBox 5"/>
        <cdr:cNvSpPr txBox="1"/>
      </cdr:nvSpPr>
      <cdr:spPr>
        <a:xfrm xmlns:a="http://schemas.openxmlformats.org/drawingml/2006/main">
          <a:off x="4125207" y="3728460"/>
          <a:ext cx="1642073" cy="400506"/>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ka-GE" sz="1400" b="1" dirty="0">
              <a:solidFill>
                <a:srgbClr val="004C4A"/>
              </a:solidFill>
            </a:rPr>
            <a:t>შემოსავალი</a:t>
          </a:r>
          <a:endParaRPr lang="en-US" sz="1400" b="1" dirty="0">
            <a:solidFill>
              <a:srgbClr val="004C4A"/>
            </a:solidFill>
          </a:endParaRPr>
        </a:p>
      </cdr:txBody>
    </cdr:sp>
  </cdr:relSizeAnchor>
  <cdr:relSizeAnchor xmlns:cdr="http://schemas.openxmlformats.org/drawingml/2006/chartDrawing">
    <cdr:from>
      <cdr:x>0.30973</cdr:x>
      <cdr:y>0.85172</cdr:y>
    </cdr:from>
    <cdr:to>
      <cdr:x>0.46903</cdr:x>
      <cdr:y>0.98401</cdr:y>
    </cdr:to>
    <cdr:sp macro="" textlink="">
      <cdr:nvSpPr>
        <cdr:cNvPr id="7" name="TextBox 6"/>
        <cdr:cNvSpPr txBox="1"/>
      </cdr:nvSpPr>
      <cdr:spPr>
        <a:xfrm xmlns:a="http://schemas.openxmlformats.org/drawingml/2006/main">
          <a:off x="2803490" y="4267200"/>
          <a:ext cx="1441888" cy="66278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ka-GE" sz="1400" b="1" dirty="0">
              <a:solidFill>
                <a:srgbClr val="004C4A"/>
              </a:solidFill>
            </a:rPr>
            <a:t>კომუნალური ხარჯი</a:t>
          </a:r>
          <a:endParaRPr lang="en-US" sz="1400" b="1" dirty="0">
            <a:solidFill>
              <a:srgbClr val="004C4A"/>
            </a:solidFill>
          </a:endParaRPr>
        </a:p>
      </cdr:txBody>
    </cdr:sp>
  </cdr:relSizeAnchor>
  <cdr:relSizeAnchor xmlns:cdr="http://schemas.openxmlformats.org/drawingml/2006/chartDrawing">
    <cdr:from>
      <cdr:x>0.1611</cdr:x>
      <cdr:y>0.74526</cdr:y>
    </cdr:from>
    <cdr:to>
      <cdr:x>0.32947</cdr:x>
      <cdr:y>0.89735</cdr:y>
    </cdr:to>
    <cdr:sp macro="" textlink="">
      <cdr:nvSpPr>
        <cdr:cNvPr id="8" name="TextBox 7"/>
        <cdr:cNvSpPr txBox="1"/>
      </cdr:nvSpPr>
      <cdr:spPr>
        <a:xfrm xmlns:a="http://schemas.openxmlformats.org/drawingml/2006/main">
          <a:off x="1458207" y="3733800"/>
          <a:ext cx="1524000" cy="7620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ka-GE" sz="1400" b="1" dirty="0">
              <a:solidFill>
                <a:srgbClr val="004C4A"/>
              </a:solidFill>
            </a:rPr>
            <a:t>საცხოვრებელი ადგილი</a:t>
          </a:r>
          <a:endParaRPr lang="en-US" sz="1400" b="1" dirty="0">
            <a:solidFill>
              <a:srgbClr val="004C4A"/>
            </a:solidFill>
          </a:endParaRPr>
        </a:p>
      </cdr:txBody>
    </cdr:sp>
  </cdr:relSizeAnchor>
  <cdr:relSizeAnchor xmlns:cdr="http://schemas.openxmlformats.org/drawingml/2006/chartDrawing">
    <cdr:from>
      <cdr:x>0.13274</cdr:x>
      <cdr:y>0.51712</cdr:y>
    </cdr:from>
    <cdr:to>
      <cdr:x>0.23894</cdr:x>
      <cdr:y>0.68442</cdr:y>
    </cdr:to>
    <cdr:sp macro="" textlink="">
      <cdr:nvSpPr>
        <cdr:cNvPr id="9" name="TextBox 8"/>
        <cdr:cNvSpPr txBox="1"/>
      </cdr:nvSpPr>
      <cdr:spPr>
        <a:xfrm xmlns:a="http://schemas.openxmlformats.org/drawingml/2006/main">
          <a:off x="1201483" y="2590800"/>
          <a:ext cx="961258" cy="8382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ka-GE" sz="1400" b="1" dirty="0">
              <a:solidFill>
                <a:srgbClr val="004C4A"/>
              </a:solidFill>
            </a:rPr>
            <a:t>მოძრავი ქონება</a:t>
          </a:r>
          <a:endParaRPr lang="en-US" sz="1400" b="1" dirty="0">
            <a:solidFill>
              <a:srgbClr val="004C4A"/>
            </a:solidFill>
          </a:endParaRPr>
        </a:p>
      </cdr:txBody>
    </cdr:sp>
  </cdr:relSizeAnchor>
  <cdr:relSizeAnchor xmlns:cdr="http://schemas.openxmlformats.org/drawingml/2006/chartDrawing">
    <cdr:from>
      <cdr:x>0.15044</cdr:x>
      <cdr:y>0.27377</cdr:y>
    </cdr:from>
    <cdr:to>
      <cdr:x>0.26549</cdr:x>
      <cdr:y>0.42586</cdr:y>
    </cdr:to>
    <cdr:sp macro="" textlink="">
      <cdr:nvSpPr>
        <cdr:cNvPr id="10" name="TextBox 9"/>
        <cdr:cNvSpPr txBox="1"/>
      </cdr:nvSpPr>
      <cdr:spPr>
        <a:xfrm xmlns:a="http://schemas.openxmlformats.org/drawingml/2006/main">
          <a:off x="1361692" y="1371600"/>
          <a:ext cx="1041364" cy="7620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ka-GE" sz="1400" b="1" dirty="0">
              <a:solidFill>
                <a:srgbClr val="004C4A"/>
              </a:solidFill>
            </a:rPr>
            <a:t>უძრავი ქონება</a:t>
          </a:r>
          <a:endParaRPr lang="en-US" sz="1400" b="1" dirty="0">
            <a:solidFill>
              <a:srgbClr val="004C4A"/>
            </a:solidFill>
          </a:endParaRPr>
        </a:p>
      </cdr:txBody>
    </cdr:sp>
  </cdr:relSizeAnchor>
  <cdr:relSizeAnchor xmlns:cdr="http://schemas.openxmlformats.org/drawingml/2006/chartDrawing">
    <cdr:from>
      <cdr:x>0.2999</cdr:x>
      <cdr:y>0.34981</cdr:y>
    </cdr:from>
    <cdr:to>
      <cdr:x>0.4769</cdr:x>
      <cdr:y>0.65358</cdr:y>
    </cdr:to>
    <cdr:sp macro="" textlink="">
      <cdr:nvSpPr>
        <cdr:cNvPr id="11" name="Oval 10"/>
        <cdr:cNvSpPr/>
      </cdr:nvSpPr>
      <cdr:spPr>
        <a:xfrm xmlns:a="http://schemas.openxmlformats.org/drawingml/2006/main">
          <a:off x="2714558" y="1752600"/>
          <a:ext cx="1602097" cy="1521916"/>
        </a:xfrm>
        <a:prstGeom xmlns:a="http://schemas.openxmlformats.org/drawingml/2006/main" prst="ellipse">
          <a:avLst/>
        </a:prstGeom>
        <a:solidFill xmlns:a="http://schemas.openxmlformats.org/drawingml/2006/main">
          <a:srgbClr val="00A8A4"/>
        </a:solidFill>
        <a:ln xmlns:a="http://schemas.openxmlformats.org/drawingml/2006/main">
          <a:solidFill>
            <a:srgbClr val="004C4A"/>
          </a:solidFill>
        </a:ln>
      </cdr:spPr>
      <cdr:style>
        <a:lnRef xmlns:a="http://schemas.openxmlformats.org/drawingml/2006/main" idx="2">
          <a:schemeClr val="dk1"/>
        </a:lnRef>
        <a:fillRef xmlns:a="http://schemas.openxmlformats.org/drawingml/2006/main" idx="1">
          <a:schemeClr val="lt1"/>
        </a:fillRef>
        <a:effectRef xmlns:a="http://schemas.openxmlformats.org/drawingml/2006/main" idx="0">
          <a:schemeClr val="dk1"/>
        </a:effectRef>
        <a:fontRef xmlns:a="http://schemas.openxmlformats.org/drawingml/2006/main" idx="minor">
          <a:schemeClr val="dk1"/>
        </a:fontRef>
      </cdr:style>
      <cdr:txBody>
        <a:bodyPr xmlns:a="http://schemas.openxmlformats.org/drawingml/2006/main" vertOverflow="clip"/>
        <a:lstStyle xmlns:a="http://schemas.openxmlformats.org/drawingml/2006/main"/>
        <a:p xmlns:a="http://schemas.openxmlformats.org/drawingml/2006/main">
          <a:pPr algn="ctr"/>
          <a:endParaRPr lang="en-US" dirty="0"/>
        </a:p>
      </cdr:txBody>
    </cdr:sp>
  </cdr:relSizeAnchor>
  <cdr:relSizeAnchor xmlns:cdr="http://schemas.openxmlformats.org/drawingml/2006/chartDrawing">
    <cdr:from>
      <cdr:x>0.33628</cdr:x>
      <cdr:y>0.42444</cdr:y>
    </cdr:from>
    <cdr:to>
      <cdr:x>0.45133</cdr:x>
      <cdr:y>0.56833</cdr:y>
    </cdr:to>
    <cdr:sp macro="" textlink="">
      <cdr:nvSpPr>
        <cdr:cNvPr id="12" name="TextBox 11"/>
        <cdr:cNvSpPr txBox="1"/>
      </cdr:nvSpPr>
      <cdr:spPr>
        <a:xfrm xmlns:a="http://schemas.openxmlformats.org/drawingml/2006/main">
          <a:off x="2895600" y="2022902"/>
          <a:ext cx="990600" cy="6858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0.2999</cdr:x>
      <cdr:y>0.42586</cdr:y>
    </cdr:from>
    <cdr:to>
      <cdr:x>0.4769</cdr:x>
      <cdr:y>0.64509</cdr:y>
    </cdr:to>
    <cdr:sp macro="" textlink="">
      <cdr:nvSpPr>
        <cdr:cNvPr id="13" name="TextBox 12"/>
        <cdr:cNvSpPr txBox="1"/>
      </cdr:nvSpPr>
      <cdr:spPr>
        <a:xfrm xmlns:a="http://schemas.openxmlformats.org/drawingml/2006/main">
          <a:off x="2714558" y="2133600"/>
          <a:ext cx="1602097" cy="1098384"/>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ka-GE" sz="1600" b="1" dirty="0" smtClean="0">
              <a:solidFill>
                <a:schemeClr val="bg1"/>
              </a:solidFill>
            </a:rPr>
            <a:t>ოჯახის სარეიტინგო ქულა</a:t>
          </a:r>
          <a:endParaRPr lang="en-US" sz="1600" b="1" dirty="0">
            <a:solidFill>
              <a:schemeClr val="bg1"/>
            </a:solidFill>
          </a:endParaRP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96332"/>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96332"/>
          </a:xfrm>
          <a:prstGeom prst="rect">
            <a:avLst/>
          </a:prstGeom>
        </p:spPr>
        <p:txBody>
          <a:bodyPr vert="horz" lIns="91440" tIns="45720" rIns="91440" bIns="45720" rtlCol="0"/>
          <a:lstStyle>
            <a:lvl1pPr algn="r">
              <a:defRPr sz="1200"/>
            </a:lvl1pPr>
          </a:lstStyle>
          <a:p>
            <a:fld id="{80D43F5D-34C0-4A12-984F-9BBD09DAF1BB}" type="datetimeFigureOut">
              <a:rPr lang="en-US" smtClean="0"/>
              <a:pPr/>
              <a:t>10/3/2020</a:t>
            </a:fld>
            <a:endParaRPr lang="en-US"/>
          </a:p>
        </p:txBody>
      </p:sp>
      <p:sp>
        <p:nvSpPr>
          <p:cNvPr id="4" name="Slide Image Placeholder 3"/>
          <p:cNvSpPr>
            <a:spLocks noGrp="1" noRot="1" noChangeAspect="1"/>
          </p:cNvSpPr>
          <p:nvPr>
            <p:ph type="sldImg" idx="2"/>
          </p:nvPr>
        </p:nvSpPr>
        <p:spPr>
          <a:xfrm>
            <a:off x="947738" y="744538"/>
            <a:ext cx="4962525" cy="3722687"/>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715153"/>
            <a:ext cx="5486400" cy="446698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428583"/>
            <a:ext cx="2971800" cy="496332"/>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9428583"/>
            <a:ext cx="2971800" cy="496332"/>
          </a:xfrm>
          <a:prstGeom prst="rect">
            <a:avLst/>
          </a:prstGeom>
        </p:spPr>
        <p:txBody>
          <a:bodyPr vert="horz" lIns="91440" tIns="45720" rIns="91440" bIns="45720" rtlCol="0" anchor="b"/>
          <a:lstStyle>
            <a:lvl1pPr algn="r">
              <a:defRPr sz="1200"/>
            </a:lvl1pPr>
          </a:lstStyle>
          <a:p>
            <a:fld id="{B2EDE394-3571-4494-8332-A1D3D841FE4E}" type="slidenum">
              <a:rPr lang="en-US" smtClean="0"/>
              <a:pPr/>
              <a:t>‹#›</a:t>
            </a:fld>
            <a:endParaRPr lang="en-US"/>
          </a:p>
        </p:txBody>
      </p:sp>
    </p:spTree>
    <p:extLst>
      <p:ext uri="{BB962C8B-B14F-4D97-AF65-F5344CB8AC3E}">
        <p14:creationId xmlns:p14="http://schemas.microsoft.com/office/powerpoint/2010/main" val="6685321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ru-RU"/>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ru-RU"/>
          </a:p>
        </p:txBody>
      </p:sp>
      <p:sp>
        <p:nvSpPr>
          <p:cNvPr id="4" name="Date Placeholder 3"/>
          <p:cNvSpPr>
            <a:spLocks noGrp="1"/>
          </p:cNvSpPr>
          <p:nvPr>
            <p:ph type="dt" sz="half" idx="10"/>
          </p:nvPr>
        </p:nvSpPr>
        <p:spPr/>
        <p:txBody>
          <a:bodyPr/>
          <a:lstStyle/>
          <a:p>
            <a:fld id="{813BA286-83BE-46FF-8FDD-19FE3CA107B6}" type="datetimeFigureOut">
              <a:rPr lang="ru-RU" smtClean="0"/>
              <a:pPr/>
              <a:t>03.10.2020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C08C3675-4175-4B9B-A926-7E36BCC71CFC}"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ru-RU"/>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4" name="Date Placeholder 3"/>
          <p:cNvSpPr>
            <a:spLocks noGrp="1"/>
          </p:cNvSpPr>
          <p:nvPr>
            <p:ph type="dt" sz="half" idx="10"/>
          </p:nvPr>
        </p:nvSpPr>
        <p:spPr/>
        <p:txBody>
          <a:bodyPr/>
          <a:lstStyle/>
          <a:p>
            <a:fld id="{813BA286-83BE-46FF-8FDD-19FE3CA107B6}" type="datetimeFigureOut">
              <a:rPr lang="ru-RU" smtClean="0"/>
              <a:pPr/>
              <a:t>03.10.2020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C08C3675-4175-4B9B-A926-7E36BCC71CFC}"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ru-RU"/>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4" name="Date Placeholder 3"/>
          <p:cNvSpPr>
            <a:spLocks noGrp="1"/>
          </p:cNvSpPr>
          <p:nvPr>
            <p:ph type="dt" sz="half" idx="10"/>
          </p:nvPr>
        </p:nvSpPr>
        <p:spPr/>
        <p:txBody>
          <a:bodyPr/>
          <a:lstStyle/>
          <a:p>
            <a:fld id="{813BA286-83BE-46FF-8FDD-19FE3CA107B6}" type="datetimeFigureOut">
              <a:rPr lang="ru-RU" smtClean="0"/>
              <a:pPr/>
              <a:t>03.10.2020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C08C3675-4175-4B9B-A926-7E36BCC71CFC}"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ru-RU"/>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4" name="Date Placeholder 3"/>
          <p:cNvSpPr>
            <a:spLocks noGrp="1"/>
          </p:cNvSpPr>
          <p:nvPr>
            <p:ph type="dt" sz="half" idx="10"/>
          </p:nvPr>
        </p:nvSpPr>
        <p:spPr/>
        <p:txBody>
          <a:bodyPr/>
          <a:lstStyle/>
          <a:p>
            <a:fld id="{813BA286-83BE-46FF-8FDD-19FE3CA107B6}" type="datetimeFigureOut">
              <a:rPr lang="ru-RU" smtClean="0"/>
              <a:pPr/>
              <a:t>03.10.2020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C08C3675-4175-4B9B-A926-7E36BCC71CFC}"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ru-RU"/>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13BA286-83BE-46FF-8FDD-19FE3CA107B6}" type="datetimeFigureOut">
              <a:rPr lang="ru-RU" smtClean="0"/>
              <a:pPr/>
              <a:t>03.10.2020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C08C3675-4175-4B9B-A926-7E36BCC71CFC}"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ru-RU"/>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5" name="Date Placeholder 4"/>
          <p:cNvSpPr>
            <a:spLocks noGrp="1"/>
          </p:cNvSpPr>
          <p:nvPr>
            <p:ph type="dt" sz="half" idx="10"/>
          </p:nvPr>
        </p:nvSpPr>
        <p:spPr/>
        <p:txBody>
          <a:bodyPr/>
          <a:lstStyle/>
          <a:p>
            <a:fld id="{813BA286-83BE-46FF-8FDD-19FE3CA107B6}" type="datetimeFigureOut">
              <a:rPr lang="ru-RU" smtClean="0"/>
              <a:pPr/>
              <a:t>03.10.2020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C08C3675-4175-4B9B-A926-7E36BCC71CFC}"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ru-R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7" name="Date Placeholder 6"/>
          <p:cNvSpPr>
            <a:spLocks noGrp="1"/>
          </p:cNvSpPr>
          <p:nvPr>
            <p:ph type="dt" sz="half" idx="10"/>
          </p:nvPr>
        </p:nvSpPr>
        <p:spPr/>
        <p:txBody>
          <a:bodyPr/>
          <a:lstStyle/>
          <a:p>
            <a:fld id="{813BA286-83BE-46FF-8FDD-19FE3CA107B6}" type="datetimeFigureOut">
              <a:rPr lang="ru-RU" smtClean="0"/>
              <a:pPr/>
              <a:t>03.10.2020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C08C3675-4175-4B9B-A926-7E36BCC71CFC}"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ru-RU"/>
          </a:p>
        </p:txBody>
      </p:sp>
      <p:sp>
        <p:nvSpPr>
          <p:cNvPr id="3" name="Date Placeholder 2"/>
          <p:cNvSpPr>
            <a:spLocks noGrp="1"/>
          </p:cNvSpPr>
          <p:nvPr>
            <p:ph type="dt" sz="half" idx="10"/>
          </p:nvPr>
        </p:nvSpPr>
        <p:spPr/>
        <p:txBody>
          <a:bodyPr/>
          <a:lstStyle/>
          <a:p>
            <a:fld id="{813BA286-83BE-46FF-8FDD-19FE3CA107B6}" type="datetimeFigureOut">
              <a:rPr lang="ru-RU" smtClean="0"/>
              <a:pPr/>
              <a:t>03.10.2020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C08C3675-4175-4B9B-A926-7E36BCC71CFC}"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3BA286-83BE-46FF-8FDD-19FE3CA107B6}" type="datetimeFigureOut">
              <a:rPr lang="ru-RU" smtClean="0"/>
              <a:pPr/>
              <a:t>03.10.2020</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C08C3675-4175-4B9B-A926-7E36BCC71CFC}"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ru-RU"/>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13BA286-83BE-46FF-8FDD-19FE3CA107B6}" type="datetimeFigureOut">
              <a:rPr lang="ru-RU" smtClean="0"/>
              <a:pPr/>
              <a:t>03.10.2020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C08C3675-4175-4B9B-A926-7E36BCC71CFC}"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ru-RU"/>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13BA286-83BE-46FF-8FDD-19FE3CA107B6}" type="datetimeFigureOut">
              <a:rPr lang="ru-RU" smtClean="0"/>
              <a:pPr/>
              <a:t>03.10.2020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C08C3675-4175-4B9B-A926-7E36BCC71CFC}"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ru-RU"/>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13BA286-83BE-46FF-8FDD-19FE3CA107B6}" type="datetimeFigureOut">
              <a:rPr lang="ru-RU" smtClean="0"/>
              <a:pPr/>
              <a:t>03.10.2020</a:t>
            </a:fld>
            <a:endParaRPr lang="ru-RU"/>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08C3675-4175-4B9B-A926-7E36BCC71CFC}"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8" Type="http://schemas.openxmlformats.org/officeDocument/2006/relationships/diagramData" Target="../diagrams/data2.xml"/><Relationship Id="rId3" Type="http://schemas.openxmlformats.org/officeDocument/2006/relationships/diagramData" Target="../diagrams/data1.xml"/><Relationship Id="rId7" Type="http://schemas.microsoft.com/office/2007/relationships/diagramDrawing" Target="../diagrams/drawing1.xml"/><Relationship Id="rId12" Type="http://schemas.microsoft.com/office/2007/relationships/diagramDrawing" Target="../diagrams/drawing2.xml"/><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diagramColors" Target="../diagrams/colors1.xml"/><Relationship Id="rId11" Type="http://schemas.openxmlformats.org/officeDocument/2006/relationships/diagramColors" Target="../diagrams/colors2.xml"/><Relationship Id="rId5" Type="http://schemas.openxmlformats.org/officeDocument/2006/relationships/diagramQuickStyle" Target="../diagrams/quickStyle1.xml"/><Relationship Id="rId10" Type="http://schemas.openxmlformats.org/officeDocument/2006/relationships/diagramQuickStyle" Target="../diagrams/quickStyle2.xml"/><Relationship Id="rId4" Type="http://schemas.openxmlformats.org/officeDocument/2006/relationships/diagramLayout" Target="../diagrams/layout1.xml"/><Relationship Id="rId9" Type="http://schemas.openxmlformats.org/officeDocument/2006/relationships/diagramLayout" Target="../diagrams/layout2.xml"/></Relationships>
</file>

<file path=ppt/slides/_rels/slide14.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hyperlink" Target="http://www.worknet.gov.ge/" TargetMode="External"/><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hyperlink" Target="http://www.who.int/icidh/whodas/" TargetMode="External"/><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ctrTitle"/>
          </p:nvPr>
        </p:nvSpPr>
        <p:spPr/>
        <p:txBody>
          <a:bodyPr/>
          <a:lstStyle/>
          <a:p>
            <a:endParaRPr lang="en-US" dirty="0"/>
          </a:p>
        </p:txBody>
      </p:sp>
      <p:sp>
        <p:nvSpPr>
          <p:cNvPr id="10" name="Subtitle 9"/>
          <p:cNvSpPr>
            <a:spLocks noGrp="1"/>
          </p:cNvSpPr>
          <p:nvPr>
            <p:ph type="subTitle" idx="1"/>
          </p:nvPr>
        </p:nvSpPr>
        <p:spPr/>
        <p:txBody>
          <a:bodyPr/>
          <a:lstStyle/>
          <a:p>
            <a:endParaRPr lang="en-US"/>
          </a:p>
        </p:txBody>
      </p:sp>
      <p:pic>
        <p:nvPicPr>
          <p:cNvPr id="4" name="Picture 3" descr="MOH ppt-02.jpg"/>
          <p:cNvPicPr>
            <a:picLocks noChangeAspect="1"/>
          </p:cNvPicPr>
          <p:nvPr/>
        </p:nvPicPr>
        <p:blipFill>
          <a:blip r:embed="rId2" cstate="print"/>
          <a:stretch>
            <a:fillRect/>
          </a:stretch>
        </p:blipFill>
        <p:spPr>
          <a:xfrm>
            <a:off x="-28526" y="-8709"/>
            <a:ext cx="9144000" cy="6857464"/>
          </a:xfrm>
          <a:prstGeom prst="rect">
            <a:avLst/>
          </a:prstGeom>
        </p:spPr>
      </p:pic>
      <p:sp>
        <p:nvSpPr>
          <p:cNvPr id="2" name="Rectangle 1"/>
          <p:cNvSpPr/>
          <p:nvPr/>
        </p:nvSpPr>
        <p:spPr>
          <a:xfrm>
            <a:off x="304800" y="2097405"/>
            <a:ext cx="8310387" cy="4093428"/>
          </a:xfrm>
          <a:prstGeom prst="rect">
            <a:avLst/>
          </a:prstGeom>
        </p:spPr>
        <p:txBody>
          <a:bodyPr wrap="square">
            <a:spAutoFit/>
          </a:bodyPr>
          <a:lstStyle/>
          <a:p>
            <a:pPr algn="ctr"/>
            <a:r>
              <a:rPr lang="ka-GE" sz="3600" b="1" dirty="0">
                <a:solidFill>
                  <a:srgbClr val="006666"/>
                </a:solidFill>
              </a:rPr>
              <a:t>სოციალური დაცვა და ადგილობრივი ორგანოების </a:t>
            </a:r>
            <a:r>
              <a:rPr lang="ka-GE" sz="3600" b="1" dirty="0" smtClean="0">
                <a:solidFill>
                  <a:srgbClr val="006666"/>
                </a:solidFill>
              </a:rPr>
              <a:t>ჩართულობა</a:t>
            </a:r>
          </a:p>
          <a:p>
            <a:pPr algn="ctr"/>
            <a:endParaRPr lang="ka-GE" sz="3600" b="1" dirty="0">
              <a:solidFill>
                <a:srgbClr val="006666"/>
              </a:solidFill>
            </a:endParaRPr>
          </a:p>
          <a:p>
            <a:pPr algn="ctr"/>
            <a:endParaRPr lang="ka-GE" sz="2800" b="1" dirty="0" smtClean="0">
              <a:solidFill>
                <a:srgbClr val="006666"/>
              </a:solidFill>
            </a:endParaRPr>
          </a:p>
          <a:p>
            <a:pPr algn="ctr"/>
            <a:endParaRPr lang="ka-GE" sz="2800" b="1" dirty="0">
              <a:solidFill>
                <a:srgbClr val="006666"/>
              </a:solidFill>
            </a:endParaRPr>
          </a:p>
          <a:p>
            <a:pPr algn="ctr"/>
            <a:endParaRPr lang="ka-GE" sz="2800" b="1" dirty="0" smtClean="0">
              <a:solidFill>
                <a:srgbClr val="006666"/>
              </a:solidFill>
            </a:endParaRPr>
          </a:p>
          <a:p>
            <a:pPr algn="ctr"/>
            <a:r>
              <a:rPr lang="ka-GE" sz="2000" b="1" dirty="0" smtClean="0">
                <a:solidFill>
                  <a:srgbClr val="006666"/>
                </a:solidFill>
              </a:rPr>
              <a:t>თათია გვარამაძე</a:t>
            </a:r>
          </a:p>
          <a:p>
            <a:pPr algn="ctr"/>
            <a:r>
              <a:rPr lang="ka-GE" sz="2000" b="1" dirty="0" smtClean="0">
                <a:solidFill>
                  <a:srgbClr val="006666"/>
                </a:solidFill>
              </a:rPr>
              <a:t>2020 წელი </a:t>
            </a:r>
            <a:endParaRPr lang="ka-GE" sz="2000" b="1" dirty="0">
              <a:solidFill>
                <a:srgbClr val="006666"/>
              </a:solidFill>
            </a:endParaRPr>
          </a:p>
          <a:p>
            <a:pPr algn="ctr"/>
            <a:endParaRPr lang="en-US" sz="2800" b="1" dirty="0">
              <a:solidFill>
                <a:srgbClr val="006666"/>
              </a:solidFill>
            </a:endParaRPr>
          </a:p>
        </p:txBody>
      </p:sp>
    </p:spTree>
    <p:extLst>
      <p:ext uri="{BB962C8B-B14F-4D97-AF65-F5344CB8AC3E}">
        <p14:creationId xmlns:p14="http://schemas.microsoft.com/office/powerpoint/2010/main" val="324471529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ctrTitle"/>
          </p:nvPr>
        </p:nvSpPr>
        <p:spPr/>
        <p:txBody>
          <a:bodyPr/>
          <a:lstStyle/>
          <a:p>
            <a:endParaRPr lang="en-US" dirty="0"/>
          </a:p>
        </p:txBody>
      </p:sp>
      <p:sp>
        <p:nvSpPr>
          <p:cNvPr id="10" name="Subtitle 9"/>
          <p:cNvSpPr>
            <a:spLocks noGrp="1"/>
          </p:cNvSpPr>
          <p:nvPr>
            <p:ph type="subTitle" idx="1"/>
          </p:nvPr>
        </p:nvSpPr>
        <p:spPr/>
        <p:txBody>
          <a:bodyPr/>
          <a:lstStyle/>
          <a:p>
            <a:endParaRPr lang="en-US"/>
          </a:p>
        </p:txBody>
      </p:sp>
      <p:pic>
        <p:nvPicPr>
          <p:cNvPr id="4" name="Picture 3" descr="MOH ppt-02.jpg"/>
          <p:cNvPicPr>
            <a:picLocks noChangeAspect="1"/>
          </p:cNvPicPr>
          <p:nvPr/>
        </p:nvPicPr>
        <p:blipFill>
          <a:blip r:embed="rId2" cstate="print"/>
          <a:stretch>
            <a:fillRect/>
          </a:stretch>
        </p:blipFill>
        <p:spPr>
          <a:xfrm>
            <a:off x="0" y="536"/>
            <a:ext cx="9144000" cy="6857464"/>
          </a:xfrm>
          <a:prstGeom prst="rect">
            <a:avLst/>
          </a:prstGeom>
        </p:spPr>
      </p:pic>
      <p:sp>
        <p:nvSpPr>
          <p:cNvPr id="7" name="Title 1"/>
          <p:cNvSpPr txBox="1">
            <a:spLocks/>
          </p:cNvSpPr>
          <p:nvPr/>
        </p:nvSpPr>
        <p:spPr>
          <a:xfrm>
            <a:off x="2819400" y="762000"/>
            <a:ext cx="5802818" cy="8382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ka-GE" sz="2200" b="1" dirty="0" smtClean="0">
                <a:solidFill>
                  <a:srgbClr val="006666"/>
                </a:solidFill>
              </a:rPr>
              <a:t>სახელმწიფო ბიუჯეტით დაფინანსებული სოციალური ტრანსფერები</a:t>
            </a:r>
            <a:endParaRPr lang="en-US" sz="2200" b="1" dirty="0">
              <a:solidFill>
                <a:srgbClr val="006666"/>
              </a:solidFill>
            </a:endParaRPr>
          </a:p>
        </p:txBody>
      </p:sp>
      <p:sp>
        <p:nvSpPr>
          <p:cNvPr id="11" name="Title 1"/>
          <p:cNvSpPr txBox="1">
            <a:spLocks/>
          </p:cNvSpPr>
          <p:nvPr/>
        </p:nvSpPr>
        <p:spPr>
          <a:xfrm>
            <a:off x="533400" y="1414957"/>
            <a:ext cx="8241218" cy="4376243"/>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endParaRPr lang="en-US" sz="1800" b="1" dirty="0" smtClean="0">
              <a:solidFill>
                <a:srgbClr val="006666"/>
              </a:solidFill>
            </a:endParaRPr>
          </a:p>
          <a:p>
            <a:pPr algn="l"/>
            <a:r>
              <a:rPr lang="ka-GE" sz="1800" b="1" dirty="0" smtClean="0">
                <a:solidFill>
                  <a:srgbClr val="006666"/>
                </a:solidFill>
              </a:rPr>
              <a:t>საპენსიო უზრუნველყოფა:</a:t>
            </a:r>
          </a:p>
          <a:p>
            <a:pPr marL="342900" indent="-342900" algn="l">
              <a:buAutoNum type="arabicPeriod"/>
            </a:pPr>
            <a:r>
              <a:rPr lang="ka-GE" sz="1800" b="1" dirty="0" smtClean="0">
                <a:solidFill>
                  <a:srgbClr val="006666"/>
                </a:solidFill>
              </a:rPr>
              <a:t>ასაკით პენსია (</a:t>
            </a:r>
            <a:r>
              <a:rPr lang="ka-GE" sz="1800" dirty="0" smtClean="0">
                <a:solidFill>
                  <a:srgbClr val="006666"/>
                </a:solidFill>
              </a:rPr>
              <a:t>ქალები 60 წლიდან, მამაკაცები - 65 წლიდან</a:t>
            </a:r>
            <a:r>
              <a:rPr lang="ka-GE" sz="1800" b="1" dirty="0" smtClean="0">
                <a:solidFill>
                  <a:srgbClr val="006666"/>
                </a:solidFill>
              </a:rPr>
              <a:t>):</a:t>
            </a:r>
          </a:p>
          <a:p>
            <a:pPr algn="l"/>
            <a:r>
              <a:rPr lang="ka-GE" sz="1800" b="1" dirty="0" smtClean="0">
                <a:solidFill>
                  <a:srgbClr val="006666"/>
                </a:solidFill>
              </a:rPr>
              <a:t>2012 </a:t>
            </a:r>
            <a:r>
              <a:rPr lang="ka-GE" sz="1800" b="1" dirty="0" smtClean="0">
                <a:solidFill>
                  <a:srgbClr val="006666"/>
                </a:solidFill>
              </a:rPr>
              <a:t>წლის 1 იანვრიდან ასაკით პენსიის ოდენობა შეადგენს </a:t>
            </a:r>
            <a:r>
              <a:rPr lang="ka-GE" sz="1800" b="1" dirty="0">
                <a:solidFill>
                  <a:srgbClr val="006666"/>
                </a:solidFill>
              </a:rPr>
              <a:t> </a:t>
            </a:r>
            <a:r>
              <a:rPr lang="ka-GE" sz="1800" b="1" dirty="0" smtClean="0">
                <a:solidFill>
                  <a:srgbClr val="006666"/>
                </a:solidFill>
              </a:rPr>
              <a:t>220 ლარს, ივლისიდან 250 ლარს</a:t>
            </a:r>
            <a:endParaRPr lang="ka-GE" sz="1800" b="1" dirty="0" smtClean="0">
              <a:solidFill>
                <a:srgbClr val="006666"/>
              </a:solidFill>
            </a:endParaRPr>
          </a:p>
          <a:p>
            <a:pPr algn="l"/>
            <a:r>
              <a:rPr lang="ka-GE" sz="1800" dirty="0" smtClean="0">
                <a:solidFill>
                  <a:srgbClr val="006666"/>
                </a:solidFill>
              </a:rPr>
              <a:t>ასაკით პენსიის მიმღებთა რაოდენობა </a:t>
            </a:r>
            <a:r>
              <a:rPr lang="en-US" sz="1800" dirty="0" smtClean="0">
                <a:solidFill>
                  <a:srgbClr val="006666"/>
                </a:solidFill>
              </a:rPr>
              <a:t>20</a:t>
            </a:r>
            <a:r>
              <a:rPr lang="ka-GE" sz="1800" dirty="0" smtClean="0">
                <a:solidFill>
                  <a:srgbClr val="006666"/>
                </a:solidFill>
              </a:rPr>
              <a:t>20 </a:t>
            </a:r>
            <a:r>
              <a:rPr lang="ka-GE" sz="1800" dirty="0" smtClean="0">
                <a:solidFill>
                  <a:srgbClr val="006666"/>
                </a:solidFill>
              </a:rPr>
              <a:t>წლის </a:t>
            </a:r>
            <a:r>
              <a:rPr lang="ka-GE" sz="1800" dirty="0" smtClean="0">
                <a:solidFill>
                  <a:srgbClr val="006666"/>
                </a:solidFill>
              </a:rPr>
              <a:t>სექტემბრის </a:t>
            </a:r>
            <a:r>
              <a:rPr lang="ka-GE" sz="1800" dirty="0" smtClean="0">
                <a:solidFill>
                  <a:srgbClr val="006666"/>
                </a:solidFill>
              </a:rPr>
              <a:t>მდგომარეობით შეადგენს- </a:t>
            </a:r>
            <a:r>
              <a:rPr lang="ka-GE" sz="1800" dirty="0" smtClean="0">
                <a:solidFill>
                  <a:srgbClr val="006666"/>
                </a:solidFill>
              </a:rPr>
              <a:t>781 043 </a:t>
            </a:r>
            <a:r>
              <a:rPr lang="ka-GE" sz="1800" dirty="0">
                <a:solidFill>
                  <a:srgbClr val="006666"/>
                </a:solidFill>
              </a:rPr>
              <a:t>პირს. </a:t>
            </a:r>
            <a:endParaRPr lang="en-US" sz="1800" dirty="0" smtClean="0">
              <a:solidFill>
                <a:srgbClr val="006666"/>
              </a:solidFill>
            </a:endParaRPr>
          </a:p>
          <a:p>
            <a:pPr algn="l"/>
            <a:r>
              <a:rPr lang="ka-GE" sz="1800" dirty="0" smtClean="0">
                <a:solidFill>
                  <a:srgbClr val="006666"/>
                </a:solidFill>
              </a:rPr>
              <a:t>2016 </a:t>
            </a:r>
            <a:r>
              <a:rPr lang="ka-GE" sz="1800" dirty="0">
                <a:solidFill>
                  <a:srgbClr val="006666"/>
                </a:solidFill>
              </a:rPr>
              <a:t>წლის 1 სექტემბრიდან </a:t>
            </a:r>
            <a:r>
              <a:rPr lang="ka-GE" sz="1800" dirty="0" smtClean="0">
                <a:solidFill>
                  <a:srgbClr val="006666"/>
                </a:solidFill>
              </a:rPr>
              <a:t>„მაღალმთიანი რეგიონების განვითარების შესახებ“ საქართველოს კანონის შესაბამისად, </a:t>
            </a:r>
            <a:r>
              <a:rPr lang="ka-GE" sz="1800" b="1" dirty="0" smtClean="0">
                <a:solidFill>
                  <a:srgbClr val="006666"/>
                </a:solidFill>
              </a:rPr>
              <a:t>ასაკით </a:t>
            </a:r>
            <a:r>
              <a:rPr lang="ka-GE" sz="1800" b="1" dirty="0">
                <a:solidFill>
                  <a:srgbClr val="006666"/>
                </a:solidFill>
              </a:rPr>
              <a:t>პენსიონერებისთვის </a:t>
            </a:r>
            <a:r>
              <a:rPr lang="ka-GE" sz="1800" dirty="0" smtClean="0">
                <a:solidFill>
                  <a:srgbClr val="006666"/>
                </a:solidFill>
              </a:rPr>
              <a:t>გათვალისწინებულია</a:t>
            </a:r>
            <a:r>
              <a:rPr lang="ka-GE" sz="1800" b="1" dirty="0" smtClean="0">
                <a:solidFill>
                  <a:srgbClr val="006666"/>
                </a:solidFill>
              </a:rPr>
              <a:t> </a:t>
            </a:r>
            <a:r>
              <a:rPr lang="ka-GE" sz="1800" dirty="0" smtClean="0">
                <a:solidFill>
                  <a:srgbClr val="006666"/>
                </a:solidFill>
              </a:rPr>
              <a:t>ყოველთვიური </a:t>
            </a:r>
            <a:r>
              <a:rPr lang="ka-GE" sz="1800" dirty="0">
                <a:solidFill>
                  <a:srgbClr val="006666"/>
                </a:solidFill>
              </a:rPr>
              <a:t>დანამატი - სახელმწიფო პენსიის 20 </a:t>
            </a:r>
            <a:r>
              <a:rPr lang="ka-GE" sz="1800" dirty="0" smtClean="0">
                <a:solidFill>
                  <a:srgbClr val="006666"/>
                </a:solidFill>
              </a:rPr>
              <a:t>პროცენტის ოდენობით. აღნიშნული ბენეფიტის მიმღებია </a:t>
            </a:r>
            <a:r>
              <a:rPr lang="ka-GE" sz="1800" dirty="0" smtClean="0">
                <a:solidFill>
                  <a:srgbClr val="006666"/>
                </a:solidFill>
              </a:rPr>
              <a:t>73 748</a:t>
            </a:r>
            <a:r>
              <a:rPr lang="ka-GE" sz="1800" dirty="0" smtClean="0">
                <a:solidFill>
                  <a:srgbClr val="006666"/>
                </a:solidFill>
              </a:rPr>
              <a:t> </a:t>
            </a:r>
            <a:r>
              <a:rPr lang="ka-GE" sz="1800" dirty="0" smtClean="0">
                <a:solidFill>
                  <a:srgbClr val="006666"/>
                </a:solidFill>
              </a:rPr>
              <a:t>პირი.</a:t>
            </a:r>
            <a:endParaRPr lang="ka-GE" sz="1800" dirty="0">
              <a:solidFill>
                <a:srgbClr val="006666"/>
              </a:solidFill>
            </a:endParaRPr>
          </a:p>
          <a:p>
            <a:pPr algn="l"/>
            <a:r>
              <a:rPr lang="ka-GE" sz="1800" b="1" dirty="0" smtClean="0">
                <a:solidFill>
                  <a:srgbClr val="006666"/>
                </a:solidFill>
              </a:rPr>
              <a:t>2. სახელმწიფო კომპენსაცია (</a:t>
            </a:r>
            <a:r>
              <a:rPr lang="ka-GE" sz="1800" dirty="0" smtClean="0">
                <a:solidFill>
                  <a:srgbClr val="006666"/>
                </a:solidFill>
              </a:rPr>
              <a:t>ძალოვანი სტრუქტურების წარმომადგენლები, პროკურატურის ყოფილი მუშაკები, მოსამართლეები, უმაღლესი რანგის დიპლომატები, სამოქალაქო ავიაციის ყოფილი მუშაკები და სხვა)</a:t>
            </a:r>
          </a:p>
          <a:p>
            <a:pPr algn="l"/>
            <a:r>
              <a:rPr lang="ka-GE" sz="1800" dirty="0">
                <a:solidFill>
                  <a:srgbClr val="006666"/>
                </a:solidFill>
              </a:rPr>
              <a:t>კომპენსაციის მიმღებთა რაოდენობა </a:t>
            </a:r>
            <a:r>
              <a:rPr lang="en-US" sz="1800" dirty="0" smtClean="0">
                <a:solidFill>
                  <a:srgbClr val="006666"/>
                </a:solidFill>
              </a:rPr>
              <a:t>20</a:t>
            </a:r>
            <a:r>
              <a:rPr lang="ka-GE" sz="1800" dirty="0" smtClean="0">
                <a:solidFill>
                  <a:srgbClr val="006666"/>
                </a:solidFill>
              </a:rPr>
              <a:t>20</a:t>
            </a:r>
            <a:r>
              <a:rPr lang="en-US" sz="1800" dirty="0" smtClean="0">
                <a:solidFill>
                  <a:srgbClr val="006666"/>
                </a:solidFill>
              </a:rPr>
              <a:t> </a:t>
            </a:r>
            <a:r>
              <a:rPr lang="ka-GE" sz="1800" dirty="0">
                <a:solidFill>
                  <a:srgbClr val="006666"/>
                </a:solidFill>
              </a:rPr>
              <a:t>წლის </a:t>
            </a:r>
            <a:r>
              <a:rPr lang="ka-GE" sz="1800" dirty="0" smtClean="0">
                <a:solidFill>
                  <a:srgbClr val="006666"/>
                </a:solidFill>
              </a:rPr>
              <a:t>სექტემბრის </a:t>
            </a:r>
            <a:r>
              <a:rPr lang="ka-GE" sz="1800" dirty="0" smtClean="0">
                <a:solidFill>
                  <a:srgbClr val="006666"/>
                </a:solidFill>
              </a:rPr>
              <a:t>მდგომარეობით </a:t>
            </a:r>
            <a:r>
              <a:rPr lang="ka-GE" sz="1800" dirty="0">
                <a:solidFill>
                  <a:srgbClr val="006666"/>
                </a:solidFill>
              </a:rPr>
              <a:t>-      </a:t>
            </a:r>
            <a:r>
              <a:rPr lang="ka-GE" sz="1800" dirty="0" smtClean="0">
                <a:solidFill>
                  <a:srgbClr val="006666"/>
                </a:solidFill>
              </a:rPr>
              <a:t>22 </a:t>
            </a:r>
            <a:r>
              <a:rPr lang="ka-GE" sz="1800" dirty="0" smtClean="0">
                <a:solidFill>
                  <a:srgbClr val="006666"/>
                </a:solidFill>
              </a:rPr>
              <a:t>231</a:t>
            </a:r>
            <a:r>
              <a:rPr lang="ka-GE" sz="1800" dirty="0" smtClean="0">
                <a:solidFill>
                  <a:srgbClr val="006666"/>
                </a:solidFill>
              </a:rPr>
              <a:t> </a:t>
            </a:r>
            <a:r>
              <a:rPr lang="ka-GE" sz="1800" dirty="0">
                <a:solidFill>
                  <a:srgbClr val="006666"/>
                </a:solidFill>
              </a:rPr>
              <a:t>პირი.</a:t>
            </a:r>
          </a:p>
          <a:p>
            <a:pPr algn="l"/>
            <a:endParaRPr lang="ka-GE" sz="1800" dirty="0">
              <a:solidFill>
                <a:srgbClr val="006666"/>
              </a:solidFill>
            </a:endParaRPr>
          </a:p>
          <a:p>
            <a:pPr algn="l"/>
            <a:r>
              <a:rPr lang="ka-GE" sz="1800" b="1" dirty="0" smtClean="0">
                <a:solidFill>
                  <a:srgbClr val="006666"/>
                </a:solidFill>
              </a:rPr>
              <a:t> </a:t>
            </a:r>
          </a:p>
        </p:txBody>
      </p:sp>
    </p:spTree>
    <p:extLst>
      <p:ext uri="{BB962C8B-B14F-4D97-AF65-F5344CB8AC3E}">
        <p14:creationId xmlns:p14="http://schemas.microsoft.com/office/powerpoint/2010/main" val="374402048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ctrTitle"/>
          </p:nvPr>
        </p:nvSpPr>
        <p:spPr/>
        <p:txBody>
          <a:bodyPr/>
          <a:lstStyle/>
          <a:p>
            <a:endParaRPr lang="en-US"/>
          </a:p>
        </p:txBody>
      </p:sp>
      <p:sp>
        <p:nvSpPr>
          <p:cNvPr id="10" name="Subtitle 9"/>
          <p:cNvSpPr>
            <a:spLocks noGrp="1"/>
          </p:cNvSpPr>
          <p:nvPr>
            <p:ph type="subTitle" idx="1"/>
          </p:nvPr>
        </p:nvSpPr>
        <p:spPr/>
        <p:txBody>
          <a:bodyPr/>
          <a:lstStyle/>
          <a:p>
            <a:endParaRPr lang="en-US"/>
          </a:p>
        </p:txBody>
      </p:sp>
      <p:pic>
        <p:nvPicPr>
          <p:cNvPr id="4" name="Picture 3" descr="MOH ppt-02.jpg"/>
          <p:cNvPicPr>
            <a:picLocks noChangeAspect="1"/>
          </p:cNvPicPr>
          <p:nvPr/>
        </p:nvPicPr>
        <p:blipFill>
          <a:blip r:embed="rId2" cstate="print"/>
          <a:stretch>
            <a:fillRect/>
          </a:stretch>
        </p:blipFill>
        <p:spPr>
          <a:xfrm>
            <a:off x="0" y="536"/>
            <a:ext cx="9144000" cy="6857464"/>
          </a:xfrm>
          <a:prstGeom prst="rect">
            <a:avLst/>
          </a:prstGeom>
        </p:spPr>
      </p:pic>
      <p:sp>
        <p:nvSpPr>
          <p:cNvPr id="8" name="Title 1"/>
          <p:cNvSpPr txBox="1">
            <a:spLocks/>
          </p:cNvSpPr>
          <p:nvPr/>
        </p:nvSpPr>
        <p:spPr>
          <a:xfrm>
            <a:off x="2362200" y="762000"/>
            <a:ext cx="6199034" cy="1655803"/>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ka-GE" sz="2400" b="1" dirty="0" smtClean="0">
                <a:solidFill>
                  <a:srgbClr val="006666"/>
                </a:solidFill>
              </a:rPr>
              <a:t>ფულადი ტრანსფერების</a:t>
            </a:r>
            <a:r>
              <a:rPr lang="en-US" sz="2400" b="1" dirty="0" smtClean="0">
                <a:solidFill>
                  <a:srgbClr val="006666"/>
                </a:solidFill>
              </a:rPr>
              <a:t> </a:t>
            </a:r>
            <a:r>
              <a:rPr lang="ka-GE" sz="2400" b="1" dirty="0">
                <a:solidFill>
                  <a:srgbClr val="006666"/>
                </a:solidFill>
              </a:rPr>
              <a:t>გავლენა</a:t>
            </a:r>
            <a:r>
              <a:rPr lang="en-US" sz="2400" b="1" dirty="0">
                <a:solidFill>
                  <a:srgbClr val="006666"/>
                </a:solidFill>
              </a:rPr>
              <a:t> </a:t>
            </a:r>
            <a:r>
              <a:rPr lang="en-US" sz="2400" b="1" dirty="0" err="1">
                <a:solidFill>
                  <a:srgbClr val="006666"/>
                </a:solidFill>
              </a:rPr>
              <a:t>სიღარიბის</a:t>
            </a:r>
            <a:r>
              <a:rPr lang="en-US" sz="2400" b="1" dirty="0">
                <a:solidFill>
                  <a:srgbClr val="006666"/>
                </a:solidFill>
              </a:rPr>
              <a:t> </a:t>
            </a:r>
            <a:r>
              <a:rPr lang="ka-GE" sz="2400" b="1" dirty="0">
                <a:solidFill>
                  <a:srgbClr val="006666"/>
                </a:solidFill>
              </a:rPr>
              <a:t>მაჩვენებლებზე</a:t>
            </a:r>
            <a:r>
              <a:rPr lang="en-US" sz="2400" b="1" dirty="0">
                <a:solidFill>
                  <a:srgbClr val="006666"/>
                </a:solidFill>
              </a:rPr>
              <a:t> </a:t>
            </a:r>
            <a:r>
              <a:rPr lang="en-US" sz="2400" b="1" dirty="0" smtClean="0">
                <a:solidFill>
                  <a:srgbClr val="006666"/>
                </a:solidFill>
              </a:rPr>
              <a:t>(</a:t>
            </a:r>
            <a:r>
              <a:rPr lang="en-US" sz="2400" b="1" dirty="0">
                <a:solidFill>
                  <a:srgbClr val="006666"/>
                </a:solidFill>
              </a:rPr>
              <a:t>UNICEF </a:t>
            </a:r>
            <a:r>
              <a:rPr lang="en-US" sz="2400" b="1" dirty="0" smtClean="0">
                <a:solidFill>
                  <a:srgbClr val="006666"/>
                </a:solidFill>
              </a:rPr>
              <a:t>2017 </a:t>
            </a:r>
            <a:r>
              <a:rPr lang="ka-GE" sz="2400" b="1" dirty="0" smtClean="0">
                <a:solidFill>
                  <a:srgbClr val="006666"/>
                </a:solidFill>
              </a:rPr>
              <a:t>წლის კვლევა</a:t>
            </a:r>
            <a:r>
              <a:rPr lang="ka-GE" sz="2400" b="1" dirty="0">
                <a:solidFill>
                  <a:srgbClr val="006666"/>
                </a:solidFill>
              </a:rPr>
              <a:t>)</a:t>
            </a:r>
            <a:endParaRPr lang="en-US" sz="2400" b="1" dirty="0">
              <a:solidFill>
                <a:srgbClr val="006666"/>
              </a:solidFill>
            </a:endParaRPr>
          </a:p>
          <a:p>
            <a:endParaRPr lang="en-US" sz="2200" b="1" dirty="0">
              <a:solidFill>
                <a:srgbClr val="006666"/>
              </a:solidFill>
            </a:endParaRPr>
          </a:p>
        </p:txBody>
      </p:sp>
      <p:sp>
        <p:nvSpPr>
          <p:cNvPr id="11" name="Title 1"/>
          <p:cNvSpPr txBox="1">
            <a:spLocks/>
          </p:cNvSpPr>
          <p:nvPr/>
        </p:nvSpPr>
        <p:spPr>
          <a:xfrm>
            <a:off x="533400" y="1524001"/>
            <a:ext cx="8408834" cy="44196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endParaRPr lang="ka-GE" sz="1600" b="1" dirty="0">
              <a:solidFill>
                <a:srgbClr val="006666"/>
              </a:solidFill>
            </a:endParaRPr>
          </a:p>
        </p:txBody>
      </p:sp>
      <p:sp>
        <p:nvSpPr>
          <p:cNvPr id="2" name="Rectangle 1"/>
          <p:cNvSpPr/>
          <p:nvPr/>
        </p:nvSpPr>
        <p:spPr>
          <a:xfrm>
            <a:off x="0" y="2551837"/>
            <a:ext cx="9094634" cy="3323987"/>
          </a:xfrm>
          <a:prstGeom prst="rect">
            <a:avLst/>
          </a:prstGeom>
        </p:spPr>
        <p:txBody>
          <a:bodyPr wrap="square">
            <a:spAutoFit/>
          </a:bodyPr>
          <a:lstStyle/>
          <a:p>
            <a:pPr marL="342900" indent="-342900" algn="just">
              <a:spcBef>
                <a:spcPct val="0"/>
              </a:spcBef>
              <a:buFont typeface="Arial" panose="020B0604020202020204" pitchFamily="34" charset="0"/>
              <a:buChar char="•"/>
            </a:pPr>
            <a:r>
              <a:rPr lang="ka-GE" sz="2400" dirty="0">
                <a:solidFill>
                  <a:srgbClr val="006666"/>
                </a:solidFill>
                <a:latin typeface="+mj-lt"/>
                <a:ea typeface="+mj-ea"/>
                <a:cs typeface="+mj-cs"/>
              </a:rPr>
              <a:t>შინამეურნეობის ხარჯებიდან საპენსიო შემოსავლის გამოკლების შემთხვევაში, პენსიონერებში უკიდურესი სიღარიბის დონე მკვეთრად გაიზრდება 3.7%-დან 34.1%-მდე, </a:t>
            </a:r>
            <a:r>
              <a:rPr lang="ka-GE" sz="2400" dirty="0">
                <a:solidFill>
                  <a:srgbClr val="006666"/>
                </a:solidFill>
                <a:latin typeface="+mj-lt"/>
                <a:ea typeface="+mj-ea"/>
                <a:cs typeface="+mj-cs"/>
              </a:rPr>
              <a:t>ხოლო ბავშვებში – 6.8%-დან 13.1%- </a:t>
            </a:r>
            <a:r>
              <a:rPr lang="ka-GE" sz="2400" dirty="0">
                <a:solidFill>
                  <a:srgbClr val="006666"/>
                </a:solidFill>
                <a:latin typeface="+mj-lt"/>
                <a:ea typeface="+mj-ea"/>
                <a:cs typeface="+mj-cs"/>
              </a:rPr>
              <a:t>მდე.</a:t>
            </a:r>
          </a:p>
          <a:p>
            <a:pPr marL="342900" indent="-342900" algn="just">
              <a:spcBef>
                <a:spcPct val="0"/>
              </a:spcBef>
              <a:buFont typeface="Arial" panose="020B0604020202020204" pitchFamily="34" charset="0"/>
              <a:buChar char="•"/>
            </a:pPr>
            <a:r>
              <a:rPr lang="ka-GE" sz="2400" dirty="0">
                <a:solidFill>
                  <a:srgbClr val="006666"/>
                </a:solidFill>
                <a:latin typeface="+mj-lt"/>
                <a:ea typeface="+mj-ea"/>
                <a:cs typeface="+mj-cs"/>
              </a:rPr>
              <a:t>შინამეურნეობის ხარჯებს მიზნობრივი </a:t>
            </a:r>
            <a:r>
              <a:rPr lang="ka-GE" sz="2400" dirty="0">
                <a:solidFill>
                  <a:srgbClr val="006666"/>
                </a:solidFill>
                <a:latin typeface="+mj-lt"/>
                <a:ea typeface="+mj-ea"/>
                <a:cs typeface="+mj-cs"/>
              </a:rPr>
              <a:t>სოციალური </a:t>
            </a:r>
            <a:r>
              <a:rPr lang="ka-GE" sz="2400" dirty="0">
                <a:solidFill>
                  <a:srgbClr val="006666"/>
                </a:solidFill>
                <a:latin typeface="+mj-lt"/>
                <a:ea typeface="+mj-ea"/>
                <a:cs typeface="+mj-cs"/>
              </a:rPr>
              <a:t>დახმარების სახით მიღებული შემოსავალი რომ გამოვაკლოთ, ბავშვებში უკიდურესი სიღარიბის </a:t>
            </a:r>
            <a:r>
              <a:rPr lang="ka-GE" sz="2400" dirty="0">
                <a:solidFill>
                  <a:srgbClr val="006666"/>
                </a:solidFill>
                <a:latin typeface="+mj-lt"/>
                <a:ea typeface="+mj-ea"/>
                <a:cs typeface="+mj-cs"/>
              </a:rPr>
              <a:t>დონე 6.8%-დან 12.9%- მდე გაიზრდება, პენსიონერებში კი 3.7%-დან 5.6%-მდე.</a:t>
            </a:r>
            <a:endParaRPr lang="en-US" sz="2400" dirty="0">
              <a:solidFill>
                <a:srgbClr val="006666"/>
              </a:solidFill>
              <a:latin typeface="+mj-lt"/>
              <a:ea typeface="+mj-ea"/>
              <a:cs typeface="+mj-cs"/>
            </a:endParaRPr>
          </a:p>
          <a:p>
            <a:endParaRPr lang="en-US" dirty="0"/>
          </a:p>
        </p:txBody>
      </p:sp>
      <p:sp>
        <p:nvSpPr>
          <p:cNvPr id="3" name="Rectangle 2"/>
          <p:cNvSpPr/>
          <p:nvPr/>
        </p:nvSpPr>
        <p:spPr>
          <a:xfrm>
            <a:off x="792480" y="3831454"/>
            <a:ext cx="4572000" cy="369332"/>
          </a:xfrm>
          <a:prstGeom prst="rect">
            <a:avLst/>
          </a:prstGeom>
        </p:spPr>
        <p:txBody>
          <a:bodyPr>
            <a:spAutoFit/>
          </a:bodyPr>
          <a:lstStyle/>
          <a:p>
            <a:endParaRPr lang="en-US" dirty="0"/>
          </a:p>
        </p:txBody>
      </p:sp>
    </p:spTree>
    <p:extLst>
      <p:ext uri="{BB962C8B-B14F-4D97-AF65-F5344CB8AC3E}">
        <p14:creationId xmlns:p14="http://schemas.microsoft.com/office/powerpoint/2010/main" val="182281945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ctrTitle"/>
          </p:nvPr>
        </p:nvSpPr>
        <p:spPr/>
        <p:txBody>
          <a:bodyPr/>
          <a:lstStyle/>
          <a:p>
            <a:endParaRPr lang="en-US" dirty="0"/>
          </a:p>
        </p:txBody>
      </p:sp>
      <p:sp>
        <p:nvSpPr>
          <p:cNvPr id="10" name="Subtitle 9"/>
          <p:cNvSpPr>
            <a:spLocks noGrp="1"/>
          </p:cNvSpPr>
          <p:nvPr>
            <p:ph type="subTitle" idx="1"/>
          </p:nvPr>
        </p:nvSpPr>
        <p:spPr/>
        <p:txBody>
          <a:bodyPr/>
          <a:lstStyle/>
          <a:p>
            <a:endParaRPr lang="en-US"/>
          </a:p>
        </p:txBody>
      </p:sp>
      <p:pic>
        <p:nvPicPr>
          <p:cNvPr id="4" name="Picture 3" descr="MOH ppt-02.jpg"/>
          <p:cNvPicPr>
            <a:picLocks noChangeAspect="1"/>
          </p:cNvPicPr>
          <p:nvPr/>
        </p:nvPicPr>
        <p:blipFill>
          <a:blip r:embed="rId2" cstate="print"/>
          <a:stretch>
            <a:fillRect/>
          </a:stretch>
        </p:blipFill>
        <p:spPr>
          <a:xfrm>
            <a:off x="-152400" y="76200"/>
            <a:ext cx="9144000" cy="6857464"/>
          </a:xfrm>
          <a:prstGeom prst="rect">
            <a:avLst/>
          </a:prstGeom>
        </p:spPr>
      </p:pic>
      <p:sp>
        <p:nvSpPr>
          <p:cNvPr id="7" name="Title 1"/>
          <p:cNvSpPr txBox="1">
            <a:spLocks/>
          </p:cNvSpPr>
          <p:nvPr/>
        </p:nvSpPr>
        <p:spPr>
          <a:xfrm>
            <a:off x="3048000" y="388104"/>
            <a:ext cx="4594920" cy="1440696"/>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ka-GE" sz="1800" b="1" dirty="0">
                <a:solidFill>
                  <a:srgbClr val="008080"/>
                </a:solidFill>
              </a:rPr>
              <a:t>მიზნობრივი სოციალური დახმარების </a:t>
            </a:r>
            <a:r>
              <a:rPr lang="ka-GE" sz="1800" b="1" dirty="0" smtClean="0">
                <a:solidFill>
                  <a:srgbClr val="008080"/>
                </a:solidFill>
              </a:rPr>
              <a:t>პროგრამა</a:t>
            </a:r>
            <a:endParaRPr lang="en-US" sz="1800" b="1" dirty="0">
              <a:solidFill>
                <a:srgbClr val="006666"/>
              </a:solidFill>
            </a:endParaRPr>
          </a:p>
        </p:txBody>
      </p:sp>
      <p:sp>
        <p:nvSpPr>
          <p:cNvPr id="11" name="Title 1"/>
          <p:cNvSpPr txBox="1">
            <a:spLocks/>
          </p:cNvSpPr>
          <p:nvPr/>
        </p:nvSpPr>
        <p:spPr>
          <a:xfrm>
            <a:off x="457200" y="1531104"/>
            <a:ext cx="8305800" cy="4412496"/>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n-US" sz="1600" b="1" dirty="0"/>
          </a:p>
          <a:p>
            <a:pPr algn="just"/>
            <a:endParaRPr lang="ka-GE" sz="1600" dirty="0">
              <a:solidFill>
                <a:srgbClr val="008080"/>
              </a:solidFill>
            </a:endParaRPr>
          </a:p>
          <a:p>
            <a:pPr algn="l"/>
            <a:endParaRPr lang="ka-GE" sz="1600" dirty="0">
              <a:solidFill>
                <a:srgbClr val="008080"/>
              </a:solidFill>
            </a:endParaRPr>
          </a:p>
        </p:txBody>
      </p:sp>
      <p:sp>
        <p:nvSpPr>
          <p:cNvPr id="2" name="Rectangle 1"/>
          <p:cNvSpPr/>
          <p:nvPr/>
        </p:nvSpPr>
        <p:spPr>
          <a:xfrm>
            <a:off x="457200" y="2057400"/>
            <a:ext cx="8534400" cy="4216539"/>
          </a:xfrm>
          <a:prstGeom prst="rect">
            <a:avLst/>
          </a:prstGeom>
        </p:spPr>
        <p:txBody>
          <a:bodyPr wrap="square">
            <a:spAutoFit/>
          </a:bodyPr>
          <a:lstStyle/>
          <a:p>
            <a:pPr marL="285750" indent="-285750" algn="just">
              <a:spcBef>
                <a:spcPct val="0"/>
              </a:spcBef>
              <a:buFont typeface="Arial" panose="020B0604020202020204" pitchFamily="34" charset="0"/>
              <a:buChar char="•"/>
            </a:pPr>
            <a:r>
              <a:rPr lang="ka-GE" sz="1600" dirty="0" smtClean="0">
                <a:solidFill>
                  <a:srgbClr val="008080"/>
                </a:solidFill>
                <a:latin typeface="+mj-lt"/>
                <a:ea typeface="+mj-ea"/>
                <a:cs typeface="+mj-cs"/>
              </a:rPr>
              <a:t>2015 წლიდან შემუშავდა </a:t>
            </a:r>
            <a:r>
              <a:rPr lang="ka-GE" sz="1600" dirty="0">
                <a:solidFill>
                  <a:srgbClr val="008080"/>
                </a:solidFill>
                <a:latin typeface="+mj-lt"/>
                <a:ea typeface="+mj-ea"/>
                <a:cs typeface="+mj-cs"/>
              </a:rPr>
              <a:t>ახალი </a:t>
            </a:r>
            <a:r>
              <a:rPr lang="ka-GE" sz="1600" dirty="0" smtClean="0">
                <a:solidFill>
                  <a:srgbClr val="008080"/>
                </a:solidFill>
                <a:latin typeface="+mj-lt"/>
                <a:ea typeface="+mj-ea"/>
                <a:cs typeface="+mj-cs"/>
              </a:rPr>
              <a:t>მეთოდოლოგია, რომელიც ითვალისწინებს </a:t>
            </a:r>
            <a:r>
              <a:rPr lang="ka-GE" sz="1600" dirty="0">
                <a:solidFill>
                  <a:srgbClr val="008080"/>
                </a:solidFill>
                <a:latin typeface="+mj-lt"/>
                <a:ea typeface="+mj-ea"/>
                <a:cs typeface="+mj-cs"/>
              </a:rPr>
              <a:t>ქვეყანაში მიმდინარე რეფორმებს და სიღარიბის </a:t>
            </a:r>
            <a:r>
              <a:rPr lang="ka-GE" sz="1600" dirty="0" smtClean="0">
                <a:solidFill>
                  <a:srgbClr val="008080"/>
                </a:solidFill>
                <a:latin typeface="+mj-lt"/>
                <a:ea typeface="+mj-ea"/>
                <a:cs typeface="+mj-cs"/>
              </a:rPr>
              <a:t>ტენდენციებს.</a:t>
            </a:r>
          </a:p>
          <a:p>
            <a:pPr marL="285750" indent="-285750" algn="just">
              <a:spcBef>
                <a:spcPct val="0"/>
              </a:spcBef>
              <a:buFont typeface="Arial" panose="020B0604020202020204" pitchFamily="34" charset="0"/>
              <a:buChar char="•"/>
            </a:pPr>
            <a:r>
              <a:rPr lang="ka-GE" sz="1600" dirty="0" smtClean="0">
                <a:solidFill>
                  <a:srgbClr val="008080"/>
                </a:solidFill>
                <a:latin typeface="+mj-lt"/>
                <a:ea typeface="+mj-ea"/>
                <a:cs typeface="+mj-cs"/>
              </a:rPr>
              <a:t>მეთოდოლოგიაში გათვალისწინებულია ბავშვებისა და ბავშვიანი ოჯახების საჭიროებები</a:t>
            </a:r>
          </a:p>
          <a:p>
            <a:pPr marL="285750" indent="-285750" algn="just">
              <a:spcBef>
                <a:spcPct val="0"/>
              </a:spcBef>
              <a:buFont typeface="Arial" panose="020B0604020202020204" pitchFamily="34" charset="0"/>
              <a:buChar char="•"/>
            </a:pPr>
            <a:r>
              <a:rPr lang="ka-GE" sz="1600" dirty="0" smtClean="0">
                <a:solidFill>
                  <a:srgbClr val="008080"/>
                </a:solidFill>
                <a:latin typeface="+mj-lt"/>
                <a:ea typeface="+mj-ea"/>
                <a:cs typeface="+mj-cs"/>
              </a:rPr>
              <a:t>ინდიკატორების </a:t>
            </a:r>
            <a:r>
              <a:rPr lang="ka-GE" sz="1600" dirty="0">
                <a:solidFill>
                  <a:srgbClr val="008080"/>
                </a:solidFill>
                <a:latin typeface="+mj-lt"/>
                <a:ea typeface="+mj-ea"/>
                <a:cs typeface="+mj-cs"/>
              </a:rPr>
              <a:t>გადამოწმება შედარებით მარტივად ხორციელდება </a:t>
            </a:r>
            <a:r>
              <a:rPr lang="de-AT" sz="1600" dirty="0">
                <a:solidFill>
                  <a:srgbClr val="008080"/>
                </a:solidFill>
                <a:latin typeface="+mj-lt"/>
                <a:ea typeface="+mj-ea"/>
                <a:cs typeface="+mj-cs"/>
              </a:rPr>
              <a:t>მონაცემთა ბაზებისა და </a:t>
            </a:r>
            <a:r>
              <a:rPr lang="ka-GE" sz="1600" dirty="0">
                <a:solidFill>
                  <a:srgbClr val="008080"/>
                </a:solidFill>
                <a:latin typeface="+mj-lt"/>
                <a:ea typeface="+mj-ea"/>
                <a:cs typeface="+mj-cs"/>
              </a:rPr>
              <a:t>სოციალური აგენტების </a:t>
            </a:r>
            <a:r>
              <a:rPr lang="ka-GE" sz="1600" dirty="0" smtClean="0">
                <a:solidFill>
                  <a:srgbClr val="008080"/>
                </a:solidFill>
                <a:latin typeface="+mj-lt"/>
                <a:ea typeface="+mj-ea"/>
                <a:cs typeface="+mj-cs"/>
              </a:rPr>
              <a:t>მიერ</a:t>
            </a:r>
          </a:p>
          <a:p>
            <a:pPr marL="285750" indent="-285750" algn="just">
              <a:spcBef>
                <a:spcPct val="0"/>
              </a:spcBef>
              <a:buFont typeface="Arial" panose="020B0604020202020204" pitchFamily="34" charset="0"/>
              <a:buChar char="•"/>
            </a:pPr>
            <a:r>
              <a:rPr lang="ka-GE" sz="1600" dirty="0" smtClean="0">
                <a:solidFill>
                  <a:srgbClr val="008080"/>
                </a:solidFill>
                <a:latin typeface="+mj-lt"/>
                <a:ea typeface="+mj-ea"/>
                <a:cs typeface="+mj-cs"/>
              </a:rPr>
              <a:t>შერჩეული </a:t>
            </a:r>
            <a:r>
              <a:rPr lang="ka-GE" sz="1600" dirty="0">
                <a:solidFill>
                  <a:srgbClr val="008080"/>
                </a:solidFill>
                <a:latin typeface="+mj-lt"/>
                <a:ea typeface="+mj-ea"/>
                <a:cs typeface="+mj-cs"/>
              </a:rPr>
              <a:t>ინდიკატორებისთვის დადგენილია წონები (ინდიკატორის გავლენის დონე). ყოველ შერჩეულ ინდიკატორს მინიჭებული აქვს გარკვეული სიდიდის რიცხვი იმისა და მიხედვით თუ რა გავლენას ახდენს ეს ინდიკატორი ოჯახის კეთილდღეობაზე</a:t>
            </a:r>
            <a:r>
              <a:rPr lang="ka-GE" sz="1600" dirty="0" smtClean="0">
                <a:solidFill>
                  <a:srgbClr val="008080"/>
                </a:solidFill>
                <a:latin typeface="+mj-lt"/>
                <a:ea typeface="+mj-ea"/>
                <a:cs typeface="+mj-cs"/>
              </a:rPr>
              <a:t>.</a:t>
            </a:r>
          </a:p>
          <a:p>
            <a:pPr marL="285750" indent="-285750" algn="just">
              <a:spcBef>
                <a:spcPct val="0"/>
              </a:spcBef>
              <a:buFont typeface="Arial" panose="020B0604020202020204" pitchFamily="34" charset="0"/>
              <a:buChar char="•"/>
            </a:pPr>
            <a:r>
              <a:rPr lang="ka-GE" sz="1600" dirty="0" smtClean="0">
                <a:solidFill>
                  <a:srgbClr val="008080"/>
                </a:solidFill>
              </a:rPr>
              <a:t>ქულის განსაზღვრაში არ მონაწილეობს: ს</a:t>
            </a:r>
            <a:r>
              <a:rPr lang="en-US" sz="1600" dirty="0" err="1" smtClean="0">
                <a:solidFill>
                  <a:srgbClr val="008080"/>
                </a:solidFill>
              </a:rPr>
              <a:t>ოციალური</a:t>
            </a:r>
            <a:r>
              <a:rPr lang="en-US" sz="1600" dirty="0" smtClean="0">
                <a:solidFill>
                  <a:srgbClr val="008080"/>
                </a:solidFill>
              </a:rPr>
              <a:t> </a:t>
            </a:r>
            <a:r>
              <a:rPr lang="en-US" sz="1600" dirty="0" err="1">
                <a:solidFill>
                  <a:srgbClr val="008080"/>
                </a:solidFill>
              </a:rPr>
              <a:t>აგენტის</a:t>
            </a:r>
            <a:r>
              <a:rPr lang="en-US" sz="1600" dirty="0">
                <a:solidFill>
                  <a:srgbClr val="008080"/>
                </a:solidFill>
              </a:rPr>
              <a:t> </a:t>
            </a:r>
            <a:r>
              <a:rPr lang="en-US" sz="1600" dirty="0" err="1">
                <a:solidFill>
                  <a:srgbClr val="008080"/>
                </a:solidFill>
              </a:rPr>
              <a:t>სუბიექტური</a:t>
            </a:r>
            <a:r>
              <a:rPr lang="en-US" sz="1600" dirty="0">
                <a:solidFill>
                  <a:srgbClr val="008080"/>
                </a:solidFill>
              </a:rPr>
              <a:t> </a:t>
            </a:r>
            <a:r>
              <a:rPr lang="en-US" sz="1600" dirty="0" err="1">
                <a:solidFill>
                  <a:srgbClr val="008080"/>
                </a:solidFill>
              </a:rPr>
              <a:t>შეფასებ</a:t>
            </a:r>
            <a:r>
              <a:rPr lang="ka-GE" sz="1600" dirty="0" smtClean="0">
                <a:solidFill>
                  <a:srgbClr val="008080"/>
                </a:solidFill>
              </a:rPr>
              <a:t>ა, საყოფაცხოვრებო </a:t>
            </a:r>
            <a:r>
              <a:rPr lang="ka-GE" sz="1600" dirty="0">
                <a:solidFill>
                  <a:srgbClr val="008080"/>
                </a:solidFill>
              </a:rPr>
              <a:t>საგნები (</a:t>
            </a:r>
            <a:r>
              <a:rPr lang="en-US" sz="1600" dirty="0" err="1">
                <a:solidFill>
                  <a:srgbClr val="008080"/>
                </a:solidFill>
              </a:rPr>
              <a:t>მაცივარი</a:t>
            </a:r>
            <a:r>
              <a:rPr lang="ka-GE" sz="1600" dirty="0">
                <a:solidFill>
                  <a:srgbClr val="008080"/>
                </a:solidFill>
              </a:rPr>
              <a:t>, </a:t>
            </a:r>
            <a:r>
              <a:rPr lang="en-US" sz="1600" dirty="0" err="1">
                <a:solidFill>
                  <a:srgbClr val="008080"/>
                </a:solidFill>
              </a:rPr>
              <a:t>სარეცხი</a:t>
            </a:r>
            <a:r>
              <a:rPr lang="en-US" sz="1600" dirty="0">
                <a:solidFill>
                  <a:srgbClr val="008080"/>
                </a:solidFill>
              </a:rPr>
              <a:t> </a:t>
            </a:r>
            <a:r>
              <a:rPr lang="en-US" sz="1600" dirty="0" err="1">
                <a:solidFill>
                  <a:srgbClr val="008080"/>
                </a:solidFill>
              </a:rPr>
              <a:t>მანქანა</a:t>
            </a:r>
            <a:r>
              <a:rPr lang="ka-GE" sz="1600" dirty="0">
                <a:solidFill>
                  <a:srgbClr val="008080"/>
                </a:solidFill>
              </a:rPr>
              <a:t>, </a:t>
            </a:r>
            <a:r>
              <a:rPr lang="en-US" sz="1600" dirty="0" err="1" smtClean="0">
                <a:solidFill>
                  <a:srgbClr val="008080"/>
                </a:solidFill>
              </a:rPr>
              <a:t>გაზქურა</a:t>
            </a:r>
            <a:r>
              <a:rPr lang="ka-GE" sz="1600" dirty="0">
                <a:solidFill>
                  <a:srgbClr val="008080"/>
                </a:solidFill>
              </a:rPr>
              <a:t> </a:t>
            </a:r>
            <a:r>
              <a:rPr lang="ka-GE" sz="1600" dirty="0" smtClean="0">
                <a:solidFill>
                  <a:srgbClr val="008080"/>
                </a:solidFill>
              </a:rPr>
              <a:t>და სხვა.)</a:t>
            </a:r>
            <a:endParaRPr lang="en-US" sz="1600" dirty="0">
              <a:solidFill>
                <a:srgbClr val="008080"/>
              </a:solidFill>
            </a:endParaRPr>
          </a:p>
          <a:p>
            <a:pPr marL="285750" indent="-285750" algn="just">
              <a:spcBef>
                <a:spcPct val="0"/>
              </a:spcBef>
              <a:buFont typeface="Arial" panose="020B0604020202020204" pitchFamily="34" charset="0"/>
              <a:buChar char="•"/>
            </a:pPr>
            <a:r>
              <a:rPr lang="ka-GE" sz="1600" dirty="0">
                <a:solidFill>
                  <a:srgbClr val="008080"/>
                </a:solidFill>
              </a:rPr>
              <a:t>გადაიხედა საჭიროების </a:t>
            </a:r>
            <a:r>
              <a:rPr lang="ka-GE" sz="1600" dirty="0" smtClean="0">
                <a:solidFill>
                  <a:srgbClr val="008080"/>
                </a:solidFill>
              </a:rPr>
              <a:t>ინდექსი (შშმ პირი, შშმ ბავშვი, მარტოხელა პენსიონერი, მარტოხელა დედა, სარეცელს მიჯაჭვული და სხვა).</a:t>
            </a:r>
          </a:p>
          <a:p>
            <a:pPr marL="285750" indent="-285750" algn="just">
              <a:spcBef>
                <a:spcPct val="0"/>
              </a:spcBef>
              <a:buFont typeface="Arial" panose="020B0604020202020204" pitchFamily="34" charset="0"/>
              <a:buChar char="•"/>
            </a:pPr>
            <a:r>
              <a:rPr lang="ka-GE" sz="1600" dirty="0" smtClean="0">
                <a:solidFill>
                  <a:srgbClr val="008080"/>
                </a:solidFill>
              </a:rPr>
              <a:t>შემოღებულ იქნა სოციალური დახმარების დიფერენცირებული სისტემა და ბავშვის ბენეფიტი</a:t>
            </a:r>
          </a:p>
          <a:p>
            <a:pPr marL="285750" indent="-285750" algn="just">
              <a:spcBef>
                <a:spcPct val="0"/>
              </a:spcBef>
              <a:buFont typeface="Arial" panose="020B0604020202020204" pitchFamily="34" charset="0"/>
              <a:buChar char="•"/>
            </a:pPr>
            <a:endParaRPr lang="ka-GE" sz="1400" dirty="0" smtClean="0">
              <a:solidFill>
                <a:srgbClr val="008080"/>
              </a:solidFill>
              <a:latin typeface="+mj-lt"/>
              <a:ea typeface="+mj-ea"/>
              <a:cs typeface="+mj-cs"/>
            </a:endParaRPr>
          </a:p>
          <a:p>
            <a:pPr algn="just">
              <a:spcBef>
                <a:spcPct val="0"/>
              </a:spcBef>
            </a:pPr>
            <a:endParaRPr lang="ka-GE" sz="1400" dirty="0">
              <a:solidFill>
                <a:srgbClr val="008080"/>
              </a:solidFill>
              <a:latin typeface="+mj-lt"/>
              <a:ea typeface="+mj-ea"/>
              <a:cs typeface="+mj-cs"/>
            </a:endParaRPr>
          </a:p>
        </p:txBody>
      </p:sp>
    </p:spTree>
    <p:extLst>
      <p:ext uri="{BB962C8B-B14F-4D97-AF65-F5344CB8AC3E}">
        <p14:creationId xmlns:p14="http://schemas.microsoft.com/office/powerpoint/2010/main" val="108767580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ctrTitle"/>
          </p:nvPr>
        </p:nvSpPr>
        <p:spPr/>
        <p:txBody>
          <a:bodyPr/>
          <a:lstStyle/>
          <a:p>
            <a:endParaRPr lang="en-US" dirty="0"/>
          </a:p>
        </p:txBody>
      </p:sp>
      <p:sp>
        <p:nvSpPr>
          <p:cNvPr id="10" name="Subtitle 9"/>
          <p:cNvSpPr>
            <a:spLocks noGrp="1"/>
          </p:cNvSpPr>
          <p:nvPr>
            <p:ph type="subTitle" idx="1"/>
          </p:nvPr>
        </p:nvSpPr>
        <p:spPr/>
        <p:txBody>
          <a:bodyPr/>
          <a:lstStyle/>
          <a:p>
            <a:endParaRPr lang="en-US"/>
          </a:p>
        </p:txBody>
      </p:sp>
      <p:pic>
        <p:nvPicPr>
          <p:cNvPr id="4" name="Picture 3" descr="MOH ppt-02.jpg"/>
          <p:cNvPicPr>
            <a:picLocks noChangeAspect="1"/>
          </p:cNvPicPr>
          <p:nvPr/>
        </p:nvPicPr>
        <p:blipFill>
          <a:blip r:embed="rId2" cstate="print"/>
          <a:stretch>
            <a:fillRect/>
          </a:stretch>
        </p:blipFill>
        <p:spPr>
          <a:xfrm>
            <a:off x="-152400" y="76200"/>
            <a:ext cx="9144000" cy="6857464"/>
          </a:xfrm>
          <a:prstGeom prst="rect">
            <a:avLst/>
          </a:prstGeom>
        </p:spPr>
      </p:pic>
      <p:sp>
        <p:nvSpPr>
          <p:cNvPr id="7" name="Title 1"/>
          <p:cNvSpPr txBox="1">
            <a:spLocks/>
          </p:cNvSpPr>
          <p:nvPr/>
        </p:nvSpPr>
        <p:spPr>
          <a:xfrm>
            <a:off x="3048000" y="388104"/>
            <a:ext cx="4594920" cy="1440696"/>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ka-GE" sz="1800" b="1" dirty="0">
                <a:solidFill>
                  <a:srgbClr val="008080"/>
                </a:solidFill>
              </a:rPr>
              <a:t>მიზნობრივი სოციალური დახმარების </a:t>
            </a:r>
            <a:r>
              <a:rPr lang="ka-GE" sz="1800" b="1" dirty="0" smtClean="0">
                <a:solidFill>
                  <a:srgbClr val="008080"/>
                </a:solidFill>
              </a:rPr>
              <a:t>პროგრამა</a:t>
            </a:r>
            <a:endParaRPr lang="en-US" sz="1800" b="1" dirty="0">
              <a:solidFill>
                <a:srgbClr val="006666"/>
              </a:solidFill>
            </a:endParaRPr>
          </a:p>
        </p:txBody>
      </p:sp>
      <p:sp>
        <p:nvSpPr>
          <p:cNvPr id="11" name="Title 1"/>
          <p:cNvSpPr txBox="1">
            <a:spLocks/>
          </p:cNvSpPr>
          <p:nvPr/>
        </p:nvSpPr>
        <p:spPr>
          <a:xfrm>
            <a:off x="457200" y="1531104"/>
            <a:ext cx="8305800" cy="4412496"/>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n-US" sz="1600" b="1" dirty="0"/>
          </a:p>
          <a:p>
            <a:pPr algn="just"/>
            <a:endParaRPr lang="ka-GE" sz="1600" dirty="0">
              <a:solidFill>
                <a:srgbClr val="008080"/>
              </a:solidFill>
            </a:endParaRPr>
          </a:p>
          <a:p>
            <a:pPr algn="l"/>
            <a:endParaRPr lang="ka-GE" sz="1600" dirty="0">
              <a:solidFill>
                <a:srgbClr val="008080"/>
              </a:solidFill>
            </a:endParaRPr>
          </a:p>
        </p:txBody>
      </p:sp>
      <p:graphicFrame>
        <p:nvGraphicFramePr>
          <p:cNvPr id="14" name="Diagram 13"/>
          <p:cNvGraphicFramePr/>
          <p:nvPr>
            <p:extLst>
              <p:ext uri="{D42A27DB-BD31-4B8C-83A1-F6EECF244321}">
                <p14:modId xmlns:p14="http://schemas.microsoft.com/office/powerpoint/2010/main" val="2444874210"/>
              </p:ext>
            </p:extLst>
          </p:nvPr>
        </p:nvGraphicFramePr>
        <p:xfrm>
          <a:off x="966762" y="1295400"/>
          <a:ext cx="7286676" cy="24624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15" name="Diagram 14"/>
          <p:cNvGraphicFramePr/>
          <p:nvPr>
            <p:extLst>
              <p:ext uri="{D42A27DB-BD31-4B8C-83A1-F6EECF244321}">
                <p14:modId xmlns:p14="http://schemas.microsoft.com/office/powerpoint/2010/main" val="2170751069"/>
              </p:ext>
            </p:extLst>
          </p:nvPr>
        </p:nvGraphicFramePr>
        <p:xfrm>
          <a:off x="966762" y="3943336"/>
          <a:ext cx="7286676" cy="2000264"/>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extLst>
      <p:ext uri="{BB962C8B-B14F-4D97-AF65-F5344CB8AC3E}">
        <p14:creationId xmlns:p14="http://schemas.microsoft.com/office/powerpoint/2010/main" val="351983815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40" y="0"/>
            <a:ext cx="9140119" cy="6858000"/>
          </a:xfrm>
          <a:prstGeom prst="rect">
            <a:avLst/>
          </a:prstGeom>
        </p:spPr>
      </p:pic>
      <p:graphicFrame>
        <p:nvGraphicFramePr>
          <p:cNvPr id="13" name="Chart 12"/>
          <p:cNvGraphicFramePr>
            <a:graphicFrameLocks/>
          </p:cNvGraphicFramePr>
          <p:nvPr>
            <p:extLst/>
          </p:nvPr>
        </p:nvGraphicFramePr>
        <p:xfrm>
          <a:off x="609600" y="457200"/>
          <a:ext cx="10152722" cy="5619690"/>
        </p:xfrm>
        <a:graphic>
          <a:graphicData uri="http://schemas.openxmlformats.org/drawingml/2006/chart">
            <c:chart xmlns:c="http://schemas.openxmlformats.org/drawingml/2006/chart" xmlns:r="http://schemas.openxmlformats.org/officeDocument/2006/relationships" r:id="rId3"/>
          </a:graphicData>
        </a:graphic>
      </p:graphicFrame>
      <p:sp>
        <p:nvSpPr>
          <p:cNvPr id="3" name="TextBox 2"/>
          <p:cNvSpPr txBox="1"/>
          <p:nvPr/>
        </p:nvSpPr>
        <p:spPr>
          <a:xfrm>
            <a:off x="2000693" y="304800"/>
            <a:ext cx="7162800" cy="1107996"/>
          </a:xfrm>
          <a:prstGeom prst="rect">
            <a:avLst/>
          </a:prstGeom>
          <a:noFill/>
        </p:spPr>
        <p:txBody>
          <a:bodyPr wrap="square" rtlCol="0">
            <a:spAutoFit/>
          </a:bodyPr>
          <a:lstStyle/>
          <a:p>
            <a:pPr algn="r"/>
            <a:r>
              <a:rPr lang="ka-GE" sz="2200" b="1" dirty="0">
                <a:solidFill>
                  <a:srgbClr val="008080"/>
                </a:solidFill>
              </a:rPr>
              <a:t>სარეიტინგო ქულაზე </a:t>
            </a:r>
            <a:r>
              <a:rPr lang="ka-GE" sz="2200" b="1" dirty="0" smtClean="0">
                <a:solidFill>
                  <a:srgbClr val="008080"/>
                </a:solidFill>
              </a:rPr>
              <a:t>ეხლა </a:t>
            </a:r>
            <a:endParaRPr lang="en-US" sz="2200" b="1" dirty="0" smtClean="0">
              <a:solidFill>
                <a:srgbClr val="008080"/>
              </a:solidFill>
            </a:endParaRPr>
          </a:p>
          <a:p>
            <a:pPr algn="r"/>
            <a:r>
              <a:rPr lang="ka-GE" sz="2200" b="1" dirty="0" smtClean="0">
                <a:solidFill>
                  <a:srgbClr val="008080"/>
                </a:solidFill>
              </a:rPr>
              <a:t>მოქმედი </a:t>
            </a:r>
            <a:r>
              <a:rPr lang="ka-GE" sz="2200" b="1" dirty="0">
                <a:solidFill>
                  <a:srgbClr val="008080"/>
                </a:solidFill>
              </a:rPr>
              <a:t>ფაქტორები </a:t>
            </a:r>
            <a:endParaRPr lang="en-US" sz="2200" b="1" dirty="0">
              <a:solidFill>
                <a:srgbClr val="008080"/>
              </a:solidFill>
            </a:endParaRPr>
          </a:p>
          <a:p>
            <a:pPr algn="r"/>
            <a:endParaRPr lang="en-US" sz="2200" dirty="0"/>
          </a:p>
        </p:txBody>
      </p:sp>
      <p:sp>
        <p:nvSpPr>
          <p:cNvPr id="6" name="TextBox 5"/>
          <p:cNvSpPr txBox="1"/>
          <p:nvPr/>
        </p:nvSpPr>
        <p:spPr>
          <a:xfrm>
            <a:off x="-76200" y="5867400"/>
            <a:ext cx="9239693" cy="661720"/>
          </a:xfrm>
          <a:prstGeom prst="rect">
            <a:avLst/>
          </a:prstGeom>
          <a:noFill/>
        </p:spPr>
        <p:txBody>
          <a:bodyPr wrap="square" rtlCol="0">
            <a:spAutoFit/>
          </a:bodyPr>
          <a:lstStyle/>
          <a:p>
            <a:pPr algn="ctr"/>
            <a:endParaRPr lang="ka-GE" sz="1200" dirty="0">
              <a:solidFill>
                <a:srgbClr val="FF0000"/>
              </a:solidFill>
              <a:cs typeface="Arial" panose="020B0604020202020204" pitchFamily="34" charset="0"/>
            </a:endParaRPr>
          </a:p>
          <a:p>
            <a:pPr algn="ctr"/>
            <a:r>
              <a:rPr lang="ka-GE" sz="1300" dirty="0">
                <a:solidFill>
                  <a:srgbClr val="FF0000"/>
                </a:solidFill>
                <a:cs typeface="Arial" panose="020B0604020202020204" pitchFamily="34" charset="0"/>
              </a:rPr>
              <a:t>   აგენტის </a:t>
            </a:r>
            <a:r>
              <a:rPr lang="ka-GE" sz="1300" dirty="0" smtClean="0">
                <a:solidFill>
                  <a:srgbClr val="FF0000"/>
                </a:solidFill>
                <a:cs typeface="Arial" panose="020B0604020202020204" pitchFamily="34" charset="0"/>
              </a:rPr>
              <a:t>სუბიექტურ</a:t>
            </a:r>
            <a:r>
              <a:rPr lang="en-US" sz="1300" dirty="0" smtClean="0">
                <a:solidFill>
                  <a:srgbClr val="FF0000"/>
                </a:solidFill>
                <a:latin typeface="Arial" panose="020B0604020202020204" pitchFamily="34" charset="0"/>
                <a:cs typeface="Arial" panose="020B0604020202020204" pitchFamily="34" charset="0"/>
              </a:rPr>
              <a:t> </a:t>
            </a:r>
            <a:r>
              <a:rPr lang="ka-GE" sz="1300" dirty="0" smtClean="0">
                <a:solidFill>
                  <a:srgbClr val="FF0000"/>
                </a:solidFill>
                <a:cs typeface="Arial" panose="020B0604020202020204" pitchFamily="34" charset="0"/>
              </a:rPr>
              <a:t>აზრს აღარ</a:t>
            </a:r>
            <a:r>
              <a:rPr lang="en-US" sz="1300" dirty="0" smtClean="0">
                <a:solidFill>
                  <a:srgbClr val="FF0000"/>
                </a:solidFill>
                <a:latin typeface="Arial" panose="020B0604020202020204" pitchFamily="34" charset="0"/>
                <a:cs typeface="Arial" panose="020B0604020202020204" pitchFamily="34" charset="0"/>
              </a:rPr>
              <a:t> </a:t>
            </a:r>
            <a:r>
              <a:rPr lang="ka-GE" sz="1300" dirty="0" smtClean="0">
                <a:solidFill>
                  <a:srgbClr val="FF0000"/>
                </a:solidFill>
                <a:cs typeface="Arial" panose="020B0604020202020204" pitchFamily="34" charset="0"/>
              </a:rPr>
              <a:t>აქვს</a:t>
            </a:r>
            <a:r>
              <a:rPr lang="en-US" sz="1300" dirty="0" smtClean="0">
                <a:solidFill>
                  <a:srgbClr val="FF0000"/>
                </a:solidFill>
                <a:latin typeface="Arial" panose="020B0604020202020204" pitchFamily="34" charset="0"/>
                <a:cs typeface="Arial" panose="020B0604020202020204" pitchFamily="34" charset="0"/>
              </a:rPr>
              <a:t> </a:t>
            </a:r>
            <a:r>
              <a:rPr lang="ka-GE" sz="1300" dirty="0" smtClean="0">
                <a:solidFill>
                  <a:srgbClr val="FF0000"/>
                </a:solidFill>
                <a:cs typeface="Arial" panose="020B0604020202020204" pitchFamily="34" charset="0"/>
              </a:rPr>
              <a:t>გავლენა</a:t>
            </a:r>
            <a:r>
              <a:rPr lang="en-US" sz="1300" dirty="0" smtClean="0">
                <a:solidFill>
                  <a:srgbClr val="FF0000"/>
                </a:solidFill>
                <a:latin typeface="Arial" panose="020B0604020202020204" pitchFamily="34" charset="0"/>
                <a:cs typeface="Arial" panose="020B0604020202020204" pitchFamily="34" charset="0"/>
              </a:rPr>
              <a:t> </a:t>
            </a:r>
            <a:r>
              <a:rPr lang="ka-GE" sz="1300" dirty="0" smtClean="0">
                <a:solidFill>
                  <a:srgbClr val="FF0000"/>
                </a:solidFill>
                <a:cs typeface="Arial" panose="020B0604020202020204" pitchFamily="34" charset="0"/>
              </a:rPr>
              <a:t>სარეიტინგო </a:t>
            </a:r>
            <a:r>
              <a:rPr lang="ka-GE" sz="1300" dirty="0">
                <a:solidFill>
                  <a:srgbClr val="FF0000"/>
                </a:solidFill>
                <a:cs typeface="Arial" panose="020B0604020202020204" pitchFamily="34" charset="0"/>
              </a:rPr>
              <a:t>ქულაზე</a:t>
            </a:r>
          </a:p>
          <a:p>
            <a:pPr algn="ctr"/>
            <a:endParaRPr lang="en-US" sz="1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810958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ctrTitle"/>
          </p:nvPr>
        </p:nvSpPr>
        <p:spPr/>
        <p:txBody>
          <a:bodyPr/>
          <a:lstStyle/>
          <a:p>
            <a:endParaRPr lang="en-US" dirty="0"/>
          </a:p>
        </p:txBody>
      </p:sp>
      <p:sp>
        <p:nvSpPr>
          <p:cNvPr id="10" name="Subtitle 9"/>
          <p:cNvSpPr>
            <a:spLocks noGrp="1"/>
          </p:cNvSpPr>
          <p:nvPr>
            <p:ph type="subTitle" idx="1"/>
          </p:nvPr>
        </p:nvSpPr>
        <p:spPr/>
        <p:txBody>
          <a:bodyPr/>
          <a:lstStyle/>
          <a:p>
            <a:endParaRPr lang="en-US"/>
          </a:p>
        </p:txBody>
      </p:sp>
      <p:pic>
        <p:nvPicPr>
          <p:cNvPr id="4" name="Picture 3" descr="MOH ppt-02.jpg"/>
          <p:cNvPicPr>
            <a:picLocks noChangeAspect="1"/>
          </p:cNvPicPr>
          <p:nvPr/>
        </p:nvPicPr>
        <p:blipFill>
          <a:blip r:embed="rId2" cstate="print"/>
          <a:stretch>
            <a:fillRect/>
          </a:stretch>
        </p:blipFill>
        <p:spPr>
          <a:xfrm>
            <a:off x="-228600" y="76200"/>
            <a:ext cx="9144000" cy="6857464"/>
          </a:xfrm>
          <a:prstGeom prst="rect">
            <a:avLst/>
          </a:prstGeom>
        </p:spPr>
      </p:pic>
      <p:sp>
        <p:nvSpPr>
          <p:cNvPr id="7" name="Title 1"/>
          <p:cNvSpPr txBox="1">
            <a:spLocks/>
          </p:cNvSpPr>
          <p:nvPr/>
        </p:nvSpPr>
        <p:spPr>
          <a:xfrm>
            <a:off x="3048000" y="388104"/>
            <a:ext cx="4594920" cy="1440696"/>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ka-GE" sz="1800" b="1" dirty="0">
                <a:solidFill>
                  <a:srgbClr val="008080"/>
                </a:solidFill>
              </a:rPr>
              <a:t>მიზნობრივი სოციალური დახმარების </a:t>
            </a:r>
            <a:r>
              <a:rPr lang="ka-GE" sz="1800" b="1" dirty="0" smtClean="0">
                <a:solidFill>
                  <a:srgbClr val="008080"/>
                </a:solidFill>
              </a:rPr>
              <a:t>პროგრამა</a:t>
            </a:r>
            <a:endParaRPr lang="en-US" sz="1800" b="1" dirty="0">
              <a:solidFill>
                <a:srgbClr val="006666"/>
              </a:solidFill>
            </a:endParaRPr>
          </a:p>
        </p:txBody>
      </p:sp>
      <p:sp>
        <p:nvSpPr>
          <p:cNvPr id="11" name="Title 1"/>
          <p:cNvSpPr txBox="1">
            <a:spLocks/>
          </p:cNvSpPr>
          <p:nvPr/>
        </p:nvSpPr>
        <p:spPr>
          <a:xfrm>
            <a:off x="457200" y="1531104"/>
            <a:ext cx="8305800" cy="4412496"/>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n-US" sz="1600" b="1" dirty="0"/>
          </a:p>
          <a:p>
            <a:pPr algn="just"/>
            <a:endParaRPr lang="ka-GE" sz="1600" dirty="0">
              <a:solidFill>
                <a:srgbClr val="008080"/>
              </a:solidFill>
            </a:endParaRPr>
          </a:p>
          <a:p>
            <a:pPr algn="l"/>
            <a:endParaRPr lang="ka-GE" sz="1600" dirty="0">
              <a:solidFill>
                <a:srgbClr val="008080"/>
              </a:solidFill>
            </a:endParaRPr>
          </a:p>
        </p:txBody>
      </p:sp>
      <p:graphicFrame>
        <p:nvGraphicFramePr>
          <p:cNvPr id="12" name="Table 11"/>
          <p:cNvGraphicFramePr>
            <a:graphicFrameLocks noGrp="1"/>
          </p:cNvGraphicFramePr>
          <p:nvPr>
            <p:extLst>
              <p:ext uri="{D42A27DB-BD31-4B8C-83A1-F6EECF244321}">
                <p14:modId xmlns:p14="http://schemas.microsoft.com/office/powerpoint/2010/main" val="235139027"/>
              </p:ext>
            </p:extLst>
          </p:nvPr>
        </p:nvGraphicFramePr>
        <p:xfrm>
          <a:off x="533401" y="2357430"/>
          <a:ext cx="8153398" cy="624840"/>
        </p:xfrm>
        <a:graphic>
          <a:graphicData uri="http://schemas.openxmlformats.org/drawingml/2006/table">
            <a:tbl>
              <a:tblPr/>
              <a:tblGrid>
                <a:gridCol w="1739883">
                  <a:extLst>
                    <a:ext uri="{9D8B030D-6E8A-4147-A177-3AD203B41FA5}">
                      <a16:colId xmlns:a16="http://schemas.microsoft.com/office/drawing/2014/main" val="20000"/>
                    </a:ext>
                  </a:extLst>
                </a:gridCol>
                <a:gridCol w="2272691">
                  <a:extLst>
                    <a:ext uri="{9D8B030D-6E8A-4147-A177-3AD203B41FA5}">
                      <a16:colId xmlns:a16="http://schemas.microsoft.com/office/drawing/2014/main" val="20001"/>
                    </a:ext>
                  </a:extLst>
                </a:gridCol>
                <a:gridCol w="2135953">
                  <a:extLst>
                    <a:ext uri="{9D8B030D-6E8A-4147-A177-3AD203B41FA5}">
                      <a16:colId xmlns:a16="http://schemas.microsoft.com/office/drawing/2014/main" val="20002"/>
                    </a:ext>
                  </a:extLst>
                </a:gridCol>
                <a:gridCol w="2004871">
                  <a:extLst>
                    <a:ext uri="{9D8B030D-6E8A-4147-A177-3AD203B41FA5}">
                      <a16:colId xmlns:a16="http://schemas.microsoft.com/office/drawing/2014/main" val="20003"/>
                    </a:ext>
                  </a:extLst>
                </a:gridCol>
              </a:tblGrid>
              <a:tr h="250033">
                <a:tc>
                  <a:txBody>
                    <a:bodyPr/>
                    <a:lstStyle/>
                    <a:p>
                      <a:pPr algn="l">
                        <a:spcAft>
                          <a:spcPts val="0"/>
                        </a:spcAft>
                      </a:pPr>
                      <a:r>
                        <a:rPr lang="ka-GE" sz="1100" b="1" kern="1200" dirty="0">
                          <a:solidFill>
                            <a:srgbClr val="FFFFFF"/>
                          </a:solidFill>
                          <a:latin typeface="Sylfaen"/>
                          <a:ea typeface="Times New Roman"/>
                          <a:cs typeface="Sylfaen"/>
                        </a:rPr>
                        <a:t>ზღვარი</a:t>
                      </a:r>
                      <a:r>
                        <a:rPr lang="ka-GE" sz="1100" b="1" kern="1200" dirty="0">
                          <a:solidFill>
                            <a:srgbClr val="FFFFFF"/>
                          </a:solidFill>
                          <a:latin typeface="Calibri"/>
                          <a:ea typeface="Times New Roman"/>
                          <a:cs typeface="Calibri"/>
                        </a:rPr>
                        <a:t> </a:t>
                      </a:r>
                      <a:endParaRPr lang="en-US" sz="1100" dirty="0">
                        <a:latin typeface="Calibri"/>
                        <a:ea typeface="Calibri"/>
                        <a:cs typeface="Times New Roman"/>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9BBB59"/>
                    </a:solidFill>
                  </a:tcPr>
                </a:tc>
                <a:tc>
                  <a:txBody>
                    <a:bodyPr/>
                    <a:lstStyle/>
                    <a:p>
                      <a:pPr algn="ctr">
                        <a:spcAft>
                          <a:spcPts val="0"/>
                        </a:spcAft>
                      </a:pPr>
                      <a:r>
                        <a:rPr lang="ka-GE" sz="1100" b="1" kern="1200">
                          <a:solidFill>
                            <a:srgbClr val="FFFFFF"/>
                          </a:solidFill>
                          <a:latin typeface="Sylfaen"/>
                          <a:ea typeface="Times New Roman"/>
                          <a:cs typeface="Sylfaen"/>
                        </a:rPr>
                        <a:t>ოჯახის</a:t>
                      </a:r>
                      <a:r>
                        <a:rPr lang="ka-GE" sz="1100" b="1" kern="1200">
                          <a:solidFill>
                            <a:srgbClr val="FFFFFF"/>
                          </a:solidFill>
                          <a:latin typeface="Calibri"/>
                          <a:ea typeface="Times New Roman"/>
                          <a:cs typeface="Calibri"/>
                        </a:rPr>
                        <a:t> </a:t>
                      </a:r>
                      <a:r>
                        <a:rPr lang="ka-GE" sz="1100" b="1" kern="1200">
                          <a:solidFill>
                            <a:srgbClr val="FFFFFF"/>
                          </a:solidFill>
                          <a:latin typeface="Sylfaen"/>
                          <a:ea typeface="Times New Roman"/>
                          <a:cs typeface="Sylfaen"/>
                        </a:rPr>
                        <a:t>პირველი</a:t>
                      </a:r>
                      <a:r>
                        <a:rPr lang="ka-GE" sz="1100" b="1" kern="1200">
                          <a:solidFill>
                            <a:srgbClr val="FFFFFF"/>
                          </a:solidFill>
                          <a:latin typeface="Calibri"/>
                          <a:ea typeface="Times New Roman"/>
                          <a:cs typeface="Calibri"/>
                        </a:rPr>
                        <a:t> </a:t>
                      </a:r>
                      <a:r>
                        <a:rPr lang="ka-GE" sz="1100" b="1" kern="1200">
                          <a:solidFill>
                            <a:srgbClr val="FFFFFF"/>
                          </a:solidFill>
                          <a:latin typeface="Sylfaen"/>
                          <a:ea typeface="Times New Roman"/>
                          <a:cs typeface="Sylfaen"/>
                        </a:rPr>
                        <a:t>წევრი</a:t>
                      </a:r>
                      <a:endParaRPr lang="en-US" sz="1100">
                        <a:latin typeface="Calibri"/>
                        <a:ea typeface="Calibri"/>
                        <a:cs typeface="Times New Roman"/>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9BBB59"/>
                    </a:solidFill>
                  </a:tcPr>
                </a:tc>
                <a:tc>
                  <a:txBody>
                    <a:bodyPr/>
                    <a:lstStyle/>
                    <a:p>
                      <a:pPr algn="l">
                        <a:spcAft>
                          <a:spcPts val="0"/>
                        </a:spcAft>
                      </a:pPr>
                      <a:r>
                        <a:rPr lang="ka-GE" sz="1100" b="1" kern="1200" dirty="0" smtClean="0">
                          <a:solidFill>
                            <a:srgbClr val="FFFFFF"/>
                          </a:solidFill>
                          <a:latin typeface="Sylfaen"/>
                          <a:ea typeface="Times New Roman"/>
                          <a:cs typeface="Sylfaen"/>
                        </a:rPr>
                        <a:t>შემდგომი</a:t>
                      </a:r>
                      <a:r>
                        <a:rPr lang="ka-GE" sz="1100" b="1" kern="1200" dirty="0" smtClean="0">
                          <a:solidFill>
                            <a:srgbClr val="FFFFFF"/>
                          </a:solidFill>
                          <a:latin typeface="Calibri"/>
                          <a:ea typeface="Times New Roman"/>
                          <a:cs typeface="Calibri"/>
                        </a:rPr>
                        <a:t> </a:t>
                      </a:r>
                      <a:r>
                        <a:rPr lang="ka-GE" sz="1100" b="1" kern="1200" dirty="0" smtClean="0">
                          <a:solidFill>
                            <a:srgbClr val="FFFFFF"/>
                          </a:solidFill>
                          <a:latin typeface="Sylfaen"/>
                          <a:ea typeface="Times New Roman"/>
                          <a:cs typeface="Sylfaen"/>
                        </a:rPr>
                        <a:t>წევრი</a:t>
                      </a:r>
                      <a:r>
                        <a:rPr lang="ka-GE" sz="1100" b="1" kern="1200" dirty="0" smtClean="0">
                          <a:solidFill>
                            <a:srgbClr val="FFFFFF"/>
                          </a:solidFill>
                          <a:latin typeface="Calibri"/>
                          <a:ea typeface="Times New Roman"/>
                          <a:cs typeface="Calibri"/>
                        </a:rPr>
                        <a:t> </a:t>
                      </a:r>
                      <a:endParaRPr lang="en-US" sz="1100" dirty="0">
                        <a:latin typeface="Calibri"/>
                        <a:ea typeface="Calibri"/>
                        <a:cs typeface="Times New Roman"/>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9BBB59"/>
                    </a:solidFill>
                  </a:tcPr>
                </a:tc>
                <a:tc>
                  <a:txBody>
                    <a:bodyPr/>
                    <a:lstStyle/>
                    <a:p>
                      <a:pPr algn="l">
                        <a:spcAft>
                          <a:spcPts val="0"/>
                        </a:spcAft>
                      </a:pPr>
                      <a:r>
                        <a:rPr lang="ka-GE" sz="1100" b="1" kern="1200">
                          <a:solidFill>
                            <a:srgbClr val="FFFFFF"/>
                          </a:solidFill>
                          <a:latin typeface="Sylfaen"/>
                          <a:ea typeface="Times New Roman"/>
                          <a:cs typeface="Sylfaen"/>
                        </a:rPr>
                        <a:t>ბავშვის</a:t>
                      </a:r>
                      <a:r>
                        <a:rPr lang="ka-GE" sz="1100" b="1" kern="1200">
                          <a:solidFill>
                            <a:srgbClr val="FFFFFF"/>
                          </a:solidFill>
                          <a:latin typeface="Calibri"/>
                          <a:ea typeface="Times New Roman"/>
                          <a:cs typeface="Calibri"/>
                        </a:rPr>
                        <a:t> </a:t>
                      </a:r>
                      <a:r>
                        <a:rPr lang="ka-GE" sz="1100" b="1" kern="1200">
                          <a:solidFill>
                            <a:srgbClr val="FFFFFF"/>
                          </a:solidFill>
                          <a:latin typeface="Sylfaen"/>
                          <a:ea typeface="Times New Roman"/>
                          <a:cs typeface="Sylfaen"/>
                        </a:rPr>
                        <a:t>დანამატი</a:t>
                      </a:r>
                      <a:r>
                        <a:rPr lang="ka-GE" sz="1100" b="1" kern="1200">
                          <a:solidFill>
                            <a:srgbClr val="FFFFFF"/>
                          </a:solidFill>
                          <a:latin typeface="Calibri"/>
                          <a:ea typeface="Times New Roman"/>
                          <a:cs typeface="Calibri"/>
                        </a:rPr>
                        <a:t> </a:t>
                      </a:r>
                      <a:endParaRPr lang="en-US" sz="1100">
                        <a:latin typeface="Calibri"/>
                        <a:ea typeface="Calibri"/>
                        <a:cs typeface="Times New Roman"/>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9BBB59"/>
                    </a:solidFill>
                  </a:tcPr>
                </a:tc>
                <a:extLst>
                  <a:ext uri="{0D108BD9-81ED-4DB2-BD59-A6C34878D82A}">
                    <a16:rowId xmlns:a16="http://schemas.microsoft.com/office/drawing/2014/main" val="10000"/>
                  </a:ext>
                </a:extLst>
              </a:tr>
              <a:tr h="250033">
                <a:tc>
                  <a:txBody>
                    <a:bodyPr/>
                    <a:lstStyle/>
                    <a:p>
                      <a:pPr algn="ctr">
                        <a:spcAft>
                          <a:spcPts val="0"/>
                        </a:spcAft>
                      </a:pPr>
                      <a:r>
                        <a:rPr lang="ka-GE" sz="1800" b="1" kern="1200" dirty="0">
                          <a:solidFill>
                            <a:srgbClr val="008080"/>
                          </a:solidFill>
                          <a:latin typeface="+mj-lt"/>
                          <a:ea typeface="+mj-ea"/>
                          <a:cs typeface="+mj-cs"/>
                        </a:rPr>
                        <a:t>&lt;57 000 </a:t>
                      </a:r>
                      <a:endParaRPr lang="en-US" sz="1800" b="1" kern="1200" dirty="0">
                        <a:solidFill>
                          <a:srgbClr val="008080"/>
                        </a:solidFill>
                        <a:latin typeface="+mj-lt"/>
                        <a:ea typeface="+mj-ea"/>
                        <a:cs typeface="+mj-cs"/>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EE7D1"/>
                    </a:solidFill>
                  </a:tcPr>
                </a:tc>
                <a:tc>
                  <a:txBody>
                    <a:bodyPr/>
                    <a:lstStyle/>
                    <a:p>
                      <a:pPr algn="ctr">
                        <a:spcAft>
                          <a:spcPts val="0"/>
                        </a:spcAft>
                      </a:pPr>
                      <a:r>
                        <a:rPr lang="ka-GE" sz="1800" b="1" kern="1200" dirty="0">
                          <a:solidFill>
                            <a:srgbClr val="008080"/>
                          </a:solidFill>
                          <a:latin typeface="+mj-lt"/>
                          <a:ea typeface="+mj-ea"/>
                          <a:cs typeface="+mj-cs"/>
                        </a:rPr>
                        <a:t>60 </a:t>
                      </a:r>
                      <a:endParaRPr lang="en-US" sz="1800" b="1" kern="1200" dirty="0">
                        <a:solidFill>
                          <a:srgbClr val="008080"/>
                        </a:solidFill>
                        <a:latin typeface="+mj-lt"/>
                        <a:ea typeface="+mj-ea"/>
                        <a:cs typeface="+mj-cs"/>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EE7D1"/>
                    </a:solidFill>
                  </a:tcPr>
                </a:tc>
                <a:tc>
                  <a:txBody>
                    <a:bodyPr/>
                    <a:lstStyle/>
                    <a:p>
                      <a:pPr algn="ctr">
                        <a:spcAft>
                          <a:spcPts val="0"/>
                        </a:spcAft>
                      </a:pPr>
                      <a:r>
                        <a:rPr lang="ka-GE" sz="1800" b="1" kern="1200" dirty="0">
                          <a:solidFill>
                            <a:srgbClr val="008080"/>
                          </a:solidFill>
                          <a:latin typeface="+mj-lt"/>
                          <a:ea typeface="+mj-ea"/>
                          <a:cs typeface="+mj-cs"/>
                        </a:rPr>
                        <a:t>48 </a:t>
                      </a:r>
                      <a:endParaRPr lang="en-US" sz="1800" b="1" kern="1200" dirty="0">
                        <a:solidFill>
                          <a:srgbClr val="008080"/>
                        </a:solidFill>
                        <a:latin typeface="+mj-lt"/>
                        <a:ea typeface="+mj-ea"/>
                        <a:cs typeface="+mj-cs"/>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EE7D1"/>
                    </a:solidFill>
                  </a:tcPr>
                </a:tc>
                <a:tc>
                  <a:txBody>
                    <a:bodyPr/>
                    <a:lstStyle/>
                    <a:p>
                      <a:pPr algn="ctr">
                        <a:spcAft>
                          <a:spcPts val="0"/>
                        </a:spcAft>
                      </a:pPr>
                      <a:r>
                        <a:rPr lang="ka-GE" sz="1800" b="1" kern="1200" dirty="0">
                          <a:solidFill>
                            <a:srgbClr val="008080"/>
                          </a:solidFill>
                          <a:latin typeface="+mj-lt"/>
                          <a:ea typeface="+mj-ea"/>
                          <a:cs typeface="+mj-cs"/>
                        </a:rPr>
                        <a:t>0 </a:t>
                      </a:r>
                      <a:endParaRPr lang="en-US" sz="1800" b="1" kern="1200" dirty="0">
                        <a:solidFill>
                          <a:srgbClr val="008080"/>
                        </a:solidFill>
                        <a:latin typeface="+mj-lt"/>
                        <a:ea typeface="+mj-ea"/>
                        <a:cs typeface="+mj-cs"/>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EE7D1"/>
                    </a:solidFill>
                  </a:tcPr>
                </a:tc>
                <a:extLst>
                  <a:ext uri="{0D108BD9-81ED-4DB2-BD59-A6C34878D82A}">
                    <a16:rowId xmlns:a16="http://schemas.microsoft.com/office/drawing/2014/main" val="10001"/>
                  </a:ext>
                </a:extLst>
              </a:tr>
            </a:tbl>
          </a:graphicData>
        </a:graphic>
      </p:graphicFrame>
      <p:sp>
        <p:nvSpPr>
          <p:cNvPr id="2" name="Rectangle 1"/>
          <p:cNvSpPr/>
          <p:nvPr/>
        </p:nvSpPr>
        <p:spPr>
          <a:xfrm>
            <a:off x="533400" y="1905000"/>
            <a:ext cx="3733800" cy="369332"/>
          </a:xfrm>
          <a:prstGeom prst="rect">
            <a:avLst/>
          </a:prstGeom>
        </p:spPr>
        <p:txBody>
          <a:bodyPr wrap="square">
            <a:spAutoFit/>
          </a:bodyPr>
          <a:lstStyle/>
          <a:p>
            <a:r>
              <a:rPr lang="ka-GE" b="1" dirty="0">
                <a:solidFill>
                  <a:srgbClr val="008080"/>
                </a:solidFill>
                <a:latin typeface="+mj-lt"/>
                <a:ea typeface="+mj-ea"/>
                <a:cs typeface="+mj-cs"/>
              </a:rPr>
              <a:t>ძველი მეთოდოლოგია</a:t>
            </a:r>
            <a:endParaRPr lang="en-US" b="1" dirty="0">
              <a:solidFill>
                <a:srgbClr val="008080"/>
              </a:solidFill>
              <a:latin typeface="+mj-lt"/>
              <a:ea typeface="+mj-ea"/>
              <a:cs typeface="+mj-cs"/>
            </a:endParaRPr>
          </a:p>
        </p:txBody>
      </p:sp>
      <p:graphicFrame>
        <p:nvGraphicFramePr>
          <p:cNvPr id="13" name="Table 12"/>
          <p:cNvGraphicFramePr>
            <a:graphicFrameLocks noGrp="1"/>
          </p:cNvGraphicFramePr>
          <p:nvPr>
            <p:extLst>
              <p:ext uri="{D42A27DB-BD31-4B8C-83A1-F6EECF244321}">
                <p14:modId xmlns:p14="http://schemas.microsoft.com/office/powerpoint/2010/main" val="144876877"/>
              </p:ext>
            </p:extLst>
          </p:nvPr>
        </p:nvGraphicFramePr>
        <p:xfrm>
          <a:off x="533400" y="3665317"/>
          <a:ext cx="8153399" cy="2278282"/>
        </p:xfrm>
        <a:graphic>
          <a:graphicData uri="http://schemas.openxmlformats.org/drawingml/2006/table">
            <a:tbl>
              <a:tblPr/>
              <a:tblGrid>
                <a:gridCol w="2675068">
                  <a:extLst>
                    <a:ext uri="{9D8B030D-6E8A-4147-A177-3AD203B41FA5}">
                      <a16:colId xmlns:a16="http://schemas.microsoft.com/office/drawing/2014/main" val="20000"/>
                    </a:ext>
                  </a:extLst>
                </a:gridCol>
                <a:gridCol w="2806088">
                  <a:extLst>
                    <a:ext uri="{9D8B030D-6E8A-4147-A177-3AD203B41FA5}">
                      <a16:colId xmlns:a16="http://schemas.microsoft.com/office/drawing/2014/main" val="20001"/>
                    </a:ext>
                  </a:extLst>
                </a:gridCol>
                <a:gridCol w="2672243">
                  <a:extLst>
                    <a:ext uri="{9D8B030D-6E8A-4147-A177-3AD203B41FA5}">
                      <a16:colId xmlns:a16="http://schemas.microsoft.com/office/drawing/2014/main" val="20002"/>
                    </a:ext>
                  </a:extLst>
                </a:gridCol>
              </a:tblGrid>
              <a:tr h="392271">
                <a:tc>
                  <a:txBody>
                    <a:bodyPr/>
                    <a:lstStyle/>
                    <a:p>
                      <a:pPr algn="ctr">
                        <a:spcAft>
                          <a:spcPts val="0"/>
                        </a:spcAft>
                      </a:pPr>
                      <a:r>
                        <a:rPr lang="ka-GE" sz="1100" b="1" dirty="0">
                          <a:solidFill>
                            <a:schemeClr val="bg1"/>
                          </a:solidFill>
                          <a:latin typeface="Sylfaen"/>
                          <a:ea typeface="Sylfaen"/>
                          <a:cs typeface="Times New Roman"/>
                        </a:rPr>
                        <a:t>ზღვარი </a:t>
                      </a:r>
                      <a:endParaRPr lang="en-US" sz="1100" dirty="0">
                        <a:solidFill>
                          <a:schemeClr val="bg1"/>
                        </a:solidFill>
                        <a:latin typeface="Calibri"/>
                        <a:ea typeface="Calibri"/>
                        <a:cs typeface="Times New Roman"/>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9BBB59"/>
                    </a:solidFill>
                  </a:tcPr>
                </a:tc>
                <a:tc>
                  <a:txBody>
                    <a:bodyPr/>
                    <a:lstStyle/>
                    <a:p>
                      <a:pPr algn="ctr">
                        <a:spcAft>
                          <a:spcPts val="0"/>
                        </a:spcAft>
                      </a:pPr>
                      <a:r>
                        <a:rPr lang="ka-GE" sz="1100" b="1" dirty="0">
                          <a:solidFill>
                            <a:schemeClr val="bg1"/>
                          </a:solidFill>
                          <a:latin typeface="Sylfaen"/>
                          <a:ea typeface="Sylfaen"/>
                          <a:cs typeface="Times New Roman"/>
                        </a:rPr>
                        <a:t>ოჯახის ნებისმიერი წევრი </a:t>
                      </a:r>
                      <a:endParaRPr lang="en-US" sz="1100" dirty="0">
                        <a:solidFill>
                          <a:schemeClr val="bg1"/>
                        </a:solidFill>
                        <a:latin typeface="Calibri"/>
                        <a:ea typeface="Calibri"/>
                        <a:cs typeface="Times New Roman"/>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9BBB59"/>
                    </a:solidFill>
                  </a:tcPr>
                </a:tc>
                <a:tc>
                  <a:txBody>
                    <a:bodyPr/>
                    <a:lstStyle/>
                    <a:p>
                      <a:pPr algn="ctr">
                        <a:spcAft>
                          <a:spcPts val="0"/>
                        </a:spcAft>
                      </a:pPr>
                      <a:r>
                        <a:rPr lang="ka-GE" sz="1100" b="1">
                          <a:solidFill>
                            <a:schemeClr val="bg1"/>
                          </a:solidFill>
                          <a:latin typeface="Sylfaen"/>
                          <a:ea typeface="Sylfaen"/>
                          <a:cs typeface="Times New Roman"/>
                        </a:rPr>
                        <a:t>ბავშვის დანამატი </a:t>
                      </a:r>
                      <a:endParaRPr lang="en-US" sz="1100">
                        <a:solidFill>
                          <a:schemeClr val="bg1"/>
                        </a:solidFill>
                        <a:latin typeface="Calibri"/>
                        <a:ea typeface="Calibri"/>
                        <a:cs typeface="Times New Roman"/>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9BBB59"/>
                    </a:solidFill>
                  </a:tcPr>
                </a:tc>
                <a:extLst>
                  <a:ext uri="{0D108BD9-81ED-4DB2-BD59-A6C34878D82A}">
                    <a16:rowId xmlns:a16="http://schemas.microsoft.com/office/drawing/2014/main" val="10000"/>
                  </a:ext>
                </a:extLst>
              </a:tr>
              <a:tr h="459535">
                <a:tc>
                  <a:txBody>
                    <a:bodyPr/>
                    <a:lstStyle/>
                    <a:p>
                      <a:pPr algn="ctr">
                        <a:spcAft>
                          <a:spcPts val="0"/>
                        </a:spcAft>
                      </a:pPr>
                      <a:r>
                        <a:rPr lang="en-US" sz="1800" b="1" kern="1200" dirty="0">
                          <a:solidFill>
                            <a:srgbClr val="008080"/>
                          </a:solidFill>
                          <a:latin typeface="+mj-lt"/>
                          <a:ea typeface="+mj-ea"/>
                          <a:cs typeface="+mj-cs"/>
                        </a:rPr>
                        <a:t>&lt;30,000 </a:t>
                      </a: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EE7D1"/>
                    </a:solidFill>
                  </a:tcPr>
                </a:tc>
                <a:tc>
                  <a:txBody>
                    <a:bodyPr/>
                    <a:lstStyle/>
                    <a:p>
                      <a:pPr algn="ctr">
                        <a:spcAft>
                          <a:spcPts val="0"/>
                        </a:spcAft>
                      </a:pPr>
                      <a:r>
                        <a:rPr lang="en-US" sz="1800" b="1" kern="1200" dirty="0">
                          <a:solidFill>
                            <a:srgbClr val="008080"/>
                          </a:solidFill>
                          <a:latin typeface="+mj-lt"/>
                          <a:ea typeface="+mj-ea"/>
                          <a:cs typeface="+mj-cs"/>
                        </a:rPr>
                        <a:t>60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EE7D1"/>
                    </a:solidFill>
                  </a:tcPr>
                </a:tc>
                <a:tc>
                  <a:txBody>
                    <a:bodyPr/>
                    <a:lstStyle/>
                    <a:p>
                      <a:pPr algn="ctr">
                        <a:spcAft>
                          <a:spcPts val="0"/>
                        </a:spcAft>
                      </a:pPr>
                      <a:r>
                        <a:rPr lang="ka-GE" sz="1800" b="1" kern="1200" dirty="0" smtClean="0">
                          <a:solidFill>
                            <a:srgbClr val="008080"/>
                          </a:solidFill>
                          <a:latin typeface="+mj-lt"/>
                          <a:ea typeface="+mj-ea"/>
                          <a:cs typeface="+mj-cs"/>
                        </a:rPr>
                        <a:t>5</a:t>
                      </a:r>
                      <a:r>
                        <a:rPr lang="en-US" sz="1800" b="1" kern="1200" dirty="0" smtClean="0">
                          <a:solidFill>
                            <a:srgbClr val="008080"/>
                          </a:solidFill>
                          <a:latin typeface="+mj-lt"/>
                          <a:ea typeface="+mj-ea"/>
                          <a:cs typeface="+mj-cs"/>
                        </a:rPr>
                        <a:t>0</a:t>
                      </a:r>
                      <a:endParaRPr lang="en-US" sz="1800" b="1" kern="1200" dirty="0">
                        <a:solidFill>
                          <a:srgbClr val="008080"/>
                        </a:solidFill>
                        <a:latin typeface="+mj-lt"/>
                        <a:ea typeface="+mj-ea"/>
                        <a:cs typeface="+mj-cs"/>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EE7D1"/>
                    </a:solidFill>
                  </a:tcPr>
                </a:tc>
                <a:extLst>
                  <a:ext uri="{0D108BD9-81ED-4DB2-BD59-A6C34878D82A}">
                    <a16:rowId xmlns:a16="http://schemas.microsoft.com/office/drawing/2014/main" val="10001"/>
                  </a:ext>
                </a:extLst>
              </a:tr>
              <a:tr h="356619">
                <a:tc>
                  <a:txBody>
                    <a:bodyPr/>
                    <a:lstStyle/>
                    <a:p>
                      <a:pPr algn="ctr">
                        <a:spcAft>
                          <a:spcPts val="0"/>
                        </a:spcAft>
                      </a:pPr>
                      <a:r>
                        <a:rPr lang="en-US" sz="1800" b="1" kern="1200">
                          <a:solidFill>
                            <a:srgbClr val="008080"/>
                          </a:solidFill>
                          <a:latin typeface="+mj-lt"/>
                          <a:ea typeface="+mj-ea"/>
                          <a:cs typeface="+mj-cs"/>
                        </a:rPr>
                        <a:t>30,000-57,000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FF3EA"/>
                    </a:solidFill>
                  </a:tcPr>
                </a:tc>
                <a:tc>
                  <a:txBody>
                    <a:bodyPr/>
                    <a:lstStyle/>
                    <a:p>
                      <a:pPr algn="ctr">
                        <a:spcAft>
                          <a:spcPts val="0"/>
                        </a:spcAft>
                      </a:pPr>
                      <a:r>
                        <a:rPr lang="en-US" sz="1800" b="1" kern="1200" dirty="0">
                          <a:solidFill>
                            <a:srgbClr val="008080"/>
                          </a:solidFill>
                          <a:latin typeface="+mj-lt"/>
                          <a:ea typeface="+mj-ea"/>
                          <a:cs typeface="+mj-cs"/>
                        </a:rPr>
                        <a:t>50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FF3EA"/>
                    </a:solidFill>
                  </a:tcPr>
                </a:tc>
                <a:tc>
                  <a:txBody>
                    <a:bodyPr/>
                    <a:lstStyle/>
                    <a:p>
                      <a:pPr algn="ctr">
                        <a:spcAft>
                          <a:spcPts val="0"/>
                        </a:spcAft>
                      </a:pPr>
                      <a:r>
                        <a:rPr lang="ka-GE" sz="1800" b="1" kern="1200" dirty="0" smtClean="0">
                          <a:solidFill>
                            <a:srgbClr val="008080"/>
                          </a:solidFill>
                          <a:latin typeface="+mj-lt"/>
                          <a:ea typeface="+mj-ea"/>
                          <a:cs typeface="+mj-cs"/>
                        </a:rPr>
                        <a:t>5</a:t>
                      </a:r>
                      <a:r>
                        <a:rPr lang="en-US" sz="1800" b="1" kern="1200" dirty="0" smtClean="0">
                          <a:solidFill>
                            <a:srgbClr val="008080"/>
                          </a:solidFill>
                          <a:latin typeface="+mj-lt"/>
                          <a:ea typeface="+mj-ea"/>
                          <a:cs typeface="+mj-cs"/>
                        </a:rPr>
                        <a:t>0</a:t>
                      </a:r>
                      <a:endParaRPr lang="en-US" sz="1800" b="1" kern="1200" dirty="0">
                        <a:solidFill>
                          <a:srgbClr val="008080"/>
                        </a:solidFill>
                        <a:latin typeface="+mj-lt"/>
                        <a:ea typeface="+mj-ea"/>
                        <a:cs typeface="+mj-cs"/>
                      </a:endParaRP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FF3EA"/>
                    </a:solidFill>
                  </a:tcPr>
                </a:tc>
                <a:extLst>
                  <a:ext uri="{0D108BD9-81ED-4DB2-BD59-A6C34878D82A}">
                    <a16:rowId xmlns:a16="http://schemas.microsoft.com/office/drawing/2014/main" val="10002"/>
                  </a:ext>
                </a:extLst>
              </a:tr>
              <a:tr h="356619">
                <a:tc>
                  <a:txBody>
                    <a:bodyPr/>
                    <a:lstStyle/>
                    <a:p>
                      <a:pPr algn="ctr">
                        <a:spcAft>
                          <a:spcPts val="0"/>
                        </a:spcAft>
                      </a:pPr>
                      <a:r>
                        <a:rPr lang="en-US" sz="1800" b="1" kern="1200">
                          <a:solidFill>
                            <a:srgbClr val="008080"/>
                          </a:solidFill>
                          <a:latin typeface="+mj-lt"/>
                          <a:ea typeface="+mj-ea"/>
                          <a:cs typeface="+mj-cs"/>
                        </a:rPr>
                        <a:t>57,000-60,000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EE7D1"/>
                    </a:solidFill>
                  </a:tcPr>
                </a:tc>
                <a:tc>
                  <a:txBody>
                    <a:bodyPr/>
                    <a:lstStyle/>
                    <a:p>
                      <a:pPr algn="ctr">
                        <a:spcAft>
                          <a:spcPts val="0"/>
                        </a:spcAft>
                      </a:pPr>
                      <a:r>
                        <a:rPr lang="en-US" sz="1800" b="1" kern="1200" dirty="0">
                          <a:solidFill>
                            <a:srgbClr val="008080"/>
                          </a:solidFill>
                          <a:latin typeface="+mj-lt"/>
                          <a:ea typeface="+mj-ea"/>
                          <a:cs typeface="+mj-cs"/>
                        </a:rPr>
                        <a:t>40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EE7D1"/>
                    </a:solidFill>
                  </a:tcPr>
                </a:tc>
                <a:tc>
                  <a:txBody>
                    <a:bodyPr/>
                    <a:lstStyle/>
                    <a:p>
                      <a:pPr algn="ctr">
                        <a:spcAft>
                          <a:spcPts val="0"/>
                        </a:spcAft>
                      </a:pPr>
                      <a:r>
                        <a:rPr lang="ka-GE" sz="1800" b="1" kern="1200" dirty="0" smtClean="0">
                          <a:solidFill>
                            <a:srgbClr val="008080"/>
                          </a:solidFill>
                          <a:latin typeface="+mj-lt"/>
                          <a:ea typeface="+mj-ea"/>
                          <a:cs typeface="+mj-cs"/>
                        </a:rPr>
                        <a:t>5</a:t>
                      </a:r>
                      <a:r>
                        <a:rPr lang="en-US" sz="1800" b="1" kern="1200" dirty="0" smtClean="0">
                          <a:solidFill>
                            <a:srgbClr val="008080"/>
                          </a:solidFill>
                          <a:latin typeface="+mj-lt"/>
                          <a:ea typeface="+mj-ea"/>
                          <a:cs typeface="+mj-cs"/>
                        </a:rPr>
                        <a:t>0</a:t>
                      </a:r>
                      <a:endParaRPr lang="en-US" sz="1800" b="1" kern="1200" dirty="0">
                        <a:solidFill>
                          <a:srgbClr val="008080"/>
                        </a:solidFill>
                        <a:latin typeface="+mj-lt"/>
                        <a:ea typeface="+mj-ea"/>
                        <a:cs typeface="+mj-cs"/>
                      </a:endParaRP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EE7D1"/>
                    </a:solidFill>
                  </a:tcPr>
                </a:tc>
                <a:extLst>
                  <a:ext uri="{0D108BD9-81ED-4DB2-BD59-A6C34878D82A}">
                    <a16:rowId xmlns:a16="http://schemas.microsoft.com/office/drawing/2014/main" val="10003"/>
                  </a:ext>
                </a:extLst>
              </a:tr>
              <a:tr h="356619">
                <a:tc>
                  <a:txBody>
                    <a:bodyPr/>
                    <a:lstStyle/>
                    <a:p>
                      <a:pPr algn="ctr">
                        <a:spcAft>
                          <a:spcPts val="0"/>
                        </a:spcAft>
                      </a:pPr>
                      <a:r>
                        <a:rPr lang="en-US" sz="1800" b="1" kern="1200">
                          <a:solidFill>
                            <a:srgbClr val="008080"/>
                          </a:solidFill>
                          <a:latin typeface="+mj-lt"/>
                          <a:ea typeface="+mj-ea"/>
                          <a:cs typeface="+mj-cs"/>
                        </a:rPr>
                        <a:t>60,000-65,000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FF3EA"/>
                    </a:solidFill>
                  </a:tcPr>
                </a:tc>
                <a:tc>
                  <a:txBody>
                    <a:bodyPr/>
                    <a:lstStyle/>
                    <a:p>
                      <a:pPr algn="ctr">
                        <a:spcAft>
                          <a:spcPts val="0"/>
                        </a:spcAft>
                      </a:pPr>
                      <a:r>
                        <a:rPr lang="en-US" sz="1800" b="1" kern="1200" dirty="0">
                          <a:solidFill>
                            <a:srgbClr val="008080"/>
                          </a:solidFill>
                          <a:latin typeface="+mj-lt"/>
                          <a:ea typeface="+mj-ea"/>
                          <a:cs typeface="+mj-cs"/>
                        </a:rPr>
                        <a:t>30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FF3EA"/>
                    </a:solidFill>
                  </a:tcPr>
                </a:tc>
                <a:tc>
                  <a:txBody>
                    <a:bodyPr/>
                    <a:lstStyle/>
                    <a:p>
                      <a:pPr algn="ctr">
                        <a:spcAft>
                          <a:spcPts val="0"/>
                        </a:spcAft>
                      </a:pPr>
                      <a:r>
                        <a:rPr lang="ka-GE" sz="1800" b="1" kern="1200" dirty="0" smtClean="0">
                          <a:solidFill>
                            <a:srgbClr val="008080"/>
                          </a:solidFill>
                          <a:latin typeface="+mj-lt"/>
                          <a:ea typeface="+mj-ea"/>
                          <a:cs typeface="+mj-cs"/>
                        </a:rPr>
                        <a:t>5</a:t>
                      </a:r>
                      <a:r>
                        <a:rPr lang="en-US" sz="1800" b="1" kern="1200" dirty="0" smtClean="0">
                          <a:solidFill>
                            <a:srgbClr val="008080"/>
                          </a:solidFill>
                          <a:latin typeface="+mj-lt"/>
                          <a:ea typeface="+mj-ea"/>
                          <a:cs typeface="+mj-cs"/>
                        </a:rPr>
                        <a:t>0</a:t>
                      </a:r>
                      <a:endParaRPr lang="en-US" sz="1800" b="1" kern="1200" dirty="0">
                        <a:solidFill>
                          <a:srgbClr val="008080"/>
                        </a:solidFill>
                        <a:latin typeface="+mj-lt"/>
                        <a:ea typeface="+mj-ea"/>
                        <a:cs typeface="+mj-cs"/>
                      </a:endParaRP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FF3EA"/>
                    </a:solidFill>
                  </a:tcPr>
                </a:tc>
                <a:extLst>
                  <a:ext uri="{0D108BD9-81ED-4DB2-BD59-A6C34878D82A}">
                    <a16:rowId xmlns:a16="http://schemas.microsoft.com/office/drawing/2014/main" val="10004"/>
                  </a:ext>
                </a:extLst>
              </a:tr>
              <a:tr h="356619">
                <a:tc>
                  <a:txBody>
                    <a:bodyPr/>
                    <a:lstStyle/>
                    <a:p>
                      <a:pPr algn="ctr">
                        <a:spcAft>
                          <a:spcPts val="0"/>
                        </a:spcAft>
                      </a:pPr>
                      <a:r>
                        <a:rPr lang="en-US" sz="1800" b="1" kern="1200">
                          <a:solidFill>
                            <a:srgbClr val="008080"/>
                          </a:solidFill>
                          <a:latin typeface="+mj-lt"/>
                          <a:ea typeface="+mj-ea"/>
                          <a:cs typeface="+mj-cs"/>
                        </a:rPr>
                        <a:t>65,000-100,000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EE7D1"/>
                    </a:solidFill>
                  </a:tcPr>
                </a:tc>
                <a:tc>
                  <a:txBody>
                    <a:bodyPr/>
                    <a:lstStyle/>
                    <a:p>
                      <a:pPr algn="ctr">
                        <a:spcAft>
                          <a:spcPts val="0"/>
                        </a:spcAft>
                      </a:pPr>
                      <a:r>
                        <a:rPr lang="en-US" sz="1800" b="1" kern="1200" dirty="0">
                          <a:solidFill>
                            <a:srgbClr val="008080"/>
                          </a:solidFill>
                          <a:latin typeface="+mj-lt"/>
                          <a:ea typeface="+mj-ea"/>
                          <a:cs typeface="+mj-cs"/>
                        </a:rPr>
                        <a:t>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EE7D1"/>
                    </a:solidFill>
                  </a:tcPr>
                </a:tc>
                <a:tc>
                  <a:txBody>
                    <a:bodyPr/>
                    <a:lstStyle/>
                    <a:p>
                      <a:pPr algn="ctr">
                        <a:spcAft>
                          <a:spcPts val="0"/>
                        </a:spcAft>
                      </a:pPr>
                      <a:r>
                        <a:rPr lang="ka-GE" sz="1800" b="1" kern="1200" dirty="0" smtClean="0">
                          <a:solidFill>
                            <a:srgbClr val="008080"/>
                          </a:solidFill>
                          <a:latin typeface="+mj-lt"/>
                          <a:ea typeface="+mj-ea"/>
                          <a:cs typeface="+mj-cs"/>
                        </a:rPr>
                        <a:t>5</a:t>
                      </a:r>
                      <a:r>
                        <a:rPr lang="en-US" sz="1800" b="1" kern="1200" dirty="0" smtClean="0">
                          <a:solidFill>
                            <a:srgbClr val="008080"/>
                          </a:solidFill>
                          <a:latin typeface="+mj-lt"/>
                          <a:ea typeface="+mj-ea"/>
                          <a:cs typeface="+mj-cs"/>
                        </a:rPr>
                        <a:t>0</a:t>
                      </a:r>
                      <a:endParaRPr lang="en-US" sz="1800" b="1" kern="1200" dirty="0">
                        <a:solidFill>
                          <a:srgbClr val="008080"/>
                        </a:solidFill>
                        <a:latin typeface="+mj-lt"/>
                        <a:ea typeface="+mj-ea"/>
                        <a:cs typeface="+mj-cs"/>
                      </a:endParaRP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EE7D1"/>
                    </a:solidFill>
                  </a:tcPr>
                </a:tc>
                <a:extLst>
                  <a:ext uri="{0D108BD9-81ED-4DB2-BD59-A6C34878D82A}">
                    <a16:rowId xmlns:a16="http://schemas.microsoft.com/office/drawing/2014/main" val="10005"/>
                  </a:ext>
                </a:extLst>
              </a:tr>
            </a:tbl>
          </a:graphicData>
        </a:graphic>
      </p:graphicFrame>
      <p:sp>
        <p:nvSpPr>
          <p:cNvPr id="3" name="Rectangle 2"/>
          <p:cNvSpPr/>
          <p:nvPr/>
        </p:nvSpPr>
        <p:spPr>
          <a:xfrm>
            <a:off x="533400" y="3059668"/>
            <a:ext cx="3352774" cy="369332"/>
          </a:xfrm>
          <a:prstGeom prst="rect">
            <a:avLst/>
          </a:prstGeom>
        </p:spPr>
        <p:txBody>
          <a:bodyPr wrap="square">
            <a:spAutoFit/>
          </a:bodyPr>
          <a:lstStyle/>
          <a:p>
            <a:r>
              <a:rPr lang="en-US" b="1" dirty="0" err="1">
                <a:solidFill>
                  <a:srgbClr val="008080"/>
                </a:solidFill>
                <a:latin typeface="+mj-lt"/>
                <a:ea typeface="+mj-ea"/>
                <a:cs typeface="+mj-cs"/>
              </a:rPr>
              <a:t>ახალი</a:t>
            </a:r>
            <a:r>
              <a:rPr lang="en-US" b="1" dirty="0">
                <a:solidFill>
                  <a:srgbClr val="008080"/>
                </a:solidFill>
                <a:latin typeface="+mj-lt"/>
                <a:ea typeface="+mj-ea"/>
                <a:cs typeface="+mj-cs"/>
              </a:rPr>
              <a:t> </a:t>
            </a:r>
            <a:r>
              <a:rPr lang="en-US" b="1" dirty="0" err="1">
                <a:solidFill>
                  <a:srgbClr val="008080"/>
                </a:solidFill>
                <a:latin typeface="+mj-lt"/>
                <a:ea typeface="+mj-ea"/>
                <a:cs typeface="+mj-cs"/>
              </a:rPr>
              <a:t>მეთოდოლოგია</a:t>
            </a:r>
            <a:endParaRPr lang="en-US" b="1" dirty="0">
              <a:solidFill>
                <a:srgbClr val="008080"/>
              </a:solidFill>
              <a:latin typeface="+mj-lt"/>
              <a:ea typeface="+mj-ea"/>
              <a:cs typeface="+mj-cs"/>
            </a:endParaRPr>
          </a:p>
        </p:txBody>
      </p:sp>
    </p:spTree>
    <p:extLst>
      <p:ext uri="{BB962C8B-B14F-4D97-AF65-F5344CB8AC3E}">
        <p14:creationId xmlns:p14="http://schemas.microsoft.com/office/powerpoint/2010/main" val="318764846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ctrTitle"/>
          </p:nvPr>
        </p:nvSpPr>
        <p:spPr/>
        <p:txBody>
          <a:bodyPr/>
          <a:lstStyle/>
          <a:p>
            <a:endParaRPr lang="en-US" dirty="0"/>
          </a:p>
        </p:txBody>
      </p:sp>
      <p:sp>
        <p:nvSpPr>
          <p:cNvPr id="10" name="Subtitle 9"/>
          <p:cNvSpPr>
            <a:spLocks noGrp="1"/>
          </p:cNvSpPr>
          <p:nvPr>
            <p:ph type="subTitle" idx="1"/>
          </p:nvPr>
        </p:nvSpPr>
        <p:spPr/>
        <p:txBody>
          <a:bodyPr/>
          <a:lstStyle/>
          <a:p>
            <a:endParaRPr lang="en-US"/>
          </a:p>
        </p:txBody>
      </p:sp>
      <p:pic>
        <p:nvPicPr>
          <p:cNvPr id="4" name="Picture 3" descr="MOH ppt-02.jpg"/>
          <p:cNvPicPr>
            <a:picLocks noChangeAspect="1"/>
          </p:cNvPicPr>
          <p:nvPr/>
        </p:nvPicPr>
        <p:blipFill>
          <a:blip r:embed="rId2" cstate="print"/>
          <a:stretch>
            <a:fillRect/>
          </a:stretch>
        </p:blipFill>
        <p:spPr>
          <a:xfrm>
            <a:off x="-228600" y="536"/>
            <a:ext cx="9144000" cy="6857464"/>
          </a:xfrm>
          <a:prstGeom prst="rect">
            <a:avLst/>
          </a:prstGeom>
        </p:spPr>
      </p:pic>
      <p:sp>
        <p:nvSpPr>
          <p:cNvPr id="7" name="Title 1"/>
          <p:cNvSpPr txBox="1">
            <a:spLocks/>
          </p:cNvSpPr>
          <p:nvPr/>
        </p:nvSpPr>
        <p:spPr>
          <a:xfrm>
            <a:off x="3048000" y="388104"/>
            <a:ext cx="4594920" cy="1440696"/>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ka-GE" sz="1800" b="1" dirty="0" smtClean="0">
                <a:solidFill>
                  <a:srgbClr val="008080"/>
                </a:solidFill>
              </a:rPr>
              <a:t>მიზნობრივი სოციალური დახმარების პროგრამა</a:t>
            </a:r>
            <a:endParaRPr lang="en-US" sz="1800" b="1" dirty="0">
              <a:solidFill>
                <a:srgbClr val="006666"/>
              </a:solidFill>
            </a:endParaRPr>
          </a:p>
        </p:txBody>
      </p:sp>
      <p:sp>
        <p:nvSpPr>
          <p:cNvPr id="11" name="Title 1"/>
          <p:cNvSpPr txBox="1">
            <a:spLocks/>
          </p:cNvSpPr>
          <p:nvPr/>
        </p:nvSpPr>
        <p:spPr>
          <a:xfrm>
            <a:off x="457200" y="1531104"/>
            <a:ext cx="8305800" cy="4412496"/>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n-US" sz="1600" b="1" dirty="0"/>
          </a:p>
          <a:p>
            <a:pPr algn="just"/>
            <a:endParaRPr lang="ka-GE" sz="1600" dirty="0">
              <a:solidFill>
                <a:srgbClr val="008080"/>
              </a:solidFill>
            </a:endParaRPr>
          </a:p>
          <a:p>
            <a:pPr algn="l"/>
            <a:endParaRPr lang="ka-GE" sz="1600" dirty="0">
              <a:solidFill>
                <a:srgbClr val="008080"/>
              </a:solidFill>
            </a:endParaRPr>
          </a:p>
        </p:txBody>
      </p:sp>
      <p:sp>
        <p:nvSpPr>
          <p:cNvPr id="3" name="Rectangle 2"/>
          <p:cNvSpPr/>
          <p:nvPr/>
        </p:nvSpPr>
        <p:spPr>
          <a:xfrm>
            <a:off x="685800" y="1828800"/>
            <a:ext cx="8382000" cy="4893647"/>
          </a:xfrm>
          <a:prstGeom prst="rect">
            <a:avLst/>
          </a:prstGeom>
        </p:spPr>
        <p:txBody>
          <a:bodyPr wrap="square">
            <a:spAutoFit/>
          </a:bodyPr>
          <a:lstStyle/>
          <a:p>
            <a:r>
              <a:rPr lang="ka-GE" b="1" dirty="0" smtClean="0">
                <a:solidFill>
                  <a:srgbClr val="008080"/>
                </a:solidFill>
                <a:latin typeface="+mj-lt"/>
                <a:ea typeface="+mj-ea"/>
                <a:cs typeface="+mj-cs"/>
              </a:rPr>
              <a:t>მნიშვნელოვანი ცვლილებები:</a:t>
            </a:r>
          </a:p>
          <a:p>
            <a:pPr marL="285750" indent="-285750">
              <a:buFont typeface="Arial" panose="020B0604020202020204" pitchFamily="34" charset="0"/>
              <a:buChar char="•"/>
            </a:pPr>
            <a:r>
              <a:rPr lang="ka-GE" sz="1600" dirty="0" smtClean="0">
                <a:solidFill>
                  <a:srgbClr val="008080"/>
                </a:solidFill>
                <a:latin typeface="+mj-lt"/>
                <a:ea typeface="+mj-ea"/>
                <a:cs typeface="+mj-cs"/>
              </a:rPr>
              <a:t>შრომისუნარიანი პირების საარსებო შემწეობაზე დამოკიდებულების შემცირების მიზნით 2017 წლის ივნისიდან შრომისუნარიან პირებს (ოჯახში ერთზე მეტი შრომისუნარიანი) აქვთ ვალდებულება ოჯახის დეკლარაციის შევსებიდან ერთი თვის განმავლობაში დარეგისტრირდნენ </a:t>
            </a:r>
            <a:r>
              <a:rPr lang="en-US" sz="1600" dirty="0" smtClean="0">
                <a:solidFill>
                  <a:srgbClr val="008080"/>
                </a:solidFill>
                <a:latin typeface="+mj-lt"/>
                <a:ea typeface="+mj-ea"/>
                <a:cs typeface="+mj-cs"/>
                <a:hlinkClick r:id="rId3"/>
              </a:rPr>
              <a:t>www.worknet.gov.ge</a:t>
            </a:r>
            <a:endParaRPr lang="ka-GE" sz="1600" dirty="0">
              <a:solidFill>
                <a:srgbClr val="008080"/>
              </a:solidFill>
              <a:latin typeface="+mj-lt"/>
              <a:ea typeface="+mj-ea"/>
              <a:cs typeface="+mj-cs"/>
            </a:endParaRPr>
          </a:p>
          <a:p>
            <a:pPr marL="285750" indent="-285750">
              <a:buFont typeface="Arial" panose="020B0604020202020204" pitchFamily="34" charset="0"/>
              <a:buChar char="•"/>
            </a:pPr>
            <a:r>
              <a:rPr lang="ka-GE" sz="1600" dirty="0" smtClean="0">
                <a:solidFill>
                  <a:srgbClr val="008080"/>
                </a:solidFill>
                <a:latin typeface="+mj-lt"/>
                <a:ea typeface="+mj-ea"/>
                <a:cs typeface="+mj-cs"/>
              </a:rPr>
              <a:t>ოჯახის შემოსავლის გაზრდა/გაჩენა, თუ ბოლო 4 თვის განმავლობაში ოჯახის ერთ წევრზე გაანგარიშებული ოდენობა არ აღემატება 175 ლარს, არ წარმოადგენს ოჯახისთვის საარსებო შემწეობის შეჩერება/შეწყვეტის საფუძველს</a:t>
            </a:r>
          </a:p>
          <a:p>
            <a:pPr marL="285750" indent="-285750">
              <a:buFont typeface="Arial" panose="020B0604020202020204" pitchFamily="34" charset="0"/>
              <a:buChar char="•"/>
            </a:pPr>
            <a:r>
              <a:rPr lang="ka-GE" sz="1600" dirty="0" smtClean="0">
                <a:solidFill>
                  <a:srgbClr val="008080"/>
                </a:solidFill>
                <a:latin typeface="+mj-lt"/>
                <a:ea typeface="+mj-ea"/>
                <a:cs typeface="+mj-cs"/>
              </a:rPr>
              <a:t>2019 წლის იანვრიდან ბავშვის ბენეფიტი 10 ლარიდან 50 ლარამდე გაიზარდა</a:t>
            </a:r>
          </a:p>
          <a:p>
            <a:pPr marL="285750" indent="-285750">
              <a:buFont typeface="Arial" panose="020B0604020202020204" pitchFamily="34" charset="0"/>
              <a:buChar char="•"/>
            </a:pPr>
            <a:r>
              <a:rPr lang="ka-GE" sz="1600" dirty="0" smtClean="0">
                <a:solidFill>
                  <a:srgbClr val="008080"/>
                </a:solidFill>
                <a:latin typeface="+mj-lt"/>
                <a:ea typeface="+mj-ea"/>
                <a:cs typeface="+mj-cs"/>
              </a:rPr>
              <a:t>მუნიციპალიტეტების ნაწილში შემოღებულ იქნა „ბავშვის კვების ბარათი“</a:t>
            </a:r>
          </a:p>
          <a:p>
            <a:pPr marL="285750" indent="-285750">
              <a:buFont typeface="Arial" panose="020B0604020202020204" pitchFamily="34" charset="0"/>
              <a:buChar char="•"/>
            </a:pPr>
            <a:r>
              <a:rPr lang="ka-GE" sz="1600" dirty="0" smtClean="0">
                <a:solidFill>
                  <a:srgbClr val="008080"/>
                </a:solidFill>
                <a:latin typeface="+mj-lt"/>
                <a:ea typeface="+mj-ea"/>
                <a:cs typeface="+mj-cs"/>
              </a:rPr>
              <a:t>2019 წლის იანვრიდან შრომისუნარიანი წევრის დასაქმება აღარ გამოიწვევს საარსებო შემწეობის შეჩერება/შეწყვეტას, ოჯახს 12 თვის განმავლობაში გაუგრძელდება შემწეობის გაცემა, ხოლო მომდევნო 12 თვის განმავლობაში - ბავშვის ბენეფიტი და მინიჭებული სარეიტინგო ქულა</a:t>
            </a:r>
          </a:p>
          <a:p>
            <a:pPr marL="285750" indent="-285750">
              <a:buFont typeface="Arial" panose="020B0604020202020204" pitchFamily="34" charset="0"/>
              <a:buChar char="•"/>
            </a:pPr>
            <a:endParaRPr lang="ka-GE" sz="1600" dirty="0" smtClean="0">
              <a:solidFill>
                <a:srgbClr val="008080"/>
              </a:solidFill>
              <a:latin typeface="+mj-lt"/>
              <a:ea typeface="+mj-ea"/>
              <a:cs typeface="+mj-cs"/>
            </a:endParaRPr>
          </a:p>
          <a:p>
            <a:endParaRPr lang="ka-GE" sz="1600" dirty="0">
              <a:solidFill>
                <a:srgbClr val="008080"/>
              </a:solidFill>
              <a:latin typeface="+mj-lt"/>
              <a:ea typeface="+mj-ea"/>
              <a:cs typeface="+mj-cs"/>
            </a:endParaRPr>
          </a:p>
          <a:p>
            <a:endParaRPr lang="ka-GE" b="1" dirty="0" smtClean="0">
              <a:solidFill>
                <a:srgbClr val="008080"/>
              </a:solidFill>
              <a:latin typeface="+mj-lt"/>
              <a:ea typeface="+mj-ea"/>
              <a:cs typeface="+mj-cs"/>
            </a:endParaRPr>
          </a:p>
          <a:p>
            <a:endParaRPr lang="ka-GE" b="1" dirty="0">
              <a:solidFill>
                <a:srgbClr val="008080"/>
              </a:solidFill>
              <a:latin typeface="+mj-lt"/>
              <a:ea typeface="+mj-ea"/>
              <a:cs typeface="+mj-cs"/>
            </a:endParaRPr>
          </a:p>
          <a:p>
            <a:endParaRPr lang="en-US" b="1" dirty="0">
              <a:solidFill>
                <a:srgbClr val="008080"/>
              </a:solidFill>
              <a:latin typeface="+mj-lt"/>
              <a:ea typeface="+mj-ea"/>
              <a:cs typeface="+mj-cs"/>
            </a:endParaRPr>
          </a:p>
        </p:txBody>
      </p:sp>
    </p:spTree>
    <p:extLst>
      <p:ext uri="{BB962C8B-B14F-4D97-AF65-F5344CB8AC3E}">
        <p14:creationId xmlns:p14="http://schemas.microsoft.com/office/powerpoint/2010/main" val="13862327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ctrTitle"/>
          </p:nvPr>
        </p:nvSpPr>
        <p:spPr/>
        <p:txBody>
          <a:bodyPr/>
          <a:lstStyle/>
          <a:p>
            <a:endParaRPr lang="en-US" dirty="0"/>
          </a:p>
        </p:txBody>
      </p:sp>
      <p:sp>
        <p:nvSpPr>
          <p:cNvPr id="10" name="Subtitle 9"/>
          <p:cNvSpPr>
            <a:spLocks noGrp="1"/>
          </p:cNvSpPr>
          <p:nvPr>
            <p:ph type="subTitle" idx="1"/>
          </p:nvPr>
        </p:nvSpPr>
        <p:spPr/>
        <p:txBody>
          <a:bodyPr/>
          <a:lstStyle/>
          <a:p>
            <a:endParaRPr lang="en-US"/>
          </a:p>
        </p:txBody>
      </p:sp>
      <p:pic>
        <p:nvPicPr>
          <p:cNvPr id="4" name="Picture 3" descr="MOH ppt-02.jpg"/>
          <p:cNvPicPr>
            <a:picLocks noChangeAspect="1"/>
          </p:cNvPicPr>
          <p:nvPr/>
        </p:nvPicPr>
        <p:blipFill>
          <a:blip r:embed="rId2" cstate="print"/>
          <a:stretch>
            <a:fillRect/>
          </a:stretch>
        </p:blipFill>
        <p:spPr>
          <a:xfrm>
            <a:off x="-228600" y="536"/>
            <a:ext cx="9144000" cy="6857464"/>
          </a:xfrm>
          <a:prstGeom prst="rect">
            <a:avLst/>
          </a:prstGeom>
        </p:spPr>
      </p:pic>
      <p:sp>
        <p:nvSpPr>
          <p:cNvPr id="7" name="Title 1"/>
          <p:cNvSpPr txBox="1">
            <a:spLocks/>
          </p:cNvSpPr>
          <p:nvPr/>
        </p:nvSpPr>
        <p:spPr>
          <a:xfrm>
            <a:off x="2209800" y="388104"/>
            <a:ext cx="6248400" cy="58109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ka-GE" sz="2000" b="1" dirty="0" smtClean="0">
                <a:solidFill>
                  <a:srgbClr val="008080"/>
                </a:solidFill>
              </a:rPr>
              <a:t>სოციალური რეაბილიტაცია და ბავშვზე ზრუნვა </a:t>
            </a:r>
            <a:endParaRPr lang="en-US" sz="2000" b="1" dirty="0">
              <a:solidFill>
                <a:srgbClr val="006666"/>
              </a:solidFill>
            </a:endParaRPr>
          </a:p>
        </p:txBody>
      </p:sp>
      <p:sp>
        <p:nvSpPr>
          <p:cNvPr id="11" name="Title 1"/>
          <p:cNvSpPr txBox="1">
            <a:spLocks/>
          </p:cNvSpPr>
          <p:nvPr/>
        </p:nvSpPr>
        <p:spPr>
          <a:xfrm>
            <a:off x="457200" y="1531104"/>
            <a:ext cx="8305800" cy="4412496"/>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n-US" sz="1600" b="1" dirty="0"/>
          </a:p>
          <a:p>
            <a:pPr algn="just"/>
            <a:endParaRPr lang="ka-GE" sz="1600" dirty="0">
              <a:solidFill>
                <a:srgbClr val="008080"/>
              </a:solidFill>
            </a:endParaRPr>
          </a:p>
          <a:p>
            <a:pPr algn="l"/>
            <a:endParaRPr lang="ka-GE" sz="1600" dirty="0">
              <a:solidFill>
                <a:srgbClr val="008080"/>
              </a:solidFill>
            </a:endParaRPr>
          </a:p>
        </p:txBody>
      </p:sp>
      <p:sp>
        <p:nvSpPr>
          <p:cNvPr id="3" name="Rectangle 2"/>
          <p:cNvSpPr/>
          <p:nvPr/>
        </p:nvSpPr>
        <p:spPr>
          <a:xfrm>
            <a:off x="685800" y="1828800"/>
            <a:ext cx="8382000" cy="4893647"/>
          </a:xfrm>
          <a:prstGeom prst="rect">
            <a:avLst/>
          </a:prstGeom>
        </p:spPr>
        <p:txBody>
          <a:bodyPr wrap="square">
            <a:spAutoFit/>
          </a:bodyPr>
          <a:lstStyle/>
          <a:p>
            <a:r>
              <a:rPr lang="ka-GE" sz="1600" b="1" dirty="0" smtClean="0">
                <a:solidFill>
                  <a:srgbClr val="008080"/>
                </a:solidFill>
                <a:latin typeface="+mj-lt"/>
                <a:ea typeface="+mj-ea"/>
                <a:cs typeface="+mj-cs"/>
              </a:rPr>
              <a:t>პროგრამის</a:t>
            </a:r>
            <a:r>
              <a:rPr lang="ka-GE" b="1" dirty="0" smtClean="0">
                <a:solidFill>
                  <a:srgbClr val="008080"/>
                </a:solidFill>
                <a:latin typeface="+mj-lt"/>
                <a:ea typeface="+mj-ea"/>
                <a:cs typeface="+mj-cs"/>
              </a:rPr>
              <a:t>  </a:t>
            </a:r>
            <a:r>
              <a:rPr lang="ka-GE" sz="1600" b="1" dirty="0" smtClean="0">
                <a:solidFill>
                  <a:srgbClr val="008080"/>
                </a:solidFill>
                <a:latin typeface="+mj-lt"/>
                <a:ea typeface="+mj-ea"/>
                <a:cs typeface="+mj-cs"/>
              </a:rPr>
              <a:t>მიზანია</a:t>
            </a:r>
            <a:r>
              <a:rPr lang="ka-GE" sz="1600" dirty="0" smtClean="0">
                <a:solidFill>
                  <a:srgbClr val="008080"/>
                </a:solidFill>
                <a:latin typeface="+mj-lt"/>
                <a:ea typeface="+mj-ea"/>
                <a:cs typeface="+mj-cs"/>
              </a:rPr>
              <a:t> </a:t>
            </a:r>
            <a:r>
              <a:rPr lang="ka-GE" sz="1600" dirty="0">
                <a:solidFill>
                  <a:srgbClr val="008080"/>
                </a:solidFill>
                <a:latin typeface="+mj-lt"/>
                <a:ea typeface="+mj-ea"/>
                <a:cs typeface="+mj-cs"/>
              </a:rPr>
              <a:t>შეზღუდული შესაძლებლობის მქონე პირთა (მათ შორის, ბავშვთა), ხანდაზმულთა და ოჯახურ მზრუნველობას მოკლებულ, სოციალურად დაუცველ, მიუსაფარ და მიტოვების რისკის ქვეშ მყოფ ბავშვთა ფიზიკური და სოციალური მდგომარეობის გაუმჯობესება და საზოგადოებაში ინტეგრაცია, ასევე კრიზისულ მდგომარეობაში მყოფი ბავშვიანი ოჯახების დახმარება.</a:t>
            </a:r>
          </a:p>
          <a:p>
            <a:r>
              <a:rPr lang="ka-GE" sz="1600" b="1" dirty="0">
                <a:solidFill>
                  <a:srgbClr val="008080"/>
                </a:solidFill>
                <a:latin typeface="+mj-lt"/>
                <a:ea typeface="+mj-ea"/>
                <a:cs typeface="+mj-cs"/>
              </a:rPr>
              <a:t>შშმ პირთათვის ხორციელდება</a:t>
            </a:r>
            <a:r>
              <a:rPr lang="ka-GE" sz="1600" b="1" dirty="0">
                <a:solidFill>
                  <a:prstClr val="black"/>
                </a:solidFill>
              </a:rPr>
              <a:t>:</a:t>
            </a:r>
          </a:p>
          <a:p>
            <a:pPr marL="457200" indent="-457200">
              <a:buFont typeface="Arial" pitchFamily="34" charset="0"/>
              <a:buChar char="•"/>
            </a:pPr>
            <a:r>
              <a:rPr lang="en-US" sz="1600" dirty="0" err="1">
                <a:solidFill>
                  <a:srgbClr val="008080"/>
                </a:solidFill>
                <a:latin typeface="+mj-lt"/>
                <a:ea typeface="+mj-ea"/>
                <a:cs typeface="+mj-cs"/>
              </a:rPr>
              <a:t>ბავშვთა</a:t>
            </a:r>
            <a:r>
              <a:rPr lang="en-US" sz="1600" dirty="0">
                <a:solidFill>
                  <a:srgbClr val="008080"/>
                </a:solidFill>
                <a:latin typeface="+mj-lt"/>
                <a:ea typeface="+mj-ea"/>
                <a:cs typeface="+mj-cs"/>
              </a:rPr>
              <a:t> </a:t>
            </a:r>
            <a:r>
              <a:rPr lang="en-US" sz="1600" dirty="0" err="1">
                <a:solidFill>
                  <a:srgbClr val="008080"/>
                </a:solidFill>
                <a:latin typeface="+mj-lt"/>
                <a:ea typeface="+mj-ea"/>
                <a:cs typeface="+mj-cs"/>
              </a:rPr>
              <a:t>ადრეული</a:t>
            </a:r>
            <a:r>
              <a:rPr lang="en-US" sz="1600" dirty="0">
                <a:solidFill>
                  <a:srgbClr val="008080"/>
                </a:solidFill>
                <a:latin typeface="+mj-lt"/>
                <a:ea typeface="+mj-ea"/>
                <a:cs typeface="+mj-cs"/>
              </a:rPr>
              <a:t> </a:t>
            </a:r>
            <a:r>
              <a:rPr lang="en-US" sz="1600" dirty="0" err="1">
                <a:solidFill>
                  <a:srgbClr val="008080"/>
                </a:solidFill>
                <a:latin typeface="+mj-lt"/>
                <a:ea typeface="+mj-ea"/>
                <a:cs typeface="+mj-cs"/>
              </a:rPr>
              <a:t>განვითარების</a:t>
            </a:r>
            <a:r>
              <a:rPr lang="en-US" sz="1600" dirty="0">
                <a:solidFill>
                  <a:srgbClr val="008080"/>
                </a:solidFill>
                <a:latin typeface="+mj-lt"/>
                <a:ea typeface="+mj-ea"/>
                <a:cs typeface="+mj-cs"/>
              </a:rPr>
              <a:t> </a:t>
            </a:r>
            <a:r>
              <a:rPr lang="en-US" sz="1600" dirty="0" err="1">
                <a:solidFill>
                  <a:srgbClr val="008080"/>
                </a:solidFill>
                <a:latin typeface="+mj-lt"/>
                <a:ea typeface="+mj-ea"/>
                <a:cs typeface="+mj-cs"/>
              </a:rPr>
              <a:t>ქვეპროგრამა</a:t>
            </a:r>
            <a:r>
              <a:rPr lang="en-US" sz="1600" dirty="0">
                <a:solidFill>
                  <a:srgbClr val="008080"/>
                </a:solidFill>
                <a:latin typeface="+mj-lt"/>
                <a:ea typeface="+mj-ea"/>
                <a:cs typeface="+mj-cs"/>
              </a:rPr>
              <a:t>;</a:t>
            </a:r>
          </a:p>
          <a:p>
            <a:pPr marL="457200" indent="-457200">
              <a:buFont typeface="Arial" pitchFamily="34" charset="0"/>
              <a:buChar char="•"/>
            </a:pPr>
            <a:r>
              <a:rPr lang="en-US" sz="1600" dirty="0">
                <a:solidFill>
                  <a:srgbClr val="008080"/>
                </a:solidFill>
                <a:latin typeface="+mj-lt"/>
                <a:ea typeface="+mj-ea"/>
                <a:cs typeface="+mj-cs"/>
              </a:rPr>
              <a:t> </a:t>
            </a:r>
            <a:r>
              <a:rPr lang="en-US" sz="1600" dirty="0" err="1">
                <a:solidFill>
                  <a:srgbClr val="008080"/>
                </a:solidFill>
                <a:latin typeface="+mj-lt"/>
                <a:ea typeface="+mj-ea"/>
                <a:cs typeface="+mj-cs"/>
              </a:rPr>
              <a:t>ბავშვთა</a:t>
            </a:r>
            <a:r>
              <a:rPr lang="en-US" sz="1600" dirty="0">
                <a:solidFill>
                  <a:srgbClr val="008080"/>
                </a:solidFill>
                <a:latin typeface="+mj-lt"/>
                <a:ea typeface="+mj-ea"/>
                <a:cs typeface="+mj-cs"/>
              </a:rPr>
              <a:t> </a:t>
            </a:r>
            <a:r>
              <a:rPr lang="en-US" sz="1600" dirty="0" err="1">
                <a:solidFill>
                  <a:srgbClr val="008080"/>
                </a:solidFill>
                <a:latin typeface="+mj-lt"/>
                <a:ea typeface="+mj-ea"/>
                <a:cs typeface="+mj-cs"/>
              </a:rPr>
              <a:t>რეაბილიტაციის</a:t>
            </a:r>
            <a:r>
              <a:rPr lang="en-US" sz="1600" dirty="0">
                <a:solidFill>
                  <a:srgbClr val="008080"/>
                </a:solidFill>
                <a:latin typeface="+mj-lt"/>
                <a:ea typeface="+mj-ea"/>
                <a:cs typeface="+mj-cs"/>
              </a:rPr>
              <a:t>/</a:t>
            </a:r>
            <a:r>
              <a:rPr lang="en-US" sz="1600" dirty="0" err="1">
                <a:solidFill>
                  <a:srgbClr val="008080"/>
                </a:solidFill>
                <a:latin typeface="+mj-lt"/>
                <a:ea typeface="+mj-ea"/>
                <a:cs typeface="+mj-cs"/>
              </a:rPr>
              <a:t>აბილიტაციის</a:t>
            </a:r>
            <a:r>
              <a:rPr lang="en-US" sz="1600" dirty="0">
                <a:solidFill>
                  <a:srgbClr val="008080"/>
                </a:solidFill>
                <a:latin typeface="+mj-lt"/>
                <a:ea typeface="+mj-ea"/>
                <a:cs typeface="+mj-cs"/>
              </a:rPr>
              <a:t> </a:t>
            </a:r>
            <a:r>
              <a:rPr lang="en-US" sz="1600" dirty="0" err="1">
                <a:solidFill>
                  <a:srgbClr val="008080"/>
                </a:solidFill>
                <a:latin typeface="+mj-lt"/>
                <a:ea typeface="+mj-ea"/>
                <a:cs typeface="+mj-cs"/>
              </a:rPr>
              <a:t>ქვეპროგრამა</a:t>
            </a:r>
            <a:r>
              <a:rPr lang="en-US" sz="1600" dirty="0">
                <a:solidFill>
                  <a:srgbClr val="008080"/>
                </a:solidFill>
                <a:latin typeface="+mj-lt"/>
                <a:ea typeface="+mj-ea"/>
                <a:cs typeface="+mj-cs"/>
              </a:rPr>
              <a:t>;</a:t>
            </a:r>
          </a:p>
          <a:p>
            <a:pPr marL="457200" indent="-457200">
              <a:buFont typeface="Arial" pitchFamily="34" charset="0"/>
              <a:buChar char="•"/>
            </a:pPr>
            <a:r>
              <a:rPr lang="en-US" sz="1600" dirty="0">
                <a:solidFill>
                  <a:srgbClr val="008080"/>
                </a:solidFill>
                <a:latin typeface="+mj-lt"/>
                <a:ea typeface="+mj-ea"/>
                <a:cs typeface="+mj-cs"/>
              </a:rPr>
              <a:t> </a:t>
            </a:r>
            <a:r>
              <a:rPr lang="en-US" sz="1600" dirty="0" err="1">
                <a:solidFill>
                  <a:srgbClr val="008080"/>
                </a:solidFill>
                <a:latin typeface="+mj-lt"/>
                <a:ea typeface="+mj-ea"/>
                <a:cs typeface="+mj-cs"/>
              </a:rPr>
              <a:t>დღის</a:t>
            </a:r>
            <a:r>
              <a:rPr lang="en-US" sz="1600" dirty="0">
                <a:solidFill>
                  <a:srgbClr val="008080"/>
                </a:solidFill>
                <a:latin typeface="+mj-lt"/>
                <a:ea typeface="+mj-ea"/>
                <a:cs typeface="+mj-cs"/>
              </a:rPr>
              <a:t> </a:t>
            </a:r>
            <a:r>
              <a:rPr lang="en-US" sz="1600" dirty="0" err="1">
                <a:solidFill>
                  <a:srgbClr val="008080"/>
                </a:solidFill>
                <a:latin typeface="+mj-lt"/>
                <a:ea typeface="+mj-ea"/>
                <a:cs typeface="+mj-cs"/>
              </a:rPr>
              <a:t>ცენტრების</a:t>
            </a:r>
            <a:r>
              <a:rPr lang="en-US" sz="1600" dirty="0">
                <a:solidFill>
                  <a:srgbClr val="008080"/>
                </a:solidFill>
                <a:latin typeface="+mj-lt"/>
                <a:ea typeface="+mj-ea"/>
                <a:cs typeface="+mj-cs"/>
              </a:rPr>
              <a:t> </a:t>
            </a:r>
            <a:r>
              <a:rPr lang="en-US" sz="1600" dirty="0" err="1">
                <a:solidFill>
                  <a:srgbClr val="008080"/>
                </a:solidFill>
                <a:latin typeface="+mj-lt"/>
                <a:ea typeface="+mj-ea"/>
                <a:cs typeface="+mj-cs"/>
              </a:rPr>
              <a:t>ქვეპროგრამა</a:t>
            </a:r>
            <a:r>
              <a:rPr lang="en-US" sz="1600" dirty="0">
                <a:solidFill>
                  <a:srgbClr val="008080"/>
                </a:solidFill>
                <a:latin typeface="+mj-lt"/>
                <a:ea typeface="+mj-ea"/>
                <a:cs typeface="+mj-cs"/>
              </a:rPr>
              <a:t>;</a:t>
            </a:r>
            <a:endParaRPr lang="ka-GE" sz="1600" dirty="0">
              <a:solidFill>
                <a:srgbClr val="008080"/>
              </a:solidFill>
              <a:latin typeface="+mj-lt"/>
              <a:ea typeface="+mj-ea"/>
              <a:cs typeface="+mj-cs"/>
            </a:endParaRPr>
          </a:p>
          <a:p>
            <a:pPr marL="457200" indent="-457200" algn="just">
              <a:buFont typeface="Arial" pitchFamily="34" charset="0"/>
              <a:buChar char="•"/>
            </a:pPr>
            <a:r>
              <a:rPr lang="en-US" sz="1600" dirty="0" err="1">
                <a:solidFill>
                  <a:srgbClr val="008080"/>
                </a:solidFill>
                <a:latin typeface="+mj-lt"/>
                <a:ea typeface="+mj-ea"/>
                <a:cs typeface="+mj-cs"/>
              </a:rPr>
              <a:t>მინდობით</a:t>
            </a:r>
            <a:r>
              <a:rPr lang="en-US" sz="1600" dirty="0">
                <a:solidFill>
                  <a:srgbClr val="008080"/>
                </a:solidFill>
                <a:latin typeface="+mj-lt"/>
                <a:ea typeface="+mj-ea"/>
                <a:cs typeface="+mj-cs"/>
              </a:rPr>
              <a:t> </a:t>
            </a:r>
            <a:r>
              <a:rPr lang="en-US" sz="1600" dirty="0" err="1">
                <a:solidFill>
                  <a:srgbClr val="008080"/>
                </a:solidFill>
                <a:latin typeface="+mj-lt"/>
                <a:ea typeface="+mj-ea"/>
                <a:cs typeface="+mj-cs"/>
              </a:rPr>
              <a:t>აღზრდის</a:t>
            </a:r>
            <a:r>
              <a:rPr lang="en-US" sz="1600" dirty="0">
                <a:solidFill>
                  <a:srgbClr val="008080"/>
                </a:solidFill>
                <a:latin typeface="+mj-lt"/>
                <a:ea typeface="+mj-ea"/>
                <a:cs typeface="+mj-cs"/>
              </a:rPr>
              <a:t> </a:t>
            </a:r>
            <a:r>
              <a:rPr lang="en-US" sz="1600" dirty="0" err="1">
                <a:solidFill>
                  <a:srgbClr val="008080"/>
                </a:solidFill>
                <a:latin typeface="+mj-lt"/>
                <a:ea typeface="+mj-ea"/>
                <a:cs typeface="+mj-cs"/>
              </a:rPr>
              <a:t>ქვეპროგრამა</a:t>
            </a:r>
            <a:r>
              <a:rPr lang="en-US" sz="1600" dirty="0">
                <a:solidFill>
                  <a:srgbClr val="008080"/>
                </a:solidFill>
                <a:latin typeface="+mj-lt"/>
                <a:ea typeface="+mj-ea"/>
                <a:cs typeface="+mj-cs"/>
              </a:rPr>
              <a:t>;</a:t>
            </a:r>
          </a:p>
          <a:p>
            <a:pPr marL="457200" indent="-457200">
              <a:buFont typeface="Arial" pitchFamily="34" charset="0"/>
              <a:buChar char="•"/>
            </a:pPr>
            <a:r>
              <a:rPr lang="en-US" sz="1600" dirty="0" err="1">
                <a:solidFill>
                  <a:srgbClr val="008080"/>
                </a:solidFill>
                <a:latin typeface="+mj-lt"/>
                <a:ea typeface="+mj-ea"/>
                <a:cs typeface="+mj-cs"/>
              </a:rPr>
              <a:t>ყრუთა</a:t>
            </a:r>
            <a:r>
              <a:rPr lang="en-US" sz="1600" dirty="0">
                <a:solidFill>
                  <a:srgbClr val="008080"/>
                </a:solidFill>
                <a:latin typeface="+mj-lt"/>
                <a:ea typeface="+mj-ea"/>
                <a:cs typeface="+mj-cs"/>
              </a:rPr>
              <a:t> </a:t>
            </a:r>
            <a:r>
              <a:rPr lang="en-US" sz="1600" dirty="0" err="1">
                <a:solidFill>
                  <a:srgbClr val="008080"/>
                </a:solidFill>
                <a:latin typeface="+mj-lt"/>
                <a:ea typeface="+mj-ea"/>
                <a:cs typeface="+mj-cs"/>
              </a:rPr>
              <a:t>კომუნიკაციის</a:t>
            </a:r>
            <a:r>
              <a:rPr lang="en-US" sz="1600" dirty="0">
                <a:solidFill>
                  <a:srgbClr val="008080"/>
                </a:solidFill>
                <a:latin typeface="+mj-lt"/>
                <a:ea typeface="+mj-ea"/>
                <a:cs typeface="+mj-cs"/>
              </a:rPr>
              <a:t> </a:t>
            </a:r>
            <a:r>
              <a:rPr lang="en-US" sz="1600" dirty="0" err="1">
                <a:solidFill>
                  <a:srgbClr val="008080"/>
                </a:solidFill>
                <a:latin typeface="+mj-lt"/>
                <a:ea typeface="+mj-ea"/>
                <a:cs typeface="+mj-cs"/>
              </a:rPr>
              <a:t>ხელშეწყობის</a:t>
            </a:r>
            <a:r>
              <a:rPr lang="en-US" sz="1600" dirty="0">
                <a:solidFill>
                  <a:srgbClr val="008080"/>
                </a:solidFill>
                <a:latin typeface="+mj-lt"/>
                <a:ea typeface="+mj-ea"/>
                <a:cs typeface="+mj-cs"/>
              </a:rPr>
              <a:t> </a:t>
            </a:r>
            <a:r>
              <a:rPr lang="en-US" sz="1600" dirty="0" err="1">
                <a:solidFill>
                  <a:srgbClr val="008080"/>
                </a:solidFill>
                <a:latin typeface="+mj-lt"/>
                <a:ea typeface="+mj-ea"/>
                <a:cs typeface="+mj-cs"/>
              </a:rPr>
              <a:t>ქვეპროგრამა</a:t>
            </a:r>
            <a:r>
              <a:rPr lang="en-US" sz="1600" dirty="0">
                <a:solidFill>
                  <a:srgbClr val="008080"/>
                </a:solidFill>
                <a:latin typeface="+mj-lt"/>
                <a:ea typeface="+mj-ea"/>
                <a:cs typeface="+mj-cs"/>
              </a:rPr>
              <a:t>;</a:t>
            </a:r>
            <a:endParaRPr lang="ka-GE" sz="1600" dirty="0">
              <a:solidFill>
                <a:srgbClr val="008080"/>
              </a:solidFill>
              <a:latin typeface="+mj-lt"/>
              <a:ea typeface="+mj-ea"/>
              <a:cs typeface="+mj-cs"/>
            </a:endParaRPr>
          </a:p>
          <a:p>
            <a:pPr marL="457200" indent="-457200">
              <a:buFont typeface="Arial" pitchFamily="34" charset="0"/>
              <a:buChar char="•"/>
            </a:pPr>
            <a:r>
              <a:rPr lang="ka-GE" sz="1600" dirty="0">
                <a:solidFill>
                  <a:srgbClr val="008080"/>
                </a:solidFill>
                <a:latin typeface="+mj-lt"/>
                <a:ea typeface="+mj-ea"/>
                <a:cs typeface="+mj-cs"/>
              </a:rPr>
              <a:t>მძიმე და ღრმა გონებრივი განვითარების შეფერხების მქონე ბავშვთა ბინაზე მოვლის ქვეპროგრამა;</a:t>
            </a:r>
          </a:p>
          <a:p>
            <a:pPr marL="457200" indent="-457200">
              <a:buFont typeface="Arial" pitchFamily="34" charset="0"/>
              <a:buChar char="•"/>
            </a:pPr>
            <a:r>
              <a:rPr lang="ka-GE" sz="1600" dirty="0">
                <a:solidFill>
                  <a:srgbClr val="008080"/>
                </a:solidFill>
                <a:latin typeface="+mj-lt"/>
                <a:ea typeface="+mj-ea"/>
                <a:cs typeface="+mj-cs"/>
              </a:rPr>
              <a:t>მძიმე და ღრმა შეზღუდული შესაძლებლობის ან ჯანმრთელობის პრობლემების მქონე ბავშვთა სპეციალიზებული საოჯახო ტიპის მომსახურების ქვეპროგრამა.</a:t>
            </a:r>
            <a:endParaRPr lang="en-US" sz="1600" dirty="0">
              <a:solidFill>
                <a:srgbClr val="008080"/>
              </a:solidFill>
              <a:latin typeface="+mj-lt"/>
              <a:ea typeface="+mj-ea"/>
              <a:cs typeface="+mj-cs"/>
            </a:endParaRPr>
          </a:p>
          <a:p>
            <a:endParaRPr lang="ka-GE" sz="1600" dirty="0">
              <a:solidFill>
                <a:srgbClr val="008080"/>
              </a:solidFill>
              <a:latin typeface="+mj-lt"/>
              <a:ea typeface="+mj-ea"/>
              <a:cs typeface="+mj-cs"/>
            </a:endParaRPr>
          </a:p>
          <a:p>
            <a:endParaRPr lang="ka-GE" b="1" dirty="0" smtClean="0">
              <a:solidFill>
                <a:srgbClr val="008080"/>
              </a:solidFill>
              <a:latin typeface="+mj-lt"/>
              <a:ea typeface="+mj-ea"/>
              <a:cs typeface="+mj-cs"/>
            </a:endParaRPr>
          </a:p>
          <a:p>
            <a:endParaRPr lang="ka-GE" b="1" dirty="0">
              <a:solidFill>
                <a:srgbClr val="008080"/>
              </a:solidFill>
              <a:latin typeface="+mj-lt"/>
              <a:ea typeface="+mj-ea"/>
              <a:cs typeface="+mj-cs"/>
            </a:endParaRPr>
          </a:p>
          <a:p>
            <a:endParaRPr lang="en-US" b="1" dirty="0">
              <a:solidFill>
                <a:srgbClr val="008080"/>
              </a:solidFill>
              <a:latin typeface="+mj-lt"/>
              <a:ea typeface="+mj-ea"/>
              <a:cs typeface="+mj-cs"/>
            </a:endParaRPr>
          </a:p>
        </p:txBody>
      </p:sp>
      <p:pic>
        <p:nvPicPr>
          <p:cNvPr id="12" name="Picture 1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236232" y="1113985"/>
            <a:ext cx="1031769" cy="724048"/>
          </a:xfrm>
          <a:prstGeom prst="rect">
            <a:avLst/>
          </a:prstGeom>
          <a:ln>
            <a:noFill/>
          </a:ln>
          <a:effectLst>
            <a:outerShdw blurRad="292100" dist="139700" dir="2700000" algn="tl" rotWithShape="0">
              <a:srgbClr val="333333">
                <a:alpha val="65000"/>
              </a:srgbClr>
            </a:outerShdw>
          </a:effectLst>
        </p:spPr>
      </p:pic>
      <p:pic>
        <p:nvPicPr>
          <p:cNvPr id="13" name="Picture 1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451592" y="1099474"/>
            <a:ext cx="1201001" cy="856145"/>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05069252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ctrTitle"/>
          </p:nvPr>
        </p:nvSpPr>
        <p:spPr/>
        <p:txBody>
          <a:bodyPr/>
          <a:lstStyle/>
          <a:p>
            <a:endParaRPr lang="en-US" dirty="0"/>
          </a:p>
        </p:txBody>
      </p:sp>
      <p:sp>
        <p:nvSpPr>
          <p:cNvPr id="10" name="Subtitle 9"/>
          <p:cNvSpPr>
            <a:spLocks noGrp="1"/>
          </p:cNvSpPr>
          <p:nvPr>
            <p:ph type="subTitle" idx="1"/>
          </p:nvPr>
        </p:nvSpPr>
        <p:spPr/>
        <p:txBody>
          <a:bodyPr/>
          <a:lstStyle/>
          <a:p>
            <a:endParaRPr lang="en-US"/>
          </a:p>
        </p:txBody>
      </p:sp>
      <p:pic>
        <p:nvPicPr>
          <p:cNvPr id="4" name="Picture 3" descr="MOH ppt-02.jpg"/>
          <p:cNvPicPr>
            <a:picLocks noChangeAspect="1"/>
          </p:cNvPicPr>
          <p:nvPr/>
        </p:nvPicPr>
        <p:blipFill>
          <a:blip r:embed="rId2" cstate="print"/>
          <a:stretch>
            <a:fillRect/>
          </a:stretch>
        </p:blipFill>
        <p:spPr>
          <a:xfrm>
            <a:off x="-254726" y="0"/>
            <a:ext cx="9398726" cy="6857464"/>
          </a:xfrm>
          <a:prstGeom prst="rect">
            <a:avLst/>
          </a:prstGeom>
        </p:spPr>
      </p:pic>
      <p:sp>
        <p:nvSpPr>
          <p:cNvPr id="7" name="Title 1"/>
          <p:cNvSpPr txBox="1">
            <a:spLocks/>
          </p:cNvSpPr>
          <p:nvPr/>
        </p:nvSpPr>
        <p:spPr>
          <a:xfrm>
            <a:off x="2209800" y="388104"/>
            <a:ext cx="6248400" cy="58109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ka-GE" sz="2000" b="1" dirty="0" smtClean="0">
                <a:solidFill>
                  <a:srgbClr val="008080"/>
                </a:solidFill>
              </a:rPr>
              <a:t>სოციალური რეაბილიტაცია და ბავშვზე ზრუნვა </a:t>
            </a:r>
            <a:endParaRPr lang="en-US" sz="2000" b="1" dirty="0">
              <a:solidFill>
                <a:srgbClr val="006666"/>
              </a:solidFill>
            </a:endParaRPr>
          </a:p>
        </p:txBody>
      </p:sp>
      <p:sp>
        <p:nvSpPr>
          <p:cNvPr id="11" name="Title 1"/>
          <p:cNvSpPr txBox="1">
            <a:spLocks/>
          </p:cNvSpPr>
          <p:nvPr/>
        </p:nvSpPr>
        <p:spPr>
          <a:xfrm>
            <a:off x="457200" y="1531104"/>
            <a:ext cx="8305800" cy="4412496"/>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n-US" sz="1600" b="1" dirty="0"/>
          </a:p>
          <a:p>
            <a:pPr algn="just"/>
            <a:endParaRPr lang="ka-GE" sz="1600" dirty="0">
              <a:solidFill>
                <a:srgbClr val="008080"/>
              </a:solidFill>
            </a:endParaRPr>
          </a:p>
          <a:p>
            <a:pPr algn="l"/>
            <a:endParaRPr lang="ka-GE" sz="1600" dirty="0">
              <a:solidFill>
                <a:srgbClr val="008080"/>
              </a:solidFill>
            </a:endParaRPr>
          </a:p>
        </p:txBody>
      </p:sp>
      <p:sp>
        <p:nvSpPr>
          <p:cNvPr id="14" name="Content Placeholder 8">
            <a:extLst>
              <a:ext uri="{FF2B5EF4-FFF2-40B4-BE49-F238E27FC236}">
                <a16:creationId xmlns:a16="http://schemas.microsoft.com/office/drawing/2014/main" id="{51DE005E-8C41-4FD6-B0E2-0F5F82B24FE2}"/>
              </a:ext>
            </a:extLst>
          </p:cNvPr>
          <p:cNvSpPr txBox="1">
            <a:spLocks/>
          </p:cNvSpPr>
          <p:nvPr/>
        </p:nvSpPr>
        <p:spPr>
          <a:xfrm>
            <a:off x="-254726" y="1531104"/>
            <a:ext cx="2845526" cy="4412496"/>
          </a:xfrm>
          <a:prstGeom prst="rect">
            <a:avLst/>
          </a:prstGeo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defRPr/>
            </a:pPr>
            <a:r>
              <a:rPr lang="ka-GE" sz="1300" dirty="0" smtClean="0">
                <a:solidFill>
                  <a:schemeClr val="tx1"/>
                </a:solidFill>
              </a:rPr>
              <a:t>      </a:t>
            </a:r>
            <a:r>
              <a:rPr lang="ka-GE" sz="1300" b="1" u="sng" dirty="0" smtClean="0">
                <a:solidFill>
                  <a:schemeClr val="tx1"/>
                </a:solidFill>
              </a:rPr>
              <a:t>ოჯახის </a:t>
            </a:r>
            <a:r>
              <a:rPr lang="ka-GE" sz="1300" b="1" u="sng" dirty="0">
                <a:solidFill>
                  <a:schemeClr val="tx1"/>
                </a:solidFill>
              </a:rPr>
              <a:t>გაძლიერების მომსახურებები</a:t>
            </a:r>
            <a:endParaRPr lang="en-US" sz="1300" b="1" u="sng" dirty="0">
              <a:solidFill>
                <a:schemeClr val="tx1"/>
              </a:solidFill>
            </a:endParaRPr>
          </a:p>
          <a:p>
            <a:pPr marL="342900" indent="-342900" algn="l">
              <a:buFont typeface="Wingdings" pitchFamily="2" charset="2"/>
              <a:buChar char="Ø"/>
              <a:defRPr/>
            </a:pPr>
            <a:endParaRPr lang="en-US" sz="1300" dirty="0">
              <a:solidFill>
                <a:schemeClr val="tx1"/>
              </a:solidFill>
            </a:endParaRPr>
          </a:p>
          <a:p>
            <a:pPr marL="342900" indent="-342900" algn="l">
              <a:buFont typeface="Wingdings" pitchFamily="2" charset="2"/>
              <a:buChar char="Ø"/>
              <a:defRPr/>
            </a:pPr>
            <a:r>
              <a:rPr lang="ka-GE" sz="1300" dirty="0">
                <a:solidFill>
                  <a:schemeClr val="tx1"/>
                </a:solidFill>
              </a:rPr>
              <a:t>კრიზისულ </a:t>
            </a:r>
            <a:r>
              <a:rPr lang="ka-GE" sz="1300" dirty="0" err="1">
                <a:solidFill>
                  <a:schemeClr val="tx1"/>
                </a:solidFill>
              </a:rPr>
              <a:t>მდგომარეობაშიმყოფი</a:t>
            </a:r>
            <a:r>
              <a:rPr lang="ka-GE" sz="1300" dirty="0">
                <a:solidFill>
                  <a:schemeClr val="tx1"/>
                </a:solidFill>
              </a:rPr>
              <a:t> ბავშვიანი ოჯახების დახმარების </a:t>
            </a:r>
            <a:r>
              <a:rPr lang="ka-GE" sz="1300" dirty="0" err="1">
                <a:solidFill>
                  <a:schemeClr val="tx1"/>
                </a:solidFill>
              </a:rPr>
              <a:t>ქვეპროგრამა</a:t>
            </a:r>
            <a:r>
              <a:rPr lang="ka-GE" sz="1300" dirty="0">
                <a:solidFill>
                  <a:schemeClr val="tx1"/>
                </a:solidFill>
              </a:rPr>
              <a:t>.</a:t>
            </a:r>
          </a:p>
          <a:p>
            <a:pPr marL="342900" indent="-342900" algn="l">
              <a:buFont typeface="Wingdings" pitchFamily="2" charset="2"/>
              <a:buChar char="Ø"/>
              <a:defRPr/>
            </a:pPr>
            <a:r>
              <a:rPr lang="ka-GE" sz="1300" dirty="0">
                <a:solidFill>
                  <a:schemeClr val="tx1"/>
                </a:solidFill>
              </a:rPr>
              <a:t>მზრუნველობამოკლებული ბავშვების </a:t>
            </a:r>
            <a:r>
              <a:rPr lang="ka-GE" sz="1300" dirty="0" err="1">
                <a:solidFill>
                  <a:schemeClr val="tx1"/>
                </a:solidFill>
              </a:rPr>
              <a:t>რეინტეგრაციის</a:t>
            </a:r>
            <a:r>
              <a:rPr lang="ka-GE" sz="1300" dirty="0">
                <a:solidFill>
                  <a:schemeClr val="tx1"/>
                </a:solidFill>
              </a:rPr>
              <a:t> </a:t>
            </a:r>
            <a:r>
              <a:rPr lang="ka-GE" sz="1300" dirty="0" err="1">
                <a:solidFill>
                  <a:schemeClr val="tx1"/>
                </a:solidFill>
              </a:rPr>
              <a:t>ქვეპროგრამა</a:t>
            </a:r>
            <a:r>
              <a:rPr lang="en-US" sz="1300" dirty="0">
                <a:solidFill>
                  <a:schemeClr val="tx1"/>
                </a:solidFill>
              </a:rPr>
              <a:t>.</a:t>
            </a:r>
            <a:endParaRPr lang="ka-GE" sz="1300" dirty="0">
              <a:solidFill>
                <a:schemeClr val="tx1"/>
              </a:solidFill>
            </a:endParaRPr>
          </a:p>
          <a:p>
            <a:pPr marL="342900" indent="-342900" algn="l">
              <a:buFont typeface="Wingdings" pitchFamily="2" charset="2"/>
              <a:buChar char="Ø"/>
              <a:defRPr/>
            </a:pPr>
            <a:r>
              <a:rPr lang="ka-GE" sz="1300" dirty="0">
                <a:solidFill>
                  <a:schemeClr val="tx1"/>
                </a:solidFill>
              </a:rPr>
              <a:t>დღის ცენტრებში მომსახურებით უზრუნველყოფის </a:t>
            </a:r>
            <a:r>
              <a:rPr lang="ka-GE" sz="1300" dirty="0" err="1">
                <a:solidFill>
                  <a:schemeClr val="tx1"/>
                </a:solidFill>
              </a:rPr>
              <a:t>ქვეპროგრამა</a:t>
            </a:r>
            <a:r>
              <a:rPr lang="ka-GE" sz="1300" dirty="0">
                <a:solidFill>
                  <a:schemeClr val="tx1"/>
                </a:solidFill>
              </a:rPr>
              <a:t>.</a:t>
            </a:r>
          </a:p>
          <a:p>
            <a:pPr marL="342900" indent="-342900" algn="l">
              <a:buFont typeface="Wingdings" pitchFamily="2" charset="2"/>
              <a:buChar char="Ø"/>
              <a:defRPr/>
            </a:pPr>
            <a:endParaRPr lang="en-US" sz="1300" dirty="0">
              <a:solidFill>
                <a:schemeClr val="tx1"/>
              </a:solidFill>
            </a:endParaRPr>
          </a:p>
          <a:p>
            <a:pPr marL="342900" indent="-342900" algn="l">
              <a:buFont typeface="Wingdings" pitchFamily="2" charset="2"/>
              <a:buChar char="Ø"/>
              <a:defRPr/>
            </a:pPr>
            <a:r>
              <a:rPr lang="en-US" sz="1300" dirty="0">
                <a:solidFill>
                  <a:schemeClr val="tx1"/>
                </a:solidFill>
              </a:rPr>
              <a:t>  </a:t>
            </a:r>
            <a:r>
              <a:rPr lang="ka-GE" sz="1300" dirty="0">
                <a:solidFill>
                  <a:schemeClr val="tx1"/>
                </a:solidFill>
              </a:rPr>
              <a:t>წლის განმავლობაში მომსახურებით სარგებლობს 4300 ბენეფიციარი</a:t>
            </a:r>
            <a:endParaRPr lang="en-US" sz="1300" dirty="0">
              <a:solidFill>
                <a:schemeClr val="tx1"/>
              </a:solidFill>
            </a:endParaRPr>
          </a:p>
          <a:p>
            <a:endParaRPr lang="en-GB" sz="1300" dirty="0">
              <a:latin typeface="Calibri" panose="020F0502020204030204" pitchFamily="34" charset="0"/>
              <a:cs typeface="Calibri" panose="020F0502020204030204" pitchFamily="34" charset="0"/>
            </a:endParaRPr>
          </a:p>
        </p:txBody>
      </p:sp>
      <p:sp>
        <p:nvSpPr>
          <p:cNvPr id="15" name="Content Placeholder 8">
            <a:extLst>
              <a:ext uri="{FF2B5EF4-FFF2-40B4-BE49-F238E27FC236}">
                <a16:creationId xmlns:a16="http://schemas.microsoft.com/office/drawing/2014/main" id="{51DE005E-8C41-4FD6-B0E2-0F5F82B24FE2}"/>
              </a:ext>
            </a:extLst>
          </p:cNvPr>
          <p:cNvSpPr txBox="1">
            <a:spLocks/>
          </p:cNvSpPr>
          <p:nvPr/>
        </p:nvSpPr>
        <p:spPr>
          <a:xfrm>
            <a:off x="2756296" y="1067687"/>
            <a:ext cx="3048769" cy="4952113"/>
          </a:xfrm>
          <a:prstGeom prst="rect">
            <a:avLst/>
          </a:prstGeo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Font typeface="Arial" pitchFamily="34" charset="0"/>
              <a:buNone/>
            </a:pPr>
            <a:r>
              <a:rPr lang="ka-GE" sz="1300" b="1" u="sng" dirty="0" smtClean="0"/>
              <a:t>მხარდაჭერის მომსახურებები</a:t>
            </a:r>
            <a:endParaRPr lang="en-US" sz="1300" b="1" u="sng" dirty="0" smtClean="0"/>
          </a:p>
          <a:p>
            <a:endParaRPr lang="en-US" sz="1300" b="1" dirty="0" smtClean="0"/>
          </a:p>
          <a:p>
            <a:pPr>
              <a:buFont typeface="Wingdings" pitchFamily="2" charset="2"/>
              <a:buChar char="Ø"/>
            </a:pPr>
            <a:r>
              <a:rPr lang="ka-GE" sz="1300" dirty="0" smtClean="0"/>
              <a:t>ბავშვთა ადრეული განვითარების ხელშეწყობის </a:t>
            </a:r>
            <a:r>
              <a:rPr lang="ka-GE" sz="1300" dirty="0" err="1" smtClean="0"/>
              <a:t>ქვეპროგრამა</a:t>
            </a:r>
            <a:r>
              <a:rPr lang="en-US" sz="1300" dirty="0" smtClean="0"/>
              <a:t>.</a:t>
            </a:r>
            <a:endParaRPr lang="ka-GE" sz="1300" dirty="0" smtClean="0"/>
          </a:p>
          <a:p>
            <a:pPr>
              <a:buFont typeface="Wingdings" pitchFamily="2" charset="2"/>
              <a:buChar char="Ø"/>
            </a:pPr>
            <a:r>
              <a:rPr lang="ka-GE" sz="1300" dirty="0" smtClean="0"/>
              <a:t>ბავშვთა რეაბილიტაცია/</a:t>
            </a:r>
            <a:r>
              <a:rPr lang="ka-GE" sz="1300" dirty="0" err="1" smtClean="0"/>
              <a:t>აბილიტაციის</a:t>
            </a:r>
            <a:r>
              <a:rPr lang="ka-GE" sz="1300" dirty="0" smtClean="0"/>
              <a:t> </a:t>
            </a:r>
            <a:r>
              <a:rPr lang="ka-GE" sz="1300" dirty="0" err="1" smtClean="0"/>
              <a:t>ქვეპროგრამა</a:t>
            </a:r>
            <a:r>
              <a:rPr lang="en-US" sz="1300" dirty="0" smtClean="0"/>
              <a:t>.</a:t>
            </a:r>
            <a:endParaRPr lang="ka-GE" sz="1300" dirty="0" smtClean="0"/>
          </a:p>
          <a:p>
            <a:pPr>
              <a:buFont typeface="Wingdings" pitchFamily="2" charset="2"/>
              <a:buChar char="Ø"/>
            </a:pPr>
            <a:r>
              <a:rPr lang="ka-GE" sz="1300" dirty="0" smtClean="0"/>
              <a:t>ომის მონაწილეთა რეაბილიტაციის ხელშეწყობის </a:t>
            </a:r>
            <a:r>
              <a:rPr lang="ka-GE" sz="1300" dirty="0" err="1" smtClean="0"/>
              <a:t>ქვეპროგრამა</a:t>
            </a:r>
            <a:r>
              <a:rPr lang="en-US" sz="1300" dirty="0" smtClean="0"/>
              <a:t>.</a:t>
            </a:r>
            <a:endParaRPr lang="ka-GE" sz="1300" dirty="0" smtClean="0"/>
          </a:p>
          <a:p>
            <a:pPr>
              <a:buFont typeface="Wingdings" pitchFamily="2" charset="2"/>
              <a:buChar char="Ø"/>
            </a:pPr>
            <a:r>
              <a:rPr lang="ka-GE" sz="1300" dirty="0" smtClean="0"/>
              <a:t>დღის ცენტრებში მომსახურებით უზრუნველყოფის </a:t>
            </a:r>
            <a:r>
              <a:rPr lang="ka-GE" sz="1300" dirty="0" err="1" smtClean="0"/>
              <a:t>ქვეპროგრამა</a:t>
            </a:r>
            <a:r>
              <a:rPr lang="en-US" sz="1300" dirty="0" smtClean="0"/>
              <a:t>.</a:t>
            </a:r>
            <a:endParaRPr lang="ka-GE" sz="1300" dirty="0" smtClean="0"/>
          </a:p>
          <a:p>
            <a:pPr>
              <a:buFont typeface="Wingdings" pitchFamily="2" charset="2"/>
              <a:buChar char="Ø"/>
            </a:pPr>
            <a:r>
              <a:rPr lang="ka-GE" sz="1300" dirty="0" smtClean="0"/>
              <a:t>დამხმარე საშუალებებით უზრუნველყოფის </a:t>
            </a:r>
            <a:r>
              <a:rPr lang="ka-GE" sz="1300" dirty="0" err="1" smtClean="0"/>
              <a:t>ქვეპროგრამა</a:t>
            </a:r>
            <a:r>
              <a:rPr lang="en-US" sz="1300" dirty="0" smtClean="0"/>
              <a:t>.</a:t>
            </a:r>
            <a:endParaRPr lang="ka-GE" sz="1300" dirty="0" smtClean="0"/>
          </a:p>
          <a:p>
            <a:pPr>
              <a:buFont typeface="Wingdings" pitchFamily="2" charset="2"/>
              <a:buChar char="Ø"/>
            </a:pPr>
            <a:r>
              <a:rPr lang="ka-GE" sz="1300" dirty="0" smtClean="0"/>
              <a:t>ყრუთა კომუნიკაციის ხელშეწყობის </a:t>
            </a:r>
            <a:r>
              <a:rPr lang="ka-GE" sz="1300" dirty="0" err="1" smtClean="0"/>
              <a:t>ქვეპროგრამა</a:t>
            </a:r>
            <a:r>
              <a:rPr lang="en-US" sz="1300" dirty="0" smtClean="0"/>
              <a:t>.</a:t>
            </a:r>
            <a:endParaRPr lang="ka-GE" sz="1300" dirty="0" smtClean="0"/>
          </a:p>
          <a:p>
            <a:pPr>
              <a:buFont typeface="Wingdings" pitchFamily="2" charset="2"/>
              <a:buChar char="Ø"/>
            </a:pPr>
            <a:r>
              <a:rPr lang="ka-GE" sz="1300" dirty="0" smtClean="0"/>
              <a:t>განვითარების მძიმე და ღრმა შეფერხების მქონე ბავშვთა ბინაზე მოვლით უზრუნველყოფის </a:t>
            </a:r>
            <a:r>
              <a:rPr lang="ka-GE" sz="1300" dirty="0" err="1" smtClean="0"/>
              <a:t>ქვეპროგრამა</a:t>
            </a:r>
            <a:r>
              <a:rPr lang="en-US" sz="1300" dirty="0" smtClean="0"/>
              <a:t>.</a:t>
            </a:r>
            <a:endParaRPr lang="ka-GE" sz="1300" dirty="0" smtClean="0"/>
          </a:p>
          <a:p>
            <a:pPr marL="0" indent="0">
              <a:lnSpc>
                <a:spcPct val="120000"/>
              </a:lnSpc>
              <a:buFont typeface="Arial" pitchFamily="34" charset="0"/>
              <a:buNone/>
            </a:pPr>
            <a:r>
              <a:rPr lang="en-US" sz="1300" dirty="0" smtClean="0">
                <a:latin typeface="Sylfaen" pitchFamily="18" charset="0"/>
              </a:rPr>
              <a:t>   </a:t>
            </a:r>
            <a:r>
              <a:rPr lang="ka-GE" sz="1300" dirty="0" smtClean="0">
                <a:latin typeface="Sylfaen" pitchFamily="18" charset="0"/>
              </a:rPr>
              <a:t>წლის განმავლობაში მომსახურებით სარგებლობს </a:t>
            </a:r>
            <a:r>
              <a:rPr lang="ka-GE" sz="1300" b="1" dirty="0" smtClean="0">
                <a:latin typeface="Sylfaen" pitchFamily="18" charset="0"/>
              </a:rPr>
              <a:t>6000</a:t>
            </a:r>
            <a:r>
              <a:rPr lang="ka-GE" sz="1300" dirty="0" smtClean="0">
                <a:latin typeface="Sylfaen" pitchFamily="18" charset="0"/>
              </a:rPr>
              <a:t> -მდე ბენეფიციარი</a:t>
            </a:r>
            <a:endParaRPr lang="en-US" sz="1300" dirty="0" smtClean="0">
              <a:latin typeface="Sylfaen" pitchFamily="18" charset="0"/>
            </a:endParaRPr>
          </a:p>
          <a:p>
            <a:pPr>
              <a:buFont typeface="Arial" pitchFamily="34" charset="0"/>
              <a:buNone/>
            </a:pPr>
            <a:endParaRPr lang="en-GB" sz="1300" dirty="0">
              <a:latin typeface="Calibri" panose="020F0502020204030204" pitchFamily="34" charset="0"/>
              <a:cs typeface="Calibri" panose="020F0502020204030204" pitchFamily="34" charset="0"/>
            </a:endParaRPr>
          </a:p>
        </p:txBody>
      </p:sp>
      <p:sp>
        <p:nvSpPr>
          <p:cNvPr id="16" name="Content Placeholder 8">
            <a:extLst>
              <a:ext uri="{FF2B5EF4-FFF2-40B4-BE49-F238E27FC236}">
                <a16:creationId xmlns:a16="http://schemas.microsoft.com/office/drawing/2014/main" id="{51DE005E-8C41-4FD6-B0E2-0F5F82B24FE2}"/>
              </a:ext>
            </a:extLst>
          </p:cNvPr>
          <p:cNvSpPr txBox="1">
            <a:spLocks/>
          </p:cNvSpPr>
          <p:nvPr/>
        </p:nvSpPr>
        <p:spPr>
          <a:xfrm>
            <a:off x="5805065" y="969199"/>
            <a:ext cx="3250443" cy="4974401"/>
          </a:xfrm>
          <a:prstGeom prst="rect">
            <a:avLst/>
          </a:prstGeom>
          <a:solidFill>
            <a:schemeClr val="accent5">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Font typeface="Arial" pitchFamily="34" charset="0"/>
              <a:buNone/>
            </a:pPr>
            <a:r>
              <a:rPr lang="ka-GE" sz="1300" b="1" u="sng" dirty="0" smtClean="0"/>
              <a:t>24-საათიანი სერვისები</a:t>
            </a:r>
            <a:endParaRPr lang="en-US" sz="1300" b="1" u="sng" dirty="0" smtClean="0"/>
          </a:p>
          <a:p>
            <a:pPr>
              <a:lnSpc>
                <a:spcPct val="120000"/>
              </a:lnSpc>
              <a:buFont typeface="Wingdings" pitchFamily="2" charset="2"/>
              <a:buChar char="Ø"/>
            </a:pPr>
            <a:r>
              <a:rPr lang="ka-GE" sz="1300" dirty="0" smtClean="0"/>
              <a:t>დედათა და ბავშვთა თავშესაფრით უზრუნველყოფის </a:t>
            </a:r>
            <a:r>
              <a:rPr lang="ka-GE" sz="1300" dirty="0" err="1" smtClean="0"/>
              <a:t>ქვეპროგრამა</a:t>
            </a:r>
            <a:r>
              <a:rPr lang="en-US" sz="1300" dirty="0" smtClean="0"/>
              <a:t>.</a:t>
            </a:r>
            <a:endParaRPr lang="ka-GE" sz="1300" dirty="0" smtClean="0"/>
          </a:p>
          <a:p>
            <a:pPr>
              <a:lnSpc>
                <a:spcPct val="120000"/>
              </a:lnSpc>
              <a:buFont typeface="Wingdings" pitchFamily="2" charset="2"/>
              <a:buChar char="Ø"/>
            </a:pPr>
            <a:r>
              <a:rPr lang="ka-GE" sz="1300" dirty="0" smtClean="0"/>
              <a:t>მინდობით აღზრდის </a:t>
            </a:r>
            <a:r>
              <a:rPr lang="ka-GE" sz="1300" dirty="0" err="1" smtClean="0"/>
              <a:t>ქვეპროგრამა</a:t>
            </a:r>
            <a:r>
              <a:rPr lang="en-US" sz="1300" dirty="0" smtClean="0"/>
              <a:t>.</a:t>
            </a:r>
            <a:endParaRPr lang="ka-GE" sz="1300" dirty="0" smtClean="0"/>
          </a:p>
          <a:p>
            <a:pPr>
              <a:lnSpc>
                <a:spcPct val="120000"/>
              </a:lnSpc>
              <a:buFont typeface="Wingdings" pitchFamily="2" charset="2"/>
              <a:buChar char="Ø"/>
            </a:pPr>
            <a:r>
              <a:rPr lang="ka-GE" sz="1300" dirty="0" smtClean="0"/>
              <a:t>მცირე საოჯახო ტიპის სახლებში მომსახურებით უზრუნველყოფის </a:t>
            </a:r>
            <a:r>
              <a:rPr lang="ka-GE" sz="1300" dirty="0" err="1" smtClean="0"/>
              <a:t>ქვეპროგრამა</a:t>
            </a:r>
            <a:r>
              <a:rPr lang="en-US" sz="1300" dirty="0" smtClean="0"/>
              <a:t>.</a:t>
            </a:r>
            <a:endParaRPr lang="ka-GE" sz="1300" dirty="0" smtClean="0"/>
          </a:p>
          <a:p>
            <a:pPr marL="265113" indent="-176213">
              <a:lnSpc>
                <a:spcPct val="120000"/>
              </a:lnSpc>
              <a:buFont typeface="Wingdings" pitchFamily="2" charset="2"/>
              <a:buChar char="Ø"/>
            </a:pPr>
            <a:r>
              <a:rPr lang="ka-GE" sz="1300" dirty="0" smtClean="0"/>
              <a:t>მიუსაფარ </a:t>
            </a:r>
            <a:r>
              <a:rPr lang="en-US" sz="1300" dirty="0" smtClean="0"/>
              <a:t> </a:t>
            </a:r>
            <a:r>
              <a:rPr lang="ka-GE" sz="1300" dirty="0" smtClean="0"/>
              <a:t>ბავშვთა თავშესაფრით უზრუნველყოფის </a:t>
            </a:r>
            <a:r>
              <a:rPr lang="ka-GE" sz="1300" dirty="0" err="1" smtClean="0"/>
              <a:t>ქვეპროგრამა</a:t>
            </a:r>
            <a:r>
              <a:rPr lang="en-US" sz="1300" dirty="0" smtClean="0"/>
              <a:t>.</a:t>
            </a:r>
            <a:endParaRPr lang="ka-GE" sz="1300" dirty="0" smtClean="0"/>
          </a:p>
          <a:p>
            <a:pPr>
              <a:lnSpc>
                <a:spcPct val="120000"/>
              </a:lnSpc>
              <a:buFont typeface="Wingdings" pitchFamily="2" charset="2"/>
              <a:buChar char="Ø"/>
            </a:pPr>
            <a:r>
              <a:rPr lang="ka-GE" sz="1300" dirty="0" smtClean="0"/>
              <a:t>სათემო ორგანიზაციებში მომსახურებით უზრუნველყოფის </a:t>
            </a:r>
            <a:r>
              <a:rPr lang="ka-GE" sz="1300" dirty="0" err="1" smtClean="0"/>
              <a:t>ქვეპროგრამა</a:t>
            </a:r>
            <a:r>
              <a:rPr lang="en-US" sz="1300" dirty="0" smtClean="0"/>
              <a:t>.</a:t>
            </a:r>
          </a:p>
          <a:p>
            <a:pPr>
              <a:lnSpc>
                <a:spcPct val="120000"/>
              </a:lnSpc>
              <a:buFont typeface="Wingdings" pitchFamily="2" charset="2"/>
              <a:buChar char="Ø"/>
            </a:pPr>
            <a:r>
              <a:rPr lang="ka-GE" sz="1300" dirty="0" smtClean="0"/>
              <a:t>მძიმე და ღრმა შეზღუდული შესაძლებლობის ან ჯანმრთელობის პრობლემების მქონე ბავშვთა სპეციალიზებული საოჯახო ტიპის მომსახურების </a:t>
            </a:r>
            <a:r>
              <a:rPr lang="ka-GE" sz="1300" dirty="0" err="1" smtClean="0"/>
              <a:t>ქვეპროგრამა</a:t>
            </a:r>
            <a:r>
              <a:rPr lang="ka-GE" sz="1300" dirty="0" smtClean="0"/>
              <a:t>.</a:t>
            </a:r>
          </a:p>
          <a:p>
            <a:pPr marL="0" indent="0">
              <a:lnSpc>
                <a:spcPct val="120000"/>
              </a:lnSpc>
              <a:buFont typeface="Arial" pitchFamily="34" charset="0"/>
              <a:buNone/>
            </a:pPr>
            <a:r>
              <a:rPr lang="en-US" sz="1300" b="1" dirty="0" smtClean="0"/>
              <a:t>     </a:t>
            </a:r>
            <a:r>
              <a:rPr lang="ka-GE" sz="1300" dirty="0" smtClean="0"/>
              <a:t>წლის განმავლობაში მომსახურებით </a:t>
            </a:r>
            <a:r>
              <a:rPr lang="en-US" sz="1300" dirty="0" smtClean="0"/>
              <a:t>    </a:t>
            </a:r>
            <a:r>
              <a:rPr lang="ka-GE" sz="1300" dirty="0" smtClean="0"/>
              <a:t>სარგებლობს </a:t>
            </a:r>
            <a:r>
              <a:rPr lang="ka-GE" sz="1300" b="1" dirty="0" smtClean="0"/>
              <a:t>2400</a:t>
            </a:r>
            <a:r>
              <a:rPr lang="ka-GE" sz="1300" dirty="0" smtClean="0"/>
              <a:t> -მდე ბენეფიციარი</a:t>
            </a:r>
            <a:endParaRPr lang="en-US" sz="1300" dirty="0" smtClean="0"/>
          </a:p>
          <a:p>
            <a:pPr>
              <a:buFont typeface="Arial" pitchFamily="34" charset="0"/>
              <a:buNone/>
            </a:pPr>
            <a:endParaRPr lang="en-GB" sz="13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24864804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ctrTitle"/>
          </p:nvPr>
        </p:nvSpPr>
        <p:spPr/>
        <p:txBody>
          <a:bodyPr/>
          <a:lstStyle/>
          <a:p>
            <a:endParaRPr lang="en-US" dirty="0"/>
          </a:p>
        </p:txBody>
      </p:sp>
      <p:sp>
        <p:nvSpPr>
          <p:cNvPr id="10" name="Subtitle 9"/>
          <p:cNvSpPr>
            <a:spLocks noGrp="1"/>
          </p:cNvSpPr>
          <p:nvPr>
            <p:ph type="subTitle" idx="1"/>
          </p:nvPr>
        </p:nvSpPr>
        <p:spPr/>
        <p:txBody>
          <a:bodyPr/>
          <a:lstStyle/>
          <a:p>
            <a:endParaRPr lang="en-US"/>
          </a:p>
        </p:txBody>
      </p:sp>
      <p:pic>
        <p:nvPicPr>
          <p:cNvPr id="4" name="Picture 3" descr="MOH ppt-02.jpg"/>
          <p:cNvPicPr>
            <a:picLocks noChangeAspect="1"/>
          </p:cNvPicPr>
          <p:nvPr/>
        </p:nvPicPr>
        <p:blipFill>
          <a:blip r:embed="rId2" cstate="print"/>
          <a:stretch>
            <a:fillRect/>
          </a:stretch>
        </p:blipFill>
        <p:spPr>
          <a:xfrm>
            <a:off x="-228600" y="536"/>
            <a:ext cx="9144000" cy="6857464"/>
          </a:xfrm>
          <a:prstGeom prst="rect">
            <a:avLst/>
          </a:prstGeom>
        </p:spPr>
      </p:pic>
      <p:sp>
        <p:nvSpPr>
          <p:cNvPr id="7" name="Title 1"/>
          <p:cNvSpPr txBox="1">
            <a:spLocks/>
          </p:cNvSpPr>
          <p:nvPr/>
        </p:nvSpPr>
        <p:spPr>
          <a:xfrm>
            <a:off x="2209800" y="388104"/>
            <a:ext cx="6248400" cy="1440696"/>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ka-GE" sz="2000" b="1" dirty="0">
                <a:solidFill>
                  <a:srgbClr val="008080"/>
                </a:solidFill>
              </a:rPr>
              <a:t>ბავშვთა ადრეული განვითარების ქვეპროგრამა</a:t>
            </a:r>
            <a:r>
              <a:rPr lang="ka-GE" sz="2000" b="1" i="1" dirty="0"/>
              <a:t/>
            </a:r>
            <a:br>
              <a:rPr lang="ka-GE" sz="2000" b="1" i="1" dirty="0"/>
            </a:br>
            <a:endParaRPr lang="en-US" sz="2000" b="1" dirty="0">
              <a:solidFill>
                <a:srgbClr val="008080"/>
              </a:solidFill>
            </a:endParaRPr>
          </a:p>
        </p:txBody>
      </p:sp>
      <p:sp>
        <p:nvSpPr>
          <p:cNvPr id="11" name="Title 1"/>
          <p:cNvSpPr txBox="1">
            <a:spLocks/>
          </p:cNvSpPr>
          <p:nvPr/>
        </p:nvSpPr>
        <p:spPr>
          <a:xfrm>
            <a:off x="457200" y="1531104"/>
            <a:ext cx="8305800" cy="4412496"/>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n-US" sz="1600" b="1" dirty="0"/>
          </a:p>
          <a:p>
            <a:pPr algn="just"/>
            <a:endParaRPr lang="ka-GE" sz="1600" dirty="0">
              <a:solidFill>
                <a:srgbClr val="008080"/>
              </a:solidFill>
            </a:endParaRPr>
          </a:p>
          <a:p>
            <a:pPr algn="l"/>
            <a:endParaRPr lang="ka-GE" sz="1600" dirty="0">
              <a:solidFill>
                <a:srgbClr val="008080"/>
              </a:solidFill>
            </a:endParaRPr>
          </a:p>
        </p:txBody>
      </p:sp>
      <p:sp>
        <p:nvSpPr>
          <p:cNvPr id="3" name="Rectangle 2"/>
          <p:cNvSpPr/>
          <p:nvPr/>
        </p:nvSpPr>
        <p:spPr>
          <a:xfrm>
            <a:off x="685800" y="1828800"/>
            <a:ext cx="8077200" cy="3877985"/>
          </a:xfrm>
          <a:prstGeom prst="rect">
            <a:avLst/>
          </a:prstGeom>
        </p:spPr>
        <p:txBody>
          <a:bodyPr wrap="square">
            <a:spAutoFit/>
          </a:bodyPr>
          <a:lstStyle/>
          <a:p>
            <a:r>
              <a:rPr lang="en-US" sz="1600" dirty="0"/>
              <a:t> </a:t>
            </a:r>
            <a:r>
              <a:rPr lang="ka-GE" sz="1600" b="1" dirty="0">
                <a:solidFill>
                  <a:srgbClr val="008080"/>
                </a:solidFill>
                <a:latin typeface="+mj-lt"/>
                <a:ea typeface="+mj-ea"/>
                <a:cs typeface="+mj-cs"/>
              </a:rPr>
              <a:t>ამოცანები</a:t>
            </a:r>
            <a:r>
              <a:rPr lang="ka-GE" sz="1600" dirty="0">
                <a:solidFill>
                  <a:srgbClr val="008080"/>
                </a:solidFill>
                <a:latin typeface="+mj-lt"/>
                <a:ea typeface="+mj-ea"/>
                <a:cs typeface="+mj-cs"/>
              </a:rPr>
              <a:t>: </a:t>
            </a:r>
            <a:r>
              <a:rPr lang="en-US" sz="1600" dirty="0" err="1">
                <a:solidFill>
                  <a:srgbClr val="008080"/>
                </a:solidFill>
                <a:latin typeface="+mj-lt"/>
                <a:ea typeface="+mj-ea"/>
                <a:cs typeface="+mj-cs"/>
              </a:rPr>
              <a:t>განვითარების</a:t>
            </a:r>
            <a:r>
              <a:rPr lang="en-US" sz="1600" dirty="0">
                <a:solidFill>
                  <a:srgbClr val="008080"/>
                </a:solidFill>
                <a:latin typeface="+mj-lt"/>
                <a:ea typeface="+mj-ea"/>
                <a:cs typeface="+mj-cs"/>
              </a:rPr>
              <a:t> </a:t>
            </a:r>
            <a:r>
              <a:rPr lang="en-US" sz="1600" dirty="0" err="1">
                <a:solidFill>
                  <a:srgbClr val="008080"/>
                </a:solidFill>
                <a:latin typeface="+mj-lt"/>
                <a:ea typeface="+mj-ea"/>
                <a:cs typeface="+mj-cs"/>
              </a:rPr>
              <a:t>შეფერხების</a:t>
            </a:r>
            <a:r>
              <a:rPr lang="en-US" sz="1600" dirty="0">
                <a:solidFill>
                  <a:srgbClr val="008080"/>
                </a:solidFill>
                <a:latin typeface="+mj-lt"/>
                <a:ea typeface="+mj-ea"/>
                <a:cs typeface="+mj-cs"/>
              </a:rPr>
              <a:t> </a:t>
            </a:r>
            <a:r>
              <a:rPr lang="ka-GE" sz="1600" dirty="0">
                <a:solidFill>
                  <a:srgbClr val="008080"/>
                </a:solidFill>
                <a:latin typeface="+mj-lt"/>
                <a:ea typeface="+mj-ea"/>
                <a:cs typeface="+mj-cs"/>
              </a:rPr>
              <a:t>ა</a:t>
            </a:r>
            <a:r>
              <a:rPr lang="en-US" sz="1600" dirty="0">
                <a:solidFill>
                  <a:srgbClr val="008080"/>
                </a:solidFill>
                <a:latin typeface="+mj-lt"/>
                <a:ea typeface="+mj-ea"/>
                <a:cs typeface="+mj-cs"/>
              </a:rPr>
              <a:t>ნ </a:t>
            </a:r>
            <a:r>
              <a:rPr lang="en-US" sz="1600" dirty="0" err="1">
                <a:solidFill>
                  <a:srgbClr val="008080"/>
                </a:solidFill>
                <a:latin typeface="+mj-lt"/>
                <a:ea typeface="+mj-ea"/>
                <a:cs typeface="+mj-cs"/>
              </a:rPr>
              <a:t>შშმ</a:t>
            </a:r>
            <a:r>
              <a:rPr lang="en-US" sz="1600" dirty="0">
                <a:solidFill>
                  <a:srgbClr val="008080"/>
                </a:solidFill>
                <a:latin typeface="+mj-lt"/>
                <a:ea typeface="+mj-ea"/>
                <a:cs typeface="+mj-cs"/>
              </a:rPr>
              <a:t> </a:t>
            </a:r>
            <a:r>
              <a:rPr lang="en-US" sz="1600" dirty="0" err="1">
                <a:solidFill>
                  <a:srgbClr val="008080"/>
                </a:solidFill>
                <a:latin typeface="+mj-lt"/>
                <a:ea typeface="+mj-ea"/>
                <a:cs typeface="+mj-cs"/>
              </a:rPr>
              <a:t>ბავშვების</a:t>
            </a:r>
            <a:r>
              <a:rPr lang="en-US" sz="1600" dirty="0">
                <a:solidFill>
                  <a:srgbClr val="008080"/>
                </a:solidFill>
                <a:latin typeface="+mj-lt"/>
                <a:ea typeface="+mj-ea"/>
                <a:cs typeface="+mj-cs"/>
              </a:rPr>
              <a:t> </a:t>
            </a:r>
            <a:r>
              <a:rPr lang="en-US" sz="1600" dirty="0" err="1">
                <a:solidFill>
                  <a:srgbClr val="008080"/>
                </a:solidFill>
                <a:latin typeface="+mj-lt"/>
                <a:ea typeface="+mj-ea"/>
                <a:cs typeface="+mj-cs"/>
              </a:rPr>
              <a:t>განვითარების</a:t>
            </a:r>
            <a:r>
              <a:rPr lang="en-US" sz="1600" dirty="0">
                <a:solidFill>
                  <a:srgbClr val="008080"/>
                </a:solidFill>
                <a:latin typeface="+mj-lt"/>
                <a:ea typeface="+mj-ea"/>
                <a:cs typeface="+mj-cs"/>
              </a:rPr>
              <a:t> </a:t>
            </a:r>
            <a:r>
              <a:rPr lang="en-US" sz="1600" dirty="0" err="1">
                <a:solidFill>
                  <a:srgbClr val="008080"/>
                </a:solidFill>
                <a:latin typeface="+mj-lt"/>
                <a:ea typeface="+mj-ea"/>
                <a:cs typeface="+mj-cs"/>
              </a:rPr>
              <a:t>სტიმულირება</a:t>
            </a:r>
            <a:r>
              <a:rPr lang="en-US" sz="1600" dirty="0">
                <a:solidFill>
                  <a:srgbClr val="008080"/>
                </a:solidFill>
                <a:latin typeface="+mj-lt"/>
                <a:ea typeface="+mj-ea"/>
                <a:cs typeface="+mj-cs"/>
              </a:rPr>
              <a:t> </a:t>
            </a:r>
            <a:r>
              <a:rPr lang="en-US" sz="1600" dirty="0" err="1">
                <a:solidFill>
                  <a:srgbClr val="008080"/>
                </a:solidFill>
                <a:latin typeface="+mj-lt"/>
                <a:ea typeface="+mj-ea"/>
                <a:cs typeface="+mj-cs"/>
              </a:rPr>
              <a:t>და</a:t>
            </a:r>
            <a:r>
              <a:rPr lang="en-US" sz="1600" dirty="0">
                <a:solidFill>
                  <a:srgbClr val="008080"/>
                </a:solidFill>
                <a:latin typeface="+mj-lt"/>
                <a:ea typeface="+mj-ea"/>
                <a:cs typeface="+mj-cs"/>
              </a:rPr>
              <a:t> </a:t>
            </a:r>
            <a:r>
              <a:rPr lang="en-US" sz="1600" dirty="0" err="1">
                <a:solidFill>
                  <a:srgbClr val="008080"/>
                </a:solidFill>
                <a:latin typeface="+mj-lt"/>
                <a:ea typeface="+mj-ea"/>
                <a:cs typeface="+mj-cs"/>
              </a:rPr>
              <a:t>სოციალური</a:t>
            </a:r>
            <a:r>
              <a:rPr lang="en-US" sz="1600" dirty="0">
                <a:solidFill>
                  <a:srgbClr val="008080"/>
                </a:solidFill>
                <a:latin typeface="+mj-lt"/>
                <a:ea typeface="+mj-ea"/>
                <a:cs typeface="+mj-cs"/>
              </a:rPr>
              <a:t> </a:t>
            </a:r>
            <a:r>
              <a:rPr lang="en-US" sz="1600" dirty="0" err="1">
                <a:solidFill>
                  <a:srgbClr val="008080"/>
                </a:solidFill>
                <a:latin typeface="+mj-lt"/>
                <a:ea typeface="+mj-ea"/>
                <a:cs typeface="+mj-cs"/>
              </a:rPr>
              <a:t>ინტეგრაციის</a:t>
            </a:r>
            <a:r>
              <a:rPr lang="en-US" sz="1600" dirty="0">
                <a:solidFill>
                  <a:srgbClr val="008080"/>
                </a:solidFill>
                <a:latin typeface="+mj-lt"/>
                <a:ea typeface="+mj-ea"/>
                <a:cs typeface="+mj-cs"/>
              </a:rPr>
              <a:t> </a:t>
            </a:r>
            <a:r>
              <a:rPr lang="en-US" sz="1600" dirty="0" err="1">
                <a:solidFill>
                  <a:srgbClr val="008080"/>
                </a:solidFill>
                <a:latin typeface="+mj-lt"/>
                <a:ea typeface="+mj-ea"/>
                <a:cs typeface="+mj-cs"/>
              </a:rPr>
              <a:t>ხელშეწყობა</a:t>
            </a:r>
            <a:r>
              <a:rPr lang="en-US" sz="1600" dirty="0">
                <a:solidFill>
                  <a:srgbClr val="008080"/>
                </a:solidFill>
                <a:latin typeface="+mj-lt"/>
                <a:ea typeface="+mj-ea"/>
                <a:cs typeface="+mj-cs"/>
              </a:rPr>
              <a:t>, </a:t>
            </a:r>
            <a:r>
              <a:rPr lang="en-US" sz="1600" dirty="0" err="1">
                <a:solidFill>
                  <a:srgbClr val="008080"/>
                </a:solidFill>
                <a:latin typeface="+mj-lt"/>
                <a:ea typeface="+mj-ea"/>
                <a:cs typeface="+mj-cs"/>
              </a:rPr>
              <a:t>ბავშვისა</a:t>
            </a:r>
            <a:r>
              <a:rPr lang="en-US" sz="1600" dirty="0">
                <a:solidFill>
                  <a:srgbClr val="008080"/>
                </a:solidFill>
                <a:latin typeface="+mj-lt"/>
                <a:ea typeface="+mj-ea"/>
                <a:cs typeface="+mj-cs"/>
              </a:rPr>
              <a:t> </a:t>
            </a:r>
            <a:r>
              <a:rPr lang="en-US" sz="1600" dirty="0" err="1">
                <a:solidFill>
                  <a:srgbClr val="008080"/>
                </a:solidFill>
                <a:latin typeface="+mj-lt"/>
                <a:ea typeface="+mj-ea"/>
                <a:cs typeface="+mj-cs"/>
              </a:rPr>
              <a:t>და</a:t>
            </a:r>
            <a:r>
              <a:rPr lang="en-US" sz="1600" dirty="0">
                <a:solidFill>
                  <a:srgbClr val="008080"/>
                </a:solidFill>
                <a:latin typeface="+mj-lt"/>
                <a:ea typeface="+mj-ea"/>
                <a:cs typeface="+mj-cs"/>
              </a:rPr>
              <a:t> </a:t>
            </a:r>
            <a:r>
              <a:rPr lang="en-US" sz="1600" dirty="0" err="1">
                <a:solidFill>
                  <a:srgbClr val="008080"/>
                </a:solidFill>
                <a:latin typeface="+mj-lt"/>
                <a:ea typeface="+mj-ea"/>
                <a:cs typeface="+mj-cs"/>
              </a:rPr>
              <a:t>ოჯახის</a:t>
            </a:r>
            <a:r>
              <a:rPr lang="en-US" sz="1600" dirty="0">
                <a:solidFill>
                  <a:srgbClr val="008080"/>
                </a:solidFill>
                <a:latin typeface="+mj-lt"/>
                <a:ea typeface="+mj-ea"/>
                <a:cs typeface="+mj-cs"/>
              </a:rPr>
              <a:t> </a:t>
            </a:r>
            <a:r>
              <a:rPr lang="en-US" sz="1600" dirty="0" err="1">
                <a:solidFill>
                  <a:srgbClr val="008080"/>
                </a:solidFill>
                <a:latin typeface="+mj-lt"/>
                <a:ea typeface="+mj-ea"/>
                <a:cs typeface="+mj-cs"/>
              </a:rPr>
              <a:t>გაძლიერება</a:t>
            </a:r>
            <a:r>
              <a:rPr lang="en-US" sz="1600" dirty="0">
                <a:solidFill>
                  <a:srgbClr val="008080"/>
                </a:solidFill>
                <a:latin typeface="+mj-lt"/>
                <a:ea typeface="+mj-ea"/>
                <a:cs typeface="+mj-cs"/>
              </a:rPr>
              <a:t>, </a:t>
            </a:r>
            <a:r>
              <a:rPr lang="en-US" sz="1600" dirty="0" err="1">
                <a:solidFill>
                  <a:srgbClr val="008080"/>
                </a:solidFill>
                <a:latin typeface="+mj-lt"/>
                <a:ea typeface="+mj-ea"/>
                <a:cs typeface="+mj-cs"/>
              </a:rPr>
              <a:t>შესაძლებლობის</a:t>
            </a:r>
            <a:r>
              <a:rPr lang="en-US" sz="1600" dirty="0">
                <a:solidFill>
                  <a:srgbClr val="008080"/>
                </a:solidFill>
                <a:latin typeface="+mj-lt"/>
                <a:ea typeface="+mj-ea"/>
                <a:cs typeface="+mj-cs"/>
              </a:rPr>
              <a:t> </a:t>
            </a:r>
            <a:r>
              <a:rPr lang="en-US" sz="1600" dirty="0" err="1">
                <a:solidFill>
                  <a:srgbClr val="008080"/>
                </a:solidFill>
                <a:latin typeface="+mj-lt"/>
                <a:ea typeface="+mj-ea"/>
                <a:cs typeface="+mj-cs"/>
              </a:rPr>
              <a:t>შეზღუდვისა</a:t>
            </a:r>
            <a:r>
              <a:rPr lang="en-US" sz="1600" dirty="0">
                <a:solidFill>
                  <a:srgbClr val="008080"/>
                </a:solidFill>
                <a:latin typeface="+mj-lt"/>
                <a:ea typeface="+mj-ea"/>
                <a:cs typeface="+mj-cs"/>
              </a:rPr>
              <a:t> </a:t>
            </a:r>
            <a:r>
              <a:rPr lang="en-US" sz="1600" dirty="0" err="1">
                <a:solidFill>
                  <a:srgbClr val="008080"/>
                </a:solidFill>
                <a:latin typeface="+mj-lt"/>
                <a:ea typeface="+mj-ea"/>
                <a:cs typeface="+mj-cs"/>
              </a:rPr>
              <a:t>და</a:t>
            </a:r>
            <a:r>
              <a:rPr lang="en-US" sz="1600" dirty="0">
                <a:solidFill>
                  <a:srgbClr val="008080"/>
                </a:solidFill>
                <a:latin typeface="+mj-lt"/>
                <a:ea typeface="+mj-ea"/>
                <a:cs typeface="+mj-cs"/>
              </a:rPr>
              <a:t>  </a:t>
            </a:r>
            <a:r>
              <a:rPr lang="en-US" sz="1600" dirty="0" err="1">
                <a:solidFill>
                  <a:srgbClr val="008080"/>
                </a:solidFill>
                <a:latin typeface="+mj-lt"/>
                <a:ea typeface="+mj-ea"/>
                <a:cs typeface="+mj-cs"/>
              </a:rPr>
              <a:t>მიტოვების</a:t>
            </a:r>
            <a:r>
              <a:rPr lang="en-US" sz="1600" dirty="0">
                <a:solidFill>
                  <a:srgbClr val="008080"/>
                </a:solidFill>
                <a:latin typeface="+mj-lt"/>
                <a:ea typeface="+mj-ea"/>
                <a:cs typeface="+mj-cs"/>
              </a:rPr>
              <a:t> </a:t>
            </a:r>
            <a:r>
              <a:rPr lang="en-US" sz="1600" dirty="0" err="1">
                <a:solidFill>
                  <a:srgbClr val="008080"/>
                </a:solidFill>
                <a:latin typeface="+mj-lt"/>
                <a:ea typeface="+mj-ea"/>
                <a:cs typeface="+mj-cs"/>
              </a:rPr>
              <a:t>პრევენცია</a:t>
            </a:r>
            <a:r>
              <a:rPr lang="ka-GE" sz="1600" dirty="0">
                <a:solidFill>
                  <a:srgbClr val="008080"/>
                </a:solidFill>
                <a:latin typeface="+mj-lt"/>
                <a:ea typeface="+mj-ea"/>
                <a:cs typeface="+mj-cs"/>
              </a:rPr>
              <a:t>.</a:t>
            </a:r>
          </a:p>
          <a:p>
            <a:r>
              <a:rPr lang="de-AT" sz="1600" b="1" dirty="0">
                <a:solidFill>
                  <a:srgbClr val="008080"/>
                </a:solidFill>
                <a:latin typeface="+mj-lt"/>
                <a:ea typeface="+mj-ea"/>
                <a:cs typeface="+mj-cs"/>
              </a:rPr>
              <a:t>ღონისძიებები</a:t>
            </a:r>
            <a:r>
              <a:rPr lang="ka-GE" sz="1600" b="1" dirty="0">
                <a:solidFill>
                  <a:srgbClr val="008080"/>
                </a:solidFill>
                <a:latin typeface="+mj-lt"/>
                <a:ea typeface="+mj-ea"/>
                <a:cs typeface="+mj-cs"/>
              </a:rPr>
              <a:t>:</a:t>
            </a:r>
            <a:r>
              <a:rPr lang="ka-GE" sz="1600" dirty="0">
                <a:solidFill>
                  <a:srgbClr val="008080"/>
                </a:solidFill>
                <a:latin typeface="+mj-lt"/>
                <a:ea typeface="+mj-ea"/>
                <a:cs typeface="+mj-cs"/>
              </a:rPr>
              <a:t>  განვითარების შეფერხების მქონე ბავშვთა ადრეული იდენტიფიკაცია, ბავშვთა სოციალური, მოტორული და შემეცნებითი უნარების განვითარება,  სპეციალისტთა მომსახურება (ფსიქოლოგი, პედაგოგი, მეტყველების თერაპევტი, ოკუპაციური თერაპევტი, ფიზიოთერაპევტი),  მშობლებთან მუშაობა და მათი ფსიქოლოგიური მხარდაჭერა</a:t>
            </a:r>
            <a:r>
              <a:rPr lang="ka-GE" sz="1600" dirty="0" smtClean="0">
                <a:solidFill>
                  <a:srgbClr val="008080"/>
                </a:solidFill>
                <a:latin typeface="+mj-lt"/>
                <a:ea typeface="+mj-ea"/>
                <a:cs typeface="+mj-cs"/>
              </a:rPr>
              <a:t>.</a:t>
            </a:r>
          </a:p>
          <a:p>
            <a:endParaRPr lang="ka-GE" sz="1600" dirty="0">
              <a:solidFill>
                <a:srgbClr val="008080"/>
              </a:solidFill>
              <a:latin typeface="+mj-lt"/>
              <a:ea typeface="+mj-ea"/>
              <a:cs typeface="+mj-cs"/>
            </a:endParaRPr>
          </a:p>
          <a:p>
            <a:r>
              <a:rPr lang="ka-GE" sz="1600" b="1" dirty="0">
                <a:solidFill>
                  <a:srgbClr val="008080"/>
                </a:solidFill>
                <a:latin typeface="+mj-lt"/>
                <a:ea typeface="+mj-ea"/>
                <a:cs typeface="+mj-cs"/>
              </a:rPr>
              <a:t>სამიზნე  ჯგუფი </a:t>
            </a:r>
            <a:r>
              <a:rPr lang="ka-GE" sz="1600" b="1" dirty="0" smtClean="0">
                <a:solidFill>
                  <a:srgbClr val="008080"/>
                </a:solidFill>
                <a:latin typeface="+mj-lt"/>
                <a:ea typeface="+mj-ea"/>
                <a:cs typeface="+mj-cs"/>
              </a:rPr>
              <a:t>გონებრივი </a:t>
            </a:r>
            <a:r>
              <a:rPr lang="ka-GE" sz="1600" b="1" dirty="0">
                <a:solidFill>
                  <a:srgbClr val="008080"/>
                </a:solidFill>
                <a:latin typeface="+mj-lt"/>
                <a:ea typeface="+mj-ea"/>
                <a:cs typeface="+mj-cs"/>
              </a:rPr>
              <a:t>განვითარების შეფერხების მქონე 7 წლამდე ასაკის </a:t>
            </a:r>
            <a:r>
              <a:rPr lang="ka-GE" sz="1600" b="1" dirty="0" smtClean="0">
                <a:solidFill>
                  <a:srgbClr val="008080"/>
                </a:solidFill>
                <a:latin typeface="+mj-lt"/>
                <a:ea typeface="+mj-ea"/>
                <a:cs typeface="+mj-cs"/>
              </a:rPr>
              <a:t>ბავშვები</a:t>
            </a:r>
            <a:endParaRPr lang="ka-GE" sz="1600" b="1" dirty="0">
              <a:solidFill>
                <a:srgbClr val="008080"/>
              </a:solidFill>
              <a:latin typeface="+mj-lt"/>
              <a:ea typeface="+mj-ea"/>
              <a:cs typeface="+mj-cs"/>
            </a:endParaRPr>
          </a:p>
          <a:p>
            <a:endParaRPr lang="ka-GE" sz="1600" dirty="0">
              <a:solidFill>
                <a:srgbClr val="008080"/>
              </a:solidFill>
              <a:latin typeface="+mj-lt"/>
              <a:ea typeface="+mj-ea"/>
              <a:cs typeface="+mj-cs"/>
            </a:endParaRPr>
          </a:p>
          <a:p>
            <a:endParaRPr lang="ka-GE" b="1" dirty="0" smtClean="0">
              <a:solidFill>
                <a:srgbClr val="008080"/>
              </a:solidFill>
              <a:latin typeface="+mj-lt"/>
              <a:ea typeface="+mj-ea"/>
              <a:cs typeface="+mj-cs"/>
            </a:endParaRPr>
          </a:p>
          <a:p>
            <a:endParaRPr lang="ka-GE" b="1" dirty="0">
              <a:solidFill>
                <a:srgbClr val="008080"/>
              </a:solidFill>
              <a:latin typeface="+mj-lt"/>
              <a:ea typeface="+mj-ea"/>
              <a:cs typeface="+mj-cs"/>
            </a:endParaRPr>
          </a:p>
          <a:p>
            <a:endParaRPr lang="en-US" b="1" dirty="0">
              <a:solidFill>
                <a:srgbClr val="008080"/>
              </a:solidFill>
              <a:latin typeface="+mj-lt"/>
              <a:ea typeface="+mj-ea"/>
              <a:cs typeface="+mj-cs"/>
            </a:endParaRPr>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24600" y="4343401"/>
            <a:ext cx="2667000" cy="1649134"/>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239943068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ctrTitle"/>
          </p:nvPr>
        </p:nvSpPr>
        <p:spPr/>
        <p:txBody>
          <a:bodyPr/>
          <a:lstStyle/>
          <a:p>
            <a:endParaRPr lang="en-US" dirty="0"/>
          </a:p>
        </p:txBody>
      </p:sp>
      <p:sp>
        <p:nvSpPr>
          <p:cNvPr id="10" name="Subtitle 9"/>
          <p:cNvSpPr>
            <a:spLocks noGrp="1"/>
          </p:cNvSpPr>
          <p:nvPr>
            <p:ph type="subTitle" idx="1"/>
          </p:nvPr>
        </p:nvSpPr>
        <p:spPr/>
        <p:txBody>
          <a:bodyPr/>
          <a:lstStyle/>
          <a:p>
            <a:endParaRPr lang="en-US"/>
          </a:p>
        </p:txBody>
      </p:sp>
      <p:pic>
        <p:nvPicPr>
          <p:cNvPr id="4" name="Picture 3" descr="MOH ppt-02.jpg"/>
          <p:cNvPicPr>
            <a:picLocks noChangeAspect="1"/>
          </p:cNvPicPr>
          <p:nvPr/>
        </p:nvPicPr>
        <p:blipFill>
          <a:blip r:embed="rId2" cstate="print"/>
          <a:stretch>
            <a:fillRect/>
          </a:stretch>
        </p:blipFill>
        <p:spPr>
          <a:xfrm>
            <a:off x="0" y="-76200"/>
            <a:ext cx="9144000" cy="6857464"/>
          </a:xfrm>
          <a:prstGeom prst="rect">
            <a:avLst/>
          </a:prstGeom>
        </p:spPr>
      </p:pic>
      <p:sp>
        <p:nvSpPr>
          <p:cNvPr id="2" name="Rectangle 1"/>
          <p:cNvSpPr/>
          <p:nvPr/>
        </p:nvSpPr>
        <p:spPr>
          <a:xfrm>
            <a:off x="3180433" y="622856"/>
            <a:ext cx="4172937" cy="461665"/>
          </a:xfrm>
          <a:prstGeom prst="rect">
            <a:avLst/>
          </a:prstGeom>
        </p:spPr>
        <p:txBody>
          <a:bodyPr wrap="none">
            <a:spAutoFit/>
          </a:bodyPr>
          <a:lstStyle/>
          <a:p>
            <a:r>
              <a:rPr lang="ka-GE" sz="2400" b="1" dirty="0" smtClean="0">
                <a:solidFill>
                  <a:srgbClr val="006666"/>
                </a:solidFill>
              </a:rPr>
              <a:t>პრეზენტაციის </a:t>
            </a:r>
            <a:r>
              <a:rPr lang="ka-GE" sz="2400" b="1" dirty="0" smtClean="0">
                <a:solidFill>
                  <a:srgbClr val="006666"/>
                </a:solidFill>
              </a:rPr>
              <a:t>სტრუქტურა</a:t>
            </a:r>
            <a:r>
              <a:rPr lang="ka-GE" sz="2400" b="1" dirty="0" smtClean="0">
                <a:solidFill>
                  <a:srgbClr val="006666"/>
                </a:solidFill>
              </a:rPr>
              <a:t> </a:t>
            </a:r>
            <a:endParaRPr lang="en-US" sz="2400" dirty="0"/>
          </a:p>
        </p:txBody>
      </p:sp>
      <p:sp>
        <p:nvSpPr>
          <p:cNvPr id="3" name="Rectangle 2"/>
          <p:cNvSpPr/>
          <p:nvPr/>
        </p:nvSpPr>
        <p:spPr>
          <a:xfrm>
            <a:off x="381000" y="1741423"/>
            <a:ext cx="7162800" cy="3342453"/>
          </a:xfrm>
          <a:prstGeom prst="rect">
            <a:avLst/>
          </a:prstGeom>
        </p:spPr>
        <p:txBody>
          <a:bodyPr wrap="square">
            <a:spAutoFit/>
          </a:bodyPr>
          <a:lstStyle/>
          <a:p>
            <a:pPr marL="285750" indent="-285750">
              <a:lnSpc>
                <a:spcPct val="107000"/>
              </a:lnSpc>
              <a:spcAft>
                <a:spcPts val="800"/>
              </a:spcAft>
              <a:buFont typeface="Arial" panose="020B0604020202020204" pitchFamily="34" charset="0"/>
              <a:buChar char="•"/>
            </a:pPr>
            <a:r>
              <a:rPr lang="ka-GE" sz="2000" dirty="0">
                <a:solidFill>
                  <a:srgbClr val="006666"/>
                </a:solidFill>
              </a:rPr>
              <a:t>ზოგადი მიმოხილვა </a:t>
            </a:r>
            <a:endParaRPr lang="en-US" sz="2000" dirty="0">
              <a:solidFill>
                <a:srgbClr val="006666"/>
              </a:solidFill>
            </a:endParaRPr>
          </a:p>
          <a:p>
            <a:pPr marL="285750" indent="-285750">
              <a:lnSpc>
                <a:spcPct val="107000"/>
              </a:lnSpc>
              <a:spcAft>
                <a:spcPts val="800"/>
              </a:spcAft>
              <a:buFont typeface="Arial" panose="020B0604020202020204" pitchFamily="34" charset="0"/>
              <a:buChar char="•"/>
            </a:pPr>
            <a:r>
              <a:rPr lang="ka-GE" sz="2000" dirty="0">
                <a:solidFill>
                  <a:srgbClr val="006666"/>
                </a:solidFill>
              </a:rPr>
              <a:t>საქართველოში არსებული სოციალური დაცვის </a:t>
            </a:r>
            <a:r>
              <a:rPr lang="ka-GE" sz="2000" dirty="0" smtClean="0">
                <a:solidFill>
                  <a:srgbClr val="006666"/>
                </a:solidFill>
              </a:rPr>
              <a:t>სისტემა და ბიუჯეტი </a:t>
            </a:r>
            <a:endParaRPr lang="en-US" sz="2000" dirty="0">
              <a:solidFill>
                <a:srgbClr val="006666"/>
              </a:solidFill>
            </a:endParaRPr>
          </a:p>
          <a:p>
            <a:pPr marL="285750" indent="-285750">
              <a:lnSpc>
                <a:spcPct val="107000"/>
              </a:lnSpc>
              <a:spcAft>
                <a:spcPts val="800"/>
              </a:spcAft>
              <a:buFont typeface="Arial" panose="020B0604020202020204" pitchFamily="34" charset="0"/>
              <a:buChar char="•"/>
            </a:pPr>
            <a:r>
              <a:rPr lang="ka-GE" sz="2000" dirty="0">
                <a:solidFill>
                  <a:srgbClr val="006666"/>
                </a:solidFill>
              </a:rPr>
              <a:t>ფულადი დახმარებები </a:t>
            </a:r>
            <a:endParaRPr lang="en-US" sz="2000" dirty="0">
              <a:solidFill>
                <a:srgbClr val="006666"/>
              </a:solidFill>
            </a:endParaRPr>
          </a:p>
          <a:p>
            <a:pPr marL="285750" indent="-285750">
              <a:lnSpc>
                <a:spcPct val="107000"/>
              </a:lnSpc>
              <a:spcAft>
                <a:spcPts val="800"/>
              </a:spcAft>
              <a:buFont typeface="Arial" panose="020B0604020202020204" pitchFamily="34" charset="0"/>
              <a:buChar char="•"/>
            </a:pPr>
            <a:r>
              <a:rPr lang="ka-GE" sz="2000" dirty="0">
                <a:solidFill>
                  <a:srgbClr val="006666"/>
                </a:solidFill>
              </a:rPr>
              <a:t>სოციალური სერვისები </a:t>
            </a:r>
            <a:endParaRPr lang="en-US" sz="2000" dirty="0">
              <a:solidFill>
                <a:srgbClr val="006666"/>
              </a:solidFill>
            </a:endParaRPr>
          </a:p>
          <a:p>
            <a:pPr marL="285750" indent="-285750">
              <a:lnSpc>
                <a:spcPct val="107000"/>
              </a:lnSpc>
              <a:spcAft>
                <a:spcPts val="800"/>
              </a:spcAft>
              <a:buFont typeface="Arial" panose="020B0604020202020204" pitchFamily="34" charset="0"/>
              <a:buChar char="•"/>
            </a:pPr>
            <a:r>
              <a:rPr lang="ka-GE" sz="2000" dirty="0">
                <a:solidFill>
                  <a:srgbClr val="006666"/>
                </a:solidFill>
              </a:rPr>
              <a:t>მიმდინარე რეფორმები</a:t>
            </a:r>
            <a:endParaRPr lang="en-US" sz="2000" dirty="0">
              <a:solidFill>
                <a:srgbClr val="006666"/>
              </a:solidFill>
            </a:endParaRPr>
          </a:p>
          <a:p>
            <a:pPr marL="285750" indent="-285750">
              <a:lnSpc>
                <a:spcPct val="107000"/>
              </a:lnSpc>
              <a:spcAft>
                <a:spcPts val="800"/>
              </a:spcAft>
              <a:buFont typeface="Arial" panose="020B0604020202020204" pitchFamily="34" charset="0"/>
              <a:buChar char="•"/>
            </a:pPr>
            <a:r>
              <a:rPr lang="ka-GE" sz="2000" dirty="0">
                <a:solidFill>
                  <a:srgbClr val="006666"/>
                </a:solidFill>
              </a:rPr>
              <a:t>მუნიციპალიტეტების როლი და </a:t>
            </a:r>
            <a:r>
              <a:rPr lang="ka-GE" sz="2000" dirty="0">
                <a:solidFill>
                  <a:srgbClr val="006666"/>
                </a:solidFill>
              </a:rPr>
              <a:t>ჩ</a:t>
            </a:r>
            <a:r>
              <a:rPr lang="ka-GE" sz="2000" dirty="0" smtClean="0">
                <a:solidFill>
                  <a:srgbClr val="006666"/>
                </a:solidFill>
              </a:rPr>
              <a:t>ართულობა</a:t>
            </a:r>
            <a:endParaRPr lang="en-US" sz="2000" dirty="0">
              <a:solidFill>
                <a:srgbClr val="006666"/>
              </a:solidFill>
            </a:endParaRPr>
          </a:p>
          <a:p>
            <a:pPr marL="285750" indent="-285750">
              <a:lnSpc>
                <a:spcPct val="107000"/>
              </a:lnSpc>
              <a:spcAft>
                <a:spcPts val="800"/>
              </a:spcAft>
              <a:buFont typeface="Arial" panose="020B0604020202020204" pitchFamily="34" charset="0"/>
              <a:buChar char="•"/>
            </a:pPr>
            <a:r>
              <a:rPr lang="ka-GE" sz="2000" dirty="0">
                <a:solidFill>
                  <a:srgbClr val="006666"/>
                </a:solidFill>
              </a:rPr>
              <a:t>კითხვა-პასუხი</a:t>
            </a:r>
            <a:endParaRPr lang="en-US" sz="2000" dirty="0">
              <a:solidFill>
                <a:srgbClr val="006666"/>
              </a:solidFill>
            </a:endParaRPr>
          </a:p>
        </p:txBody>
      </p:sp>
    </p:spTree>
    <p:extLst>
      <p:ext uri="{BB962C8B-B14F-4D97-AF65-F5344CB8AC3E}">
        <p14:creationId xmlns:p14="http://schemas.microsoft.com/office/powerpoint/2010/main" val="127345813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ctrTitle"/>
          </p:nvPr>
        </p:nvSpPr>
        <p:spPr/>
        <p:txBody>
          <a:bodyPr/>
          <a:lstStyle/>
          <a:p>
            <a:endParaRPr lang="en-US" dirty="0"/>
          </a:p>
        </p:txBody>
      </p:sp>
      <p:sp>
        <p:nvSpPr>
          <p:cNvPr id="10" name="Subtitle 9"/>
          <p:cNvSpPr>
            <a:spLocks noGrp="1"/>
          </p:cNvSpPr>
          <p:nvPr>
            <p:ph type="subTitle" idx="1"/>
          </p:nvPr>
        </p:nvSpPr>
        <p:spPr/>
        <p:txBody>
          <a:bodyPr/>
          <a:lstStyle/>
          <a:p>
            <a:endParaRPr lang="en-US"/>
          </a:p>
        </p:txBody>
      </p:sp>
      <p:pic>
        <p:nvPicPr>
          <p:cNvPr id="4" name="Picture 3" descr="MOH ppt-02.jpg"/>
          <p:cNvPicPr>
            <a:picLocks noChangeAspect="1"/>
          </p:cNvPicPr>
          <p:nvPr/>
        </p:nvPicPr>
        <p:blipFill>
          <a:blip r:embed="rId2" cstate="print"/>
          <a:stretch>
            <a:fillRect/>
          </a:stretch>
        </p:blipFill>
        <p:spPr>
          <a:xfrm>
            <a:off x="-228600" y="536"/>
            <a:ext cx="9144000" cy="6857464"/>
          </a:xfrm>
          <a:prstGeom prst="rect">
            <a:avLst/>
          </a:prstGeom>
        </p:spPr>
      </p:pic>
      <p:sp>
        <p:nvSpPr>
          <p:cNvPr id="7" name="Title 1"/>
          <p:cNvSpPr txBox="1">
            <a:spLocks/>
          </p:cNvSpPr>
          <p:nvPr/>
        </p:nvSpPr>
        <p:spPr>
          <a:xfrm>
            <a:off x="2209800" y="388104"/>
            <a:ext cx="6248400" cy="1440696"/>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n-US" sz="2000" b="1" dirty="0">
              <a:solidFill>
                <a:srgbClr val="008080"/>
              </a:solidFill>
            </a:endParaRPr>
          </a:p>
        </p:txBody>
      </p:sp>
      <p:sp>
        <p:nvSpPr>
          <p:cNvPr id="11" name="Title 1"/>
          <p:cNvSpPr txBox="1">
            <a:spLocks/>
          </p:cNvSpPr>
          <p:nvPr/>
        </p:nvSpPr>
        <p:spPr>
          <a:xfrm>
            <a:off x="457200" y="1531104"/>
            <a:ext cx="8305800" cy="4412496"/>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n-US" sz="1600" b="1" dirty="0"/>
          </a:p>
          <a:p>
            <a:pPr algn="just"/>
            <a:endParaRPr lang="ka-GE" sz="1600" dirty="0">
              <a:solidFill>
                <a:srgbClr val="008080"/>
              </a:solidFill>
            </a:endParaRPr>
          </a:p>
          <a:p>
            <a:pPr algn="l"/>
            <a:endParaRPr lang="ka-GE" sz="1600" dirty="0">
              <a:solidFill>
                <a:srgbClr val="008080"/>
              </a:solidFill>
            </a:endParaRPr>
          </a:p>
        </p:txBody>
      </p:sp>
      <p:sp>
        <p:nvSpPr>
          <p:cNvPr id="3" name="Rectangle 2"/>
          <p:cNvSpPr/>
          <p:nvPr/>
        </p:nvSpPr>
        <p:spPr>
          <a:xfrm>
            <a:off x="685800" y="1828800"/>
            <a:ext cx="8077200" cy="3847207"/>
          </a:xfrm>
          <a:prstGeom prst="rect">
            <a:avLst/>
          </a:prstGeom>
        </p:spPr>
        <p:txBody>
          <a:bodyPr wrap="square">
            <a:spAutoFit/>
          </a:bodyPr>
          <a:lstStyle/>
          <a:p>
            <a:r>
              <a:rPr lang="en-US" sz="1600" dirty="0"/>
              <a:t> </a:t>
            </a:r>
            <a:r>
              <a:rPr lang="ka-GE" sz="1600" b="1" dirty="0">
                <a:solidFill>
                  <a:srgbClr val="008080"/>
                </a:solidFill>
                <a:latin typeface="+mj-lt"/>
                <a:ea typeface="+mj-ea"/>
                <a:cs typeface="+mj-cs"/>
              </a:rPr>
              <a:t>ამოცანები</a:t>
            </a:r>
            <a:r>
              <a:rPr lang="ka-GE" sz="1600" dirty="0">
                <a:solidFill>
                  <a:srgbClr val="008080"/>
                </a:solidFill>
                <a:latin typeface="+mj-lt"/>
                <a:ea typeface="+mj-ea"/>
                <a:cs typeface="+mj-cs"/>
              </a:rPr>
              <a:t>: ბავშვთა </a:t>
            </a:r>
            <a:r>
              <a:rPr lang="en-US" sz="1600" dirty="0" err="1">
                <a:solidFill>
                  <a:srgbClr val="008080"/>
                </a:solidFill>
                <a:latin typeface="+mj-lt"/>
                <a:ea typeface="+mj-ea"/>
                <a:cs typeface="+mj-cs"/>
              </a:rPr>
              <a:t>რეაბილიტაცია</a:t>
            </a:r>
            <a:r>
              <a:rPr lang="ka-GE" sz="1600" dirty="0">
                <a:solidFill>
                  <a:srgbClr val="008080"/>
                </a:solidFill>
                <a:latin typeface="+mj-lt"/>
                <a:ea typeface="+mj-ea"/>
                <a:cs typeface="+mj-cs"/>
              </a:rPr>
              <a:t>/აბილიტაცია, </a:t>
            </a:r>
            <a:r>
              <a:rPr lang="en-US" sz="1600" dirty="0" err="1">
                <a:solidFill>
                  <a:srgbClr val="008080"/>
                </a:solidFill>
                <a:latin typeface="+mj-lt"/>
                <a:ea typeface="+mj-ea"/>
                <a:cs typeface="+mj-cs"/>
              </a:rPr>
              <a:t>ფიზიკური</a:t>
            </a:r>
            <a:r>
              <a:rPr lang="en-US" sz="1600" dirty="0">
                <a:solidFill>
                  <a:srgbClr val="008080"/>
                </a:solidFill>
                <a:latin typeface="+mj-lt"/>
                <a:ea typeface="+mj-ea"/>
                <a:cs typeface="+mj-cs"/>
              </a:rPr>
              <a:t> </a:t>
            </a:r>
            <a:r>
              <a:rPr lang="en-US" sz="1600" dirty="0" err="1">
                <a:solidFill>
                  <a:srgbClr val="008080"/>
                </a:solidFill>
                <a:latin typeface="+mj-lt"/>
                <a:ea typeface="+mj-ea"/>
                <a:cs typeface="+mj-cs"/>
              </a:rPr>
              <a:t>ჯანმრთელობის</a:t>
            </a:r>
            <a:r>
              <a:rPr lang="en-US" sz="1600" dirty="0">
                <a:solidFill>
                  <a:srgbClr val="008080"/>
                </a:solidFill>
                <a:latin typeface="+mj-lt"/>
                <a:ea typeface="+mj-ea"/>
                <a:cs typeface="+mj-cs"/>
              </a:rPr>
              <a:t> </a:t>
            </a:r>
            <a:r>
              <a:rPr lang="en-US" sz="1600" dirty="0" err="1">
                <a:solidFill>
                  <a:srgbClr val="008080"/>
                </a:solidFill>
                <a:latin typeface="+mj-lt"/>
                <a:ea typeface="+mj-ea"/>
                <a:cs typeface="+mj-cs"/>
              </a:rPr>
              <a:t>გაუმჯობესება</a:t>
            </a:r>
            <a:r>
              <a:rPr lang="en-US" sz="1600" dirty="0">
                <a:solidFill>
                  <a:srgbClr val="008080"/>
                </a:solidFill>
                <a:latin typeface="+mj-lt"/>
                <a:ea typeface="+mj-ea"/>
                <a:cs typeface="+mj-cs"/>
              </a:rPr>
              <a:t>, </a:t>
            </a:r>
            <a:r>
              <a:rPr lang="en-US" sz="1600" dirty="0" err="1">
                <a:solidFill>
                  <a:srgbClr val="008080"/>
                </a:solidFill>
                <a:latin typeface="+mj-lt"/>
                <a:ea typeface="+mj-ea"/>
                <a:cs typeface="+mj-cs"/>
              </a:rPr>
              <a:t>ადაპტაციური</a:t>
            </a:r>
            <a:r>
              <a:rPr lang="en-US" sz="1600" dirty="0">
                <a:solidFill>
                  <a:srgbClr val="008080"/>
                </a:solidFill>
                <a:latin typeface="+mj-lt"/>
                <a:ea typeface="+mj-ea"/>
                <a:cs typeface="+mj-cs"/>
              </a:rPr>
              <a:t> </a:t>
            </a:r>
            <a:r>
              <a:rPr lang="en-US" sz="1600" dirty="0" err="1">
                <a:solidFill>
                  <a:srgbClr val="008080"/>
                </a:solidFill>
                <a:latin typeface="+mj-lt"/>
                <a:ea typeface="+mj-ea"/>
                <a:cs typeface="+mj-cs"/>
              </a:rPr>
              <a:t>შესაძლებლობების</a:t>
            </a:r>
            <a:r>
              <a:rPr lang="en-US" sz="1600" dirty="0">
                <a:solidFill>
                  <a:srgbClr val="008080"/>
                </a:solidFill>
                <a:latin typeface="+mj-lt"/>
                <a:ea typeface="+mj-ea"/>
                <a:cs typeface="+mj-cs"/>
              </a:rPr>
              <a:t> </a:t>
            </a:r>
            <a:r>
              <a:rPr lang="en-US" sz="1600" dirty="0" err="1">
                <a:solidFill>
                  <a:srgbClr val="008080"/>
                </a:solidFill>
                <a:latin typeface="+mj-lt"/>
                <a:ea typeface="+mj-ea"/>
                <a:cs typeface="+mj-cs"/>
              </a:rPr>
              <a:t>გაძლიერება</a:t>
            </a:r>
            <a:r>
              <a:rPr lang="en-US" sz="1600" dirty="0">
                <a:solidFill>
                  <a:srgbClr val="008080"/>
                </a:solidFill>
                <a:latin typeface="+mj-lt"/>
                <a:ea typeface="+mj-ea"/>
                <a:cs typeface="+mj-cs"/>
              </a:rPr>
              <a:t> </a:t>
            </a:r>
            <a:r>
              <a:rPr lang="en-US" sz="1600" dirty="0" err="1">
                <a:solidFill>
                  <a:srgbClr val="008080"/>
                </a:solidFill>
                <a:latin typeface="+mj-lt"/>
                <a:ea typeface="+mj-ea"/>
                <a:cs typeface="+mj-cs"/>
              </a:rPr>
              <a:t>და</a:t>
            </a:r>
            <a:r>
              <a:rPr lang="en-US" sz="1600" dirty="0">
                <a:solidFill>
                  <a:srgbClr val="008080"/>
                </a:solidFill>
                <a:latin typeface="+mj-lt"/>
                <a:ea typeface="+mj-ea"/>
                <a:cs typeface="+mj-cs"/>
              </a:rPr>
              <a:t> </a:t>
            </a:r>
            <a:r>
              <a:rPr lang="en-US" sz="1600" dirty="0" err="1">
                <a:solidFill>
                  <a:srgbClr val="008080"/>
                </a:solidFill>
                <a:latin typeface="+mj-lt"/>
                <a:ea typeface="+mj-ea"/>
                <a:cs typeface="+mj-cs"/>
              </a:rPr>
              <a:t>სოციალური</a:t>
            </a:r>
            <a:r>
              <a:rPr lang="en-US" sz="1600" dirty="0">
                <a:solidFill>
                  <a:srgbClr val="008080"/>
                </a:solidFill>
                <a:latin typeface="+mj-lt"/>
                <a:ea typeface="+mj-ea"/>
                <a:cs typeface="+mj-cs"/>
              </a:rPr>
              <a:t> </a:t>
            </a:r>
            <a:r>
              <a:rPr lang="en-US" sz="1600" dirty="0" err="1">
                <a:solidFill>
                  <a:srgbClr val="008080"/>
                </a:solidFill>
                <a:latin typeface="+mj-lt"/>
                <a:ea typeface="+mj-ea"/>
                <a:cs typeface="+mj-cs"/>
              </a:rPr>
              <a:t>ინტეგრაციის</a:t>
            </a:r>
            <a:r>
              <a:rPr lang="en-US" sz="1600" dirty="0">
                <a:solidFill>
                  <a:srgbClr val="008080"/>
                </a:solidFill>
                <a:latin typeface="+mj-lt"/>
                <a:ea typeface="+mj-ea"/>
                <a:cs typeface="+mj-cs"/>
              </a:rPr>
              <a:t> </a:t>
            </a:r>
            <a:r>
              <a:rPr lang="en-US" sz="1600" dirty="0" err="1">
                <a:solidFill>
                  <a:srgbClr val="008080"/>
                </a:solidFill>
                <a:latin typeface="+mj-lt"/>
                <a:ea typeface="+mj-ea"/>
                <a:cs typeface="+mj-cs"/>
              </a:rPr>
              <a:t>ხელშეწყობა</a:t>
            </a:r>
            <a:r>
              <a:rPr lang="en-US" sz="1600" dirty="0">
                <a:solidFill>
                  <a:srgbClr val="008080"/>
                </a:solidFill>
                <a:latin typeface="+mj-lt"/>
                <a:ea typeface="+mj-ea"/>
                <a:cs typeface="+mj-cs"/>
              </a:rPr>
              <a:t> </a:t>
            </a:r>
            <a:endParaRPr lang="ka-GE" sz="1600" dirty="0">
              <a:solidFill>
                <a:srgbClr val="008080"/>
              </a:solidFill>
              <a:latin typeface="+mj-lt"/>
              <a:ea typeface="+mj-ea"/>
              <a:cs typeface="+mj-cs"/>
            </a:endParaRPr>
          </a:p>
          <a:p>
            <a:endParaRPr lang="ka-GE" sz="1600" b="1" dirty="0">
              <a:solidFill>
                <a:srgbClr val="008080"/>
              </a:solidFill>
              <a:latin typeface="+mj-lt"/>
              <a:ea typeface="+mj-ea"/>
              <a:cs typeface="+mj-cs"/>
            </a:endParaRPr>
          </a:p>
          <a:p>
            <a:r>
              <a:rPr lang="de-AT" sz="1600" b="1" dirty="0" smtClean="0">
                <a:solidFill>
                  <a:srgbClr val="008080"/>
                </a:solidFill>
                <a:latin typeface="+mj-lt"/>
                <a:ea typeface="+mj-ea"/>
                <a:cs typeface="+mj-cs"/>
              </a:rPr>
              <a:t>ღონისძიებები</a:t>
            </a:r>
            <a:r>
              <a:rPr lang="ka-GE" sz="1600" b="1" dirty="0">
                <a:solidFill>
                  <a:srgbClr val="008080"/>
                </a:solidFill>
                <a:latin typeface="+mj-lt"/>
                <a:ea typeface="+mj-ea"/>
                <a:cs typeface="+mj-cs"/>
              </a:rPr>
              <a:t>:</a:t>
            </a:r>
            <a:r>
              <a:rPr lang="ka-GE" sz="1600" dirty="0">
                <a:solidFill>
                  <a:srgbClr val="008080"/>
                </a:solidFill>
                <a:latin typeface="+mj-lt"/>
                <a:ea typeface="+mj-ea"/>
                <a:cs typeface="+mj-cs"/>
              </a:rPr>
              <a:t>  ექიმ-სპეციალისტთა კონსულტაცია და მეთვალყურეობა, ფიზიკური, ოკუპაციური, მეტყველებისა და ენის თერაპია, ფსიქოლოგიური დახმარება და მშობლების მომზადება, ფიზიოთერაპია, სამკურნალო მასაჟი და სხვა.</a:t>
            </a:r>
          </a:p>
          <a:p>
            <a:endParaRPr lang="ka-GE" sz="1600" b="1" dirty="0">
              <a:solidFill>
                <a:srgbClr val="008080"/>
              </a:solidFill>
              <a:latin typeface="+mj-lt"/>
              <a:ea typeface="+mj-ea"/>
              <a:cs typeface="+mj-cs"/>
            </a:endParaRPr>
          </a:p>
          <a:p>
            <a:r>
              <a:rPr lang="ka-GE" sz="1600" b="1" dirty="0">
                <a:solidFill>
                  <a:srgbClr val="008080"/>
                </a:solidFill>
                <a:latin typeface="+mj-lt"/>
                <a:ea typeface="+mj-ea"/>
                <a:cs typeface="+mj-cs"/>
              </a:rPr>
              <a:t>სამიზნე  ჯგუფი  </a:t>
            </a:r>
            <a:r>
              <a:rPr lang="en-US" sz="1600" b="1" dirty="0" err="1">
                <a:solidFill>
                  <a:srgbClr val="008080"/>
                </a:solidFill>
                <a:latin typeface="+mj-lt"/>
                <a:ea typeface="+mj-ea"/>
                <a:cs typeface="+mj-cs"/>
              </a:rPr>
              <a:t>ბავშვთა</a:t>
            </a:r>
            <a:r>
              <a:rPr lang="en-US" sz="1600" b="1" dirty="0">
                <a:solidFill>
                  <a:srgbClr val="008080"/>
                </a:solidFill>
                <a:latin typeface="+mj-lt"/>
                <a:ea typeface="+mj-ea"/>
                <a:cs typeface="+mj-cs"/>
              </a:rPr>
              <a:t> </a:t>
            </a:r>
            <a:r>
              <a:rPr lang="en-US" sz="1600" b="1" dirty="0" err="1">
                <a:solidFill>
                  <a:srgbClr val="008080"/>
                </a:solidFill>
                <a:latin typeface="+mj-lt"/>
                <a:ea typeface="+mj-ea"/>
                <a:cs typeface="+mj-cs"/>
              </a:rPr>
              <a:t>ცერებრული</a:t>
            </a:r>
            <a:r>
              <a:rPr lang="en-US" sz="1600" b="1" dirty="0">
                <a:solidFill>
                  <a:srgbClr val="008080"/>
                </a:solidFill>
                <a:latin typeface="+mj-lt"/>
                <a:ea typeface="+mj-ea"/>
                <a:cs typeface="+mj-cs"/>
              </a:rPr>
              <a:t> </a:t>
            </a:r>
            <a:r>
              <a:rPr lang="en-US" sz="1600" b="1" dirty="0" err="1">
                <a:solidFill>
                  <a:srgbClr val="008080"/>
                </a:solidFill>
                <a:latin typeface="+mj-lt"/>
                <a:ea typeface="+mj-ea"/>
                <a:cs typeface="+mj-cs"/>
              </a:rPr>
              <a:t>დამბლის</a:t>
            </a:r>
            <a:r>
              <a:rPr lang="ka-GE" sz="1600" b="1" dirty="0">
                <a:solidFill>
                  <a:srgbClr val="008080"/>
                </a:solidFill>
                <a:latin typeface="+mj-lt"/>
                <a:ea typeface="+mj-ea"/>
                <a:cs typeface="+mj-cs"/>
              </a:rPr>
              <a:t> და სხვა ცნს დაავადების მქონე ნერვული სისტემის დაავადებების და ნარჩენი მოვლენების მქონე </a:t>
            </a:r>
            <a:r>
              <a:rPr lang="ka-GE" sz="1600" b="1" dirty="0" smtClean="0">
                <a:solidFill>
                  <a:srgbClr val="008080"/>
                </a:solidFill>
                <a:latin typeface="+mj-lt"/>
                <a:ea typeface="+mj-ea"/>
                <a:cs typeface="+mj-cs"/>
              </a:rPr>
              <a:t>ბავშვები</a:t>
            </a:r>
            <a:endParaRPr lang="ka-GE" sz="1600" b="1" dirty="0">
              <a:solidFill>
                <a:srgbClr val="008080"/>
              </a:solidFill>
              <a:latin typeface="+mj-lt"/>
              <a:ea typeface="+mj-ea"/>
              <a:cs typeface="+mj-cs"/>
            </a:endParaRPr>
          </a:p>
          <a:p>
            <a:r>
              <a:rPr lang="ka-GE" sz="1600" b="1" dirty="0">
                <a:solidFill>
                  <a:srgbClr val="008080"/>
                </a:solidFill>
                <a:latin typeface="+mj-lt"/>
                <a:ea typeface="+mj-ea"/>
                <a:cs typeface="+mj-cs"/>
              </a:rPr>
              <a:t> </a:t>
            </a:r>
          </a:p>
          <a:p>
            <a:endParaRPr lang="ka-GE" sz="1600" dirty="0">
              <a:solidFill>
                <a:srgbClr val="008080"/>
              </a:solidFill>
              <a:latin typeface="+mj-lt"/>
              <a:ea typeface="+mj-ea"/>
              <a:cs typeface="+mj-cs"/>
            </a:endParaRPr>
          </a:p>
          <a:p>
            <a:endParaRPr lang="ka-GE" b="1" dirty="0" smtClean="0">
              <a:solidFill>
                <a:srgbClr val="008080"/>
              </a:solidFill>
              <a:latin typeface="+mj-lt"/>
              <a:ea typeface="+mj-ea"/>
              <a:cs typeface="+mj-cs"/>
            </a:endParaRPr>
          </a:p>
          <a:p>
            <a:endParaRPr lang="ka-GE" b="1" dirty="0">
              <a:solidFill>
                <a:srgbClr val="008080"/>
              </a:solidFill>
              <a:latin typeface="+mj-lt"/>
              <a:ea typeface="+mj-ea"/>
              <a:cs typeface="+mj-cs"/>
            </a:endParaRPr>
          </a:p>
          <a:p>
            <a:endParaRPr lang="en-US" b="1" dirty="0">
              <a:solidFill>
                <a:srgbClr val="008080"/>
              </a:solidFill>
              <a:latin typeface="+mj-lt"/>
              <a:ea typeface="+mj-ea"/>
              <a:cs typeface="+mj-cs"/>
            </a:endParaRPr>
          </a:p>
        </p:txBody>
      </p:sp>
      <p:sp>
        <p:nvSpPr>
          <p:cNvPr id="2" name="Rectangle 1"/>
          <p:cNvSpPr/>
          <p:nvPr/>
        </p:nvSpPr>
        <p:spPr>
          <a:xfrm>
            <a:off x="2819400" y="838200"/>
            <a:ext cx="4801314" cy="400110"/>
          </a:xfrm>
          <a:prstGeom prst="rect">
            <a:avLst/>
          </a:prstGeom>
        </p:spPr>
        <p:txBody>
          <a:bodyPr wrap="none">
            <a:spAutoFit/>
          </a:bodyPr>
          <a:lstStyle/>
          <a:p>
            <a:r>
              <a:rPr lang="ka-GE" sz="2000" b="1" dirty="0" smtClean="0">
                <a:solidFill>
                  <a:srgbClr val="008080"/>
                </a:solidFill>
                <a:latin typeface="+mj-lt"/>
                <a:ea typeface="+mj-ea"/>
                <a:cs typeface="+mj-cs"/>
              </a:rPr>
              <a:t>ბავშვთა</a:t>
            </a:r>
            <a:r>
              <a:rPr lang="ka-GE" sz="2000" b="1" i="1" dirty="0" smtClean="0"/>
              <a:t>  </a:t>
            </a:r>
            <a:r>
              <a:rPr lang="ka-GE" sz="2000" b="1" dirty="0">
                <a:solidFill>
                  <a:srgbClr val="008080"/>
                </a:solidFill>
                <a:latin typeface="+mj-lt"/>
                <a:ea typeface="+mj-ea"/>
                <a:cs typeface="+mj-cs"/>
              </a:rPr>
              <a:t>რეაბილიტაციის</a:t>
            </a:r>
            <a:r>
              <a:rPr lang="ka-GE" sz="2000" b="1" i="1" dirty="0" smtClean="0"/>
              <a:t>  </a:t>
            </a:r>
            <a:r>
              <a:rPr lang="ka-GE" sz="2000" b="1" dirty="0">
                <a:solidFill>
                  <a:srgbClr val="008080"/>
                </a:solidFill>
                <a:latin typeface="+mj-lt"/>
                <a:ea typeface="+mj-ea"/>
                <a:cs typeface="+mj-cs"/>
              </a:rPr>
              <a:t>ქვეპროგრამა</a:t>
            </a:r>
          </a:p>
        </p:txBody>
      </p:sp>
    </p:spTree>
    <p:extLst>
      <p:ext uri="{BB962C8B-B14F-4D97-AF65-F5344CB8AC3E}">
        <p14:creationId xmlns:p14="http://schemas.microsoft.com/office/powerpoint/2010/main" val="250933684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ctrTitle"/>
          </p:nvPr>
        </p:nvSpPr>
        <p:spPr/>
        <p:txBody>
          <a:bodyPr/>
          <a:lstStyle/>
          <a:p>
            <a:endParaRPr lang="en-US" dirty="0"/>
          </a:p>
        </p:txBody>
      </p:sp>
      <p:sp>
        <p:nvSpPr>
          <p:cNvPr id="10" name="Subtitle 9"/>
          <p:cNvSpPr>
            <a:spLocks noGrp="1"/>
          </p:cNvSpPr>
          <p:nvPr>
            <p:ph type="subTitle" idx="1"/>
          </p:nvPr>
        </p:nvSpPr>
        <p:spPr/>
        <p:txBody>
          <a:bodyPr/>
          <a:lstStyle/>
          <a:p>
            <a:endParaRPr lang="en-US"/>
          </a:p>
        </p:txBody>
      </p:sp>
      <p:pic>
        <p:nvPicPr>
          <p:cNvPr id="4" name="Picture 3" descr="MOH ppt-02.jpg"/>
          <p:cNvPicPr>
            <a:picLocks noChangeAspect="1"/>
          </p:cNvPicPr>
          <p:nvPr/>
        </p:nvPicPr>
        <p:blipFill>
          <a:blip r:embed="rId2" cstate="print"/>
          <a:stretch>
            <a:fillRect/>
          </a:stretch>
        </p:blipFill>
        <p:spPr>
          <a:xfrm>
            <a:off x="-228600" y="536"/>
            <a:ext cx="9144000" cy="6857464"/>
          </a:xfrm>
          <a:prstGeom prst="rect">
            <a:avLst/>
          </a:prstGeom>
        </p:spPr>
      </p:pic>
      <p:sp>
        <p:nvSpPr>
          <p:cNvPr id="7" name="Title 1"/>
          <p:cNvSpPr txBox="1">
            <a:spLocks/>
          </p:cNvSpPr>
          <p:nvPr/>
        </p:nvSpPr>
        <p:spPr>
          <a:xfrm>
            <a:off x="2209800" y="388104"/>
            <a:ext cx="6248400" cy="1440696"/>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n-US" sz="2000" b="1" dirty="0">
              <a:solidFill>
                <a:srgbClr val="008080"/>
              </a:solidFill>
            </a:endParaRPr>
          </a:p>
        </p:txBody>
      </p:sp>
      <p:sp>
        <p:nvSpPr>
          <p:cNvPr id="11" name="Title 1"/>
          <p:cNvSpPr txBox="1">
            <a:spLocks/>
          </p:cNvSpPr>
          <p:nvPr/>
        </p:nvSpPr>
        <p:spPr>
          <a:xfrm>
            <a:off x="457200" y="1531104"/>
            <a:ext cx="8305800" cy="4412496"/>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n-US" sz="1600" b="1" dirty="0"/>
          </a:p>
          <a:p>
            <a:pPr algn="just"/>
            <a:endParaRPr lang="ka-GE" sz="1600" dirty="0">
              <a:solidFill>
                <a:srgbClr val="008080"/>
              </a:solidFill>
            </a:endParaRPr>
          </a:p>
          <a:p>
            <a:pPr algn="l"/>
            <a:endParaRPr lang="ka-GE" sz="1600" dirty="0">
              <a:solidFill>
                <a:srgbClr val="008080"/>
              </a:solidFill>
            </a:endParaRPr>
          </a:p>
        </p:txBody>
      </p:sp>
      <p:sp>
        <p:nvSpPr>
          <p:cNvPr id="3" name="Rectangle 2"/>
          <p:cNvSpPr/>
          <p:nvPr/>
        </p:nvSpPr>
        <p:spPr>
          <a:xfrm>
            <a:off x="685800" y="1828800"/>
            <a:ext cx="8077200" cy="5355312"/>
          </a:xfrm>
          <a:prstGeom prst="rect">
            <a:avLst/>
          </a:prstGeom>
        </p:spPr>
        <p:txBody>
          <a:bodyPr wrap="square">
            <a:spAutoFit/>
          </a:bodyPr>
          <a:lstStyle/>
          <a:p>
            <a:r>
              <a:rPr lang="en-US" sz="1600" dirty="0"/>
              <a:t> </a:t>
            </a:r>
            <a:r>
              <a:rPr lang="ka-GE" sz="1600" b="1" dirty="0">
                <a:solidFill>
                  <a:srgbClr val="008080"/>
                </a:solidFill>
                <a:latin typeface="+mj-lt"/>
                <a:ea typeface="+mj-ea"/>
                <a:cs typeface="+mj-cs"/>
              </a:rPr>
              <a:t>ამოცანები</a:t>
            </a:r>
            <a:r>
              <a:rPr lang="ka-GE" sz="1600" dirty="0">
                <a:solidFill>
                  <a:srgbClr val="008080"/>
                </a:solidFill>
                <a:latin typeface="+mj-lt"/>
                <a:ea typeface="+mj-ea"/>
                <a:cs typeface="+mj-cs"/>
              </a:rPr>
              <a:t>: ბავშვების მიტოვების პრევენცია და შშმ პირთა სოციალური ინტეგრაციის ხელშეწყობა.</a:t>
            </a:r>
          </a:p>
          <a:p>
            <a:pPr algn="just"/>
            <a:r>
              <a:rPr lang="de-AT" sz="1600" b="1" dirty="0" smtClean="0">
                <a:solidFill>
                  <a:srgbClr val="008080"/>
                </a:solidFill>
                <a:latin typeface="+mj-lt"/>
                <a:ea typeface="+mj-ea"/>
                <a:cs typeface="+mj-cs"/>
              </a:rPr>
              <a:t>ღონისძიებები</a:t>
            </a:r>
            <a:r>
              <a:rPr lang="ka-GE" sz="1600" b="1" dirty="0">
                <a:solidFill>
                  <a:srgbClr val="008080"/>
                </a:solidFill>
                <a:latin typeface="+mj-lt"/>
                <a:ea typeface="+mj-ea"/>
                <a:cs typeface="+mj-cs"/>
              </a:rPr>
              <a:t>:</a:t>
            </a:r>
            <a:r>
              <a:rPr lang="ka-GE" sz="1600" dirty="0">
                <a:solidFill>
                  <a:srgbClr val="008080"/>
                </a:solidFill>
                <a:latin typeface="+mj-lt"/>
                <a:ea typeface="+mj-ea"/>
                <a:cs typeface="+mj-cs"/>
              </a:rPr>
              <a:t>  </a:t>
            </a:r>
            <a:endParaRPr lang="ka-GE" sz="1600" dirty="0" smtClean="0">
              <a:solidFill>
                <a:srgbClr val="008080"/>
              </a:solidFill>
              <a:latin typeface="+mj-lt"/>
              <a:ea typeface="+mj-ea"/>
              <a:cs typeface="+mj-cs"/>
            </a:endParaRPr>
          </a:p>
          <a:p>
            <a:pPr marL="285750" indent="-285750" algn="just">
              <a:buFont typeface="Wingdings" pitchFamily="2" charset="2"/>
              <a:buChar char="Ø"/>
            </a:pPr>
            <a:r>
              <a:rPr lang="ka-GE" sz="1600" dirty="0" smtClean="0">
                <a:solidFill>
                  <a:srgbClr val="008080"/>
                </a:solidFill>
                <a:latin typeface="+mj-lt"/>
                <a:ea typeface="+mj-ea"/>
                <a:cs typeface="+mj-cs"/>
              </a:rPr>
              <a:t>ყოფითი </a:t>
            </a:r>
            <a:r>
              <a:rPr lang="ka-GE" sz="1600" dirty="0">
                <a:solidFill>
                  <a:srgbClr val="008080"/>
                </a:solidFill>
                <a:latin typeface="+mj-lt"/>
                <a:ea typeface="+mj-ea"/>
                <a:cs typeface="+mj-cs"/>
              </a:rPr>
              <a:t>და საკომუნიკაციო უნარ-ჩვევების განვითარება, სპორტულ-გამაჯანსაღებელ აქტივობებში ჩაბმა, სამედიცინო-ფსიქოლოგიური მხარდაჭერა, ორჯერადი კვება;</a:t>
            </a:r>
          </a:p>
          <a:p>
            <a:pPr marL="285750" indent="-285750" algn="just">
              <a:buFont typeface="Wingdings" pitchFamily="2" charset="2"/>
              <a:buChar char="Ø"/>
            </a:pPr>
            <a:r>
              <a:rPr lang="ka-GE" sz="1600" dirty="0">
                <a:solidFill>
                  <a:srgbClr val="008080"/>
                </a:solidFill>
                <a:latin typeface="+mj-lt"/>
                <a:ea typeface="+mj-ea"/>
                <a:cs typeface="+mj-cs"/>
              </a:rPr>
              <a:t>შშმ პირებისათვის (მ.შ.ბავშვებისათვის) დამატებით, ცენტრში მიყვანისა და სახლში დაბრუნების ორგანიზაცია, ასევე ინდივიდუალური რეაბილიტაცია;</a:t>
            </a:r>
          </a:p>
          <a:p>
            <a:pPr marL="285750" indent="-285750">
              <a:buFont typeface="Wingdings" pitchFamily="2" charset="2"/>
              <a:buChar char="Ø"/>
            </a:pPr>
            <a:r>
              <a:rPr lang="ka-GE" sz="1600" dirty="0">
                <a:solidFill>
                  <a:srgbClr val="008080"/>
                </a:solidFill>
                <a:latin typeface="+mj-lt"/>
                <a:ea typeface="+mj-ea"/>
                <a:cs typeface="+mj-cs"/>
              </a:rPr>
              <a:t>მძიმე და ღრმა გონებრივი განვითარების შეფერხების  შშმ </a:t>
            </a:r>
            <a:r>
              <a:rPr lang="en-US" sz="1600" dirty="0" err="1">
                <a:solidFill>
                  <a:srgbClr val="008080"/>
                </a:solidFill>
                <a:latin typeface="+mj-lt"/>
                <a:ea typeface="+mj-ea"/>
                <a:cs typeface="+mj-cs"/>
              </a:rPr>
              <a:t>ბავშვ</a:t>
            </a:r>
            <a:r>
              <a:rPr lang="ka-GE" sz="1600" dirty="0">
                <a:solidFill>
                  <a:srgbClr val="008080"/>
                </a:solidFill>
                <a:latin typeface="+mj-lt"/>
                <a:ea typeface="+mj-ea"/>
                <a:cs typeface="+mj-cs"/>
              </a:rPr>
              <a:t>ებ</a:t>
            </a:r>
            <a:r>
              <a:rPr lang="en-US" sz="1600" dirty="0">
                <a:solidFill>
                  <a:srgbClr val="008080"/>
                </a:solidFill>
                <a:latin typeface="+mj-lt"/>
                <a:ea typeface="+mj-ea"/>
                <a:cs typeface="+mj-cs"/>
              </a:rPr>
              <a:t>ი</a:t>
            </a:r>
            <a:r>
              <a:rPr lang="ka-GE" sz="1600" dirty="0">
                <a:solidFill>
                  <a:srgbClr val="008080"/>
                </a:solidFill>
                <a:latin typeface="+mj-lt"/>
                <a:ea typeface="+mj-ea"/>
                <a:cs typeface="+mj-cs"/>
              </a:rPr>
              <a:t>სთვის დამატებით  </a:t>
            </a:r>
            <a:r>
              <a:rPr lang="en-US" sz="1600" dirty="0" err="1">
                <a:solidFill>
                  <a:srgbClr val="008080"/>
                </a:solidFill>
                <a:latin typeface="+mj-lt"/>
                <a:ea typeface="+mj-ea"/>
                <a:cs typeface="+mj-cs"/>
              </a:rPr>
              <a:t>ფსიქო-მოტორული</a:t>
            </a:r>
            <a:r>
              <a:rPr lang="en-US" sz="1600" dirty="0">
                <a:solidFill>
                  <a:srgbClr val="008080"/>
                </a:solidFill>
                <a:latin typeface="+mj-lt"/>
                <a:ea typeface="+mj-ea"/>
                <a:cs typeface="+mj-cs"/>
              </a:rPr>
              <a:t> </a:t>
            </a:r>
            <a:r>
              <a:rPr lang="en-US" sz="1600" dirty="0" err="1">
                <a:solidFill>
                  <a:srgbClr val="008080"/>
                </a:solidFill>
                <a:latin typeface="+mj-lt"/>
                <a:ea typeface="+mj-ea"/>
                <a:cs typeface="+mj-cs"/>
              </a:rPr>
              <a:t>განვითარების</a:t>
            </a:r>
            <a:r>
              <a:rPr lang="en-US" sz="1600" dirty="0">
                <a:solidFill>
                  <a:srgbClr val="008080"/>
                </a:solidFill>
                <a:latin typeface="+mj-lt"/>
                <a:ea typeface="+mj-ea"/>
                <a:cs typeface="+mj-cs"/>
              </a:rPr>
              <a:t> </a:t>
            </a:r>
            <a:r>
              <a:rPr lang="en-US" sz="1600" dirty="0" err="1">
                <a:solidFill>
                  <a:srgbClr val="008080"/>
                </a:solidFill>
                <a:latin typeface="+mj-lt"/>
                <a:ea typeface="+mj-ea"/>
                <a:cs typeface="+mj-cs"/>
              </a:rPr>
              <a:t>და</a:t>
            </a:r>
            <a:r>
              <a:rPr lang="en-US" sz="1600" dirty="0">
                <a:solidFill>
                  <a:srgbClr val="008080"/>
                </a:solidFill>
                <a:latin typeface="+mj-lt"/>
                <a:ea typeface="+mj-ea"/>
                <a:cs typeface="+mj-cs"/>
              </a:rPr>
              <a:t> </a:t>
            </a:r>
            <a:r>
              <a:rPr lang="en-US" sz="1600" dirty="0" err="1">
                <a:solidFill>
                  <a:srgbClr val="008080"/>
                </a:solidFill>
                <a:latin typeface="+mj-lt"/>
                <a:ea typeface="+mj-ea"/>
                <a:cs typeface="+mj-cs"/>
              </a:rPr>
              <a:t>სოციალური</a:t>
            </a:r>
            <a:r>
              <a:rPr lang="en-US" sz="1600" dirty="0">
                <a:solidFill>
                  <a:srgbClr val="008080"/>
                </a:solidFill>
                <a:latin typeface="+mj-lt"/>
                <a:ea typeface="+mj-ea"/>
                <a:cs typeface="+mj-cs"/>
              </a:rPr>
              <a:t> </a:t>
            </a:r>
            <a:r>
              <a:rPr lang="en-US" sz="1600" dirty="0" err="1">
                <a:solidFill>
                  <a:srgbClr val="008080"/>
                </a:solidFill>
                <a:latin typeface="+mj-lt"/>
                <a:ea typeface="+mj-ea"/>
                <a:cs typeface="+mj-cs"/>
              </a:rPr>
              <a:t>უნარების</a:t>
            </a:r>
            <a:r>
              <a:rPr lang="en-US" sz="1600" dirty="0">
                <a:solidFill>
                  <a:srgbClr val="008080"/>
                </a:solidFill>
                <a:latin typeface="+mj-lt"/>
                <a:ea typeface="+mj-ea"/>
                <a:cs typeface="+mj-cs"/>
              </a:rPr>
              <a:t> </a:t>
            </a:r>
            <a:r>
              <a:rPr lang="en-US" sz="1600" dirty="0" err="1">
                <a:solidFill>
                  <a:srgbClr val="008080"/>
                </a:solidFill>
                <a:latin typeface="+mj-lt"/>
                <a:ea typeface="+mj-ea"/>
                <a:cs typeface="+mj-cs"/>
              </a:rPr>
              <a:t>შეფასება</a:t>
            </a:r>
            <a:r>
              <a:rPr lang="ka-GE" sz="1600" dirty="0">
                <a:solidFill>
                  <a:srgbClr val="008080"/>
                </a:solidFill>
                <a:latin typeface="+mj-lt"/>
                <a:ea typeface="+mj-ea"/>
                <a:cs typeface="+mj-cs"/>
              </a:rPr>
              <a:t> </a:t>
            </a:r>
            <a:r>
              <a:rPr lang="en-US" sz="1600" dirty="0">
                <a:solidFill>
                  <a:srgbClr val="008080"/>
                </a:solidFill>
                <a:latin typeface="+mj-lt"/>
                <a:ea typeface="+mj-ea"/>
                <a:cs typeface="+mj-cs"/>
              </a:rPr>
              <a:t> </a:t>
            </a:r>
            <a:r>
              <a:rPr lang="ka-GE" sz="1600" dirty="0">
                <a:solidFill>
                  <a:srgbClr val="008080"/>
                </a:solidFill>
                <a:latin typeface="+mj-lt"/>
                <a:ea typeface="+mj-ea"/>
                <a:cs typeface="+mj-cs"/>
              </a:rPr>
              <a:t>სპეციალური მეთოდოლოგიით, </a:t>
            </a:r>
            <a:r>
              <a:rPr lang="en-US" sz="1600" dirty="0">
                <a:solidFill>
                  <a:srgbClr val="008080"/>
                </a:solidFill>
                <a:latin typeface="+mj-lt"/>
                <a:ea typeface="+mj-ea"/>
                <a:cs typeface="+mj-cs"/>
              </a:rPr>
              <a:t> </a:t>
            </a:r>
            <a:r>
              <a:rPr lang="ka-GE" sz="1600" dirty="0">
                <a:solidFill>
                  <a:srgbClr val="008080"/>
                </a:solidFill>
                <a:latin typeface="+mj-lt"/>
                <a:ea typeface="+mj-ea"/>
                <a:cs typeface="+mj-cs"/>
              </a:rPr>
              <a:t>ბენეფიციარის შეფასება და რეაბილიტაცია  წლიური გეგმის შემუშავება/განხორციელება მულტიდისციპლინური გუნდის მიერ,  </a:t>
            </a:r>
            <a:r>
              <a:rPr lang="en-US" sz="1600" dirty="0" err="1">
                <a:solidFill>
                  <a:srgbClr val="008080"/>
                </a:solidFill>
                <a:latin typeface="+mj-lt"/>
                <a:ea typeface="+mj-ea"/>
                <a:cs typeface="+mj-cs"/>
              </a:rPr>
              <a:t>ფსიქოლოგიური</a:t>
            </a:r>
            <a:r>
              <a:rPr lang="en-US" sz="1600" dirty="0">
                <a:solidFill>
                  <a:srgbClr val="008080"/>
                </a:solidFill>
                <a:latin typeface="+mj-lt"/>
                <a:ea typeface="+mj-ea"/>
                <a:cs typeface="+mj-cs"/>
              </a:rPr>
              <a:t> </a:t>
            </a:r>
            <a:r>
              <a:rPr lang="en-US" sz="1600" dirty="0" err="1">
                <a:solidFill>
                  <a:srgbClr val="008080"/>
                </a:solidFill>
                <a:latin typeface="+mj-lt"/>
                <a:ea typeface="+mj-ea"/>
                <a:cs typeface="+mj-cs"/>
              </a:rPr>
              <a:t>მომსახურების</a:t>
            </a:r>
            <a:r>
              <a:rPr lang="en-US" sz="1600" dirty="0">
                <a:solidFill>
                  <a:srgbClr val="008080"/>
                </a:solidFill>
                <a:latin typeface="+mj-lt"/>
                <a:ea typeface="+mj-ea"/>
                <a:cs typeface="+mj-cs"/>
              </a:rPr>
              <a:t> </a:t>
            </a:r>
            <a:r>
              <a:rPr lang="en-US" sz="1600" dirty="0" err="1">
                <a:solidFill>
                  <a:srgbClr val="008080"/>
                </a:solidFill>
                <a:latin typeface="+mj-lt"/>
                <a:ea typeface="+mj-ea"/>
                <a:cs typeface="+mj-cs"/>
              </a:rPr>
              <a:t>და</a:t>
            </a:r>
            <a:r>
              <a:rPr lang="en-US" sz="1600" dirty="0">
                <a:solidFill>
                  <a:srgbClr val="008080"/>
                </a:solidFill>
                <a:latin typeface="+mj-lt"/>
                <a:ea typeface="+mj-ea"/>
                <a:cs typeface="+mj-cs"/>
              </a:rPr>
              <a:t> </a:t>
            </a:r>
            <a:r>
              <a:rPr lang="en-US" sz="1600" dirty="0" err="1">
                <a:solidFill>
                  <a:srgbClr val="008080"/>
                </a:solidFill>
                <a:latin typeface="+mj-lt"/>
                <a:ea typeface="+mj-ea"/>
                <a:cs typeface="+mj-cs"/>
              </a:rPr>
              <a:t>ოკუპაციური</a:t>
            </a:r>
            <a:r>
              <a:rPr lang="en-US" sz="1600" dirty="0">
                <a:solidFill>
                  <a:srgbClr val="008080"/>
                </a:solidFill>
                <a:latin typeface="+mj-lt"/>
                <a:ea typeface="+mj-ea"/>
                <a:cs typeface="+mj-cs"/>
              </a:rPr>
              <a:t> </a:t>
            </a:r>
            <a:r>
              <a:rPr lang="en-US" sz="1600" dirty="0" err="1">
                <a:solidFill>
                  <a:srgbClr val="008080"/>
                </a:solidFill>
                <a:latin typeface="+mj-lt"/>
                <a:ea typeface="+mj-ea"/>
                <a:cs typeface="+mj-cs"/>
              </a:rPr>
              <a:t>თერაპიის</a:t>
            </a:r>
            <a:r>
              <a:rPr lang="en-US" sz="1600" dirty="0">
                <a:solidFill>
                  <a:srgbClr val="008080"/>
                </a:solidFill>
                <a:latin typeface="+mj-lt"/>
                <a:ea typeface="+mj-ea"/>
                <a:cs typeface="+mj-cs"/>
              </a:rPr>
              <a:t> </a:t>
            </a:r>
            <a:r>
              <a:rPr lang="en-US" sz="1600" dirty="0" err="1">
                <a:solidFill>
                  <a:srgbClr val="008080"/>
                </a:solidFill>
                <a:latin typeface="+mj-lt"/>
                <a:ea typeface="+mj-ea"/>
                <a:cs typeface="+mj-cs"/>
              </a:rPr>
              <a:t>უზრუნველყოფა</a:t>
            </a:r>
            <a:r>
              <a:rPr lang="ka-GE" sz="1600" dirty="0">
                <a:solidFill>
                  <a:srgbClr val="008080"/>
                </a:solidFill>
                <a:latin typeface="+mj-lt"/>
                <a:ea typeface="+mj-ea"/>
                <a:cs typeface="+mj-cs"/>
              </a:rPr>
              <a:t> </a:t>
            </a:r>
            <a:r>
              <a:rPr lang="en-US" sz="1600" dirty="0" err="1">
                <a:solidFill>
                  <a:srgbClr val="008080"/>
                </a:solidFill>
                <a:latin typeface="+mj-lt"/>
                <a:ea typeface="+mj-ea"/>
                <a:cs typeface="+mj-cs"/>
              </a:rPr>
              <a:t>დღის</a:t>
            </a:r>
            <a:r>
              <a:rPr lang="en-US" sz="1600" dirty="0">
                <a:solidFill>
                  <a:srgbClr val="008080"/>
                </a:solidFill>
                <a:latin typeface="+mj-lt"/>
                <a:ea typeface="+mj-ea"/>
                <a:cs typeface="+mj-cs"/>
              </a:rPr>
              <a:t> </a:t>
            </a:r>
            <a:r>
              <a:rPr lang="en-US" sz="1600" dirty="0" err="1">
                <a:solidFill>
                  <a:srgbClr val="008080"/>
                </a:solidFill>
                <a:latin typeface="+mj-lt"/>
                <a:ea typeface="+mj-ea"/>
                <a:cs typeface="+mj-cs"/>
              </a:rPr>
              <a:t>ცენტრის</a:t>
            </a:r>
            <a:r>
              <a:rPr lang="en-US" sz="1600" dirty="0">
                <a:solidFill>
                  <a:srgbClr val="008080"/>
                </a:solidFill>
                <a:latin typeface="+mj-lt"/>
                <a:ea typeface="+mj-ea"/>
                <a:cs typeface="+mj-cs"/>
              </a:rPr>
              <a:t> </a:t>
            </a:r>
            <a:r>
              <a:rPr lang="en-US" sz="1600" dirty="0" err="1">
                <a:solidFill>
                  <a:srgbClr val="008080"/>
                </a:solidFill>
                <a:latin typeface="+mj-lt"/>
                <a:ea typeface="+mj-ea"/>
                <a:cs typeface="+mj-cs"/>
              </a:rPr>
              <a:t>ფარგლებში</a:t>
            </a:r>
            <a:r>
              <a:rPr lang="ka-GE" sz="1600" dirty="0">
                <a:solidFill>
                  <a:srgbClr val="008080"/>
                </a:solidFill>
                <a:latin typeface="+mj-lt"/>
                <a:ea typeface="+mj-ea"/>
                <a:cs typeface="+mj-cs"/>
              </a:rPr>
              <a:t>;</a:t>
            </a:r>
            <a:endParaRPr lang="en-US" sz="1600" dirty="0">
              <a:solidFill>
                <a:srgbClr val="008080"/>
              </a:solidFill>
              <a:latin typeface="+mj-lt"/>
              <a:ea typeface="+mj-ea"/>
              <a:cs typeface="+mj-cs"/>
            </a:endParaRPr>
          </a:p>
          <a:p>
            <a:r>
              <a:rPr lang="ka-GE" sz="1600" b="1" dirty="0" smtClean="0">
                <a:solidFill>
                  <a:srgbClr val="008080"/>
                </a:solidFill>
                <a:latin typeface="+mj-lt"/>
                <a:ea typeface="+mj-ea"/>
                <a:cs typeface="+mj-cs"/>
              </a:rPr>
              <a:t>სამიზნე  </a:t>
            </a:r>
            <a:r>
              <a:rPr lang="ka-GE" sz="1600" b="1" dirty="0">
                <a:solidFill>
                  <a:srgbClr val="008080"/>
                </a:solidFill>
                <a:latin typeface="+mj-lt"/>
                <a:ea typeface="+mj-ea"/>
                <a:cs typeface="+mj-cs"/>
              </a:rPr>
              <a:t>ჯგუფი  </a:t>
            </a:r>
            <a:r>
              <a:rPr lang="en-US" sz="1600" b="1" dirty="0" err="1">
                <a:solidFill>
                  <a:srgbClr val="008080"/>
                </a:solidFill>
                <a:latin typeface="+mj-lt"/>
                <a:ea typeface="+mj-ea"/>
                <a:cs typeface="+mj-cs"/>
              </a:rPr>
              <a:t>ბავშვთა</a:t>
            </a:r>
            <a:r>
              <a:rPr lang="en-US" sz="1600" b="1" dirty="0">
                <a:solidFill>
                  <a:srgbClr val="008080"/>
                </a:solidFill>
                <a:latin typeface="+mj-lt"/>
                <a:ea typeface="+mj-ea"/>
                <a:cs typeface="+mj-cs"/>
              </a:rPr>
              <a:t> </a:t>
            </a:r>
            <a:r>
              <a:rPr lang="en-US" sz="1600" b="1" dirty="0" err="1">
                <a:solidFill>
                  <a:srgbClr val="008080"/>
                </a:solidFill>
                <a:latin typeface="+mj-lt"/>
                <a:ea typeface="+mj-ea"/>
                <a:cs typeface="+mj-cs"/>
              </a:rPr>
              <a:t>ცერებრული</a:t>
            </a:r>
            <a:r>
              <a:rPr lang="en-US" sz="1600" b="1" dirty="0">
                <a:solidFill>
                  <a:srgbClr val="008080"/>
                </a:solidFill>
                <a:latin typeface="+mj-lt"/>
                <a:ea typeface="+mj-ea"/>
                <a:cs typeface="+mj-cs"/>
              </a:rPr>
              <a:t> </a:t>
            </a:r>
            <a:r>
              <a:rPr lang="en-US" sz="1600" b="1" dirty="0" err="1">
                <a:solidFill>
                  <a:srgbClr val="008080"/>
                </a:solidFill>
                <a:latin typeface="+mj-lt"/>
                <a:ea typeface="+mj-ea"/>
                <a:cs typeface="+mj-cs"/>
              </a:rPr>
              <a:t>დამბლის</a:t>
            </a:r>
            <a:r>
              <a:rPr lang="ka-GE" sz="1600" b="1" dirty="0">
                <a:solidFill>
                  <a:srgbClr val="008080"/>
                </a:solidFill>
                <a:latin typeface="+mj-lt"/>
                <a:ea typeface="+mj-ea"/>
                <a:cs typeface="+mj-cs"/>
              </a:rPr>
              <a:t> და სხვა ცნს დაავადების მქონე ნერვული სისტემის დაავადებების და ნარჩენი მოვლენების მქონე </a:t>
            </a:r>
            <a:r>
              <a:rPr lang="ka-GE" sz="1600" b="1" dirty="0" smtClean="0">
                <a:solidFill>
                  <a:srgbClr val="008080"/>
                </a:solidFill>
                <a:latin typeface="+mj-lt"/>
                <a:ea typeface="+mj-ea"/>
                <a:cs typeface="+mj-cs"/>
              </a:rPr>
              <a:t>ბავშვები</a:t>
            </a:r>
            <a:endParaRPr lang="ka-GE" sz="1600" b="1" dirty="0">
              <a:solidFill>
                <a:srgbClr val="008080"/>
              </a:solidFill>
              <a:latin typeface="+mj-lt"/>
              <a:ea typeface="+mj-ea"/>
              <a:cs typeface="+mj-cs"/>
            </a:endParaRPr>
          </a:p>
          <a:p>
            <a:r>
              <a:rPr lang="ka-GE" sz="1600" b="1" dirty="0">
                <a:solidFill>
                  <a:srgbClr val="008080"/>
                </a:solidFill>
                <a:latin typeface="+mj-lt"/>
                <a:ea typeface="+mj-ea"/>
                <a:cs typeface="+mj-cs"/>
              </a:rPr>
              <a:t> </a:t>
            </a:r>
          </a:p>
          <a:p>
            <a:endParaRPr lang="ka-GE" sz="1600" dirty="0">
              <a:solidFill>
                <a:srgbClr val="008080"/>
              </a:solidFill>
              <a:latin typeface="+mj-lt"/>
              <a:ea typeface="+mj-ea"/>
              <a:cs typeface="+mj-cs"/>
            </a:endParaRPr>
          </a:p>
          <a:p>
            <a:endParaRPr lang="ka-GE" b="1" dirty="0" smtClean="0">
              <a:solidFill>
                <a:srgbClr val="008080"/>
              </a:solidFill>
              <a:latin typeface="+mj-lt"/>
              <a:ea typeface="+mj-ea"/>
              <a:cs typeface="+mj-cs"/>
            </a:endParaRPr>
          </a:p>
          <a:p>
            <a:endParaRPr lang="ka-GE" b="1" dirty="0">
              <a:solidFill>
                <a:srgbClr val="008080"/>
              </a:solidFill>
              <a:latin typeface="+mj-lt"/>
              <a:ea typeface="+mj-ea"/>
              <a:cs typeface="+mj-cs"/>
            </a:endParaRPr>
          </a:p>
          <a:p>
            <a:endParaRPr lang="en-US" b="1" dirty="0">
              <a:solidFill>
                <a:srgbClr val="008080"/>
              </a:solidFill>
              <a:latin typeface="+mj-lt"/>
              <a:ea typeface="+mj-ea"/>
              <a:cs typeface="+mj-cs"/>
            </a:endParaRPr>
          </a:p>
        </p:txBody>
      </p:sp>
      <p:sp>
        <p:nvSpPr>
          <p:cNvPr id="2" name="Rectangle 1"/>
          <p:cNvSpPr/>
          <p:nvPr/>
        </p:nvSpPr>
        <p:spPr>
          <a:xfrm>
            <a:off x="2819400" y="838200"/>
            <a:ext cx="4343400" cy="400110"/>
          </a:xfrm>
          <a:prstGeom prst="rect">
            <a:avLst/>
          </a:prstGeom>
        </p:spPr>
        <p:txBody>
          <a:bodyPr wrap="square">
            <a:spAutoFit/>
          </a:bodyPr>
          <a:lstStyle/>
          <a:p>
            <a:r>
              <a:rPr lang="ka-GE" sz="2000" b="1" dirty="0">
                <a:solidFill>
                  <a:srgbClr val="008080"/>
                </a:solidFill>
                <a:latin typeface="+mj-lt"/>
                <a:ea typeface="+mj-ea"/>
                <a:cs typeface="+mj-cs"/>
              </a:rPr>
              <a:t>დღის  ცენტრების  ქვეპროგრამა</a:t>
            </a:r>
          </a:p>
        </p:txBody>
      </p:sp>
    </p:spTree>
    <p:extLst>
      <p:ext uri="{BB962C8B-B14F-4D97-AF65-F5344CB8AC3E}">
        <p14:creationId xmlns:p14="http://schemas.microsoft.com/office/powerpoint/2010/main" val="418564472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ctrTitle"/>
          </p:nvPr>
        </p:nvSpPr>
        <p:spPr/>
        <p:txBody>
          <a:bodyPr/>
          <a:lstStyle/>
          <a:p>
            <a:endParaRPr lang="en-US" dirty="0"/>
          </a:p>
        </p:txBody>
      </p:sp>
      <p:sp>
        <p:nvSpPr>
          <p:cNvPr id="10" name="Subtitle 9"/>
          <p:cNvSpPr>
            <a:spLocks noGrp="1"/>
          </p:cNvSpPr>
          <p:nvPr>
            <p:ph type="subTitle" idx="1"/>
          </p:nvPr>
        </p:nvSpPr>
        <p:spPr/>
        <p:txBody>
          <a:bodyPr/>
          <a:lstStyle/>
          <a:p>
            <a:endParaRPr lang="en-US"/>
          </a:p>
        </p:txBody>
      </p:sp>
      <p:pic>
        <p:nvPicPr>
          <p:cNvPr id="4" name="Picture 3" descr="MOH ppt-02.jpg"/>
          <p:cNvPicPr>
            <a:picLocks noChangeAspect="1"/>
          </p:cNvPicPr>
          <p:nvPr/>
        </p:nvPicPr>
        <p:blipFill>
          <a:blip r:embed="rId2" cstate="print"/>
          <a:stretch>
            <a:fillRect/>
          </a:stretch>
        </p:blipFill>
        <p:spPr>
          <a:xfrm>
            <a:off x="-228600" y="536"/>
            <a:ext cx="9144000" cy="6857464"/>
          </a:xfrm>
          <a:prstGeom prst="rect">
            <a:avLst/>
          </a:prstGeom>
        </p:spPr>
      </p:pic>
      <p:sp>
        <p:nvSpPr>
          <p:cNvPr id="7" name="Title 1"/>
          <p:cNvSpPr txBox="1">
            <a:spLocks/>
          </p:cNvSpPr>
          <p:nvPr/>
        </p:nvSpPr>
        <p:spPr>
          <a:xfrm>
            <a:off x="2209800" y="388104"/>
            <a:ext cx="6248400" cy="1440696"/>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000" b="1" dirty="0" err="1">
                <a:solidFill>
                  <a:srgbClr val="008080"/>
                </a:solidFill>
              </a:rPr>
              <a:t>დამხმარე</a:t>
            </a:r>
            <a:r>
              <a:rPr lang="en-US" sz="2000" b="1" dirty="0">
                <a:solidFill>
                  <a:srgbClr val="008080"/>
                </a:solidFill>
              </a:rPr>
              <a:t> </a:t>
            </a:r>
            <a:r>
              <a:rPr lang="en-US" sz="2000" b="1" dirty="0" err="1">
                <a:solidFill>
                  <a:srgbClr val="008080"/>
                </a:solidFill>
              </a:rPr>
              <a:t>საშუალებებით</a:t>
            </a:r>
            <a:r>
              <a:rPr lang="en-US" sz="2000" b="1" dirty="0">
                <a:solidFill>
                  <a:srgbClr val="008080"/>
                </a:solidFill>
              </a:rPr>
              <a:t> </a:t>
            </a:r>
            <a:r>
              <a:rPr lang="en-US" sz="2000" b="1" dirty="0" err="1">
                <a:solidFill>
                  <a:srgbClr val="008080"/>
                </a:solidFill>
              </a:rPr>
              <a:t>უზრუნველყოფის</a:t>
            </a:r>
            <a:r>
              <a:rPr lang="en-US" sz="2000" b="1" dirty="0">
                <a:solidFill>
                  <a:srgbClr val="008080"/>
                </a:solidFill>
              </a:rPr>
              <a:t> </a:t>
            </a:r>
            <a:r>
              <a:rPr lang="en-US" sz="2000" b="1" dirty="0" err="1">
                <a:solidFill>
                  <a:srgbClr val="008080"/>
                </a:solidFill>
              </a:rPr>
              <a:t>ქვეპროგრამა</a:t>
            </a:r>
            <a:endParaRPr lang="en-US" sz="2000" b="1" dirty="0">
              <a:solidFill>
                <a:srgbClr val="008080"/>
              </a:solidFill>
            </a:endParaRPr>
          </a:p>
        </p:txBody>
      </p:sp>
      <p:sp>
        <p:nvSpPr>
          <p:cNvPr id="11" name="Title 1"/>
          <p:cNvSpPr txBox="1">
            <a:spLocks/>
          </p:cNvSpPr>
          <p:nvPr/>
        </p:nvSpPr>
        <p:spPr>
          <a:xfrm>
            <a:off x="457200" y="1531104"/>
            <a:ext cx="8305800" cy="4412496"/>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n-US" sz="1600" b="1" dirty="0"/>
          </a:p>
          <a:p>
            <a:pPr algn="just"/>
            <a:endParaRPr lang="ka-GE" sz="1600" dirty="0">
              <a:solidFill>
                <a:srgbClr val="008080"/>
              </a:solidFill>
            </a:endParaRPr>
          </a:p>
          <a:p>
            <a:pPr algn="l"/>
            <a:endParaRPr lang="ka-GE" sz="1600" dirty="0">
              <a:solidFill>
                <a:srgbClr val="008080"/>
              </a:solidFill>
            </a:endParaRPr>
          </a:p>
        </p:txBody>
      </p:sp>
      <p:sp>
        <p:nvSpPr>
          <p:cNvPr id="3" name="Rectangle 2"/>
          <p:cNvSpPr/>
          <p:nvPr/>
        </p:nvSpPr>
        <p:spPr>
          <a:xfrm>
            <a:off x="685800" y="1828800"/>
            <a:ext cx="8382000" cy="3877985"/>
          </a:xfrm>
          <a:prstGeom prst="rect">
            <a:avLst/>
          </a:prstGeom>
        </p:spPr>
        <p:txBody>
          <a:bodyPr wrap="square">
            <a:spAutoFit/>
          </a:bodyPr>
          <a:lstStyle/>
          <a:p>
            <a:pPr marL="342900" indent="-342900" algn="just">
              <a:buFont typeface="Arial" pitchFamily="34" charset="0"/>
              <a:buChar char="•"/>
            </a:pPr>
            <a:r>
              <a:rPr lang="en-US" sz="1600" dirty="0"/>
              <a:t> </a:t>
            </a:r>
            <a:r>
              <a:rPr lang="en-US" sz="1600" dirty="0" err="1">
                <a:solidFill>
                  <a:srgbClr val="008080"/>
                </a:solidFill>
                <a:latin typeface="+mj-lt"/>
                <a:ea typeface="+mj-ea"/>
                <a:cs typeface="+mj-cs"/>
              </a:rPr>
              <a:t>სავარძელ-ეტლებით</a:t>
            </a:r>
            <a:r>
              <a:rPr lang="en-US" sz="1600" dirty="0">
                <a:solidFill>
                  <a:srgbClr val="008080"/>
                </a:solidFill>
                <a:latin typeface="+mj-lt"/>
                <a:ea typeface="+mj-ea"/>
                <a:cs typeface="+mj-cs"/>
              </a:rPr>
              <a:t> </a:t>
            </a:r>
            <a:r>
              <a:rPr lang="en-US" sz="1600" dirty="0" err="1">
                <a:solidFill>
                  <a:srgbClr val="008080"/>
                </a:solidFill>
                <a:latin typeface="+mj-lt"/>
                <a:ea typeface="+mj-ea"/>
                <a:cs typeface="+mj-cs"/>
              </a:rPr>
              <a:t>უზრუნველყოფისა</a:t>
            </a:r>
            <a:r>
              <a:rPr lang="en-US" sz="1600" dirty="0">
                <a:solidFill>
                  <a:srgbClr val="008080"/>
                </a:solidFill>
                <a:latin typeface="+mj-lt"/>
                <a:ea typeface="+mj-ea"/>
                <a:cs typeface="+mj-cs"/>
              </a:rPr>
              <a:t> </a:t>
            </a:r>
            <a:r>
              <a:rPr lang="en-US" sz="1600" dirty="0" err="1">
                <a:solidFill>
                  <a:srgbClr val="008080"/>
                </a:solidFill>
                <a:latin typeface="+mj-lt"/>
                <a:ea typeface="+mj-ea"/>
                <a:cs typeface="+mj-cs"/>
              </a:rPr>
              <a:t>და</a:t>
            </a:r>
            <a:r>
              <a:rPr lang="en-US" sz="1600" dirty="0">
                <a:solidFill>
                  <a:srgbClr val="008080"/>
                </a:solidFill>
                <a:latin typeface="+mj-lt"/>
                <a:ea typeface="+mj-ea"/>
                <a:cs typeface="+mj-cs"/>
              </a:rPr>
              <a:t> </a:t>
            </a:r>
            <a:r>
              <a:rPr lang="en-US" sz="1600" dirty="0" err="1">
                <a:solidFill>
                  <a:srgbClr val="008080"/>
                </a:solidFill>
                <a:latin typeface="+mj-lt"/>
                <a:ea typeface="+mj-ea"/>
                <a:cs typeface="+mj-cs"/>
              </a:rPr>
              <a:t>შშმ</a:t>
            </a:r>
            <a:r>
              <a:rPr lang="en-US" sz="1600" dirty="0">
                <a:solidFill>
                  <a:srgbClr val="008080"/>
                </a:solidFill>
                <a:latin typeface="+mj-lt"/>
                <a:ea typeface="+mj-ea"/>
                <a:cs typeface="+mj-cs"/>
              </a:rPr>
              <a:t> </a:t>
            </a:r>
            <a:r>
              <a:rPr lang="en-US" sz="1600" dirty="0" err="1">
                <a:solidFill>
                  <a:srgbClr val="008080"/>
                </a:solidFill>
                <a:latin typeface="+mj-lt"/>
                <a:ea typeface="+mj-ea"/>
                <a:cs typeface="+mj-cs"/>
              </a:rPr>
              <a:t>პირთა</a:t>
            </a:r>
            <a:r>
              <a:rPr lang="en-US" sz="1600" dirty="0">
                <a:solidFill>
                  <a:srgbClr val="008080"/>
                </a:solidFill>
                <a:latin typeface="+mj-lt"/>
                <a:ea typeface="+mj-ea"/>
                <a:cs typeface="+mj-cs"/>
              </a:rPr>
              <a:t> </a:t>
            </a:r>
            <a:r>
              <a:rPr lang="en-US" sz="1600" dirty="0" err="1">
                <a:solidFill>
                  <a:srgbClr val="008080"/>
                </a:solidFill>
                <a:latin typeface="+mj-lt"/>
                <a:ea typeface="+mj-ea"/>
                <a:cs typeface="+mj-cs"/>
              </a:rPr>
              <a:t>დასაქმების</a:t>
            </a:r>
            <a:r>
              <a:rPr lang="en-US" sz="1600" dirty="0">
                <a:solidFill>
                  <a:srgbClr val="008080"/>
                </a:solidFill>
                <a:latin typeface="+mj-lt"/>
                <a:ea typeface="+mj-ea"/>
                <a:cs typeface="+mj-cs"/>
              </a:rPr>
              <a:t> </a:t>
            </a:r>
            <a:r>
              <a:rPr lang="en-US" sz="1600" dirty="0" err="1">
                <a:solidFill>
                  <a:srgbClr val="008080"/>
                </a:solidFill>
                <a:latin typeface="+mj-lt"/>
                <a:ea typeface="+mj-ea"/>
                <a:cs typeface="+mj-cs"/>
              </a:rPr>
              <a:t>ხელშეწყობის</a:t>
            </a:r>
            <a:r>
              <a:rPr lang="en-US" sz="1600" dirty="0">
                <a:solidFill>
                  <a:srgbClr val="008080"/>
                </a:solidFill>
                <a:latin typeface="+mj-lt"/>
                <a:ea typeface="+mj-ea"/>
                <a:cs typeface="+mj-cs"/>
              </a:rPr>
              <a:t> </a:t>
            </a:r>
            <a:r>
              <a:rPr lang="en-US" sz="1600" dirty="0" err="1">
                <a:solidFill>
                  <a:srgbClr val="008080"/>
                </a:solidFill>
                <a:latin typeface="+mj-lt"/>
                <a:ea typeface="+mj-ea"/>
                <a:cs typeface="+mj-cs"/>
              </a:rPr>
              <a:t>კომპონენტი</a:t>
            </a:r>
            <a:r>
              <a:rPr lang="en-US" sz="1600" dirty="0">
                <a:solidFill>
                  <a:srgbClr val="008080"/>
                </a:solidFill>
                <a:latin typeface="+mj-lt"/>
                <a:ea typeface="+mj-ea"/>
                <a:cs typeface="+mj-cs"/>
              </a:rPr>
              <a:t>;</a:t>
            </a:r>
            <a:endParaRPr lang="ka-GE" sz="1600" dirty="0">
              <a:solidFill>
                <a:srgbClr val="008080"/>
              </a:solidFill>
              <a:latin typeface="+mj-lt"/>
              <a:ea typeface="+mj-ea"/>
              <a:cs typeface="+mj-cs"/>
            </a:endParaRPr>
          </a:p>
          <a:p>
            <a:pPr marL="342900" indent="-342900" algn="just">
              <a:buFont typeface="Arial" pitchFamily="34" charset="0"/>
              <a:buChar char="•"/>
            </a:pPr>
            <a:endParaRPr lang="en-US" sz="1600" dirty="0">
              <a:solidFill>
                <a:srgbClr val="008080"/>
              </a:solidFill>
              <a:latin typeface="+mj-lt"/>
              <a:ea typeface="+mj-ea"/>
              <a:cs typeface="+mj-cs"/>
            </a:endParaRPr>
          </a:p>
          <a:p>
            <a:pPr marL="342900" indent="-342900" algn="just">
              <a:buFont typeface="Arial" pitchFamily="34" charset="0"/>
              <a:buChar char="•"/>
            </a:pPr>
            <a:r>
              <a:rPr lang="en-US" sz="1600" dirty="0">
                <a:solidFill>
                  <a:srgbClr val="008080"/>
                </a:solidFill>
                <a:latin typeface="+mj-lt"/>
                <a:ea typeface="+mj-ea"/>
                <a:cs typeface="+mj-cs"/>
              </a:rPr>
              <a:t> </a:t>
            </a:r>
            <a:r>
              <a:rPr lang="en-US" sz="1600" dirty="0" err="1">
                <a:solidFill>
                  <a:srgbClr val="008080"/>
                </a:solidFill>
                <a:latin typeface="+mj-lt"/>
                <a:ea typeface="+mj-ea"/>
                <a:cs typeface="+mj-cs"/>
              </a:rPr>
              <a:t>საპროთეზო-ორთოპედიული</a:t>
            </a:r>
            <a:r>
              <a:rPr lang="en-US" sz="1600" dirty="0">
                <a:solidFill>
                  <a:srgbClr val="008080"/>
                </a:solidFill>
                <a:latin typeface="+mj-lt"/>
                <a:ea typeface="+mj-ea"/>
                <a:cs typeface="+mj-cs"/>
              </a:rPr>
              <a:t> </a:t>
            </a:r>
            <a:r>
              <a:rPr lang="en-US" sz="1600" dirty="0" err="1">
                <a:solidFill>
                  <a:srgbClr val="008080"/>
                </a:solidFill>
                <a:latin typeface="+mj-lt"/>
                <a:ea typeface="+mj-ea"/>
                <a:cs typeface="+mj-cs"/>
              </a:rPr>
              <a:t>საშუალებებით</a:t>
            </a:r>
            <a:r>
              <a:rPr lang="en-US" sz="1600" dirty="0">
                <a:solidFill>
                  <a:srgbClr val="008080"/>
                </a:solidFill>
                <a:latin typeface="+mj-lt"/>
                <a:ea typeface="+mj-ea"/>
                <a:cs typeface="+mj-cs"/>
              </a:rPr>
              <a:t> </a:t>
            </a:r>
            <a:r>
              <a:rPr lang="en-US" sz="1600" dirty="0" err="1">
                <a:solidFill>
                  <a:srgbClr val="008080"/>
                </a:solidFill>
                <a:latin typeface="+mj-lt"/>
                <a:ea typeface="+mj-ea"/>
                <a:cs typeface="+mj-cs"/>
              </a:rPr>
              <a:t>უზრუნველყოფის</a:t>
            </a:r>
            <a:r>
              <a:rPr lang="en-US" sz="1600" dirty="0">
                <a:solidFill>
                  <a:srgbClr val="008080"/>
                </a:solidFill>
                <a:latin typeface="+mj-lt"/>
                <a:ea typeface="+mj-ea"/>
                <a:cs typeface="+mj-cs"/>
              </a:rPr>
              <a:t> </a:t>
            </a:r>
            <a:r>
              <a:rPr lang="en-US" sz="1600" dirty="0" err="1">
                <a:solidFill>
                  <a:srgbClr val="008080"/>
                </a:solidFill>
                <a:latin typeface="+mj-lt"/>
                <a:ea typeface="+mj-ea"/>
                <a:cs typeface="+mj-cs"/>
              </a:rPr>
              <a:t>კომპონენტი</a:t>
            </a:r>
            <a:r>
              <a:rPr lang="en-US" sz="1600" dirty="0">
                <a:solidFill>
                  <a:srgbClr val="008080"/>
                </a:solidFill>
                <a:latin typeface="+mj-lt"/>
                <a:ea typeface="+mj-ea"/>
                <a:cs typeface="+mj-cs"/>
              </a:rPr>
              <a:t>;</a:t>
            </a:r>
            <a:endParaRPr lang="ka-GE" sz="1600" dirty="0">
              <a:solidFill>
                <a:srgbClr val="008080"/>
              </a:solidFill>
              <a:latin typeface="+mj-lt"/>
              <a:ea typeface="+mj-ea"/>
              <a:cs typeface="+mj-cs"/>
            </a:endParaRPr>
          </a:p>
          <a:p>
            <a:pPr marL="342900" indent="-342900" algn="just">
              <a:buFont typeface="Arial" pitchFamily="34" charset="0"/>
              <a:buChar char="•"/>
            </a:pPr>
            <a:endParaRPr lang="en-US" sz="1600" dirty="0">
              <a:solidFill>
                <a:srgbClr val="008080"/>
              </a:solidFill>
              <a:latin typeface="+mj-lt"/>
              <a:ea typeface="+mj-ea"/>
              <a:cs typeface="+mj-cs"/>
            </a:endParaRPr>
          </a:p>
          <a:p>
            <a:pPr marL="342900" indent="-342900" algn="just">
              <a:buFont typeface="Arial" pitchFamily="34" charset="0"/>
              <a:buChar char="•"/>
            </a:pPr>
            <a:r>
              <a:rPr lang="en-US" sz="1600" dirty="0">
                <a:solidFill>
                  <a:srgbClr val="008080"/>
                </a:solidFill>
                <a:latin typeface="+mj-lt"/>
                <a:ea typeface="+mj-ea"/>
                <a:cs typeface="+mj-cs"/>
              </a:rPr>
              <a:t> </a:t>
            </a:r>
            <a:r>
              <a:rPr lang="en-US" sz="1600" dirty="0" err="1">
                <a:solidFill>
                  <a:srgbClr val="008080"/>
                </a:solidFill>
                <a:latin typeface="+mj-lt"/>
                <a:ea typeface="+mj-ea"/>
                <a:cs typeface="+mj-cs"/>
              </a:rPr>
              <a:t>სმენის</a:t>
            </a:r>
            <a:r>
              <a:rPr lang="en-US" sz="1600" dirty="0">
                <a:solidFill>
                  <a:srgbClr val="008080"/>
                </a:solidFill>
                <a:latin typeface="+mj-lt"/>
                <a:ea typeface="+mj-ea"/>
                <a:cs typeface="+mj-cs"/>
              </a:rPr>
              <a:t> </a:t>
            </a:r>
            <a:r>
              <a:rPr lang="en-US" sz="1600" dirty="0" err="1">
                <a:solidFill>
                  <a:srgbClr val="008080"/>
                </a:solidFill>
                <a:latin typeface="+mj-lt"/>
                <a:ea typeface="+mj-ea"/>
                <a:cs typeface="+mj-cs"/>
              </a:rPr>
              <a:t>აპარატებით</a:t>
            </a:r>
            <a:r>
              <a:rPr lang="en-US" sz="1600" dirty="0">
                <a:solidFill>
                  <a:srgbClr val="008080"/>
                </a:solidFill>
                <a:latin typeface="+mj-lt"/>
                <a:ea typeface="+mj-ea"/>
                <a:cs typeface="+mj-cs"/>
              </a:rPr>
              <a:t> </a:t>
            </a:r>
            <a:r>
              <a:rPr lang="en-US" sz="1600" dirty="0" err="1">
                <a:solidFill>
                  <a:srgbClr val="008080"/>
                </a:solidFill>
                <a:latin typeface="+mj-lt"/>
                <a:ea typeface="+mj-ea"/>
                <a:cs typeface="+mj-cs"/>
              </a:rPr>
              <a:t>უზრუნველყოფის</a:t>
            </a:r>
            <a:r>
              <a:rPr lang="en-US" sz="1600" dirty="0">
                <a:solidFill>
                  <a:srgbClr val="008080"/>
                </a:solidFill>
                <a:latin typeface="+mj-lt"/>
                <a:ea typeface="+mj-ea"/>
                <a:cs typeface="+mj-cs"/>
              </a:rPr>
              <a:t> </a:t>
            </a:r>
            <a:r>
              <a:rPr lang="en-US" sz="1600" dirty="0" err="1">
                <a:solidFill>
                  <a:srgbClr val="008080"/>
                </a:solidFill>
                <a:latin typeface="+mj-lt"/>
                <a:ea typeface="+mj-ea"/>
                <a:cs typeface="+mj-cs"/>
              </a:rPr>
              <a:t>კომპონენტი</a:t>
            </a:r>
            <a:r>
              <a:rPr lang="en-US" sz="1600" dirty="0">
                <a:solidFill>
                  <a:srgbClr val="008080"/>
                </a:solidFill>
                <a:latin typeface="+mj-lt"/>
                <a:ea typeface="+mj-ea"/>
                <a:cs typeface="+mj-cs"/>
              </a:rPr>
              <a:t>;</a:t>
            </a:r>
            <a:endParaRPr lang="ka-GE" sz="1600" dirty="0">
              <a:solidFill>
                <a:srgbClr val="008080"/>
              </a:solidFill>
              <a:latin typeface="+mj-lt"/>
              <a:ea typeface="+mj-ea"/>
              <a:cs typeface="+mj-cs"/>
            </a:endParaRPr>
          </a:p>
          <a:p>
            <a:pPr marL="342900" indent="-342900" algn="just">
              <a:buFont typeface="Arial" pitchFamily="34" charset="0"/>
              <a:buChar char="•"/>
            </a:pPr>
            <a:endParaRPr lang="en-US" sz="1600" dirty="0">
              <a:solidFill>
                <a:srgbClr val="008080"/>
              </a:solidFill>
              <a:latin typeface="+mj-lt"/>
              <a:ea typeface="+mj-ea"/>
              <a:cs typeface="+mj-cs"/>
            </a:endParaRPr>
          </a:p>
          <a:p>
            <a:pPr marL="342900" indent="-342900" algn="just">
              <a:buFont typeface="Arial" pitchFamily="34" charset="0"/>
              <a:buChar char="•"/>
            </a:pPr>
            <a:r>
              <a:rPr lang="en-US" sz="1600" dirty="0">
                <a:solidFill>
                  <a:srgbClr val="008080"/>
                </a:solidFill>
                <a:latin typeface="+mj-lt"/>
                <a:ea typeface="+mj-ea"/>
                <a:cs typeface="+mj-cs"/>
              </a:rPr>
              <a:t> </a:t>
            </a:r>
            <a:r>
              <a:rPr lang="en-US" sz="1600" dirty="0" err="1">
                <a:solidFill>
                  <a:srgbClr val="008080"/>
                </a:solidFill>
                <a:latin typeface="+mj-lt"/>
                <a:ea typeface="+mj-ea"/>
                <a:cs typeface="+mj-cs"/>
              </a:rPr>
              <a:t>კოხლეარული</a:t>
            </a:r>
            <a:r>
              <a:rPr lang="en-US" sz="1600" dirty="0">
                <a:solidFill>
                  <a:srgbClr val="008080"/>
                </a:solidFill>
                <a:latin typeface="+mj-lt"/>
                <a:ea typeface="+mj-ea"/>
                <a:cs typeface="+mj-cs"/>
              </a:rPr>
              <a:t> </a:t>
            </a:r>
            <a:r>
              <a:rPr lang="en-US" sz="1600" dirty="0" err="1">
                <a:solidFill>
                  <a:srgbClr val="008080"/>
                </a:solidFill>
                <a:latin typeface="+mj-lt"/>
                <a:ea typeface="+mj-ea"/>
                <a:cs typeface="+mj-cs"/>
              </a:rPr>
              <a:t>იმპლანტით</a:t>
            </a:r>
            <a:r>
              <a:rPr lang="en-US" sz="1600" dirty="0">
                <a:solidFill>
                  <a:srgbClr val="008080"/>
                </a:solidFill>
                <a:latin typeface="+mj-lt"/>
                <a:ea typeface="+mj-ea"/>
                <a:cs typeface="+mj-cs"/>
              </a:rPr>
              <a:t> </a:t>
            </a:r>
            <a:r>
              <a:rPr lang="en-US" sz="1600" dirty="0" err="1">
                <a:solidFill>
                  <a:srgbClr val="008080"/>
                </a:solidFill>
                <a:latin typeface="+mj-lt"/>
                <a:ea typeface="+mj-ea"/>
                <a:cs typeface="+mj-cs"/>
              </a:rPr>
              <a:t>უზრუნველყოფის</a:t>
            </a:r>
            <a:r>
              <a:rPr lang="en-US" sz="1600" dirty="0">
                <a:solidFill>
                  <a:srgbClr val="008080"/>
                </a:solidFill>
                <a:latin typeface="+mj-lt"/>
                <a:ea typeface="+mj-ea"/>
                <a:cs typeface="+mj-cs"/>
              </a:rPr>
              <a:t> </a:t>
            </a:r>
            <a:r>
              <a:rPr lang="en-US" sz="1600" dirty="0" err="1">
                <a:solidFill>
                  <a:srgbClr val="008080"/>
                </a:solidFill>
                <a:latin typeface="+mj-lt"/>
                <a:ea typeface="+mj-ea"/>
                <a:cs typeface="+mj-cs"/>
              </a:rPr>
              <a:t>კომპონენტი</a:t>
            </a:r>
            <a:r>
              <a:rPr lang="en-US" sz="1600" dirty="0">
                <a:solidFill>
                  <a:srgbClr val="008080"/>
                </a:solidFill>
                <a:latin typeface="+mj-lt"/>
                <a:ea typeface="+mj-ea"/>
                <a:cs typeface="+mj-cs"/>
              </a:rPr>
              <a:t>;</a:t>
            </a:r>
            <a:endParaRPr lang="ka-GE" sz="1600" dirty="0">
              <a:solidFill>
                <a:srgbClr val="008080"/>
              </a:solidFill>
              <a:latin typeface="+mj-lt"/>
              <a:ea typeface="+mj-ea"/>
              <a:cs typeface="+mj-cs"/>
            </a:endParaRPr>
          </a:p>
          <a:p>
            <a:pPr marL="342900" indent="-342900" algn="just">
              <a:buFont typeface="Arial" pitchFamily="34" charset="0"/>
              <a:buChar char="•"/>
            </a:pPr>
            <a:endParaRPr lang="en-US" sz="1600" dirty="0">
              <a:solidFill>
                <a:srgbClr val="008080"/>
              </a:solidFill>
              <a:latin typeface="+mj-lt"/>
              <a:ea typeface="+mj-ea"/>
              <a:cs typeface="+mj-cs"/>
            </a:endParaRPr>
          </a:p>
          <a:p>
            <a:pPr marL="342900" indent="-342900" algn="just">
              <a:buFont typeface="Arial" pitchFamily="34" charset="0"/>
              <a:buChar char="•"/>
            </a:pPr>
            <a:r>
              <a:rPr lang="en-US" sz="1600" dirty="0">
                <a:solidFill>
                  <a:srgbClr val="008080"/>
                </a:solidFill>
                <a:latin typeface="+mj-lt"/>
                <a:ea typeface="+mj-ea"/>
                <a:cs typeface="+mj-cs"/>
              </a:rPr>
              <a:t> </a:t>
            </a:r>
            <a:r>
              <a:rPr lang="en-US" sz="1600" dirty="0" err="1">
                <a:solidFill>
                  <a:srgbClr val="008080"/>
                </a:solidFill>
                <a:latin typeface="+mj-lt"/>
                <a:ea typeface="+mj-ea"/>
                <a:cs typeface="+mj-cs"/>
              </a:rPr>
              <a:t>ყავარჯნებით</a:t>
            </a:r>
            <a:r>
              <a:rPr lang="en-US" sz="1600" dirty="0">
                <a:solidFill>
                  <a:srgbClr val="008080"/>
                </a:solidFill>
                <a:latin typeface="+mj-lt"/>
                <a:ea typeface="+mj-ea"/>
                <a:cs typeface="+mj-cs"/>
              </a:rPr>
              <a:t>, </a:t>
            </a:r>
            <a:r>
              <a:rPr lang="en-US" sz="1600" dirty="0" err="1">
                <a:solidFill>
                  <a:srgbClr val="008080"/>
                </a:solidFill>
                <a:latin typeface="+mj-lt"/>
                <a:ea typeface="+mj-ea"/>
                <a:cs typeface="+mj-cs"/>
              </a:rPr>
              <a:t>ხელჯოხ-ყავარჯნებით</a:t>
            </a:r>
            <a:r>
              <a:rPr lang="en-US" sz="1600" dirty="0">
                <a:solidFill>
                  <a:srgbClr val="008080"/>
                </a:solidFill>
                <a:latin typeface="+mj-lt"/>
                <a:ea typeface="+mj-ea"/>
                <a:cs typeface="+mj-cs"/>
              </a:rPr>
              <a:t>, </a:t>
            </a:r>
            <a:r>
              <a:rPr lang="en-US" sz="1600" dirty="0" err="1">
                <a:solidFill>
                  <a:srgbClr val="008080"/>
                </a:solidFill>
                <a:latin typeface="+mj-lt"/>
                <a:ea typeface="+mj-ea"/>
                <a:cs typeface="+mj-cs"/>
              </a:rPr>
              <a:t>უსინათლოთა</a:t>
            </a:r>
            <a:r>
              <a:rPr lang="en-US" sz="1600" dirty="0">
                <a:solidFill>
                  <a:srgbClr val="008080"/>
                </a:solidFill>
                <a:latin typeface="+mj-lt"/>
                <a:ea typeface="+mj-ea"/>
                <a:cs typeface="+mj-cs"/>
              </a:rPr>
              <a:t> </a:t>
            </a:r>
            <a:r>
              <a:rPr lang="en-US" sz="1600" dirty="0" err="1">
                <a:solidFill>
                  <a:srgbClr val="008080"/>
                </a:solidFill>
                <a:latin typeface="+mj-lt"/>
                <a:ea typeface="+mj-ea"/>
                <a:cs typeface="+mj-cs"/>
              </a:rPr>
              <a:t>ხელჯოხებით</a:t>
            </a:r>
            <a:r>
              <a:rPr lang="en-US" sz="1600" dirty="0">
                <a:solidFill>
                  <a:srgbClr val="008080"/>
                </a:solidFill>
                <a:latin typeface="+mj-lt"/>
                <a:ea typeface="+mj-ea"/>
                <a:cs typeface="+mj-cs"/>
              </a:rPr>
              <a:t> </a:t>
            </a:r>
            <a:r>
              <a:rPr lang="en-US" sz="1600" dirty="0" err="1">
                <a:solidFill>
                  <a:srgbClr val="008080"/>
                </a:solidFill>
                <a:latin typeface="+mj-lt"/>
                <a:ea typeface="+mj-ea"/>
                <a:cs typeface="+mj-cs"/>
              </a:rPr>
              <a:t>და</a:t>
            </a:r>
            <a:r>
              <a:rPr lang="en-US" sz="1600" dirty="0">
                <a:solidFill>
                  <a:srgbClr val="008080"/>
                </a:solidFill>
                <a:latin typeface="+mj-lt"/>
                <a:ea typeface="+mj-ea"/>
                <a:cs typeface="+mj-cs"/>
              </a:rPr>
              <a:t> </a:t>
            </a:r>
            <a:r>
              <a:rPr lang="en-US" sz="1600" dirty="0" err="1">
                <a:solidFill>
                  <a:srgbClr val="008080"/>
                </a:solidFill>
                <a:latin typeface="+mj-lt"/>
                <a:ea typeface="+mj-ea"/>
                <a:cs typeface="+mj-cs"/>
              </a:rPr>
              <a:t>გადასაადგილებელი</a:t>
            </a:r>
            <a:r>
              <a:rPr lang="en-US" sz="1600" dirty="0">
                <a:solidFill>
                  <a:srgbClr val="008080"/>
                </a:solidFill>
                <a:latin typeface="+mj-lt"/>
                <a:ea typeface="+mj-ea"/>
                <a:cs typeface="+mj-cs"/>
              </a:rPr>
              <a:t> </a:t>
            </a:r>
            <a:r>
              <a:rPr lang="en-US" sz="1600" dirty="0" err="1">
                <a:solidFill>
                  <a:srgbClr val="008080"/>
                </a:solidFill>
                <a:latin typeface="+mj-lt"/>
                <a:ea typeface="+mj-ea"/>
                <a:cs typeface="+mj-cs"/>
              </a:rPr>
              <a:t>ჩარჩოებით</a:t>
            </a:r>
            <a:r>
              <a:rPr lang="en-US" sz="1600" dirty="0">
                <a:solidFill>
                  <a:srgbClr val="008080"/>
                </a:solidFill>
                <a:latin typeface="+mj-lt"/>
                <a:ea typeface="+mj-ea"/>
                <a:cs typeface="+mj-cs"/>
              </a:rPr>
              <a:t> </a:t>
            </a:r>
            <a:r>
              <a:rPr lang="en-US" sz="1600" dirty="0" err="1">
                <a:solidFill>
                  <a:srgbClr val="008080"/>
                </a:solidFill>
                <a:latin typeface="+mj-lt"/>
                <a:ea typeface="+mj-ea"/>
                <a:cs typeface="+mj-cs"/>
              </a:rPr>
              <a:t>უზრუნველყოფის</a:t>
            </a:r>
            <a:r>
              <a:rPr lang="en-US" sz="1600" dirty="0">
                <a:solidFill>
                  <a:srgbClr val="008080"/>
                </a:solidFill>
                <a:latin typeface="+mj-lt"/>
                <a:ea typeface="+mj-ea"/>
                <a:cs typeface="+mj-cs"/>
              </a:rPr>
              <a:t> </a:t>
            </a:r>
            <a:r>
              <a:rPr lang="en-US" sz="1600" dirty="0" err="1">
                <a:solidFill>
                  <a:srgbClr val="008080"/>
                </a:solidFill>
                <a:latin typeface="+mj-lt"/>
                <a:ea typeface="+mj-ea"/>
                <a:cs typeface="+mj-cs"/>
              </a:rPr>
              <a:t>კომპონენტი</a:t>
            </a:r>
            <a:r>
              <a:rPr lang="ka-GE" sz="1600" dirty="0">
                <a:solidFill>
                  <a:srgbClr val="008080"/>
                </a:solidFill>
                <a:latin typeface="+mj-lt"/>
                <a:ea typeface="+mj-ea"/>
                <a:cs typeface="+mj-cs"/>
              </a:rPr>
              <a:t>.</a:t>
            </a:r>
            <a:endParaRPr lang="en-US" sz="1600" dirty="0">
              <a:solidFill>
                <a:srgbClr val="008080"/>
              </a:solidFill>
              <a:latin typeface="+mj-lt"/>
              <a:ea typeface="+mj-ea"/>
              <a:cs typeface="+mj-cs"/>
            </a:endParaRPr>
          </a:p>
          <a:p>
            <a:endParaRPr lang="ka-GE" sz="1600" dirty="0">
              <a:solidFill>
                <a:srgbClr val="008080"/>
              </a:solidFill>
              <a:latin typeface="+mj-lt"/>
              <a:ea typeface="+mj-ea"/>
              <a:cs typeface="+mj-cs"/>
            </a:endParaRPr>
          </a:p>
          <a:p>
            <a:endParaRPr lang="ka-GE" b="1" dirty="0" smtClean="0">
              <a:solidFill>
                <a:srgbClr val="008080"/>
              </a:solidFill>
              <a:latin typeface="+mj-lt"/>
              <a:ea typeface="+mj-ea"/>
              <a:cs typeface="+mj-cs"/>
            </a:endParaRPr>
          </a:p>
          <a:p>
            <a:endParaRPr lang="ka-GE" b="1" dirty="0">
              <a:solidFill>
                <a:srgbClr val="008080"/>
              </a:solidFill>
              <a:latin typeface="+mj-lt"/>
              <a:ea typeface="+mj-ea"/>
              <a:cs typeface="+mj-cs"/>
            </a:endParaRPr>
          </a:p>
          <a:p>
            <a:endParaRPr lang="en-US" b="1" dirty="0">
              <a:solidFill>
                <a:srgbClr val="008080"/>
              </a:solidFill>
              <a:latin typeface="+mj-lt"/>
              <a:ea typeface="+mj-ea"/>
              <a:cs typeface="+mj-cs"/>
            </a:endParaRPr>
          </a:p>
        </p:txBody>
      </p:sp>
    </p:spTree>
    <p:extLst>
      <p:ext uri="{BB962C8B-B14F-4D97-AF65-F5344CB8AC3E}">
        <p14:creationId xmlns:p14="http://schemas.microsoft.com/office/powerpoint/2010/main" val="262370414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ctrTitle"/>
          </p:nvPr>
        </p:nvSpPr>
        <p:spPr/>
        <p:txBody>
          <a:bodyPr/>
          <a:lstStyle/>
          <a:p>
            <a:endParaRPr lang="en-US" dirty="0"/>
          </a:p>
        </p:txBody>
      </p:sp>
      <p:sp>
        <p:nvSpPr>
          <p:cNvPr id="10" name="Subtitle 9"/>
          <p:cNvSpPr>
            <a:spLocks noGrp="1"/>
          </p:cNvSpPr>
          <p:nvPr>
            <p:ph type="subTitle" idx="1"/>
          </p:nvPr>
        </p:nvSpPr>
        <p:spPr/>
        <p:txBody>
          <a:bodyPr/>
          <a:lstStyle/>
          <a:p>
            <a:endParaRPr lang="en-US"/>
          </a:p>
        </p:txBody>
      </p:sp>
      <p:pic>
        <p:nvPicPr>
          <p:cNvPr id="4" name="Picture 3" descr="MOH ppt-02.jpg"/>
          <p:cNvPicPr>
            <a:picLocks noChangeAspect="1"/>
          </p:cNvPicPr>
          <p:nvPr/>
        </p:nvPicPr>
        <p:blipFill>
          <a:blip r:embed="rId2" cstate="print"/>
          <a:stretch>
            <a:fillRect/>
          </a:stretch>
        </p:blipFill>
        <p:spPr>
          <a:xfrm>
            <a:off x="-228600" y="536"/>
            <a:ext cx="9372600" cy="6857464"/>
          </a:xfrm>
          <a:prstGeom prst="rect">
            <a:avLst/>
          </a:prstGeom>
        </p:spPr>
      </p:pic>
      <p:sp>
        <p:nvSpPr>
          <p:cNvPr id="7" name="Title 1"/>
          <p:cNvSpPr txBox="1">
            <a:spLocks/>
          </p:cNvSpPr>
          <p:nvPr/>
        </p:nvSpPr>
        <p:spPr>
          <a:xfrm>
            <a:off x="2209800" y="388104"/>
            <a:ext cx="6248400" cy="1440696"/>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n-US" sz="2000" b="1" dirty="0">
              <a:solidFill>
                <a:srgbClr val="008080"/>
              </a:solidFill>
            </a:endParaRPr>
          </a:p>
        </p:txBody>
      </p:sp>
      <p:sp>
        <p:nvSpPr>
          <p:cNvPr id="11" name="Title 1"/>
          <p:cNvSpPr txBox="1">
            <a:spLocks/>
          </p:cNvSpPr>
          <p:nvPr/>
        </p:nvSpPr>
        <p:spPr>
          <a:xfrm>
            <a:off x="457200" y="1531104"/>
            <a:ext cx="8305800" cy="4412496"/>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n-US" sz="1600" b="1" dirty="0"/>
          </a:p>
          <a:p>
            <a:pPr algn="just"/>
            <a:endParaRPr lang="ka-GE" sz="1600" dirty="0">
              <a:solidFill>
                <a:srgbClr val="008080"/>
              </a:solidFill>
            </a:endParaRPr>
          </a:p>
          <a:p>
            <a:pPr algn="l"/>
            <a:endParaRPr lang="ka-GE" sz="1600" dirty="0">
              <a:solidFill>
                <a:srgbClr val="008080"/>
              </a:solidFill>
            </a:endParaRPr>
          </a:p>
        </p:txBody>
      </p:sp>
      <p:sp>
        <p:nvSpPr>
          <p:cNvPr id="3" name="Rectangle 2"/>
          <p:cNvSpPr/>
          <p:nvPr/>
        </p:nvSpPr>
        <p:spPr>
          <a:xfrm>
            <a:off x="685800" y="1828800"/>
            <a:ext cx="8077200" cy="5816977"/>
          </a:xfrm>
          <a:prstGeom prst="rect">
            <a:avLst/>
          </a:prstGeom>
        </p:spPr>
        <p:txBody>
          <a:bodyPr wrap="square">
            <a:spAutoFit/>
          </a:bodyPr>
          <a:lstStyle/>
          <a:p>
            <a:pPr marL="285750" indent="-285750" algn="just">
              <a:buFont typeface="Wingdings" pitchFamily="2" charset="2"/>
              <a:buChar char="Ø"/>
            </a:pPr>
            <a:r>
              <a:rPr lang="ka-GE" dirty="0">
                <a:solidFill>
                  <a:srgbClr val="008080"/>
                </a:solidFill>
                <a:latin typeface="+mj-lt"/>
                <a:ea typeface="+mj-ea"/>
                <a:cs typeface="+mj-cs"/>
              </a:rPr>
              <a:t>კრიზისულ მდგომარეობაში მყოფი ბავშვიანი ოჯახების დახმარების ქვეპროგრამა</a:t>
            </a:r>
          </a:p>
          <a:p>
            <a:pPr marL="285750" indent="-285750" algn="just">
              <a:buFont typeface="Wingdings" pitchFamily="2" charset="2"/>
              <a:buChar char="Ø"/>
            </a:pPr>
            <a:r>
              <a:rPr lang="ka-GE" dirty="0">
                <a:solidFill>
                  <a:srgbClr val="008080"/>
                </a:solidFill>
                <a:latin typeface="+mj-lt"/>
                <a:ea typeface="+mj-ea"/>
                <a:cs typeface="+mj-cs"/>
              </a:rPr>
              <a:t>ომის მონაწილეთა რეაბილიტაციის ხელშეწყობის ქვეპროგრამა</a:t>
            </a:r>
          </a:p>
          <a:p>
            <a:pPr marL="285750" indent="-285750" algn="just">
              <a:buFont typeface="Wingdings" pitchFamily="2" charset="2"/>
              <a:buChar char="Ø"/>
            </a:pPr>
            <a:r>
              <a:rPr lang="ka-GE" dirty="0">
                <a:solidFill>
                  <a:srgbClr val="008080"/>
                </a:solidFill>
                <a:latin typeface="+mj-lt"/>
                <a:ea typeface="+mj-ea"/>
                <a:cs typeface="+mj-cs"/>
              </a:rPr>
              <a:t>ყრუთა კომუნიკაციის ხელშეწყობის ქვეპროგრამა</a:t>
            </a:r>
          </a:p>
          <a:p>
            <a:pPr marL="285750" indent="-285750" algn="just">
              <a:buFont typeface="Wingdings" pitchFamily="2" charset="2"/>
              <a:buChar char="Ø"/>
            </a:pPr>
            <a:r>
              <a:rPr lang="ka-GE" dirty="0">
                <a:solidFill>
                  <a:srgbClr val="008080"/>
                </a:solidFill>
                <a:latin typeface="+mj-lt"/>
                <a:ea typeface="+mj-ea"/>
                <a:cs typeface="+mj-cs"/>
              </a:rPr>
              <a:t>დედათა და ბავშვთა თავშესაფრით უზრუნველყოფის ქვეპროგრამა</a:t>
            </a:r>
          </a:p>
          <a:p>
            <a:pPr marL="285750" indent="-285750" algn="just">
              <a:buFont typeface="Wingdings" pitchFamily="2" charset="2"/>
              <a:buChar char="Ø"/>
            </a:pPr>
            <a:r>
              <a:rPr lang="ka-GE" dirty="0">
                <a:solidFill>
                  <a:srgbClr val="008080"/>
                </a:solidFill>
                <a:latin typeface="+mj-lt"/>
                <a:ea typeface="+mj-ea"/>
                <a:cs typeface="+mj-cs"/>
              </a:rPr>
              <a:t>მინდობით აღზრდის ქვეპროგრამა;</a:t>
            </a:r>
          </a:p>
          <a:p>
            <a:pPr marL="285750" indent="-285750" algn="just">
              <a:buFont typeface="Wingdings" pitchFamily="2" charset="2"/>
              <a:buChar char="Ø"/>
            </a:pPr>
            <a:r>
              <a:rPr lang="ka-GE" dirty="0">
                <a:solidFill>
                  <a:srgbClr val="008080"/>
                </a:solidFill>
                <a:latin typeface="+mj-lt"/>
                <a:ea typeface="+mj-ea"/>
                <a:cs typeface="+mj-cs"/>
              </a:rPr>
              <a:t>მცირე საოჯახო ტიპის სახლებში მომსახურებით უზრუნველყოფის  ქვეპროგრამა;</a:t>
            </a:r>
          </a:p>
          <a:p>
            <a:pPr marL="285750" indent="-285750" algn="just">
              <a:buFont typeface="Wingdings" pitchFamily="2" charset="2"/>
              <a:buChar char="Ø"/>
            </a:pPr>
            <a:r>
              <a:rPr lang="ka-GE" dirty="0">
                <a:solidFill>
                  <a:srgbClr val="008080"/>
                </a:solidFill>
                <a:latin typeface="+mj-lt"/>
                <a:ea typeface="+mj-ea"/>
                <a:cs typeface="+mj-cs"/>
              </a:rPr>
              <a:t>მიუსაფარ ბავშვთა თავშესაფრით უზრუნველყოფის ქვეპროგრამა;</a:t>
            </a:r>
          </a:p>
          <a:p>
            <a:pPr marL="285750" indent="-285750" algn="just">
              <a:buFont typeface="Wingdings" pitchFamily="2" charset="2"/>
              <a:buChar char="Ø"/>
            </a:pPr>
            <a:r>
              <a:rPr lang="ka-GE" dirty="0">
                <a:solidFill>
                  <a:srgbClr val="008080"/>
                </a:solidFill>
                <a:latin typeface="+mj-lt"/>
                <a:ea typeface="+mj-ea"/>
                <a:cs typeface="+mj-cs"/>
              </a:rPr>
              <a:t>სათემო ორგანიზაციებში მომსახურებით უზრუნველყოფის ქვეპროგრამა:</a:t>
            </a:r>
          </a:p>
          <a:p>
            <a:pPr algn="just"/>
            <a:r>
              <a:rPr lang="ka-GE" dirty="0">
                <a:solidFill>
                  <a:srgbClr val="008080"/>
                </a:solidFill>
                <a:latin typeface="+mj-lt"/>
                <a:ea typeface="+mj-ea"/>
                <a:cs typeface="+mj-cs"/>
              </a:rPr>
              <a:t> - ხანდაზმულთა და შშმ პირთა სათემო მომსახურებით უზრუნველყოფის კომპონენტი;</a:t>
            </a:r>
          </a:p>
          <a:p>
            <a:pPr algn="just"/>
            <a:r>
              <a:rPr lang="ka-GE" dirty="0">
                <a:solidFill>
                  <a:srgbClr val="008080"/>
                </a:solidFill>
                <a:latin typeface="+mj-lt"/>
                <a:ea typeface="+mj-ea"/>
                <a:cs typeface="+mj-cs"/>
              </a:rPr>
              <a:t>-  შშმ პირთა საოჯახო ტიპის დამოუკიდებელი ცხოვრების ხელშემწყობი მომსახურებით ურუნველყოფის კომპონენტი.</a:t>
            </a:r>
          </a:p>
          <a:p>
            <a:pPr marL="285750" indent="-285750" algn="just">
              <a:buFont typeface="Wingdings" pitchFamily="2" charset="2"/>
              <a:buChar char="Ø"/>
            </a:pPr>
            <a:endParaRPr lang="ka-GE" sz="1600" dirty="0">
              <a:solidFill>
                <a:srgbClr val="008080"/>
              </a:solidFill>
              <a:latin typeface="+mj-lt"/>
              <a:ea typeface="+mj-ea"/>
              <a:cs typeface="+mj-cs"/>
            </a:endParaRPr>
          </a:p>
          <a:p>
            <a:r>
              <a:rPr lang="ka-GE" sz="1600" b="1" dirty="0">
                <a:solidFill>
                  <a:srgbClr val="008080"/>
                </a:solidFill>
                <a:latin typeface="+mj-lt"/>
                <a:ea typeface="+mj-ea"/>
                <a:cs typeface="+mj-cs"/>
              </a:rPr>
              <a:t> </a:t>
            </a:r>
          </a:p>
          <a:p>
            <a:endParaRPr lang="ka-GE" sz="1600" dirty="0">
              <a:solidFill>
                <a:srgbClr val="008080"/>
              </a:solidFill>
              <a:latin typeface="+mj-lt"/>
              <a:ea typeface="+mj-ea"/>
              <a:cs typeface="+mj-cs"/>
            </a:endParaRPr>
          </a:p>
          <a:p>
            <a:endParaRPr lang="ka-GE" b="1" dirty="0" smtClean="0">
              <a:solidFill>
                <a:srgbClr val="008080"/>
              </a:solidFill>
              <a:latin typeface="+mj-lt"/>
              <a:ea typeface="+mj-ea"/>
              <a:cs typeface="+mj-cs"/>
            </a:endParaRPr>
          </a:p>
          <a:p>
            <a:endParaRPr lang="ka-GE" b="1" dirty="0">
              <a:solidFill>
                <a:srgbClr val="008080"/>
              </a:solidFill>
              <a:latin typeface="+mj-lt"/>
              <a:ea typeface="+mj-ea"/>
              <a:cs typeface="+mj-cs"/>
            </a:endParaRPr>
          </a:p>
          <a:p>
            <a:endParaRPr lang="en-US" b="1" dirty="0">
              <a:solidFill>
                <a:srgbClr val="008080"/>
              </a:solidFill>
              <a:latin typeface="+mj-lt"/>
              <a:ea typeface="+mj-ea"/>
              <a:cs typeface="+mj-cs"/>
            </a:endParaRPr>
          </a:p>
        </p:txBody>
      </p:sp>
      <p:sp>
        <p:nvSpPr>
          <p:cNvPr id="2" name="Rectangle 1"/>
          <p:cNvSpPr/>
          <p:nvPr/>
        </p:nvSpPr>
        <p:spPr>
          <a:xfrm>
            <a:off x="2057400" y="838200"/>
            <a:ext cx="6705600" cy="707886"/>
          </a:xfrm>
          <a:prstGeom prst="rect">
            <a:avLst/>
          </a:prstGeom>
        </p:spPr>
        <p:txBody>
          <a:bodyPr wrap="square">
            <a:spAutoFit/>
          </a:bodyPr>
          <a:lstStyle/>
          <a:p>
            <a:r>
              <a:rPr lang="ka-GE" sz="2000" b="1" dirty="0" smtClean="0">
                <a:solidFill>
                  <a:srgbClr val="008080"/>
                </a:solidFill>
                <a:latin typeface="+mj-lt"/>
                <a:ea typeface="+mj-ea"/>
                <a:cs typeface="+mj-cs"/>
              </a:rPr>
              <a:t>სოციალური რეაბილიტაციისა და ბავშვზე ზრუნვის პროგრამის სხვა ქვეპროგრამები</a:t>
            </a:r>
            <a:endParaRPr lang="ka-GE" sz="2000" b="1" dirty="0">
              <a:solidFill>
                <a:srgbClr val="008080"/>
              </a:solidFill>
              <a:latin typeface="+mj-lt"/>
              <a:ea typeface="+mj-ea"/>
              <a:cs typeface="+mj-cs"/>
            </a:endParaRPr>
          </a:p>
        </p:txBody>
      </p:sp>
    </p:spTree>
    <p:extLst>
      <p:ext uri="{BB962C8B-B14F-4D97-AF65-F5344CB8AC3E}">
        <p14:creationId xmlns:p14="http://schemas.microsoft.com/office/powerpoint/2010/main" val="147492770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ctrTitle"/>
          </p:nvPr>
        </p:nvSpPr>
        <p:spPr/>
        <p:txBody>
          <a:bodyPr/>
          <a:lstStyle/>
          <a:p>
            <a:endParaRPr lang="en-US" dirty="0"/>
          </a:p>
        </p:txBody>
      </p:sp>
      <p:sp>
        <p:nvSpPr>
          <p:cNvPr id="10" name="Subtitle 9"/>
          <p:cNvSpPr>
            <a:spLocks noGrp="1"/>
          </p:cNvSpPr>
          <p:nvPr>
            <p:ph type="subTitle" idx="1"/>
          </p:nvPr>
        </p:nvSpPr>
        <p:spPr/>
        <p:txBody>
          <a:bodyPr/>
          <a:lstStyle/>
          <a:p>
            <a:endParaRPr lang="en-US"/>
          </a:p>
        </p:txBody>
      </p:sp>
      <p:pic>
        <p:nvPicPr>
          <p:cNvPr id="4" name="Picture 3" descr="MOH ppt-02.jpg"/>
          <p:cNvPicPr>
            <a:picLocks noChangeAspect="1"/>
          </p:cNvPicPr>
          <p:nvPr/>
        </p:nvPicPr>
        <p:blipFill>
          <a:blip r:embed="rId2" cstate="print"/>
          <a:stretch>
            <a:fillRect/>
          </a:stretch>
        </p:blipFill>
        <p:spPr>
          <a:xfrm>
            <a:off x="-304800" y="0"/>
            <a:ext cx="9448800" cy="6857464"/>
          </a:xfrm>
          <a:prstGeom prst="rect">
            <a:avLst/>
          </a:prstGeom>
        </p:spPr>
      </p:pic>
      <p:sp>
        <p:nvSpPr>
          <p:cNvPr id="7" name="Title 1"/>
          <p:cNvSpPr txBox="1">
            <a:spLocks/>
          </p:cNvSpPr>
          <p:nvPr/>
        </p:nvSpPr>
        <p:spPr>
          <a:xfrm>
            <a:off x="2209800" y="388104"/>
            <a:ext cx="6248400" cy="1440696"/>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n-US" sz="2000" b="1" dirty="0">
              <a:solidFill>
                <a:srgbClr val="008080"/>
              </a:solidFill>
            </a:endParaRPr>
          </a:p>
        </p:txBody>
      </p:sp>
      <p:sp>
        <p:nvSpPr>
          <p:cNvPr id="11" name="Title 1"/>
          <p:cNvSpPr txBox="1">
            <a:spLocks/>
          </p:cNvSpPr>
          <p:nvPr/>
        </p:nvSpPr>
        <p:spPr>
          <a:xfrm>
            <a:off x="457200" y="1531104"/>
            <a:ext cx="8305800" cy="4412496"/>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n-US" sz="1600" b="1" dirty="0"/>
          </a:p>
          <a:p>
            <a:pPr algn="just"/>
            <a:endParaRPr lang="ka-GE" sz="1600" dirty="0">
              <a:solidFill>
                <a:srgbClr val="008080"/>
              </a:solidFill>
            </a:endParaRPr>
          </a:p>
          <a:p>
            <a:pPr algn="l"/>
            <a:endParaRPr lang="ka-GE" sz="1600" dirty="0">
              <a:solidFill>
                <a:srgbClr val="008080"/>
              </a:solidFill>
            </a:endParaRPr>
          </a:p>
        </p:txBody>
      </p:sp>
      <p:sp>
        <p:nvSpPr>
          <p:cNvPr id="3" name="Rectangle 2"/>
          <p:cNvSpPr/>
          <p:nvPr/>
        </p:nvSpPr>
        <p:spPr>
          <a:xfrm>
            <a:off x="152400" y="1828800"/>
            <a:ext cx="8991600" cy="4247317"/>
          </a:xfrm>
          <a:prstGeom prst="rect">
            <a:avLst/>
          </a:prstGeom>
        </p:spPr>
        <p:txBody>
          <a:bodyPr wrap="square">
            <a:spAutoFit/>
          </a:bodyPr>
          <a:lstStyle/>
          <a:p>
            <a:pPr marL="285750" indent="-285750" algn="just">
              <a:buFont typeface="Wingdings" pitchFamily="2" charset="2"/>
              <a:buChar char="Ø"/>
            </a:pPr>
            <a:r>
              <a:rPr lang="ka-GE" sz="2000" b="1" dirty="0">
                <a:solidFill>
                  <a:srgbClr val="008080"/>
                </a:solidFill>
                <a:latin typeface="+mj-lt"/>
                <a:ea typeface="+mj-ea"/>
                <a:cs typeface="+mj-cs"/>
              </a:rPr>
              <a:t>სოციალური ზრუნვის სისტემის ინსტიტუციური ცვლილებები</a:t>
            </a:r>
            <a:endParaRPr lang="en-US" sz="2000" b="1" dirty="0">
              <a:solidFill>
                <a:srgbClr val="008080"/>
              </a:solidFill>
              <a:latin typeface="+mj-lt"/>
              <a:ea typeface="+mj-ea"/>
              <a:cs typeface="+mj-cs"/>
            </a:endParaRPr>
          </a:p>
          <a:p>
            <a:pPr marL="285750" indent="-285750" algn="just">
              <a:buFont typeface="Wingdings" pitchFamily="2" charset="2"/>
              <a:buChar char="Ø"/>
            </a:pPr>
            <a:endParaRPr lang="ka-GE" sz="1600" dirty="0">
              <a:solidFill>
                <a:srgbClr val="008080"/>
              </a:solidFill>
              <a:latin typeface="+mj-lt"/>
              <a:ea typeface="+mj-ea"/>
              <a:cs typeface="+mj-cs"/>
            </a:endParaRPr>
          </a:p>
          <a:p>
            <a:pPr marL="285750" indent="-285750">
              <a:buFont typeface="Arial" panose="020B0604020202020204" pitchFamily="34" charset="0"/>
              <a:buChar char="•"/>
            </a:pPr>
            <a:r>
              <a:rPr lang="ka-GE" dirty="0" smtClean="0">
                <a:solidFill>
                  <a:srgbClr val="008080"/>
                </a:solidFill>
                <a:latin typeface="+mj-lt"/>
                <a:ea typeface="+mj-ea"/>
                <a:cs typeface="+mj-cs"/>
              </a:rPr>
              <a:t>სსიპ </a:t>
            </a:r>
            <a:r>
              <a:rPr lang="ka-GE" dirty="0">
                <a:solidFill>
                  <a:srgbClr val="008080"/>
                </a:solidFill>
                <a:latin typeface="+mj-lt"/>
                <a:ea typeface="+mj-ea"/>
                <a:cs typeface="+mj-cs"/>
              </a:rPr>
              <a:t>„ადამიანით ვაჭრობისა და ტრეფიკინგის მსხვერპლთა, დაზარალებულთა დახმარების სახელმწიფო ფონდის ტრანსფორმაციის შედეგად </a:t>
            </a:r>
            <a:endParaRPr lang="en-US" dirty="0">
              <a:solidFill>
                <a:srgbClr val="008080"/>
              </a:solidFill>
              <a:latin typeface="+mj-lt"/>
              <a:ea typeface="+mj-ea"/>
              <a:cs typeface="+mj-cs"/>
            </a:endParaRPr>
          </a:p>
          <a:p>
            <a:pPr lvl="0"/>
            <a:r>
              <a:rPr lang="ka-GE" dirty="0">
                <a:solidFill>
                  <a:srgbClr val="008080"/>
                </a:solidFill>
                <a:latin typeface="+mj-lt"/>
                <a:ea typeface="+mj-ea"/>
                <a:cs typeface="+mj-cs"/>
              </a:rPr>
              <a:t>ჩამოყალიბდა „სახელმწიფო ზრუნვისა და ტრეფიკინგის მსხვერპლთა, დაზარალებულთა დახმარების სააგენტო“ </a:t>
            </a:r>
            <a:endParaRPr lang="ka-GE" dirty="0" smtClean="0">
              <a:solidFill>
                <a:srgbClr val="008080"/>
              </a:solidFill>
              <a:latin typeface="+mj-lt"/>
              <a:ea typeface="+mj-ea"/>
              <a:cs typeface="+mj-cs"/>
            </a:endParaRPr>
          </a:p>
          <a:p>
            <a:pPr marL="285750" lvl="0" indent="-285750">
              <a:buFont typeface="Arial" panose="020B0604020202020204" pitchFamily="34" charset="0"/>
              <a:buChar char="•"/>
            </a:pPr>
            <a:r>
              <a:rPr lang="ka-GE" dirty="0" smtClean="0">
                <a:solidFill>
                  <a:srgbClr val="008080"/>
                </a:solidFill>
                <a:latin typeface="+mj-lt"/>
                <a:ea typeface="+mj-ea"/>
                <a:cs typeface="+mj-cs"/>
              </a:rPr>
              <a:t>გაერთიანდა </a:t>
            </a:r>
            <a:r>
              <a:rPr lang="ka-GE" dirty="0">
                <a:solidFill>
                  <a:srgbClr val="008080"/>
                </a:solidFill>
                <a:latin typeface="+mj-lt"/>
                <a:ea typeface="+mj-ea"/>
                <a:cs typeface="+mj-cs"/>
              </a:rPr>
              <a:t>სახელმწიფო ზრუნვისა და მხარდაჭერის მომსახურებები ერთი ქოლგის </a:t>
            </a:r>
            <a:r>
              <a:rPr lang="ka-GE" dirty="0" smtClean="0">
                <a:solidFill>
                  <a:srgbClr val="008080"/>
                </a:solidFill>
                <a:latin typeface="+mj-lt"/>
                <a:ea typeface="+mj-ea"/>
                <a:cs typeface="+mj-cs"/>
              </a:rPr>
              <a:t>ქვეშ</a:t>
            </a:r>
            <a:endParaRPr lang="ka-GE" dirty="0">
              <a:solidFill>
                <a:srgbClr val="008080"/>
              </a:solidFill>
              <a:latin typeface="+mj-lt"/>
              <a:ea typeface="+mj-ea"/>
              <a:cs typeface="+mj-cs"/>
            </a:endParaRPr>
          </a:p>
          <a:p>
            <a:pPr marL="285750" lvl="0" indent="-285750">
              <a:buFont typeface="Arial" panose="020B0604020202020204" pitchFamily="34" charset="0"/>
              <a:buChar char="•"/>
            </a:pPr>
            <a:r>
              <a:rPr lang="ka-GE" dirty="0" smtClean="0">
                <a:solidFill>
                  <a:srgbClr val="008080"/>
                </a:solidFill>
                <a:latin typeface="+mj-lt"/>
                <a:ea typeface="+mj-ea"/>
                <a:cs typeface="+mj-cs"/>
              </a:rPr>
              <a:t>დაიხვეწა </a:t>
            </a:r>
            <a:r>
              <a:rPr lang="ka-GE" dirty="0">
                <a:solidFill>
                  <a:srgbClr val="008080"/>
                </a:solidFill>
                <a:latin typeface="+mj-lt"/>
                <a:ea typeface="+mj-ea"/>
                <a:cs typeface="+mj-cs"/>
              </a:rPr>
              <a:t>და ჩამოყალიბდა უფრო მოქნილი ახალი ორგანიზაციული </a:t>
            </a:r>
            <a:r>
              <a:rPr lang="ka-GE" dirty="0" smtClean="0">
                <a:solidFill>
                  <a:srgbClr val="008080"/>
                </a:solidFill>
                <a:latin typeface="+mj-lt"/>
                <a:ea typeface="+mj-ea"/>
                <a:cs typeface="+mj-cs"/>
              </a:rPr>
              <a:t>სტრუქტურა</a:t>
            </a:r>
            <a:endParaRPr lang="ka-GE" dirty="0">
              <a:solidFill>
                <a:srgbClr val="008080"/>
              </a:solidFill>
              <a:latin typeface="+mj-lt"/>
              <a:ea typeface="+mj-ea"/>
              <a:cs typeface="+mj-cs"/>
            </a:endParaRPr>
          </a:p>
          <a:p>
            <a:pPr marL="285750" lvl="0" indent="-285750">
              <a:buFont typeface="Arial" panose="020B0604020202020204" pitchFamily="34" charset="0"/>
              <a:buChar char="•"/>
            </a:pPr>
            <a:r>
              <a:rPr lang="ka-GE" dirty="0" smtClean="0">
                <a:solidFill>
                  <a:srgbClr val="008080"/>
                </a:solidFill>
                <a:latin typeface="+mj-lt"/>
                <a:ea typeface="+mj-ea"/>
                <a:cs typeface="+mj-cs"/>
              </a:rPr>
              <a:t>გაიზარდა </a:t>
            </a:r>
            <a:r>
              <a:rPr lang="ka-GE" dirty="0">
                <a:solidFill>
                  <a:srgbClr val="008080"/>
                </a:solidFill>
                <a:latin typeface="+mj-lt"/>
                <a:ea typeface="+mj-ea"/>
                <a:cs typeface="+mj-cs"/>
              </a:rPr>
              <a:t>სოციალურ მუშაკთა შრომის ანაზღაურება და </a:t>
            </a:r>
            <a:r>
              <a:rPr lang="ka-GE" dirty="0" smtClean="0">
                <a:solidFill>
                  <a:srgbClr val="008080"/>
                </a:solidFill>
                <a:latin typeface="+mj-lt"/>
                <a:ea typeface="+mj-ea"/>
                <a:cs typeface="+mj-cs"/>
              </a:rPr>
              <a:t>ორგანიზაციის </a:t>
            </a:r>
            <a:r>
              <a:rPr lang="ka-GE" dirty="0">
                <a:solidFill>
                  <a:srgbClr val="008080"/>
                </a:solidFill>
                <a:latin typeface="+mj-lt"/>
                <a:ea typeface="+mj-ea"/>
                <a:cs typeface="+mj-cs"/>
              </a:rPr>
              <a:t>საშტატო </a:t>
            </a:r>
            <a:r>
              <a:rPr lang="ka-GE" dirty="0" smtClean="0">
                <a:solidFill>
                  <a:srgbClr val="008080"/>
                </a:solidFill>
                <a:latin typeface="+mj-lt"/>
                <a:ea typeface="+mj-ea"/>
                <a:cs typeface="+mj-cs"/>
              </a:rPr>
              <a:t>ოდენობა</a:t>
            </a:r>
            <a:endParaRPr lang="ka-GE" dirty="0">
              <a:solidFill>
                <a:srgbClr val="008080"/>
              </a:solidFill>
              <a:latin typeface="+mj-lt"/>
              <a:ea typeface="+mj-ea"/>
              <a:cs typeface="+mj-cs"/>
            </a:endParaRPr>
          </a:p>
          <a:p>
            <a:pPr marL="285750" lvl="0" indent="-285750">
              <a:buFont typeface="Arial" panose="020B0604020202020204" pitchFamily="34" charset="0"/>
              <a:buChar char="•"/>
            </a:pPr>
            <a:r>
              <a:rPr lang="ka-GE" sz="2000" b="1" dirty="0" smtClean="0">
                <a:solidFill>
                  <a:srgbClr val="008080"/>
                </a:solidFill>
                <a:latin typeface="+mj-lt"/>
                <a:ea typeface="+mj-ea"/>
                <a:cs typeface="+mj-cs"/>
              </a:rPr>
              <a:t>ფუნქციონირება </a:t>
            </a:r>
            <a:r>
              <a:rPr lang="ka-GE" sz="2000" b="1" dirty="0">
                <a:solidFill>
                  <a:srgbClr val="008080"/>
                </a:solidFill>
                <a:latin typeface="+mj-lt"/>
                <a:ea typeface="+mj-ea"/>
                <a:cs typeface="+mj-cs"/>
              </a:rPr>
              <a:t>დაიწყო ბავშვთა დახმარების ცხელმა ხაზმა - 111</a:t>
            </a:r>
            <a:endParaRPr lang="en-US" sz="2000" b="1" dirty="0">
              <a:solidFill>
                <a:srgbClr val="008080"/>
              </a:solidFill>
              <a:latin typeface="+mj-lt"/>
              <a:ea typeface="+mj-ea"/>
              <a:cs typeface="+mj-cs"/>
            </a:endParaRPr>
          </a:p>
          <a:p>
            <a:endParaRPr lang="ka-GE" b="1" dirty="0" smtClean="0">
              <a:solidFill>
                <a:srgbClr val="008080"/>
              </a:solidFill>
              <a:latin typeface="+mj-lt"/>
              <a:ea typeface="+mj-ea"/>
              <a:cs typeface="+mj-cs"/>
            </a:endParaRPr>
          </a:p>
          <a:p>
            <a:endParaRPr lang="ka-GE" b="1" dirty="0">
              <a:solidFill>
                <a:srgbClr val="008080"/>
              </a:solidFill>
              <a:latin typeface="+mj-lt"/>
              <a:ea typeface="+mj-ea"/>
              <a:cs typeface="+mj-cs"/>
            </a:endParaRPr>
          </a:p>
          <a:p>
            <a:endParaRPr lang="en-US" b="1" dirty="0">
              <a:solidFill>
                <a:srgbClr val="008080"/>
              </a:solidFill>
              <a:latin typeface="+mj-lt"/>
              <a:ea typeface="+mj-ea"/>
              <a:cs typeface="+mj-cs"/>
            </a:endParaRPr>
          </a:p>
        </p:txBody>
      </p:sp>
      <p:sp>
        <p:nvSpPr>
          <p:cNvPr id="2" name="Rectangle 1"/>
          <p:cNvSpPr/>
          <p:nvPr/>
        </p:nvSpPr>
        <p:spPr>
          <a:xfrm>
            <a:off x="2057400" y="838200"/>
            <a:ext cx="6705600" cy="400110"/>
          </a:xfrm>
          <a:prstGeom prst="rect">
            <a:avLst/>
          </a:prstGeom>
        </p:spPr>
        <p:txBody>
          <a:bodyPr wrap="square">
            <a:spAutoFit/>
          </a:bodyPr>
          <a:lstStyle/>
          <a:p>
            <a:r>
              <a:rPr lang="ka-GE" sz="2000" b="1" dirty="0" smtClean="0">
                <a:solidFill>
                  <a:srgbClr val="008080"/>
                </a:solidFill>
                <a:latin typeface="+mj-lt"/>
                <a:ea typeface="+mj-ea"/>
                <a:cs typeface="+mj-cs"/>
              </a:rPr>
              <a:t>       მიმდინარე რეფორმები</a:t>
            </a:r>
            <a:endParaRPr lang="ka-GE" sz="2000" b="1" dirty="0">
              <a:solidFill>
                <a:srgbClr val="008080"/>
              </a:solidFill>
              <a:latin typeface="+mj-lt"/>
              <a:ea typeface="+mj-ea"/>
              <a:cs typeface="+mj-cs"/>
            </a:endParaRPr>
          </a:p>
        </p:txBody>
      </p:sp>
    </p:spTree>
    <p:extLst>
      <p:ext uri="{BB962C8B-B14F-4D97-AF65-F5344CB8AC3E}">
        <p14:creationId xmlns:p14="http://schemas.microsoft.com/office/powerpoint/2010/main" val="267883241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ctrTitle"/>
          </p:nvPr>
        </p:nvSpPr>
        <p:spPr/>
        <p:txBody>
          <a:bodyPr/>
          <a:lstStyle/>
          <a:p>
            <a:endParaRPr lang="en-US" dirty="0"/>
          </a:p>
        </p:txBody>
      </p:sp>
      <p:sp>
        <p:nvSpPr>
          <p:cNvPr id="10" name="Subtitle 9"/>
          <p:cNvSpPr>
            <a:spLocks noGrp="1"/>
          </p:cNvSpPr>
          <p:nvPr>
            <p:ph type="subTitle" idx="1"/>
          </p:nvPr>
        </p:nvSpPr>
        <p:spPr/>
        <p:txBody>
          <a:bodyPr/>
          <a:lstStyle/>
          <a:p>
            <a:endParaRPr lang="en-US"/>
          </a:p>
        </p:txBody>
      </p:sp>
      <p:pic>
        <p:nvPicPr>
          <p:cNvPr id="4" name="Picture 3" descr="MOH ppt-02.jpg"/>
          <p:cNvPicPr>
            <a:picLocks noChangeAspect="1"/>
          </p:cNvPicPr>
          <p:nvPr/>
        </p:nvPicPr>
        <p:blipFill>
          <a:blip r:embed="rId2" cstate="print"/>
          <a:stretch>
            <a:fillRect/>
          </a:stretch>
        </p:blipFill>
        <p:spPr>
          <a:xfrm>
            <a:off x="-304800" y="0"/>
            <a:ext cx="9448800" cy="6857464"/>
          </a:xfrm>
          <a:prstGeom prst="rect">
            <a:avLst/>
          </a:prstGeom>
        </p:spPr>
      </p:pic>
      <p:sp>
        <p:nvSpPr>
          <p:cNvPr id="7" name="Title 1"/>
          <p:cNvSpPr txBox="1">
            <a:spLocks/>
          </p:cNvSpPr>
          <p:nvPr/>
        </p:nvSpPr>
        <p:spPr>
          <a:xfrm>
            <a:off x="2209800" y="388104"/>
            <a:ext cx="6248400" cy="1440696"/>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n-US" sz="2000" b="1" dirty="0">
              <a:solidFill>
                <a:srgbClr val="008080"/>
              </a:solidFill>
            </a:endParaRPr>
          </a:p>
        </p:txBody>
      </p:sp>
      <p:sp>
        <p:nvSpPr>
          <p:cNvPr id="11" name="Title 1"/>
          <p:cNvSpPr txBox="1">
            <a:spLocks/>
          </p:cNvSpPr>
          <p:nvPr/>
        </p:nvSpPr>
        <p:spPr>
          <a:xfrm>
            <a:off x="457200" y="1531104"/>
            <a:ext cx="8305800" cy="4412496"/>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n-US" sz="1600" b="1" dirty="0"/>
          </a:p>
          <a:p>
            <a:pPr algn="just"/>
            <a:endParaRPr lang="ka-GE" sz="1600" dirty="0">
              <a:solidFill>
                <a:srgbClr val="008080"/>
              </a:solidFill>
            </a:endParaRPr>
          </a:p>
          <a:p>
            <a:pPr algn="l"/>
            <a:endParaRPr lang="ka-GE" sz="1600" dirty="0">
              <a:solidFill>
                <a:srgbClr val="008080"/>
              </a:solidFill>
            </a:endParaRPr>
          </a:p>
        </p:txBody>
      </p:sp>
      <p:sp>
        <p:nvSpPr>
          <p:cNvPr id="3" name="Rectangle 2"/>
          <p:cNvSpPr/>
          <p:nvPr/>
        </p:nvSpPr>
        <p:spPr>
          <a:xfrm>
            <a:off x="152400" y="1828800"/>
            <a:ext cx="8839200" cy="4062651"/>
          </a:xfrm>
          <a:prstGeom prst="rect">
            <a:avLst/>
          </a:prstGeom>
        </p:spPr>
        <p:txBody>
          <a:bodyPr wrap="square">
            <a:spAutoFit/>
          </a:bodyPr>
          <a:lstStyle/>
          <a:p>
            <a:pPr marL="342900" indent="-342900" algn="just">
              <a:buFont typeface="Wingdings" panose="05000000000000000000" pitchFamily="2" charset="2"/>
              <a:buChar char="ü"/>
            </a:pPr>
            <a:r>
              <a:rPr lang="ka-GE" sz="2000" b="1" dirty="0" smtClean="0">
                <a:solidFill>
                  <a:srgbClr val="008080"/>
                </a:solidFill>
                <a:latin typeface="+mj-lt"/>
                <a:ea typeface="+mj-ea"/>
                <a:cs typeface="+mj-cs"/>
              </a:rPr>
              <a:t>მიმდინარეობს </a:t>
            </a:r>
            <a:r>
              <a:rPr lang="ka-GE" sz="2000" b="1" dirty="0">
                <a:solidFill>
                  <a:srgbClr val="008080"/>
                </a:solidFill>
                <a:latin typeface="+mj-lt"/>
                <a:ea typeface="+mj-ea"/>
                <a:cs typeface="+mj-cs"/>
              </a:rPr>
              <a:t>მუშაობა სექსუალური ძალადობის მსხვერპლი ბავშვებისათვის ახალი სერვისის შექმნის მიმართულებით</a:t>
            </a:r>
            <a:r>
              <a:rPr lang="ka-GE" sz="2000" b="1" dirty="0" smtClean="0">
                <a:solidFill>
                  <a:srgbClr val="008080"/>
                </a:solidFill>
                <a:latin typeface="+mj-lt"/>
                <a:ea typeface="+mj-ea"/>
                <a:cs typeface="+mj-cs"/>
              </a:rPr>
              <a:t>.</a:t>
            </a:r>
          </a:p>
          <a:p>
            <a:pPr marL="342900" lvl="0" indent="-342900" algn="just">
              <a:buFont typeface="Wingdings" panose="05000000000000000000" pitchFamily="2" charset="2"/>
              <a:buChar char="ü"/>
            </a:pPr>
            <a:r>
              <a:rPr lang="ka-GE" sz="2000" b="1" dirty="0">
                <a:solidFill>
                  <a:srgbClr val="008080"/>
                </a:solidFill>
                <a:latin typeface="+mj-lt"/>
                <a:ea typeface="+mj-ea"/>
                <a:cs typeface="+mj-cs"/>
              </a:rPr>
              <a:t>დაწყებულია  </a:t>
            </a:r>
            <a:r>
              <a:rPr lang="ka-GE" sz="2000" b="1" dirty="0" smtClean="0">
                <a:solidFill>
                  <a:srgbClr val="008080"/>
                </a:solidFill>
                <a:latin typeface="+mj-lt"/>
                <a:ea typeface="+mj-ea"/>
                <a:cs typeface="+mj-cs"/>
              </a:rPr>
              <a:t>შეზღუდული შესაძლებლობის მქონე პირთა  </a:t>
            </a:r>
            <a:r>
              <a:rPr lang="ka-GE" sz="2000" b="1" dirty="0">
                <a:solidFill>
                  <a:srgbClr val="008080"/>
                </a:solidFill>
                <a:latin typeface="+mj-lt"/>
                <a:ea typeface="+mj-ea"/>
                <a:cs typeface="+mj-cs"/>
              </a:rPr>
              <a:t>დიდი ინსტიტუციების </a:t>
            </a:r>
            <a:r>
              <a:rPr lang="ka-GE" sz="2000" b="1" dirty="0" smtClean="0">
                <a:solidFill>
                  <a:srgbClr val="008080"/>
                </a:solidFill>
                <a:latin typeface="+mj-lt"/>
                <a:ea typeface="+mj-ea"/>
                <a:cs typeface="+mj-cs"/>
              </a:rPr>
              <a:t>(მარტყოფი, დუშეთი) დეინსტიტუციონალიზაციის </a:t>
            </a:r>
            <a:r>
              <a:rPr lang="ka-GE" sz="2000" b="1" dirty="0">
                <a:solidFill>
                  <a:srgbClr val="008080"/>
                </a:solidFill>
                <a:latin typeface="+mj-lt"/>
                <a:ea typeface="+mj-ea"/>
                <a:cs typeface="+mj-cs"/>
              </a:rPr>
              <a:t>პროცესი პარტნიორ ორგანიზაციებთან ერთად </a:t>
            </a:r>
            <a:endParaRPr lang="en-US" sz="2000" b="1" dirty="0">
              <a:solidFill>
                <a:srgbClr val="008080"/>
              </a:solidFill>
              <a:latin typeface="+mj-lt"/>
              <a:ea typeface="+mj-ea"/>
              <a:cs typeface="+mj-cs"/>
            </a:endParaRPr>
          </a:p>
          <a:p>
            <a:pPr marL="342900" lvl="0" indent="-342900" algn="just">
              <a:buFont typeface="Wingdings" panose="05000000000000000000" pitchFamily="2" charset="2"/>
              <a:buChar char="ü"/>
            </a:pPr>
            <a:r>
              <a:rPr lang="ka-GE" sz="2000" b="1" dirty="0">
                <a:solidFill>
                  <a:srgbClr val="008080"/>
                </a:solidFill>
                <a:latin typeface="+mj-lt"/>
                <a:ea typeface="+mj-ea"/>
                <a:cs typeface="+mj-cs"/>
              </a:rPr>
              <a:t>დაწყებულია  ჩვილ ბავშვთა სახლის დეინსტიტუციონალიზაციის პროცესი</a:t>
            </a:r>
            <a:endParaRPr lang="en-US" sz="2000" b="1" dirty="0">
              <a:solidFill>
                <a:srgbClr val="008080"/>
              </a:solidFill>
              <a:latin typeface="+mj-lt"/>
              <a:ea typeface="+mj-ea"/>
              <a:cs typeface="+mj-cs"/>
            </a:endParaRPr>
          </a:p>
          <a:p>
            <a:pPr marL="342900" lvl="0" indent="-342900" algn="just">
              <a:buFont typeface="Wingdings" panose="05000000000000000000" pitchFamily="2" charset="2"/>
              <a:buChar char="ü"/>
            </a:pPr>
            <a:r>
              <a:rPr lang="ka-GE" sz="2000" b="1" dirty="0">
                <a:solidFill>
                  <a:srgbClr val="008080"/>
                </a:solidFill>
                <a:latin typeface="+mj-lt"/>
                <a:ea typeface="+mj-ea"/>
                <a:cs typeface="+mj-cs"/>
              </a:rPr>
              <a:t>ფართოვდება  ბავშვთა დახმარების საკითხებზე საკონსულტაციო ცხელი ხაზის  - 111 მანდატი. (</a:t>
            </a:r>
            <a:r>
              <a:rPr lang="ka-GE" sz="2000" b="1" dirty="0" err="1">
                <a:solidFill>
                  <a:srgbClr val="008080"/>
                </a:solidFill>
                <a:latin typeface="+mj-lt"/>
                <a:ea typeface="+mj-ea"/>
                <a:cs typeface="+mj-cs"/>
              </a:rPr>
              <a:t>ნარკო</a:t>
            </a:r>
            <a:r>
              <a:rPr lang="ka-GE" sz="2000" b="1" dirty="0">
                <a:solidFill>
                  <a:srgbClr val="008080"/>
                </a:solidFill>
                <a:latin typeface="+mj-lt"/>
                <a:ea typeface="+mj-ea"/>
                <a:cs typeface="+mj-cs"/>
              </a:rPr>
              <a:t> და აზარტულ თამაშებზე დამოკიდებულ</a:t>
            </a:r>
            <a:r>
              <a:rPr lang="en-GB" sz="2000" b="1" dirty="0">
                <a:solidFill>
                  <a:srgbClr val="008080"/>
                </a:solidFill>
                <a:latin typeface="+mj-lt"/>
                <a:ea typeface="+mj-ea"/>
                <a:cs typeface="+mj-cs"/>
              </a:rPr>
              <a:t> </a:t>
            </a:r>
            <a:r>
              <a:rPr lang="ka-GE" sz="2000" b="1" dirty="0">
                <a:solidFill>
                  <a:srgbClr val="008080"/>
                </a:solidFill>
                <a:latin typeface="+mj-lt"/>
                <a:ea typeface="+mj-ea"/>
                <a:cs typeface="+mj-cs"/>
              </a:rPr>
              <a:t>ბავშვთა და მოზარდთა კონსულტირება/დახმარება)</a:t>
            </a:r>
            <a:endParaRPr lang="en-US" sz="2000" b="1" dirty="0">
              <a:solidFill>
                <a:srgbClr val="008080"/>
              </a:solidFill>
              <a:latin typeface="+mj-lt"/>
              <a:ea typeface="+mj-ea"/>
              <a:cs typeface="+mj-cs"/>
            </a:endParaRPr>
          </a:p>
          <a:p>
            <a:pPr algn="just"/>
            <a:endParaRPr lang="en-US" sz="2000" b="1" dirty="0">
              <a:solidFill>
                <a:srgbClr val="008080"/>
              </a:solidFill>
              <a:latin typeface="+mj-lt"/>
              <a:ea typeface="+mj-ea"/>
              <a:cs typeface="+mj-cs"/>
            </a:endParaRPr>
          </a:p>
          <a:p>
            <a:endParaRPr lang="ka-GE" sz="2000" b="1" dirty="0">
              <a:solidFill>
                <a:srgbClr val="008080"/>
              </a:solidFill>
              <a:latin typeface="+mj-lt"/>
              <a:ea typeface="+mj-ea"/>
              <a:cs typeface="+mj-cs"/>
            </a:endParaRPr>
          </a:p>
          <a:p>
            <a:endParaRPr lang="en-US" b="1" dirty="0">
              <a:solidFill>
                <a:srgbClr val="008080"/>
              </a:solidFill>
              <a:latin typeface="+mj-lt"/>
              <a:ea typeface="+mj-ea"/>
              <a:cs typeface="+mj-cs"/>
            </a:endParaRPr>
          </a:p>
        </p:txBody>
      </p:sp>
      <p:sp>
        <p:nvSpPr>
          <p:cNvPr id="2" name="Rectangle 1"/>
          <p:cNvSpPr/>
          <p:nvPr/>
        </p:nvSpPr>
        <p:spPr>
          <a:xfrm>
            <a:off x="2057400" y="838200"/>
            <a:ext cx="6705600" cy="400110"/>
          </a:xfrm>
          <a:prstGeom prst="rect">
            <a:avLst/>
          </a:prstGeom>
        </p:spPr>
        <p:txBody>
          <a:bodyPr wrap="square">
            <a:spAutoFit/>
          </a:bodyPr>
          <a:lstStyle/>
          <a:p>
            <a:r>
              <a:rPr lang="ka-GE" sz="2000" b="1" dirty="0" smtClean="0">
                <a:solidFill>
                  <a:srgbClr val="008080"/>
                </a:solidFill>
                <a:latin typeface="+mj-lt"/>
                <a:ea typeface="+mj-ea"/>
                <a:cs typeface="+mj-cs"/>
              </a:rPr>
              <a:t>       მიმდინარე რეფორმები</a:t>
            </a:r>
            <a:endParaRPr lang="ka-GE" sz="2000" b="1" dirty="0">
              <a:solidFill>
                <a:srgbClr val="008080"/>
              </a:solidFill>
              <a:latin typeface="+mj-lt"/>
              <a:ea typeface="+mj-ea"/>
              <a:cs typeface="+mj-cs"/>
            </a:endParaRPr>
          </a:p>
        </p:txBody>
      </p:sp>
    </p:spTree>
    <p:extLst>
      <p:ext uri="{BB962C8B-B14F-4D97-AF65-F5344CB8AC3E}">
        <p14:creationId xmlns:p14="http://schemas.microsoft.com/office/powerpoint/2010/main" val="8181720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ctrTitle"/>
          </p:nvPr>
        </p:nvSpPr>
        <p:spPr/>
        <p:txBody>
          <a:bodyPr/>
          <a:lstStyle/>
          <a:p>
            <a:endParaRPr lang="en-US" dirty="0"/>
          </a:p>
        </p:txBody>
      </p:sp>
      <p:sp>
        <p:nvSpPr>
          <p:cNvPr id="10" name="Subtitle 9"/>
          <p:cNvSpPr>
            <a:spLocks noGrp="1"/>
          </p:cNvSpPr>
          <p:nvPr>
            <p:ph type="subTitle" idx="1"/>
          </p:nvPr>
        </p:nvSpPr>
        <p:spPr/>
        <p:txBody>
          <a:bodyPr/>
          <a:lstStyle/>
          <a:p>
            <a:endParaRPr lang="en-US"/>
          </a:p>
        </p:txBody>
      </p:sp>
      <p:pic>
        <p:nvPicPr>
          <p:cNvPr id="4" name="Picture 3" descr="MOH ppt-02.jpg"/>
          <p:cNvPicPr>
            <a:picLocks noChangeAspect="1"/>
          </p:cNvPicPr>
          <p:nvPr/>
        </p:nvPicPr>
        <p:blipFill>
          <a:blip r:embed="rId2" cstate="print"/>
          <a:stretch>
            <a:fillRect/>
          </a:stretch>
        </p:blipFill>
        <p:spPr>
          <a:xfrm>
            <a:off x="-272143" y="0"/>
            <a:ext cx="9448800" cy="6857464"/>
          </a:xfrm>
          <a:prstGeom prst="rect">
            <a:avLst/>
          </a:prstGeom>
        </p:spPr>
      </p:pic>
      <p:sp>
        <p:nvSpPr>
          <p:cNvPr id="7" name="Title 1"/>
          <p:cNvSpPr txBox="1">
            <a:spLocks/>
          </p:cNvSpPr>
          <p:nvPr/>
        </p:nvSpPr>
        <p:spPr>
          <a:xfrm>
            <a:off x="2209800" y="388104"/>
            <a:ext cx="6248400" cy="1440696"/>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n-US" sz="2000" b="1" dirty="0">
              <a:solidFill>
                <a:srgbClr val="008080"/>
              </a:solidFill>
            </a:endParaRPr>
          </a:p>
        </p:txBody>
      </p:sp>
      <p:sp>
        <p:nvSpPr>
          <p:cNvPr id="11" name="Title 1"/>
          <p:cNvSpPr txBox="1">
            <a:spLocks/>
          </p:cNvSpPr>
          <p:nvPr/>
        </p:nvSpPr>
        <p:spPr>
          <a:xfrm>
            <a:off x="457200" y="1531104"/>
            <a:ext cx="8305800" cy="4412496"/>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n-US" sz="1600" b="1" dirty="0"/>
          </a:p>
          <a:p>
            <a:pPr algn="just"/>
            <a:endParaRPr lang="ka-GE" sz="1600" dirty="0">
              <a:solidFill>
                <a:srgbClr val="008080"/>
              </a:solidFill>
            </a:endParaRPr>
          </a:p>
          <a:p>
            <a:pPr algn="l"/>
            <a:endParaRPr lang="ka-GE" sz="1600" dirty="0">
              <a:solidFill>
                <a:srgbClr val="008080"/>
              </a:solidFill>
            </a:endParaRPr>
          </a:p>
        </p:txBody>
      </p:sp>
      <p:sp>
        <p:nvSpPr>
          <p:cNvPr id="3" name="Rectangle 2"/>
          <p:cNvSpPr/>
          <p:nvPr/>
        </p:nvSpPr>
        <p:spPr>
          <a:xfrm>
            <a:off x="152400" y="1828800"/>
            <a:ext cx="8991600" cy="4647426"/>
          </a:xfrm>
          <a:prstGeom prst="rect">
            <a:avLst/>
          </a:prstGeom>
        </p:spPr>
        <p:txBody>
          <a:bodyPr wrap="square">
            <a:spAutoFit/>
          </a:bodyPr>
          <a:lstStyle/>
          <a:p>
            <a:pPr marL="285750" indent="-285750" algn="just">
              <a:buFont typeface="Wingdings" pitchFamily="2" charset="2"/>
              <a:buChar char="Ø"/>
            </a:pPr>
            <a:r>
              <a:rPr lang="ka-GE" sz="2000" b="1" dirty="0" smtClean="0">
                <a:solidFill>
                  <a:srgbClr val="008080"/>
                </a:solidFill>
                <a:latin typeface="+mj-lt"/>
                <a:ea typeface="+mj-ea"/>
                <a:cs typeface="+mj-cs"/>
              </a:rPr>
              <a:t>შეზღუდული </a:t>
            </a:r>
            <a:r>
              <a:rPr lang="ka-GE" sz="2000" b="1" dirty="0">
                <a:solidFill>
                  <a:srgbClr val="008080"/>
                </a:solidFill>
                <a:latin typeface="+mj-lt"/>
                <a:ea typeface="+mj-ea"/>
                <a:cs typeface="+mj-cs"/>
              </a:rPr>
              <a:t>შესაძლებლობის მქონე პირების შეფასების სოციალური </a:t>
            </a:r>
            <a:r>
              <a:rPr lang="ka-GE" sz="2000" b="1" dirty="0" smtClean="0">
                <a:solidFill>
                  <a:srgbClr val="008080"/>
                </a:solidFill>
                <a:latin typeface="+mj-lt"/>
                <a:ea typeface="+mj-ea"/>
                <a:cs typeface="+mj-cs"/>
              </a:rPr>
              <a:t>მოდელი</a:t>
            </a:r>
            <a:endParaRPr lang="ka-GE" sz="2000" b="1" dirty="0">
              <a:solidFill>
                <a:srgbClr val="008080"/>
              </a:solidFill>
              <a:latin typeface="+mj-lt"/>
              <a:ea typeface="+mj-ea"/>
              <a:cs typeface="+mj-cs"/>
            </a:endParaRPr>
          </a:p>
          <a:p>
            <a:pPr marL="342900" indent="-342900" algn="just">
              <a:buFont typeface="Arial" panose="020B0604020202020204" pitchFamily="34" charset="0"/>
              <a:buChar char="•"/>
            </a:pPr>
            <a:r>
              <a:rPr lang="ka-GE" sz="2000" dirty="0" smtClean="0">
                <a:solidFill>
                  <a:srgbClr val="008080"/>
                </a:solidFill>
                <a:latin typeface="+mj-lt"/>
                <a:ea typeface="+mj-ea"/>
                <a:cs typeface="+mj-cs"/>
              </a:rPr>
              <a:t>შეზღუდული </a:t>
            </a:r>
            <a:r>
              <a:rPr lang="ka-GE" sz="2000" dirty="0">
                <a:solidFill>
                  <a:srgbClr val="008080"/>
                </a:solidFill>
                <a:latin typeface="+mj-lt"/>
                <a:ea typeface="+mj-ea"/>
                <a:cs typeface="+mj-cs"/>
              </a:rPr>
              <a:t>შესაძლებლობის შეფასებისა და სტატუსის განსაზღვრის ახალი მეთოდოლოგიისა და სისტემის პილოტირება განხორციელდა  აჭარის </a:t>
            </a:r>
            <a:r>
              <a:rPr lang="ka-GE" sz="2000" dirty="0" smtClean="0">
                <a:solidFill>
                  <a:srgbClr val="008080"/>
                </a:solidFill>
                <a:latin typeface="+mj-lt"/>
                <a:ea typeface="+mj-ea"/>
                <a:cs typeface="+mj-cs"/>
              </a:rPr>
              <a:t>რეგიონში</a:t>
            </a:r>
          </a:p>
          <a:p>
            <a:pPr marL="342900" indent="-342900" algn="just">
              <a:buFont typeface="Arial" panose="020B0604020202020204" pitchFamily="34" charset="0"/>
              <a:buChar char="•"/>
            </a:pPr>
            <a:r>
              <a:rPr lang="ka-GE" sz="2000" dirty="0" smtClean="0">
                <a:solidFill>
                  <a:srgbClr val="008080"/>
                </a:solidFill>
                <a:latin typeface="+mj-lt"/>
                <a:ea typeface="+mj-ea"/>
                <a:cs typeface="+mj-cs"/>
              </a:rPr>
              <a:t>ზრდასრული </a:t>
            </a:r>
            <a:r>
              <a:rPr lang="ka-GE" sz="2000" dirty="0" err="1">
                <a:solidFill>
                  <a:srgbClr val="008080"/>
                </a:solidFill>
                <a:latin typeface="+mj-lt"/>
                <a:ea typeface="+mj-ea"/>
                <a:cs typeface="+mj-cs"/>
              </a:rPr>
              <a:t>შშმ</a:t>
            </a:r>
            <a:r>
              <a:rPr lang="ka-GE" sz="2000" dirty="0">
                <a:solidFill>
                  <a:srgbClr val="008080"/>
                </a:solidFill>
                <a:latin typeface="+mj-lt"/>
                <a:ea typeface="+mj-ea"/>
                <a:cs typeface="+mj-cs"/>
              </a:rPr>
              <a:t> პირების შეფასებისთვის შერჩეული იქნა ინსტრუმენტი - </a:t>
            </a:r>
            <a:r>
              <a:rPr lang="ka-GE" sz="2000" dirty="0">
                <a:solidFill>
                  <a:srgbClr val="008080"/>
                </a:solidFill>
                <a:latin typeface="+mj-lt"/>
                <a:ea typeface="+mj-ea"/>
                <a:cs typeface="+mj-cs"/>
                <a:hlinkClick r:id="rId3"/>
              </a:rPr>
              <a:t> </a:t>
            </a:r>
            <a:r>
              <a:rPr lang="ka-GE" sz="2000" dirty="0" err="1">
                <a:solidFill>
                  <a:srgbClr val="008080"/>
                </a:solidFill>
                <a:latin typeface="+mj-lt"/>
                <a:ea typeface="+mj-ea"/>
                <a:cs typeface="+mj-cs"/>
                <a:hlinkClick r:id="rId3"/>
              </a:rPr>
              <a:t>Disability</a:t>
            </a:r>
            <a:r>
              <a:rPr lang="ka-GE" sz="2000" dirty="0">
                <a:solidFill>
                  <a:srgbClr val="008080"/>
                </a:solidFill>
                <a:latin typeface="+mj-lt"/>
                <a:ea typeface="+mj-ea"/>
                <a:cs typeface="+mj-cs"/>
                <a:hlinkClick r:id="rId3"/>
              </a:rPr>
              <a:t> </a:t>
            </a:r>
            <a:r>
              <a:rPr lang="ka-GE" sz="2000" dirty="0" err="1">
                <a:solidFill>
                  <a:srgbClr val="008080"/>
                </a:solidFill>
                <a:latin typeface="+mj-lt"/>
                <a:ea typeface="+mj-ea"/>
                <a:cs typeface="+mj-cs"/>
                <a:hlinkClick r:id="rId3"/>
              </a:rPr>
              <a:t>Assessment</a:t>
            </a:r>
            <a:r>
              <a:rPr lang="ka-GE" sz="2000" dirty="0">
                <a:solidFill>
                  <a:srgbClr val="008080"/>
                </a:solidFill>
                <a:latin typeface="+mj-lt"/>
                <a:ea typeface="+mj-ea"/>
                <a:cs typeface="+mj-cs"/>
                <a:hlinkClick r:id="rId3"/>
              </a:rPr>
              <a:t> Schedule 2.0 (WHODAS </a:t>
            </a:r>
            <a:r>
              <a:rPr lang="ka-GE" sz="2000" dirty="0" smtClean="0">
                <a:solidFill>
                  <a:srgbClr val="008080"/>
                </a:solidFill>
                <a:latin typeface="+mj-lt"/>
                <a:ea typeface="+mj-ea"/>
                <a:cs typeface="+mj-cs"/>
                <a:hlinkClick r:id="rId3"/>
              </a:rPr>
              <a:t>2.0)</a:t>
            </a:r>
            <a:endParaRPr lang="ka-GE" sz="2000" dirty="0">
              <a:solidFill>
                <a:srgbClr val="008080"/>
              </a:solidFill>
              <a:latin typeface="+mj-lt"/>
              <a:ea typeface="+mj-ea"/>
              <a:cs typeface="+mj-cs"/>
            </a:endParaRPr>
          </a:p>
          <a:p>
            <a:pPr marL="342900" indent="-342900" algn="just">
              <a:buFont typeface="Arial" panose="020B0604020202020204" pitchFamily="34" charset="0"/>
              <a:buChar char="•"/>
            </a:pPr>
            <a:r>
              <a:rPr lang="ka-GE" sz="2000" dirty="0" smtClean="0">
                <a:solidFill>
                  <a:srgbClr val="008080"/>
                </a:solidFill>
                <a:latin typeface="+mj-lt"/>
                <a:ea typeface="+mj-ea"/>
                <a:cs typeface="+mj-cs"/>
              </a:rPr>
              <a:t>18 </a:t>
            </a:r>
            <a:r>
              <a:rPr lang="ka-GE" sz="2000" dirty="0">
                <a:solidFill>
                  <a:srgbClr val="008080"/>
                </a:solidFill>
                <a:latin typeface="+mj-lt"/>
                <a:ea typeface="+mj-ea"/>
                <a:cs typeface="+mj-cs"/>
              </a:rPr>
              <a:t>წლამდე ასაკის </a:t>
            </a:r>
            <a:r>
              <a:rPr lang="ka-GE" sz="2000" dirty="0" err="1">
                <a:solidFill>
                  <a:srgbClr val="008080"/>
                </a:solidFill>
                <a:latin typeface="+mj-lt"/>
                <a:ea typeface="+mj-ea"/>
                <a:cs typeface="+mj-cs"/>
              </a:rPr>
              <a:t>ბავშვებისათვს</a:t>
            </a:r>
            <a:r>
              <a:rPr lang="ka-GE" sz="2000" dirty="0">
                <a:solidFill>
                  <a:srgbClr val="008080"/>
                </a:solidFill>
                <a:latin typeface="+mj-lt"/>
                <a:ea typeface="+mj-ea"/>
                <a:cs typeface="+mj-cs"/>
              </a:rPr>
              <a:t> - MDS, რომელიც შემუშავდა ჯანმრთელობის მსოფლიო ორგანიზაციის კითხვარის -</a:t>
            </a:r>
            <a:r>
              <a:rPr lang="ka-GE" sz="2000" dirty="0" err="1">
                <a:solidFill>
                  <a:srgbClr val="008080"/>
                </a:solidFill>
                <a:latin typeface="+mj-lt"/>
                <a:ea typeface="+mj-ea"/>
                <a:cs typeface="+mj-cs"/>
              </a:rPr>
              <a:t>Model</a:t>
            </a:r>
            <a:r>
              <a:rPr lang="ka-GE" sz="2000" dirty="0">
                <a:solidFill>
                  <a:srgbClr val="008080"/>
                </a:solidFill>
                <a:latin typeface="+mj-lt"/>
                <a:ea typeface="+mj-ea"/>
                <a:cs typeface="+mj-cs"/>
              </a:rPr>
              <a:t> </a:t>
            </a:r>
            <a:r>
              <a:rPr lang="ka-GE" sz="2000" dirty="0" err="1">
                <a:solidFill>
                  <a:srgbClr val="008080"/>
                </a:solidFill>
                <a:latin typeface="+mj-lt"/>
                <a:ea typeface="+mj-ea"/>
                <a:cs typeface="+mj-cs"/>
              </a:rPr>
              <a:t>Disability</a:t>
            </a:r>
            <a:r>
              <a:rPr lang="ka-GE" sz="2000" dirty="0">
                <a:solidFill>
                  <a:srgbClr val="008080"/>
                </a:solidFill>
                <a:latin typeface="+mj-lt"/>
                <a:ea typeface="+mj-ea"/>
                <a:cs typeface="+mj-cs"/>
              </a:rPr>
              <a:t> </a:t>
            </a:r>
            <a:r>
              <a:rPr lang="ka-GE" sz="2000" dirty="0" err="1">
                <a:solidFill>
                  <a:srgbClr val="008080"/>
                </a:solidFill>
                <a:latin typeface="+mj-lt"/>
                <a:ea typeface="+mj-ea"/>
                <a:cs typeface="+mj-cs"/>
              </a:rPr>
              <a:t>Survey</a:t>
            </a:r>
            <a:r>
              <a:rPr lang="ka-GE" sz="2000" dirty="0">
                <a:solidFill>
                  <a:srgbClr val="008080"/>
                </a:solidFill>
                <a:latin typeface="+mj-lt"/>
                <a:ea typeface="+mj-ea"/>
                <a:cs typeface="+mj-cs"/>
              </a:rPr>
              <a:t> - მოდიფიცირების </a:t>
            </a:r>
            <a:r>
              <a:rPr lang="ka-GE" sz="2000" dirty="0" smtClean="0">
                <a:solidFill>
                  <a:srgbClr val="008080"/>
                </a:solidFill>
                <a:latin typeface="+mj-lt"/>
                <a:ea typeface="+mj-ea"/>
                <a:cs typeface="+mj-cs"/>
              </a:rPr>
              <a:t>შედეგად</a:t>
            </a:r>
          </a:p>
          <a:p>
            <a:pPr marL="342900" indent="-342900" algn="just">
              <a:buFont typeface="Arial" panose="020B0604020202020204" pitchFamily="34" charset="0"/>
              <a:buChar char="•"/>
            </a:pPr>
            <a:r>
              <a:rPr lang="ka-GE" sz="2000" dirty="0" smtClean="0">
                <a:solidFill>
                  <a:srgbClr val="008080"/>
                </a:solidFill>
                <a:latin typeface="+mj-lt"/>
                <a:ea typeface="+mj-ea"/>
                <a:cs typeface="+mj-cs"/>
              </a:rPr>
              <a:t>საფრანგეთის </a:t>
            </a:r>
            <a:r>
              <a:rPr lang="ka-GE" sz="2000" dirty="0">
                <a:solidFill>
                  <a:srgbClr val="008080"/>
                </a:solidFill>
                <a:latin typeface="+mj-lt"/>
                <a:ea typeface="+mj-ea"/>
                <a:cs typeface="+mj-cs"/>
              </a:rPr>
              <a:t>განვითარების სააგენტოს ტექნიკური მხარდაჭერით პილოტირება ხორციელდება სამცხე-ჯავახეთის </a:t>
            </a:r>
            <a:r>
              <a:rPr lang="ka-GE" sz="2000" dirty="0" smtClean="0">
                <a:solidFill>
                  <a:srgbClr val="008080"/>
                </a:solidFill>
                <a:latin typeface="+mj-lt"/>
                <a:ea typeface="+mj-ea"/>
                <a:cs typeface="+mj-cs"/>
              </a:rPr>
              <a:t>რეგიონში</a:t>
            </a:r>
            <a:endParaRPr lang="en-US" sz="2000" dirty="0">
              <a:solidFill>
                <a:srgbClr val="008080"/>
              </a:solidFill>
              <a:latin typeface="+mj-lt"/>
              <a:ea typeface="+mj-ea"/>
              <a:cs typeface="+mj-cs"/>
            </a:endParaRPr>
          </a:p>
          <a:p>
            <a:endParaRPr lang="ka-GE" sz="2000" dirty="0">
              <a:solidFill>
                <a:srgbClr val="008080"/>
              </a:solidFill>
              <a:latin typeface="+mj-lt"/>
              <a:ea typeface="+mj-ea"/>
              <a:cs typeface="+mj-cs"/>
            </a:endParaRPr>
          </a:p>
          <a:p>
            <a:endParaRPr lang="ka-GE" b="1" dirty="0">
              <a:solidFill>
                <a:srgbClr val="008080"/>
              </a:solidFill>
              <a:latin typeface="+mj-lt"/>
              <a:ea typeface="+mj-ea"/>
              <a:cs typeface="+mj-cs"/>
            </a:endParaRPr>
          </a:p>
          <a:p>
            <a:endParaRPr lang="en-US" b="1" dirty="0">
              <a:solidFill>
                <a:srgbClr val="008080"/>
              </a:solidFill>
              <a:latin typeface="+mj-lt"/>
              <a:ea typeface="+mj-ea"/>
              <a:cs typeface="+mj-cs"/>
            </a:endParaRPr>
          </a:p>
        </p:txBody>
      </p:sp>
      <p:sp>
        <p:nvSpPr>
          <p:cNvPr id="2" name="Rectangle 1"/>
          <p:cNvSpPr/>
          <p:nvPr/>
        </p:nvSpPr>
        <p:spPr>
          <a:xfrm>
            <a:off x="2057400" y="838200"/>
            <a:ext cx="6705600" cy="400110"/>
          </a:xfrm>
          <a:prstGeom prst="rect">
            <a:avLst/>
          </a:prstGeom>
        </p:spPr>
        <p:txBody>
          <a:bodyPr wrap="square">
            <a:spAutoFit/>
          </a:bodyPr>
          <a:lstStyle/>
          <a:p>
            <a:r>
              <a:rPr lang="ka-GE" sz="2000" b="1" dirty="0" smtClean="0">
                <a:solidFill>
                  <a:srgbClr val="008080"/>
                </a:solidFill>
                <a:latin typeface="+mj-lt"/>
                <a:ea typeface="+mj-ea"/>
                <a:cs typeface="+mj-cs"/>
              </a:rPr>
              <a:t>       მიმდინარე რეფორმები</a:t>
            </a:r>
            <a:endParaRPr lang="ka-GE" sz="2000" b="1" dirty="0">
              <a:solidFill>
                <a:srgbClr val="008080"/>
              </a:solidFill>
              <a:latin typeface="+mj-lt"/>
              <a:ea typeface="+mj-ea"/>
              <a:cs typeface="+mj-cs"/>
            </a:endParaRPr>
          </a:p>
        </p:txBody>
      </p:sp>
    </p:spTree>
    <p:extLst>
      <p:ext uri="{BB962C8B-B14F-4D97-AF65-F5344CB8AC3E}">
        <p14:creationId xmlns:p14="http://schemas.microsoft.com/office/powerpoint/2010/main" val="377567917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ctrTitle"/>
          </p:nvPr>
        </p:nvSpPr>
        <p:spPr/>
        <p:txBody>
          <a:bodyPr/>
          <a:lstStyle/>
          <a:p>
            <a:endParaRPr lang="en-US" dirty="0"/>
          </a:p>
        </p:txBody>
      </p:sp>
      <p:sp>
        <p:nvSpPr>
          <p:cNvPr id="10" name="Subtitle 9"/>
          <p:cNvSpPr>
            <a:spLocks noGrp="1"/>
          </p:cNvSpPr>
          <p:nvPr>
            <p:ph type="subTitle" idx="1"/>
          </p:nvPr>
        </p:nvSpPr>
        <p:spPr/>
        <p:txBody>
          <a:bodyPr/>
          <a:lstStyle/>
          <a:p>
            <a:endParaRPr lang="en-US"/>
          </a:p>
        </p:txBody>
      </p:sp>
      <p:pic>
        <p:nvPicPr>
          <p:cNvPr id="4" name="Picture 3" descr="MOH ppt-02.jpg"/>
          <p:cNvPicPr>
            <a:picLocks noChangeAspect="1"/>
          </p:cNvPicPr>
          <p:nvPr/>
        </p:nvPicPr>
        <p:blipFill>
          <a:blip r:embed="rId2" cstate="print"/>
          <a:stretch>
            <a:fillRect/>
          </a:stretch>
        </p:blipFill>
        <p:spPr>
          <a:xfrm>
            <a:off x="-272143" y="0"/>
            <a:ext cx="9448800" cy="6857464"/>
          </a:xfrm>
          <a:prstGeom prst="rect">
            <a:avLst/>
          </a:prstGeom>
        </p:spPr>
      </p:pic>
      <p:sp>
        <p:nvSpPr>
          <p:cNvPr id="7" name="Title 1"/>
          <p:cNvSpPr txBox="1">
            <a:spLocks/>
          </p:cNvSpPr>
          <p:nvPr/>
        </p:nvSpPr>
        <p:spPr>
          <a:xfrm>
            <a:off x="2209800" y="388104"/>
            <a:ext cx="6248400" cy="1440696"/>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n-US" sz="2000" b="1" dirty="0">
              <a:solidFill>
                <a:srgbClr val="008080"/>
              </a:solidFill>
            </a:endParaRPr>
          </a:p>
        </p:txBody>
      </p:sp>
      <p:sp>
        <p:nvSpPr>
          <p:cNvPr id="11" name="Title 1"/>
          <p:cNvSpPr txBox="1">
            <a:spLocks/>
          </p:cNvSpPr>
          <p:nvPr/>
        </p:nvSpPr>
        <p:spPr>
          <a:xfrm>
            <a:off x="457200" y="1531104"/>
            <a:ext cx="8305800" cy="4412496"/>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n-US" sz="1600" b="1" dirty="0"/>
          </a:p>
          <a:p>
            <a:pPr algn="just"/>
            <a:endParaRPr lang="ka-GE" sz="1600" dirty="0">
              <a:solidFill>
                <a:srgbClr val="008080"/>
              </a:solidFill>
            </a:endParaRPr>
          </a:p>
          <a:p>
            <a:pPr algn="l"/>
            <a:endParaRPr lang="ka-GE" sz="1600" dirty="0">
              <a:solidFill>
                <a:srgbClr val="008080"/>
              </a:solidFill>
            </a:endParaRPr>
          </a:p>
        </p:txBody>
      </p:sp>
      <p:sp>
        <p:nvSpPr>
          <p:cNvPr id="3" name="Rectangle 2"/>
          <p:cNvSpPr/>
          <p:nvPr/>
        </p:nvSpPr>
        <p:spPr>
          <a:xfrm>
            <a:off x="152400" y="1828800"/>
            <a:ext cx="8991600" cy="954107"/>
          </a:xfrm>
          <a:prstGeom prst="rect">
            <a:avLst/>
          </a:prstGeom>
        </p:spPr>
        <p:txBody>
          <a:bodyPr wrap="square">
            <a:spAutoFit/>
          </a:bodyPr>
          <a:lstStyle/>
          <a:p>
            <a:endParaRPr lang="ka-GE" sz="2000" b="1" dirty="0">
              <a:solidFill>
                <a:srgbClr val="008080"/>
              </a:solidFill>
              <a:latin typeface="+mj-lt"/>
              <a:ea typeface="+mj-ea"/>
              <a:cs typeface="+mj-cs"/>
            </a:endParaRPr>
          </a:p>
          <a:p>
            <a:endParaRPr lang="ka-GE" b="1" dirty="0">
              <a:solidFill>
                <a:srgbClr val="008080"/>
              </a:solidFill>
              <a:latin typeface="+mj-lt"/>
              <a:ea typeface="+mj-ea"/>
              <a:cs typeface="+mj-cs"/>
            </a:endParaRPr>
          </a:p>
          <a:p>
            <a:endParaRPr lang="en-US" b="1" dirty="0">
              <a:solidFill>
                <a:srgbClr val="008080"/>
              </a:solidFill>
              <a:latin typeface="+mj-lt"/>
              <a:ea typeface="+mj-ea"/>
              <a:cs typeface="+mj-cs"/>
            </a:endParaRPr>
          </a:p>
        </p:txBody>
      </p:sp>
      <p:sp>
        <p:nvSpPr>
          <p:cNvPr id="2" name="Rectangle 1"/>
          <p:cNvSpPr/>
          <p:nvPr/>
        </p:nvSpPr>
        <p:spPr>
          <a:xfrm>
            <a:off x="2057400" y="838200"/>
            <a:ext cx="6858000" cy="421654"/>
          </a:xfrm>
          <a:prstGeom prst="rect">
            <a:avLst/>
          </a:prstGeom>
        </p:spPr>
        <p:txBody>
          <a:bodyPr wrap="square">
            <a:spAutoFit/>
          </a:bodyPr>
          <a:lstStyle/>
          <a:p>
            <a:pPr>
              <a:lnSpc>
                <a:spcPct val="107000"/>
              </a:lnSpc>
              <a:spcAft>
                <a:spcPts val="800"/>
              </a:spcAft>
            </a:pPr>
            <a:r>
              <a:rPr lang="en-US" sz="2000" b="1" dirty="0" smtClean="0">
                <a:solidFill>
                  <a:srgbClr val="008080"/>
                </a:solidFill>
                <a:latin typeface="+mj-lt"/>
                <a:ea typeface="+mj-ea"/>
                <a:cs typeface="+mj-cs"/>
              </a:rPr>
              <a:t>  </a:t>
            </a:r>
            <a:r>
              <a:rPr lang="ka-GE" sz="2000" b="1" dirty="0" smtClean="0">
                <a:solidFill>
                  <a:srgbClr val="008080"/>
                </a:solidFill>
                <a:latin typeface="+mj-lt"/>
                <a:ea typeface="+mj-ea"/>
                <a:cs typeface="+mj-cs"/>
              </a:rPr>
              <a:t>მუნიციპალიტეტების </a:t>
            </a:r>
            <a:r>
              <a:rPr lang="ka-GE" sz="2000" b="1" dirty="0">
                <a:solidFill>
                  <a:srgbClr val="008080"/>
                </a:solidFill>
                <a:latin typeface="+mj-lt"/>
                <a:ea typeface="+mj-ea"/>
                <a:cs typeface="+mj-cs"/>
              </a:rPr>
              <a:t>როლი და </a:t>
            </a:r>
            <a:r>
              <a:rPr lang="ka-GE" sz="2000" b="1" dirty="0" smtClean="0">
                <a:solidFill>
                  <a:srgbClr val="008080"/>
                </a:solidFill>
                <a:latin typeface="+mj-lt"/>
                <a:ea typeface="+mj-ea"/>
                <a:cs typeface="+mj-cs"/>
              </a:rPr>
              <a:t>ჩართულობა</a:t>
            </a:r>
            <a:endParaRPr lang="en-US" sz="2000" b="1" dirty="0">
              <a:solidFill>
                <a:srgbClr val="008080"/>
              </a:solidFill>
              <a:latin typeface="+mj-lt"/>
              <a:ea typeface="+mj-ea"/>
              <a:cs typeface="+mj-cs"/>
            </a:endParaRPr>
          </a:p>
        </p:txBody>
      </p:sp>
      <p:graphicFrame>
        <p:nvGraphicFramePr>
          <p:cNvPr id="13" name="Chart 12"/>
          <p:cNvGraphicFramePr>
            <a:graphicFrameLocks/>
          </p:cNvGraphicFramePr>
          <p:nvPr>
            <p:extLst>
              <p:ext uri="{D42A27DB-BD31-4B8C-83A1-F6EECF244321}">
                <p14:modId xmlns:p14="http://schemas.microsoft.com/office/powerpoint/2010/main" val="2267226821"/>
              </p:ext>
            </p:extLst>
          </p:nvPr>
        </p:nvGraphicFramePr>
        <p:xfrm>
          <a:off x="424543" y="2057400"/>
          <a:ext cx="8186057" cy="397913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75658324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ctrTitle"/>
          </p:nvPr>
        </p:nvSpPr>
        <p:spPr/>
        <p:txBody>
          <a:bodyPr/>
          <a:lstStyle/>
          <a:p>
            <a:endParaRPr lang="en-US" dirty="0"/>
          </a:p>
        </p:txBody>
      </p:sp>
      <p:sp>
        <p:nvSpPr>
          <p:cNvPr id="10" name="Subtitle 9"/>
          <p:cNvSpPr>
            <a:spLocks noGrp="1"/>
          </p:cNvSpPr>
          <p:nvPr>
            <p:ph type="subTitle" idx="1"/>
          </p:nvPr>
        </p:nvSpPr>
        <p:spPr/>
        <p:txBody>
          <a:bodyPr/>
          <a:lstStyle/>
          <a:p>
            <a:endParaRPr lang="en-US"/>
          </a:p>
        </p:txBody>
      </p:sp>
      <p:pic>
        <p:nvPicPr>
          <p:cNvPr id="4" name="Picture 3" descr="MOH ppt-02.jpg"/>
          <p:cNvPicPr>
            <a:picLocks noChangeAspect="1"/>
          </p:cNvPicPr>
          <p:nvPr/>
        </p:nvPicPr>
        <p:blipFill>
          <a:blip r:embed="rId2" cstate="print"/>
          <a:stretch>
            <a:fillRect/>
          </a:stretch>
        </p:blipFill>
        <p:spPr>
          <a:xfrm>
            <a:off x="-272143" y="0"/>
            <a:ext cx="9448800" cy="6857464"/>
          </a:xfrm>
          <a:prstGeom prst="rect">
            <a:avLst/>
          </a:prstGeom>
        </p:spPr>
      </p:pic>
      <p:sp>
        <p:nvSpPr>
          <p:cNvPr id="7" name="Title 1"/>
          <p:cNvSpPr txBox="1">
            <a:spLocks/>
          </p:cNvSpPr>
          <p:nvPr/>
        </p:nvSpPr>
        <p:spPr>
          <a:xfrm>
            <a:off x="2209800" y="388104"/>
            <a:ext cx="6248400" cy="1440696"/>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n-US" sz="2000" b="1" dirty="0">
              <a:solidFill>
                <a:srgbClr val="008080"/>
              </a:solidFill>
            </a:endParaRPr>
          </a:p>
        </p:txBody>
      </p:sp>
      <p:sp>
        <p:nvSpPr>
          <p:cNvPr id="11" name="Title 1"/>
          <p:cNvSpPr txBox="1">
            <a:spLocks/>
          </p:cNvSpPr>
          <p:nvPr/>
        </p:nvSpPr>
        <p:spPr>
          <a:xfrm>
            <a:off x="457200" y="1531104"/>
            <a:ext cx="8305800" cy="4412496"/>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n-US" sz="1600" b="1" dirty="0"/>
          </a:p>
          <a:p>
            <a:pPr algn="just"/>
            <a:endParaRPr lang="ka-GE" sz="1600" dirty="0">
              <a:solidFill>
                <a:srgbClr val="008080"/>
              </a:solidFill>
            </a:endParaRPr>
          </a:p>
          <a:p>
            <a:pPr algn="l"/>
            <a:endParaRPr lang="ka-GE" sz="1600" dirty="0">
              <a:solidFill>
                <a:srgbClr val="008080"/>
              </a:solidFill>
            </a:endParaRPr>
          </a:p>
        </p:txBody>
      </p:sp>
      <p:sp>
        <p:nvSpPr>
          <p:cNvPr id="3" name="Rectangle 2"/>
          <p:cNvSpPr/>
          <p:nvPr/>
        </p:nvSpPr>
        <p:spPr>
          <a:xfrm>
            <a:off x="152400" y="1828800"/>
            <a:ext cx="8991600" cy="954107"/>
          </a:xfrm>
          <a:prstGeom prst="rect">
            <a:avLst/>
          </a:prstGeom>
        </p:spPr>
        <p:txBody>
          <a:bodyPr wrap="square">
            <a:spAutoFit/>
          </a:bodyPr>
          <a:lstStyle/>
          <a:p>
            <a:endParaRPr lang="ka-GE" sz="2000" b="1" dirty="0">
              <a:solidFill>
                <a:srgbClr val="008080"/>
              </a:solidFill>
              <a:latin typeface="+mj-lt"/>
              <a:ea typeface="+mj-ea"/>
              <a:cs typeface="+mj-cs"/>
            </a:endParaRPr>
          </a:p>
          <a:p>
            <a:endParaRPr lang="ka-GE" b="1" dirty="0">
              <a:solidFill>
                <a:srgbClr val="008080"/>
              </a:solidFill>
              <a:latin typeface="+mj-lt"/>
              <a:ea typeface="+mj-ea"/>
              <a:cs typeface="+mj-cs"/>
            </a:endParaRPr>
          </a:p>
          <a:p>
            <a:endParaRPr lang="en-US" b="1" dirty="0">
              <a:solidFill>
                <a:srgbClr val="008080"/>
              </a:solidFill>
              <a:latin typeface="+mj-lt"/>
              <a:ea typeface="+mj-ea"/>
              <a:cs typeface="+mj-cs"/>
            </a:endParaRPr>
          </a:p>
        </p:txBody>
      </p:sp>
      <p:sp>
        <p:nvSpPr>
          <p:cNvPr id="2" name="Rectangle 1"/>
          <p:cNvSpPr/>
          <p:nvPr/>
        </p:nvSpPr>
        <p:spPr>
          <a:xfrm>
            <a:off x="2057400" y="838200"/>
            <a:ext cx="6858000" cy="421654"/>
          </a:xfrm>
          <a:prstGeom prst="rect">
            <a:avLst/>
          </a:prstGeom>
        </p:spPr>
        <p:txBody>
          <a:bodyPr wrap="square">
            <a:spAutoFit/>
          </a:bodyPr>
          <a:lstStyle/>
          <a:p>
            <a:pPr>
              <a:lnSpc>
                <a:spcPct val="107000"/>
              </a:lnSpc>
              <a:spcAft>
                <a:spcPts val="800"/>
              </a:spcAft>
            </a:pPr>
            <a:r>
              <a:rPr lang="en-US" sz="2000" b="1" dirty="0" smtClean="0">
                <a:solidFill>
                  <a:srgbClr val="008080"/>
                </a:solidFill>
                <a:latin typeface="+mj-lt"/>
                <a:ea typeface="+mj-ea"/>
                <a:cs typeface="+mj-cs"/>
              </a:rPr>
              <a:t>  </a:t>
            </a:r>
            <a:r>
              <a:rPr lang="ka-GE" sz="2000" b="1" dirty="0" smtClean="0">
                <a:solidFill>
                  <a:srgbClr val="008080"/>
                </a:solidFill>
                <a:latin typeface="+mj-lt"/>
                <a:ea typeface="+mj-ea"/>
                <a:cs typeface="+mj-cs"/>
              </a:rPr>
              <a:t>მუნიციპალიტეტების </a:t>
            </a:r>
            <a:r>
              <a:rPr lang="ka-GE" sz="2000" b="1" dirty="0">
                <a:solidFill>
                  <a:srgbClr val="008080"/>
                </a:solidFill>
                <a:latin typeface="+mj-lt"/>
                <a:ea typeface="+mj-ea"/>
                <a:cs typeface="+mj-cs"/>
              </a:rPr>
              <a:t>როლი და </a:t>
            </a:r>
            <a:r>
              <a:rPr lang="ka-GE" sz="2000" b="1" dirty="0">
                <a:solidFill>
                  <a:srgbClr val="008080"/>
                </a:solidFill>
                <a:latin typeface="+mj-lt"/>
                <a:ea typeface="+mj-ea"/>
                <a:cs typeface="+mj-cs"/>
              </a:rPr>
              <a:t>ჩ</a:t>
            </a:r>
            <a:r>
              <a:rPr lang="ka-GE" sz="2000" b="1" dirty="0" smtClean="0">
                <a:solidFill>
                  <a:srgbClr val="008080"/>
                </a:solidFill>
                <a:latin typeface="+mj-lt"/>
                <a:ea typeface="+mj-ea"/>
                <a:cs typeface="+mj-cs"/>
              </a:rPr>
              <a:t>ართულობა</a:t>
            </a:r>
            <a:endParaRPr lang="en-US" sz="2000" b="1" dirty="0">
              <a:solidFill>
                <a:srgbClr val="008080"/>
              </a:solidFill>
              <a:latin typeface="+mj-lt"/>
              <a:ea typeface="+mj-ea"/>
              <a:cs typeface="+mj-cs"/>
            </a:endParaRPr>
          </a:p>
        </p:txBody>
      </p:sp>
      <p:sp>
        <p:nvSpPr>
          <p:cNvPr id="5" name="Rectangle 4"/>
          <p:cNvSpPr/>
          <p:nvPr/>
        </p:nvSpPr>
        <p:spPr>
          <a:xfrm>
            <a:off x="478970" y="1624042"/>
            <a:ext cx="8588829" cy="4524315"/>
          </a:xfrm>
          <a:prstGeom prst="rect">
            <a:avLst/>
          </a:prstGeom>
        </p:spPr>
        <p:txBody>
          <a:bodyPr wrap="square">
            <a:spAutoFit/>
          </a:bodyPr>
          <a:lstStyle/>
          <a:p>
            <a:pPr marL="457200" indent="-457200">
              <a:buFont typeface="Wingdings" panose="05000000000000000000" pitchFamily="2" charset="2"/>
              <a:buChar char="§"/>
            </a:pPr>
            <a:r>
              <a:rPr lang="ka-GE" dirty="0">
                <a:solidFill>
                  <a:schemeClr val="accent5">
                    <a:lumMod val="75000"/>
                  </a:schemeClr>
                </a:solidFill>
              </a:rPr>
              <a:t>ეხმარებიან სააგენტოს უფლებამოსილ პირ(ებ)ს შესაბამის ადმინისტრაციულ-ტერიტორიულ ერთეულებში მაძიებელთა საცხოვრებელი ადგილის დადგენაში; </a:t>
            </a:r>
          </a:p>
          <a:p>
            <a:pPr marL="457200" indent="-457200">
              <a:buFont typeface="Wingdings" panose="05000000000000000000" pitchFamily="2" charset="2"/>
              <a:buChar char="§"/>
            </a:pPr>
            <a:r>
              <a:rPr lang="ka-GE" dirty="0">
                <a:solidFill>
                  <a:schemeClr val="accent5">
                    <a:lumMod val="75000"/>
                  </a:schemeClr>
                </a:solidFill>
              </a:rPr>
              <a:t>უზრუნველყოფენ თავიანთ სამოქმედო ტერიტორიაზე უკიდურეს სიღატაკეში მყოფი ოჯახების მოძიებას და ხელს უწყობენ მათ მონაცემთა ბაზაში რეგისტრაციის პროცედურის გავლაში; </a:t>
            </a:r>
          </a:p>
          <a:p>
            <a:pPr marL="457200" indent="-457200">
              <a:buFont typeface="Wingdings" panose="05000000000000000000" pitchFamily="2" charset="2"/>
              <a:buChar char="§"/>
            </a:pPr>
            <a:r>
              <a:rPr lang="ka-GE" dirty="0">
                <a:solidFill>
                  <a:schemeClr val="accent5">
                    <a:lumMod val="75000"/>
                  </a:schemeClr>
                </a:solidFill>
              </a:rPr>
              <a:t>საკუთარი კომპეტენციისა და უფლებამოსილების ფარგლებში უზრუნველყოფენ რეგისტრირებული ოჯახების შესახებ საჭირო ინფორმაციის მოძიებასა და სააგენტოსათვის მიწოდებას მონაცემთა ბაზაში დაცული მონაცემების სრულყოფის მიზნით; </a:t>
            </a:r>
          </a:p>
          <a:p>
            <a:r>
              <a:rPr lang="ka-GE" b="1" dirty="0">
                <a:solidFill>
                  <a:schemeClr val="accent5">
                    <a:lumMod val="75000"/>
                  </a:schemeClr>
                </a:solidFill>
              </a:rPr>
              <a:t>ადგილობრივი თვითმმართველობის ორგანოები შესაბამის ადმინისტრაციულ-ტერიტორიულ ერთეულებში არსებული პირობების, დემოგრაფიული მდგომარეობის, ეკონომიკური თუ ფინანსური შესაძლებლობების გათვალისწინებით სოციალურ საკითხთა გადაწყვეტისა და სოციალური დახმარების უკეთ დაგეგმვისათვის იყენებენ მონაცემთა ბაზაში არსებულ მონაცემებს.</a:t>
            </a:r>
            <a:endParaRPr lang="ka-GE" b="1" dirty="0">
              <a:solidFill>
                <a:schemeClr val="accent5">
                  <a:lumMod val="75000"/>
                </a:schemeClr>
              </a:solidFill>
            </a:endParaRPr>
          </a:p>
        </p:txBody>
      </p:sp>
    </p:spTree>
    <p:extLst>
      <p:ext uri="{BB962C8B-B14F-4D97-AF65-F5344CB8AC3E}">
        <p14:creationId xmlns:p14="http://schemas.microsoft.com/office/powerpoint/2010/main" val="391177489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ctrTitle"/>
          </p:nvPr>
        </p:nvSpPr>
        <p:spPr/>
        <p:txBody>
          <a:bodyPr/>
          <a:lstStyle/>
          <a:p>
            <a:endParaRPr lang="en-US" dirty="0"/>
          </a:p>
        </p:txBody>
      </p:sp>
      <p:sp>
        <p:nvSpPr>
          <p:cNvPr id="10" name="Subtitle 9"/>
          <p:cNvSpPr>
            <a:spLocks noGrp="1"/>
          </p:cNvSpPr>
          <p:nvPr>
            <p:ph type="subTitle" idx="1"/>
          </p:nvPr>
        </p:nvSpPr>
        <p:spPr/>
        <p:txBody>
          <a:bodyPr/>
          <a:lstStyle/>
          <a:p>
            <a:endParaRPr lang="en-US"/>
          </a:p>
        </p:txBody>
      </p:sp>
      <p:pic>
        <p:nvPicPr>
          <p:cNvPr id="4" name="Picture 3" descr="MOH ppt-02.jpg"/>
          <p:cNvPicPr>
            <a:picLocks noChangeAspect="1"/>
          </p:cNvPicPr>
          <p:nvPr/>
        </p:nvPicPr>
        <p:blipFill>
          <a:blip r:embed="rId2" cstate="print"/>
          <a:stretch>
            <a:fillRect/>
          </a:stretch>
        </p:blipFill>
        <p:spPr>
          <a:xfrm>
            <a:off x="-300446" y="536"/>
            <a:ext cx="9448800" cy="6857464"/>
          </a:xfrm>
          <a:prstGeom prst="rect">
            <a:avLst/>
          </a:prstGeom>
        </p:spPr>
      </p:pic>
      <p:sp>
        <p:nvSpPr>
          <p:cNvPr id="7" name="Title 1"/>
          <p:cNvSpPr txBox="1">
            <a:spLocks/>
          </p:cNvSpPr>
          <p:nvPr/>
        </p:nvSpPr>
        <p:spPr>
          <a:xfrm>
            <a:off x="2209800" y="388104"/>
            <a:ext cx="6248400" cy="1440696"/>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n-US" sz="2000" b="1" dirty="0">
              <a:solidFill>
                <a:srgbClr val="008080"/>
              </a:solidFill>
            </a:endParaRPr>
          </a:p>
        </p:txBody>
      </p:sp>
      <p:sp>
        <p:nvSpPr>
          <p:cNvPr id="11" name="Title 1"/>
          <p:cNvSpPr txBox="1">
            <a:spLocks/>
          </p:cNvSpPr>
          <p:nvPr/>
        </p:nvSpPr>
        <p:spPr>
          <a:xfrm>
            <a:off x="457200" y="1531104"/>
            <a:ext cx="8305800" cy="4412496"/>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n-US" sz="1600" b="1" dirty="0"/>
          </a:p>
          <a:p>
            <a:pPr algn="just"/>
            <a:endParaRPr lang="ka-GE" sz="1600" dirty="0">
              <a:solidFill>
                <a:srgbClr val="008080"/>
              </a:solidFill>
            </a:endParaRPr>
          </a:p>
          <a:p>
            <a:pPr algn="l"/>
            <a:endParaRPr lang="ka-GE" sz="1600" dirty="0">
              <a:solidFill>
                <a:srgbClr val="008080"/>
              </a:solidFill>
            </a:endParaRPr>
          </a:p>
        </p:txBody>
      </p:sp>
      <p:sp>
        <p:nvSpPr>
          <p:cNvPr id="3" name="Rectangle 2"/>
          <p:cNvSpPr/>
          <p:nvPr/>
        </p:nvSpPr>
        <p:spPr>
          <a:xfrm>
            <a:off x="152400" y="1828800"/>
            <a:ext cx="8991600" cy="954107"/>
          </a:xfrm>
          <a:prstGeom prst="rect">
            <a:avLst/>
          </a:prstGeom>
        </p:spPr>
        <p:txBody>
          <a:bodyPr wrap="square">
            <a:spAutoFit/>
          </a:bodyPr>
          <a:lstStyle/>
          <a:p>
            <a:endParaRPr lang="ka-GE" sz="2000" b="1" dirty="0">
              <a:solidFill>
                <a:srgbClr val="008080"/>
              </a:solidFill>
              <a:latin typeface="+mj-lt"/>
              <a:ea typeface="+mj-ea"/>
              <a:cs typeface="+mj-cs"/>
            </a:endParaRPr>
          </a:p>
          <a:p>
            <a:endParaRPr lang="ka-GE" b="1" dirty="0">
              <a:solidFill>
                <a:srgbClr val="008080"/>
              </a:solidFill>
              <a:latin typeface="+mj-lt"/>
              <a:ea typeface="+mj-ea"/>
              <a:cs typeface="+mj-cs"/>
            </a:endParaRPr>
          </a:p>
          <a:p>
            <a:endParaRPr lang="en-US" b="1" dirty="0">
              <a:solidFill>
                <a:srgbClr val="008080"/>
              </a:solidFill>
              <a:latin typeface="+mj-lt"/>
              <a:ea typeface="+mj-ea"/>
              <a:cs typeface="+mj-cs"/>
            </a:endParaRPr>
          </a:p>
        </p:txBody>
      </p:sp>
      <p:sp>
        <p:nvSpPr>
          <p:cNvPr id="2" name="Rectangle 1"/>
          <p:cNvSpPr/>
          <p:nvPr/>
        </p:nvSpPr>
        <p:spPr>
          <a:xfrm>
            <a:off x="2057400" y="838200"/>
            <a:ext cx="6858000" cy="421654"/>
          </a:xfrm>
          <a:prstGeom prst="rect">
            <a:avLst/>
          </a:prstGeom>
        </p:spPr>
        <p:txBody>
          <a:bodyPr wrap="square">
            <a:spAutoFit/>
          </a:bodyPr>
          <a:lstStyle/>
          <a:p>
            <a:pPr>
              <a:lnSpc>
                <a:spcPct val="107000"/>
              </a:lnSpc>
              <a:spcAft>
                <a:spcPts val="800"/>
              </a:spcAft>
            </a:pPr>
            <a:r>
              <a:rPr lang="en-US" sz="2000" b="1" dirty="0" smtClean="0">
                <a:solidFill>
                  <a:srgbClr val="008080"/>
                </a:solidFill>
                <a:latin typeface="+mj-lt"/>
                <a:ea typeface="+mj-ea"/>
                <a:cs typeface="+mj-cs"/>
              </a:rPr>
              <a:t>  </a:t>
            </a:r>
            <a:r>
              <a:rPr lang="ka-GE" sz="2000" b="1" dirty="0" smtClean="0">
                <a:solidFill>
                  <a:srgbClr val="008080"/>
                </a:solidFill>
                <a:latin typeface="+mj-lt"/>
                <a:ea typeface="+mj-ea"/>
                <a:cs typeface="+mj-cs"/>
              </a:rPr>
              <a:t>მუნიციპალიტეტების </a:t>
            </a:r>
            <a:r>
              <a:rPr lang="ka-GE" sz="2000" b="1" dirty="0">
                <a:solidFill>
                  <a:srgbClr val="008080"/>
                </a:solidFill>
                <a:latin typeface="+mj-lt"/>
                <a:ea typeface="+mj-ea"/>
                <a:cs typeface="+mj-cs"/>
              </a:rPr>
              <a:t>როლი და </a:t>
            </a:r>
            <a:r>
              <a:rPr lang="ka-GE" sz="2000" b="1" dirty="0">
                <a:solidFill>
                  <a:srgbClr val="008080"/>
                </a:solidFill>
                <a:latin typeface="+mj-lt"/>
                <a:ea typeface="+mj-ea"/>
                <a:cs typeface="+mj-cs"/>
              </a:rPr>
              <a:t>ჩ</a:t>
            </a:r>
            <a:r>
              <a:rPr lang="ka-GE" sz="2000" b="1" dirty="0" smtClean="0">
                <a:solidFill>
                  <a:srgbClr val="008080"/>
                </a:solidFill>
                <a:latin typeface="+mj-lt"/>
                <a:ea typeface="+mj-ea"/>
                <a:cs typeface="+mj-cs"/>
              </a:rPr>
              <a:t>ართულობა</a:t>
            </a:r>
            <a:endParaRPr lang="en-US" sz="2000" b="1" dirty="0">
              <a:solidFill>
                <a:srgbClr val="008080"/>
              </a:solidFill>
              <a:latin typeface="+mj-lt"/>
              <a:ea typeface="+mj-ea"/>
              <a:cs typeface="+mj-cs"/>
            </a:endParaRPr>
          </a:p>
        </p:txBody>
      </p:sp>
      <p:graphicFrame>
        <p:nvGraphicFramePr>
          <p:cNvPr id="12" name="Chart 11"/>
          <p:cNvGraphicFramePr>
            <a:graphicFrameLocks/>
          </p:cNvGraphicFramePr>
          <p:nvPr>
            <p:extLst>
              <p:ext uri="{D42A27DB-BD31-4B8C-83A1-F6EECF244321}">
                <p14:modId xmlns:p14="http://schemas.microsoft.com/office/powerpoint/2010/main" val="320339399"/>
              </p:ext>
            </p:extLst>
          </p:nvPr>
        </p:nvGraphicFramePr>
        <p:xfrm>
          <a:off x="304800" y="1873633"/>
          <a:ext cx="8382000" cy="3841367"/>
        </p:xfrm>
        <a:graphic>
          <a:graphicData uri="http://schemas.openxmlformats.org/drawingml/2006/chart">
            <c:chart xmlns:c="http://schemas.openxmlformats.org/drawingml/2006/chart" xmlns:r="http://schemas.openxmlformats.org/officeDocument/2006/relationships" r:id="rId3"/>
          </a:graphicData>
        </a:graphic>
      </p:graphicFrame>
      <p:sp>
        <p:nvSpPr>
          <p:cNvPr id="5" name="Rectangle 4"/>
          <p:cNvSpPr/>
          <p:nvPr/>
        </p:nvSpPr>
        <p:spPr>
          <a:xfrm>
            <a:off x="365760" y="1544341"/>
            <a:ext cx="4572000" cy="750975"/>
          </a:xfrm>
          <a:prstGeom prst="rect">
            <a:avLst/>
          </a:prstGeom>
        </p:spPr>
        <p:txBody>
          <a:bodyPr>
            <a:spAutoFit/>
          </a:bodyPr>
          <a:lstStyle/>
          <a:p>
            <a:pPr>
              <a:lnSpc>
                <a:spcPct val="107000"/>
              </a:lnSpc>
              <a:spcAft>
                <a:spcPts val="800"/>
              </a:spcAft>
            </a:pPr>
            <a:r>
              <a:rPr lang="ka-GE" sz="2000" b="1" dirty="0">
                <a:solidFill>
                  <a:srgbClr val="008080"/>
                </a:solidFill>
                <a:latin typeface="+mj-lt"/>
                <a:ea typeface="+mj-ea"/>
                <a:cs typeface="+mj-cs"/>
              </a:rPr>
              <a:t>საარსებო შემწეობის მიმღები ოჯახები/მოსახლეობა</a:t>
            </a:r>
            <a:r>
              <a:rPr lang="ka-GE" dirty="0">
                <a:latin typeface="Calibri" panose="020F0502020204030204" pitchFamily="34" charset="0"/>
                <a:ea typeface="Calibri" panose="020F0502020204030204" pitchFamily="34" charset="0"/>
                <a:cs typeface="Times New Roman" panose="02020603050405020304" pitchFamily="18" charset="0"/>
              </a:rPr>
              <a:t> </a:t>
            </a:r>
            <a:endParaRPr lang="en-US"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8596608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ctrTitle"/>
          </p:nvPr>
        </p:nvSpPr>
        <p:spPr/>
        <p:txBody>
          <a:bodyPr/>
          <a:lstStyle/>
          <a:p>
            <a:endParaRPr lang="en-US" dirty="0"/>
          </a:p>
        </p:txBody>
      </p:sp>
      <p:sp>
        <p:nvSpPr>
          <p:cNvPr id="10" name="Subtitle 9"/>
          <p:cNvSpPr>
            <a:spLocks noGrp="1"/>
          </p:cNvSpPr>
          <p:nvPr>
            <p:ph type="subTitle" idx="1"/>
          </p:nvPr>
        </p:nvSpPr>
        <p:spPr/>
        <p:txBody>
          <a:bodyPr/>
          <a:lstStyle/>
          <a:p>
            <a:endParaRPr lang="en-US"/>
          </a:p>
        </p:txBody>
      </p:sp>
      <p:pic>
        <p:nvPicPr>
          <p:cNvPr id="4" name="Picture 3" descr="MOH ppt-02.jpg"/>
          <p:cNvPicPr>
            <a:picLocks noChangeAspect="1"/>
          </p:cNvPicPr>
          <p:nvPr/>
        </p:nvPicPr>
        <p:blipFill>
          <a:blip r:embed="rId2" cstate="print"/>
          <a:stretch>
            <a:fillRect/>
          </a:stretch>
        </p:blipFill>
        <p:spPr>
          <a:xfrm>
            <a:off x="21771" y="0"/>
            <a:ext cx="9144000" cy="6857464"/>
          </a:xfrm>
          <a:prstGeom prst="rect">
            <a:avLst/>
          </a:prstGeom>
        </p:spPr>
      </p:pic>
      <p:sp>
        <p:nvSpPr>
          <p:cNvPr id="2" name="Rectangle 1"/>
          <p:cNvSpPr/>
          <p:nvPr/>
        </p:nvSpPr>
        <p:spPr>
          <a:xfrm>
            <a:off x="3180433" y="622856"/>
            <a:ext cx="3097323" cy="461665"/>
          </a:xfrm>
          <a:prstGeom prst="rect">
            <a:avLst/>
          </a:prstGeom>
        </p:spPr>
        <p:txBody>
          <a:bodyPr wrap="none">
            <a:spAutoFit/>
          </a:bodyPr>
          <a:lstStyle/>
          <a:p>
            <a:r>
              <a:rPr lang="ka-GE" sz="2400" b="1" dirty="0" smtClean="0">
                <a:solidFill>
                  <a:srgbClr val="006666"/>
                </a:solidFill>
              </a:rPr>
              <a:t>ზოგადი მიმოხილვა</a:t>
            </a:r>
            <a:r>
              <a:rPr lang="ka-GE" sz="2400" b="1" dirty="0" smtClean="0">
                <a:solidFill>
                  <a:srgbClr val="006666"/>
                </a:solidFill>
              </a:rPr>
              <a:t> </a:t>
            </a:r>
            <a:endParaRPr lang="en-US" sz="2400" dirty="0"/>
          </a:p>
        </p:txBody>
      </p:sp>
      <p:sp>
        <p:nvSpPr>
          <p:cNvPr id="3" name="Rectangle 2"/>
          <p:cNvSpPr/>
          <p:nvPr/>
        </p:nvSpPr>
        <p:spPr>
          <a:xfrm>
            <a:off x="381000" y="1741423"/>
            <a:ext cx="8610600" cy="4557145"/>
          </a:xfrm>
          <a:prstGeom prst="rect">
            <a:avLst/>
          </a:prstGeom>
        </p:spPr>
        <p:txBody>
          <a:bodyPr wrap="square">
            <a:spAutoFit/>
          </a:bodyPr>
          <a:lstStyle/>
          <a:p>
            <a:pPr marL="285750" indent="-285750">
              <a:lnSpc>
                <a:spcPct val="107000"/>
              </a:lnSpc>
              <a:spcAft>
                <a:spcPts val="800"/>
              </a:spcAft>
              <a:buFont typeface="Arial" panose="020B0604020202020204" pitchFamily="34" charset="0"/>
              <a:buChar char="•"/>
            </a:pPr>
            <a:r>
              <a:rPr lang="ka-GE" sz="2000" b="1" dirty="0" smtClean="0">
                <a:solidFill>
                  <a:srgbClr val="006666"/>
                </a:solidFill>
              </a:rPr>
              <a:t>საქართველოს კონსტიტუცია (მუხლი 5.)</a:t>
            </a:r>
          </a:p>
          <a:p>
            <a:pPr>
              <a:lnSpc>
                <a:spcPct val="107000"/>
              </a:lnSpc>
              <a:spcAft>
                <a:spcPts val="800"/>
              </a:spcAft>
            </a:pPr>
            <a:r>
              <a:rPr lang="ka-GE" sz="2000" dirty="0" smtClean="0">
                <a:solidFill>
                  <a:srgbClr val="006666"/>
                </a:solidFill>
              </a:rPr>
              <a:t>„საქართველოს არის სოციალური სახელმწიფო“</a:t>
            </a:r>
          </a:p>
          <a:p>
            <a:pPr>
              <a:lnSpc>
                <a:spcPct val="107000"/>
              </a:lnSpc>
              <a:spcAft>
                <a:spcPts val="800"/>
              </a:spcAft>
            </a:pPr>
            <a:r>
              <a:rPr lang="ka-GE" sz="2000" dirty="0" smtClean="0">
                <a:solidFill>
                  <a:srgbClr val="006666"/>
                </a:solidFill>
              </a:rPr>
              <a:t>„სახელმწიფო ზრუნავს საზოგადოებაში სოციალური სამართლიანობის, სოციალური თანასწორობის და სოციალური სოლიდარობის პრინციპების განმტკიცებაზე“</a:t>
            </a:r>
          </a:p>
          <a:p>
            <a:pPr marL="342900" indent="-342900">
              <a:lnSpc>
                <a:spcPct val="107000"/>
              </a:lnSpc>
              <a:spcAft>
                <a:spcPts val="800"/>
              </a:spcAft>
              <a:buFont typeface="Arial" panose="020B0604020202020204" pitchFamily="34" charset="0"/>
              <a:buChar char="•"/>
            </a:pPr>
            <a:r>
              <a:rPr lang="ka-GE" sz="2000" b="1" dirty="0" smtClean="0">
                <a:solidFill>
                  <a:srgbClr val="006666"/>
                </a:solidFill>
              </a:rPr>
              <a:t>სოციალური დაცვა </a:t>
            </a:r>
          </a:p>
          <a:p>
            <a:pPr>
              <a:lnSpc>
                <a:spcPct val="107000"/>
              </a:lnSpc>
              <a:spcAft>
                <a:spcPts val="800"/>
              </a:spcAft>
            </a:pPr>
            <a:r>
              <a:rPr lang="ka-GE" sz="2000" dirty="0" smtClean="0">
                <a:solidFill>
                  <a:srgbClr val="006666"/>
                </a:solidFill>
              </a:rPr>
              <a:t>პოლიტიკა და პროგრამები, რომლებიც მიზნად ისახავს სიღარიბის და მოწყვლადობის შემცირებას ეფექტური შრომითი ბაზრების შექმნის გზით, მოსახლეობის შესაძლებლობების გაძლიერებას ეკონომიკური და სოციალური რისკების მართვის მიზნით, ისეთი როგორიცაა უმუშევრობა, </a:t>
            </a:r>
            <a:r>
              <a:rPr lang="ka-GE" sz="2000" dirty="0" err="1" smtClean="0">
                <a:solidFill>
                  <a:srgbClr val="006666"/>
                </a:solidFill>
              </a:rPr>
              <a:t>გარიყულობა</a:t>
            </a:r>
            <a:r>
              <a:rPr lang="ka-GE" sz="2000" dirty="0" smtClean="0">
                <a:solidFill>
                  <a:srgbClr val="006666"/>
                </a:solidFill>
              </a:rPr>
              <a:t>, ავადმყოფობა, შეზღუდული შესაძლებლობა და სიბერე.</a:t>
            </a:r>
            <a:endParaRPr lang="ka-GE" sz="2000" dirty="0">
              <a:solidFill>
                <a:srgbClr val="006666"/>
              </a:solidFill>
            </a:endParaRPr>
          </a:p>
          <a:p>
            <a:pPr marL="285750" indent="-285750">
              <a:lnSpc>
                <a:spcPct val="107000"/>
              </a:lnSpc>
              <a:spcAft>
                <a:spcPts val="800"/>
              </a:spcAft>
              <a:buFont typeface="Arial" panose="020B0604020202020204" pitchFamily="34" charset="0"/>
              <a:buChar char="•"/>
            </a:pPr>
            <a:endParaRPr lang="en-US" sz="2000" b="1" dirty="0" smtClean="0">
              <a:solidFill>
                <a:srgbClr val="006666"/>
              </a:solidFill>
            </a:endParaRPr>
          </a:p>
        </p:txBody>
      </p:sp>
    </p:spTree>
    <p:extLst>
      <p:ext uri="{BB962C8B-B14F-4D97-AF65-F5344CB8AC3E}">
        <p14:creationId xmlns:p14="http://schemas.microsoft.com/office/powerpoint/2010/main" val="263498894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ctrTitle"/>
          </p:nvPr>
        </p:nvSpPr>
        <p:spPr/>
        <p:txBody>
          <a:bodyPr/>
          <a:lstStyle/>
          <a:p>
            <a:endParaRPr lang="en-US" dirty="0"/>
          </a:p>
        </p:txBody>
      </p:sp>
      <p:sp>
        <p:nvSpPr>
          <p:cNvPr id="10" name="Subtitle 9"/>
          <p:cNvSpPr>
            <a:spLocks noGrp="1"/>
          </p:cNvSpPr>
          <p:nvPr>
            <p:ph type="subTitle" idx="1"/>
          </p:nvPr>
        </p:nvSpPr>
        <p:spPr/>
        <p:txBody>
          <a:bodyPr/>
          <a:lstStyle/>
          <a:p>
            <a:endParaRPr lang="en-US"/>
          </a:p>
        </p:txBody>
      </p:sp>
      <p:pic>
        <p:nvPicPr>
          <p:cNvPr id="4" name="Picture 3" descr="MOH ppt-02.jpg"/>
          <p:cNvPicPr>
            <a:picLocks noChangeAspect="1"/>
          </p:cNvPicPr>
          <p:nvPr/>
        </p:nvPicPr>
        <p:blipFill>
          <a:blip r:embed="rId2" cstate="print"/>
          <a:stretch>
            <a:fillRect/>
          </a:stretch>
        </p:blipFill>
        <p:spPr>
          <a:xfrm>
            <a:off x="-300446" y="536"/>
            <a:ext cx="9448800" cy="6857464"/>
          </a:xfrm>
          <a:prstGeom prst="rect">
            <a:avLst/>
          </a:prstGeom>
        </p:spPr>
      </p:pic>
      <p:sp>
        <p:nvSpPr>
          <p:cNvPr id="7" name="Title 1"/>
          <p:cNvSpPr txBox="1">
            <a:spLocks/>
          </p:cNvSpPr>
          <p:nvPr/>
        </p:nvSpPr>
        <p:spPr>
          <a:xfrm>
            <a:off x="2209800" y="388104"/>
            <a:ext cx="6248400" cy="1440696"/>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n-US" sz="2000" b="1" dirty="0">
              <a:solidFill>
                <a:srgbClr val="008080"/>
              </a:solidFill>
            </a:endParaRPr>
          </a:p>
        </p:txBody>
      </p:sp>
      <p:sp>
        <p:nvSpPr>
          <p:cNvPr id="11" name="Title 1"/>
          <p:cNvSpPr txBox="1">
            <a:spLocks/>
          </p:cNvSpPr>
          <p:nvPr/>
        </p:nvSpPr>
        <p:spPr>
          <a:xfrm>
            <a:off x="457200" y="1531104"/>
            <a:ext cx="8305800" cy="4412496"/>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n-US" sz="1600" b="1" dirty="0"/>
          </a:p>
          <a:p>
            <a:pPr algn="just"/>
            <a:endParaRPr lang="ka-GE" sz="1600" dirty="0">
              <a:solidFill>
                <a:srgbClr val="008080"/>
              </a:solidFill>
            </a:endParaRPr>
          </a:p>
          <a:p>
            <a:pPr algn="l"/>
            <a:endParaRPr lang="ka-GE" sz="1600" dirty="0">
              <a:solidFill>
                <a:srgbClr val="008080"/>
              </a:solidFill>
            </a:endParaRPr>
          </a:p>
        </p:txBody>
      </p:sp>
      <p:sp>
        <p:nvSpPr>
          <p:cNvPr id="3" name="Rectangle 2"/>
          <p:cNvSpPr/>
          <p:nvPr/>
        </p:nvSpPr>
        <p:spPr>
          <a:xfrm>
            <a:off x="152400" y="1828800"/>
            <a:ext cx="8991600" cy="954107"/>
          </a:xfrm>
          <a:prstGeom prst="rect">
            <a:avLst/>
          </a:prstGeom>
        </p:spPr>
        <p:txBody>
          <a:bodyPr wrap="square">
            <a:spAutoFit/>
          </a:bodyPr>
          <a:lstStyle/>
          <a:p>
            <a:endParaRPr lang="ka-GE" sz="2000" b="1" dirty="0">
              <a:solidFill>
                <a:srgbClr val="008080"/>
              </a:solidFill>
              <a:latin typeface="+mj-lt"/>
              <a:ea typeface="+mj-ea"/>
              <a:cs typeface="+mj-cs"/>
            </a:endParaRPr>
          </a:p>
          <a:p>
            <a:endParaRPr lang="ka-GE" b="1" dirty="0">
              <a:solidFill>
                <a:srgbClr val="008080"/>
              </a:solidFill>
              <a:latin typeface="+mj-lt"/>
              <a:ea typeface="+mj-ea"/>
              <a:cs typeface="+mj-cs"/>
            </a:endParaRPr>
          </a:p>
          <a:p>
            <a:endParaRPr lang="en-US" b="1" dirty="0">
              <a:solidFill>
                <a:srgbClr val="008080"/>
              </a:solidFill>
              <a:latin typeface="+mj-lt"/>
              <a:ea typeface="+mj-ea"/>
              <a:cs typeface="+mj-cs"/>
            </a:endParaRPr>
          </a:p>
        </p:txBody>
      </p:sp>
      <p:sp>
        <p:nvSpPr>
          <p:cNvPr id="2" name="Rectangle 1"/>
          <p:cNvSpPr/>
          <p:nvPr/>
        </p:nvSpPr>
        <p:spPr>
          <a:xfrm>
            <a:off x="2057400" y="838200"/>
            <a:ext cx="6858000" cy="421654"/>
          </a:xfrm>
          <a:prstGeom prst="rect">
            <a:avLst/>
          </a:prstGeom>
        </p:spPr>
        <p:txBody>
          <a:bodyPr wrap="square">
            <a:spAutoFit/>
          </a:bodyPr>
          <a:lstStyle/>
          <a:p>
            <a:pPr>
              <a:lnSpc>
                <a:spcPct val="107000"/>
              </a:lnSpc>
              <a:spcAft>
                <a:spcPts val="800"/>
              </a:spcAft>
            </a:pPr>
            <a:r>
              <a:rPr lang="en-US" sz="2000" b="1" dirty="0" smtClean="0">
                <a:solidFill>
                  <a:srgbClr val="008080"/>
                </a:solidFill>
                <a:latin typeface="+mj-lt"/>
                <a:ea typeface="+mj-ea"/>
                <a:cs typeface="+mj-cs"/>
              </a:rPr>
              <a:t>  </a:t>
            </a:r>
            <a:r>
              <a:rPr lang="ka-GE" sz="2000" b="1" dirty="0" smtClean="0">
                <a:solidFill>
                  <a:srgbClr val="008080"/>
                </a:solidFill>
                <a:latin typeface="+mj-lt"/>
                <a:ea typeface="+mj-ea"/>
                <a:cs typeface="+mj-cs"/>
              </a:rPr>
              <a:t>მუნიციპალიტეტების </a:t>
            </a:r>
            <a:r>
              <a:rPr lang="ka-GE" sz="2000" b="1" dirty="0">
                <a:solidFill>
                  <a:srgbClr val="008080"/>
                </a:solidFill>
                <a:latin typeface="+mj-lt"/>
                <a:ea typeface="+mj-ea"/>
                <a:cs typeface="+mj-cs"/>
              </a:rPr>
              <a:t>როლი </a:t>
            </a:r>
            <a:r>
              <a:rPr lang="ka-GE" sz="2000" b="1" dirty="0" smtClean="0">
                <a:solidFill>
                  <a:srgbClr val="008080"/>
                </a:solidFill>
                <a:latin typeface="+mj-lt"/>
                <a:ea typeface="+mj-ea"/>
                <a:cs typeface="+mj-cs"/>
              </a:rPr>
              <a:t>და ჩართულობა </a:t>
            </a:r>
            <a:endParaRPr lang="en-US" sz="2000" b="1" dirty="0">
              <a:solidFill>
                <a:srgbClr val="008080"/>
              </a:solidFill>
              <a:latin typeface="+mj-lt"/>
              <a:ea typeface="+mj-ea"/>
              <a:cs typeface="+mj-cs"/>
            </a:endParaRPr>
          </a:p>
        </p:txBody>
      </p:sp>
      <p:graphicFrame>
        <p:nvGraphicFramePr>
          <p:cNvPr id="13" name="Chart 12"/>
          <p:cNvGraphicFramePr>
            <a:graphicFrameLocks/>
          </p:cNvGraphicFramePr>
          <p:nvPr>
            <p:extLst>
              <p:ext uri="{D42A27DB-BD31-4B8C-83A1-F6EECF244321}">
                <p14:modId xmlns:p14="http://schemas.microsoft.com/office/powerpoint/2010/main" val="20459446"/>
              </p:ext>
            </p:extLst>
          </p:nvPr>
        </p:nvGraphicFramePr>
        <p:xfrm>
          <a:off x="-300446" y="1641852"/>
          <a:ext cx="9063446" cy="4191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48698625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ctrTitle"/>
          </p:nvPr>
        </p:nvSpPr>
        <p:spPr/>
        <p:txBody>
          <a:bodyPr/>
          <a:lstStyle/>
          <a:p>
            <a:endParaRPr lang="en-US" dirty="0"/>
          </a:p>
        </p:txBody>
      </p:sp>
      <p:sp>
        <p:nvSpPr>
          <p:cNvPr id="10" name="Subtitle 9"/>
          <p:cNvSpPr>
            <a:spLocks noGrp="1"/>
          </p:cNvSpPr>
          <p:nvPr>
            <p:ph type="subTitle" idx="1"/>
          </p:nvPr>
        </p:nvSpPr>
        <p:spPr/>
        <p:txBody>
          <a:bodyPr/>
          <a:lstStyle/>
          <a:p>
            <a:endParaRPr lang="en-US"/>
          </a:p>
        </p:txBody>
      </p:sp>
      <p:pic>
        <p:nvPicPr>
          <p:cNvPr id="4" name="Picture 3" descr="MOH ppt-02.jpg"/>
          <p:cNvPicPr>
            <a:picLocks noChangeAspect="1"/>
          </p:cNvPicPr>
          <p:nvPr/>
        </p:nvPicPr>
        <p:blipFill>
          <a:blip r:embed="rId2" cstate="print"/>
          <a:stretch>
            <a:fillRect/>
          </a:stretch>
        </p:blipFill>
        <p:spPr>
          <a:xfrm>
            <a:off x="-300446" y="536"/>
            <a:ext cx="9448800" cy="6857464"/>
          </a:xfrm>
          <a:prstGeom prst="rect">
            <a:avLst/>
          </a:prstGeom>
        </p:spPr>
      </p:pic>
      <p:sp>
        <p:nvSpPr>
          <p:cNvPr id="7" name="Title 1"/>
          <p:cNvSpPr txBox="1">
            <a:spLocks/>
          </p:cNvSpPr>
          <p:nvPr/>
        </p:nvSpPr>
        <p:spPr>
          <a:xfrm>
            <a:off x="2209800" y="388104"/>
            <a:ext cx="6248400" cy="1440696"/>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n-US" sz="2000" b="1" dirty="0">
              <a:solidFill>
                <a:srgbClr val="008080"/>
              </a:solidFill>
            </a:endParaRPr>
          </a:p>
        </p:txBody>
      </p:sp>
      <p:sp>
        <p:nvSpPr>
          <p:cNvPr id="11" name="Title 1"/>
          <p:cNvSpPr txBox="1">
            <a:spLocks/>
          </p:cNvSpPr>
          <p:nvPr/>
        </p:nvSpPr>
        <p:spPr>
          <a:xfrm>
            <a:off x="457200" y="1531104"/>
            <a:ext cx="8305800" cy="4412496"/>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n-US" sz="1600" b="1" dirty="0"/>
          </a:p>
          <a:p>
            <a:pPr algn="just"/>
            <a:endParaRPr lang="ka-GE" sz="1600" dirty="0">
              <a:solidFill>
                <a:srgbClr val="008080"/>
              </a:solidFill>
            </a:endParaRPr>
          </a:p>
          <a:p>
            <a:pPr algn="l"/>
            <a:endParaRPr lang="ka-GE" sz="1600" dirty="0">
              <a:solidFill>
                <a:srgbClr val="008080"/>
              </a:solidFill>
            </a:endParaRPr>
          </a:p>
        </p:txBody>
      </p:sp>
      <p:sp>
        <p:nvSpPr>
          <p:cNvPr id="3" name="Rectangle 2"/>
          <p:cNvSpPr/>
          <p:nvPr/>
        </p:nvSpPr>
        <p:spPr>
          <a:xfrm>
            <a:off x="152400" y="1828800"/>
            <a:ext cx="8991600" cy="954107"/>
          </a:xfrm>
          <a:prstGeom prst="rect">
            <a:avLst/>
          </a:prstGeom>
        </p:spPr>
        <p:txBody>
          <a:bodyPr wrap="square">
            <a:spAutoFit/>
          </a:bodyPr>
          <a:lstStyle/>
          <a:p>
            <a:endParaRPr lang="ka-GE" sz="2000" b="1" dirty="0">
              <a:solidFill>
                <a:srgbClr val="008080"/>
              </a:solidFill>
              <a:latin typeface="+mj-lt"/>
              <a:ea typeface="+mj-ea"/>
              <a:cs typeface="+mj-cs"/>
            </a:endParaRPr>
          </a:p>
          <a:p>
            <a:endParaRPr lang="ka-GE" b="1" dirty="0">
              <a:solidFill>
                <a:srgbClr val="008080"/>
              </a:solidFill>
              <a:latin typeface="+mj-lt"/>
              <a:ea typeface="+mj-ea"/>
              <a:cs typeface="+mj-cs"/>
            </a:endParaRPr>
          </a:p>
          <a:p>
            <a:endParaRPr lang="en-US" b="1" dirty="0">
              <a:solidFill>
                <a:srgbClr val="008080"/>
              </a:solidFill>
              <a:latin typeface="+mj-lt"/>
              <a:ea typeface="+mj-ea"/>
              <a:cs typeface="+mj-cs"/>
            </a:endParaRPr>
          </a:p>
        </p:txBody>
      </p:sp>
      <p:sp>
        <p:nvSpPr>
          <p:cNvPr id="2" name="Rectangle 1"/>
          <p:cNvSpPr/>
          <p:nvPr/>
        </p:nvSpPr>
        <p:spPr>
          <a:xfrm>
            <a:off x="2057400" y="838200"/>
            <a:ext cx="6858000" cy="421654"/>
          </a:xfrm>
          <a:prstGeom prst="rect">
            <a:avLst/>
          </a:prstGeom>
        </p:spPr>
        <p:txBody>
          <a:bodyPr wrap="square">
            <a:spAutoFit/>
          </a:bodyPr>
          <a:lstStyle/>
          <a:p>
            <a:pPr>
              <a:lnSpc>
                <a:spcPct val="107000"/>
              </a:lnSpc>
              <a:spcAft>
                <a:spcPts val="800"/>
              </a:spcAft>
            </a:pPr>
            <a:r>
              <a:rPr lang="en-US" sz="2000" b="1" dirty="0" smtClean="0">
                <a:solidFill>
                  <a:srgbClr val="008080"/>
                </a:solidFill>
                <a:latin typeface="+mj-lt"/>
                <a:ea typeface="+mj-ea"/>
                <a:cs typeface="+mj-cs"/>
              </a:rPr>
              <a:t>  </a:t>
            </a:r>
            <a:r>
              <a:rPr lang="ka-GE" sz="2000" b="1" dirty="0" smtClean="0">
                <a:solidFill>
                  <a:srgbClr val="008080"/>
                </a:solidFill>
                <a:latin typeface="+mj-lt"/>
                <a:ea typeface="+mj-ea"/>
                <a:cs typeface="+mj-cs"/>
              </a:rPr>
              <a:t>მუნიციპალიტეტების </a:t>
            </a:r>
            <a:r>
              <a:rPr lang="ka-GE" sz="2000" b="1" dirty="0">
                <a:solidFill>
                  <a:srgbClr val="008080"/>
                </a:solidFill>
                <a:latin typeface="+mj-lt"/>
                <a:ea typeface="+mj-ea"/>
                <a:cs typeface="+mj-cs"/>
              </a:rPr>
              <a:t>როლი </a:t>
            </a:r>
            <a:r>
              <a:rPr lang="ka-GE" sz="2000" b="1" dirty="0" smtClean="0">
                <a:solidFill>
                  <a:srgbClr val="008080"/>
                </a:solidFill>
                <a:latin typeface="+mj-lt"/>
                <a:ea typeface="+mj-ea"/>
                <a:cs typeface="+mj-cs"/>
              </a:rPr>
              <a:t>და ჩართულობა </a:t>
            </a:r>
            <a:endParaRPr lang="en-US" sz="2000" b="1" dirty="0">
              <a:solidFill>
                <a:srgbClr val="008080"/>
              </a:solidFill>
              <a:latin typeface="+mj-lt"/>
              <a:ea typeface="+mj-ea"/>
              <a:cs typeface="+mj-cs"/>
            </a:endParaRPr>
          </a:p>
        </p:txBody>
      </p:sp>
      <p:sp>
        <p:nvSpPr>
          <p:cNvPr id="5" name="Rectangle 4"/>
          <p:cNvSpPr/>
          <p:nvPr/>
        </p:nvSpPr>
        <p:spPr>
          <a:xfrm>
            <a:off x="-304799" y="1865811"/>
            <a:ext cx="9220200" cy="5386090"/>
          </a:xfrm>
          <a:prstGeom prst="rect">
            <a:avLst/>
          </a:prstGeom>
        </p:spPr>
        <p:txBody>
          <a:bodyPr wrap="square">
            <a:spAutoFit/>
          </a:bodyPr>
          <a:lstStyle/>
          <a:p>
            <a:pPr algn="just"/>
            <a:r>
              <a:rPr lang="ka-GE" sz="1600" b="1" dirty="0">
                <a:solidFill>
                  <a:srgbClr val="008080"/>
                </a:solidFill>
                <a:latin typeface="+mj-lt"/>
                <a:ea typeface="+mj-ea"/>
                <a:cs typeface="+mj-cs"/>
              </a:rPr>
              <a:t>მუნიციპალიტეტის კომპეტენციის ფარგლებში ბავშვის ძირითადი უფლებებისა და თავისუფლებების დაცვისა და მხარდაჭერის სისტემის მართვის მიზნით მუნიციპალიტეტმა უნდა განსაზღვროს შესაბამისი სამსახური (სტრუქტურული ერთეული</a:t>
            </a:r>
            <a:r>
              <a:rPr lang="ka-GE" sz="1600" b="1" dirty="0" smtClean="0">
                <a:solidFill>
                  <a:srgbClr val="008080"/>
                </a:solidFill>
                <a:latin typeface="+mj-lt"/>
                <a:ea typeface="+mj-ea"/>
                <a:cs typeface="+mj-cs"/>
              </a:rPr>
              <a:t>), რომელშიც </a:t>
            </a:r>
            <a:r>
              <a:rPr lang="ka-GE" sz="1600" b="1" dirty="0">
                <a:solidFill>
                  <a:srgbClr val="008080"/>
                </a:solidFill>
                <a:latin typeface="+mj-lt"/>
                <a:ea typeface="+mj-ea"/>
                <a:cs typeface="+mj-cs"/>
              </a:rPr>
              <a:t>დასაქმებული უნდა იყვნენ სულ მცირე ბავშვისა და ოჯახის სოციალური მუშაკი, ბავშვის ფსიქოლოგი, ბავშვის ჯანმრთელობის მართვის სპეციალისტი და ბავშვის სამართლებრივი დახმარების სპეციალისტი</a:t>
            </a:r>
            <a:r>
              <a:rPr lang="ka-GE" sz="1600" b="1" dirty="0" smtClean="0">
                <a:solidFill>
                  <a:srgbClr val="008080"/>
                </a:solidFill>
                <a:latin typeface="+mj-lt"/>
                <a:ea typeface="+mj-ea"/>
                <a:cs typeface="+mj-cs"/>
              </a:rPr>
              <a:t>.</a:t>
            </a:r>
          </a:p>
          <a:p>
            <a:pPr marL="171450" indent="-171450" algn="just">
              <a:buFont typeface="Arial" panose="020B0604020202020204" pitchFamily="34" charset="0"/>
              <a:buChar char="•"/>
            </a:pPr>
            <a:r>
              <a:rPr lang="ka-GE" sz="1200" b="1" dirty="0" smtClean="0">
                <a:solidFill>
                  <a:srgbClr val="008080"/>
                </a:solidFill>
                <a:latin typeface="+mj-lt"/>
                <a:ea typeface="+mj-ea"/>
                <a:cs typeface="+mj-cs"/>
              </a:rPr>
              <a:t>ბავშვის </a:t>
            </a:r>
            <a:r>
              <a:rPr lang="ka-GE" sz="1200" b="1" dirty="0">
                <a:solidFill>
                  <a:srgbClr val="008080"/>
                </a:solidFill>
                <a:latin typeface="+mj-lt"/>
                <a:ea typeface="+mj-ea"/>
                <a:cs typeface="+mj-cs"/>
              </a:rPr>
              <a:t>უფლებების დაცვის მუნიციპალური პროგრამების შემუშავება, მათი განხორციელების კოორდინაცია, განხორციელების პროცესის მონიტორინგი და შეფასება;</a:t>
            </a:r>
            <a:endParaRPr lang="en-US" sz="1200" b="1" dirty="0">
              <a:solidFill>
                <a:srgbClr val="008080"/>
              </a:solidFill>
              <a:latin typeface="+mj-lt"/>
              <a:ea typeface="+mj-ea"/>
              <a:cs typeface="+mj-cs"/>
            </a:endParaRPr>
          </a:p>
          <a:p>
            <a:pPr marL="171450" indent="-171450" algn="just">
              <a:buFont typeface="Arial" panose="020B0604020202020204" pitchFamily="34" charset="0"/>
              <a:buChar char="•"/>
            </a:pPr>
            <a:r>
              <a:rPr lang="ka-GE" sz="1200" b="1" dirty="0" smtClean="0">
                <a:solidFill>
                  <a:srgbClr val="008080"/>
                </a:solidFill>
                <a:latin typeface="+mj-lt"/>
                <a:ea typeface="+mj-ea"/>
                <a:cs typeface="+mj-cs"/>
              </a:rPr>
              <a:t>მუნიციპალიტეტის </a:t>
            </a:r>
            <a:r>
              <a:rPr lang="ka-GE" sz="1200" b="1" dirty="0">
                <a:solidFill>
                  <a:srgbClr val="008080"/>
                </a:solidFill>
                <a:latin typeface="+mj-lt"/>
                <a:ea typeface="+mj-ea"/>
                <a:cs typeface="+mj-cs"/>
              </a:rPr>
              <a:t>ტერიტორიაზე ბავშვის დაცვისა და მხარდაჭერის განმახორციელებელი სოციალური მუშაკების ქსელის შექმნა და მათი სამოქმედო უბნების განსაზღვრა;</a:t>
            </a:r>
            <a:endParaRPr lang="en-US" sz="1200" b="1" dirty="0">
              <a:solidFill>
                <a:srgbClr val="008080"/>
              </a:solidFill>
              <a:latin typeface="+mj-lt"/>
              <a:ea typeface="+mj-ea"/>
              <a:cs typeface="+mj-cs"/>
            </a:endParaRPr>
          </a:p>
          <a:p>
            <a:pPr marL="171450" indent="-171450" algn="just">
              <a:buFont typeface="Arial" panose="020B0604020202020204" pitchFamily="34" charset="0"/>
              <a:buChar char="•"/>
            </a:pPr>
            <a:r>
              <a:rPr lang="ka-GE" sz="1200" b="1" dirty="0" smtClean="0">
                <a:solidFill>
                  <a:srgbClr val="008080"/>
                </a:solidFill>
                <a:latin typeface="+mj-lt"/>
                <a:ea typeface="+mj-ea"/>
                <a:cs typeface="+mj-cs"/>
              </a:rPr>
              <a:t>ბავშვის </a:t>
            </a:r>
            <a:r>
              <a:rPr lang="ka-GE" sz="1200" b="1" dirty="0">
                <a:solidFill>
                  <a:srgbClr val="008080"/>
                </a:solidFill>
                <a:latin typeface="+mj-lt"/>
                <a:ea typeface="+mj-ea"/>
                <a:cs typeface="+mj-cs"/>
              </a:rPr>
              <a:t>დაცვისა და მხარდაჭერის სახელმწიფო პროგრამების განსახორციელებლად შესაბამის დაწესებულებებთან კოორდინირებული მუშაობა;</a:t>
            </a:r>
            <a:endParaRPr lang="en-US" sz="1200" b="1" dirty="0">
              <a:solidFill>
                <a:srgbClr val="008080"/>
              </a:solidFill>
              <a:latin typeface="+mj-lt"/>
              <a:ea typeface="+mj-ea"/>
              <a:cs typeface="+mj-cs"/>
            </a:endParaRPr>
          </a:p>
          <a:p>
            <a:pPr marL="171450" indent="-171450" algn="just">
              <a:buFont typeface="Arial" panose="020B0604020202020204" pitchFamily="34" charset="0"/>
              <a:buChar char="•"/>
            </a:pPr>
            <a:r>
              <a:rPr lang="ka-GE" sz="1200" b="1" dirty="0" smtClean="0">
                <a:solidFill>
                  <a:srgbClr val="008080"/>
                </a:solidFill>
                <a:latin typeface="+mj-lt"/>
                <a:ea typeface="+mj-ea"/>
                <a:cs typeface="+mj-cs"/>
              </a:rPr>
              <a:t>არასამთავრობო </a:t>
            </a:r>
            <a:r>
              <a:rPr lang="ka-GE" sz="1200" b="1" dirty="0">
                <a:solidFill>
                  <a:srgbClr val="008080"/>
                </a:solidFill>
                <a:latin typeface="+mj-lt"/>
                <a:ea typeface="+mj-ea"/>
                <a:cs typeface="+mj-cs"/>
              </a:rPr>
              <a:t>და საერთაშორისო ორგანიზაციების მიერ ბავშვის უფლებების დაცვისა და მხარდაჭერის პროგრამების განხორციელების კოორდინაცია;</a:t>
            </a:r>
            <a:endParaRPr lang="en-US" sz="1200" b="1" dirty="0">
              <a:solidFill>
                <a:srgbClr val="008080"/>
              </a:solidFill>
              <a:latin typeface="+mj-lt"/>
              <a:ea typeface="+mj-ea"/>
              <a:cs typeface="+mj-cs"/>
            </a:endParaRPr>
          </a:p>
          <a:p>
            <a:pPr marL="171450" indent="-171450" algn="just">
              <a:buFont typeface="Arial" panose="020B0604020202020204" pitchFamily="34" charset="0"/>
              <a:buChar char="•"/>
            </a:pPr>
            <a:r>
              <a:rPr lang="ka-GE" sz="1200" b="1" dirty="0" smtClean="0">
                <a:solidFill>
                  <a:srgbClr val="008080"/>
                </a:solidFill>
                <a:latin typeface="+mj-lt"/>
                <a:ea typeface="+mj-ea"/>
                <a:cs typeface="+mj-cs"/>
              </a:rPr>
              <a:t>სახელმწიფო </a:t>
            </a:r>
            <a:r>
              <a:rPr lang="ka-GE" sz="1200" b="1" dirty="0">
                <a:solidFill>
                  <a:srgbClr val="008080"/>
                </a:solidFill>
                <a:latin typeface="+mj-lt"/>
                <a:ea typeface="+mj-ea"/>
                <a:cs typeface="+mj-cs"/>
              </a:rPr>
              <a:t>დაწესებულებებთან, არასამთავრობო და საერთაშორისო ორგანიზაციებთან, იურიდიულ და ფიზიკურ პირებთან ურთიერთობა როგორც ქვეყანაში, ისე მისი ფარგლების გარეთ;</a:t>
            </a:r>
            <a:endParaRPr lang="en-US" sz="1200" b="1" dirty="0">
              <a:solidFill>
                <a:srgbClr val="008080"/>
              </a:solidFill>
              <a:latin typeface="+mj-lt"/>
              <a:ea typeface="+mj-ea"/>
              <a:cs typeface="+mj-cs"/>
            </a:endParaRPr>
          </a:p>
          <a:p>
            <a:pPr marL="171450" indent="-171450" algn="just">
              <a:buFont typeface="Arial" panose="020B0604020202020204" pitchFamily="34" charset="0"/>
              <a:buChar char="•"/>
            </a:pPr>
            <a:r>
              <a:rPr lang="ka-GE" sz="1200" b="1" dirty="0" smtClean="0">
                <a:solidFill>
                  <a:srgbClr val="008080"/>
                </a:solidFill>
                <a:latin typeface="+mj-lt"/>
                <a:ea typeface="+mj-ea"/>
                <a:cs typeface="+mj-cs"/>
              </a:rPr>
              <a:t>ბავშვის </a:t>
            </a:r>
            <a:r>
              <a:rPr lang="ka-GE" sz="1200" b="1" dirty="0">
                <a:solidFill>
                  <a:srgbClr val="008080"/>
                </a:solidFill>
                <a:latin typeface="+mj-lt"/>
                <a:ea typeface="+mj-ea"/>
                <a:cs typeface="+mj-cs"/>
              </a:rPr>
              <a:t>უფლებების დაცვის მუნიციპალური პროგრამების განსახორციელებლად შესაბამისი კერძო სამართლის იურიდიული პირების შერჩევა, რეგისტრაცია და შესაბამისი სახელშეკრულებო პირობების განსაზღვრა;</a:t>
            </a:r>
            <a:endParaRPr lang="en-US" sz="1200" b="1" dirty="0">
              <a:solidFill>
                <a:srgbClr val="008080"/>
              </a:solidFill>
              <a:latin typeface="+mj-lt"/>
              <a:ea typeface="+mj-ea"/>
              <a:cs typeface="+mj-cs"/>
            </a:endParaRPr>
          </a:p>
          <a:p>
            <a:pPr marL="171450" indent="-171450" algn="just">
              <a:buFont typeface="Arial" panose="020B0604020202020204" pitchFamily="34" charset="0"/>
              <a:buChar char="•"/>
            </a:pPr>
            <a:r>
              <a:rPr lang="ka-GE" sz="1200" b="1" dirty="0" smtClean="0">
                <a:solidFill>
                  <a:srgbClr val="008080"/>
                </a:solidFill>
                <a:latin typeface="+mj-lt"/>
                <a:ea typeface="+mj-ea"/>
                <a:cs typeface="+mj-cs"/>
              </a:rPr>
              <a:t> </a:t>
            </a:r>
            <a:r>
              <a:rPr lang="ka-GE" sz="1200" b="1" dirty="0">
                <a:solidFill>
                  <a:srgbClr val="008080"/>
                </a:solidFill>
                <a:latin typeface="+mj-lt"/>
                <a:ea typeface="+mj-ea"/>
                <a:cs typeface="+mj-cs"/>
              </a:rPr>
              <a:t>დამტკიცებული ბავშვის უფლებების დაცვისა და მხარდაჭერის პროგრამების შესაბამისად სტატისტიკის წარმოება; ბავშვის უფლებების დაცვისა და მხარდაჭერის შესახებ მონაცემთა ერთიანი ბაზის შექმნა;</a:t>
            </a:r>
            <a:endParaRPr lang="en-US" sz="1200" b="1" dirty="0">
              <a:solidFill>
                <a:srgbClr val="008080"/>
              </a:solidFill>
              <a:latin typeface="+mj-lt"/>
              <a:ea typeface="+mj-ea"/>
              <a:cs typeface="+mj-cs"/>
            </a:endParaRPr>
          </a:p>
          <a:p>
            <a:pPr marL="171450" indent="-171450" algn="just">
              <a:buFont typeface="Arial" panose="020B0604020202020204" pitchFamily="34" charset="0"/>
              <a:buChar char="•"/>
            </a:pPr>
            <a:r>
              <a:rPr lang="ka-GE" sz="1200" b="1" dirty="0" smtClean="0">
                <a:solidFill>
                  <a:srgbClr val="008080"/>
                </a:solidFill>
                <a:latin typeface="+mj-lt"/>
                <a:ea typeface="+mj-ea"/>
                <a:cs typeface="+mj-cs"/>
              </a:rPr>
              <a:t>საქართველოს </a:t>
            </a:r>
            <a:r>
              <a:rPr lang="ka-GE" sz="1200" b="1" dirty="0">
                <a:solidFill>
                  <a:srgbClr val="008080"/>
                </a:solidFill>
                <a:latin typeface="+mj-lt"/>
                <a:ea typeface="+mj-ea"/>
                <a:cs typeface="+mj-cs"/>
              </a:rPr>
              <a:t>კანონმდებლობითა და საკუთარი დებულებით განსაზღვრული სხვა უფლებამოსილებების განხორციელება.</a:t>
            </a:r>
            <a:endParaRPr lang="en-US" sz="1200" b="1" dirty="0">
              <a:solidFill>
                <a:srgbClr val="008080"/>
              </a:solidFill>
              <a:latin typeface="+mj-lt"/>
              <a:ea typeface="+mj-ea"/>
              <a:cs typeface="+mj-cs"/>
            </a:endParaRPr>
          </a:p>
          <a:p>
            <a:pPr marL="285750" indent="-285750">
              <a:buFont typeface="Arial" panose="020B0604020202020204" pitchFamily="34" charset="0"/>
              <a:buChar char="•"/>
            </a:pPr>
            <a:endParaRPr lang="ka-GE" sz="1600" b="1" dirty="0" smtClean="0">
              <a:solidFill>
                <a:srgbClr val="008080"/>
              </a:solidFill>
              <a:latin typeface="+mj-lt"/>
              <a:ea typeface="+mj-ea"/>
              <a:cs typeface="+mj-cs"/>
            </a:endParaRPr>
          </a:p>
          <a:p>
            <a:endParaRPr lang="ka-GE" sz="2000" b="1" dirty="0">
              <a:solidFill>
                <a:srgbClr val="008080"/>
              </a:solidFill>
              <a:latin typeface="+mj-lt"/>
              <a:ea typeface="+mj-ea"/>
              <a:cs typeface="+mj-cs"/>
            </a:endParaRPr>
          </a:p>
          <a:p>
            <a:endParaRPr lang="en-US" sz="2000" b="1" dirty="0">
              <a:solidFill>
                <a:srgbClr val="008080"/>
              </a:solidFill>
              <a:latin typeface="+mj-lt"/>
              <a:ea typeface="+mj-ea"/>
              <a:cs typeface="+mj-cs"/>
            </a:endParaRPr>
          </a:p>
        </p:txBody>
      </p:sp>
    </p:spTree>
    <p:extLst>
      <p:ext uri="{BB962C8B-B14F-4D97-AF65-F5344CB8AC3E}">
        <p14:creationId xmlns:p14="http://schemas.microsoft.com/office/powerpoint/2010/main" val="298388792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ctrTitle"/>
          </p:nvPr>
        </p:nvSpPr>
        <p:spPr/>
        <p:txBody>
          <a:bodyPr/>
          <a:lstStyle/>
          <a:p>
            <a:endParaRPr lang="en-US" dirty="0"/>
          </a:p>
        </p:txBody>
      </p:sp>
      <p:sp>
        <p:nvSpPr>
          <p:cNvPr id="10" name="Subtitle 9"/>
          <p:cNvSpPr>
            <a:spLocks noGrp="1"/>
          </p:cNvSpPr>
          <p:nvPr>
            <p:ph type="subTitle" idx="1"/>
          </p:nvPr>
        </p:nvSpPr>
        <p:spPr/>
        <p:txBody>
          <a:bodyPr/>
          <a:lstStyle/>
          <a:p>
            <a:endParaRPr lang="en-US"/>
          </a:p>
        </p:txBody>
      </p:sp>
      <p:pic>
        <p:nvPicPr>
          <p:cNvPr id="4" name="Picture 3" descr="MOH ppt-02.jpg"/>
          <p:cNvPicPr>
            <a:picLocks noChangeAspect="1"/>
          </p:cNvPicPr>
          <p:nvPr/>
        </p:nvPicPr>
        <p:blipFill>
          <a:blip r:embed="rId2" cstate="print"/>
          <a:stretch>
            <a:fillRect/>
          </a:stretch>
        </p:blipFill>
        <p:spPr>
          <a:xfrm>
            <a:off x="-300446" y="536"/>
            <a:ext cx="9448800" cy="6857464"/>
          </a:xfrm>
          <a:prstGeom prst="rect">
            <a:avLst/>
          </a:prstGeom>
        </p:spPr>
      </p:pic>
      <p:sp>
        <p:nvSpPr>
          <p:cNvPr id="7" name="Title 1"/>
          <p:cNvSpPr txBox="1">
            <a:spLocks/>
          </p:cNvSpPr>
          <p:nvPr/>
        </p:nvSpPr>
        <p:spPr>
          <a:xfrm>
            <a:off x="2209800" y="388104"/>
            <a:ext cx="6248400" cy="1440696"/>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n-US" sz="2000" b="1" dirty="0">
              <a:solidFill>
                <a:srgbClr val="008080"/>
              </a:solidFill>
            </a:endParaRPr>
          </a:p>
        </p:txBody>
      </p:sp>
      <p:sp>
        <p:nvSpPr>
          <p:cNvPr id="11" name="Title 1"/>
          <p:cNvSpPr txBox="1">
            <a:spLocks/>
          </p:cNvSpPr>
          <p:nvPr/>
        </p:nvSpPr>
        <p:spPr>
          <a:xfrm>
            <a:off x="457200" y="1531104"/>
            <a:ext cx="8305800" cy="4412496"/>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n-US" sz="1600" b="1" dirty="0"/>
          </a:p>
          <a:p>
            <a:pPr algn="just"/>
            <a:endParaRPr lang="ka-GE" sz="1600" dirty="0">
              <a:solidFill>
                <a:srgbClr val="008080"/>
              </a:solidFill>
            </a:endParaRPr>
          </a:p>
          <a:p>
            <a:pPr algn="l"/>
            <a:endParaRPr lang="ka-GE" sz="1600" dirty="0">
              <a:solidFill>
                <a:srgbClr val="008080"/>
              </a:solidFill>
            </a:endParaRPr>
          </a:p>
        </p:txBody>
      </p:sp>
      <p:sp>
        <p:nvSpPr>
          <p:cNvPr id="3" name="Rectangle 2"/>
          <p:cNvSpPr/>
          <p:nvPr/>
        </p:nvSpPr>
        <p:spPr>
          <a:xfrm>
            <a:off x="152400" y="1828800"/>
            <a:ext cx="8991600" cy="954107"/>
          </a:xfrm>
          <a:prstGeom prst="rect">
            <a:avLst/>
          </a:prstGeom>
        </p:spPr>
        <p:txBody>
          <a:bodyPr wrap="square">
            <a:spAutoFit/>
          </a:bodyPr>
          <a:lstStyle/>
          <a:p>
            <a:endParaRPr lang="ka-GE" sz="2000" b="1" dirty="0">
              <a:solidFill>
                <a:srgbClr val="008080"/>
              </a:solidFill>
              <a:latin typeface="+mj-lt"/>
              <a:ea typeface="+mj-ea"/>
              <a:cs typeface="+mj-cs"/>
            </a:endParaRPr>
          </a:p>
          <a:p>
            <a:endParaRPr lang="ka-GE" b="1" dirty="0">
              <a:solidFill>
                <a:srgbClr val="008080"/>
              </a:solidFill>
              <a:latin typeface="+mj-lt"/>
              <a:ea typeface="+mj-ea"/>
              <a:cs typeface="+mj-cs"/>
            </a:endParaRPr>
          </a:p>
          <a:p>
            <a:endParaRPr lang="en-US" b="1" dirty="0">
              <a:solidFill>
                <a:srgbClr val="008080"/>
              </a:solidFill>
              <a:latin typeface="+mj-lt"/>
              <a:ea typeface="+mj-ea"/>
              <a:cs typeface="+mj-cs"/>
            </a:endParaRPr>
          </a:p>
        </p:txBody>
      </p:sp>
      <p:sp>
        <p:nvSpPr>
          <p:cNvPr id="2" name="Rectangle 1"/>
          <p:cNvSpPr/>
          <p:nvPr/>
        </p:nvSpPr>
        <p:spPr>
          <a:xfrm>
            <a:off x="2057400" y="838200"/>
            <a:ext cx="6858000" cy="421654"/>
          </a:xfrm>
          <a:prstGeom prst="rect">
            <a:avLst/>
          </a:prstGeom>
        </p:spPr>
        <p:txBody>
          <a:bodyPr wrap="square">
            <a:spAutoFit/>
          </a:bodyPr>
          <a:lstStyle/>
          <a:p>
            <a:pPr>
              <a:lnSpc>
                <a:spcPct val="107000"/>
              </a:lnSpc>
              <a:spcAft>
                <a:spcPts val="800"/>
              </a:spcAft>
            </a:pPr>
            <a:r>
              <a:rPr lang="en-US" sz="2000" b="1" dirty="0" smtClean="0">
                <a:solidFill>
                  <a:srgbClr val="008080"/>
                </a:solidFill>
                <a:latin typeface="+mj-lt"/>
                <a:ea typeface="+mj-ea"/>
                <a:cs typeface="+mj-cs"/>
              </a:rPr>
              <a:t>  </a:t>
            </a:r>
            <a:r>
              <a:rPr lang="ka-GE" sz="2000" b="1" dirty="0" smtClean="0">
                <a:solidFill>
                  <a:srgbClr val="008080"/>
                </a:solidFill>
                <a:latin typeface="+mj-lt"/>
                <a:ea typeface="+mj-ea"/>
                <a:cs typeface="+mj-cs"/>
              </a:rPr>
              <a:t>მუნიციპალიტეტების </a:t>
            </a:r>
            <a:r>
              <a:rPr lang="ka-GE" sz="2000" b="1" dirty="0">
                <a:solidFill>
                  <a:srgbClr val="008080"/>
                </a:solidFill>
                <a:latin typeface="+mj-lt"/>
                <a:ea typeface="+mj-ea"/>
                <a:cs typeface="+mj-cs"/>
              </a:rPr>
              <a:t>როლი </a:t>
            </a:r>
            <a:r>
              <a:rPr lang="ka-GE" sz="2000" b="1" dirty="0" smtClean="0">
                <a:solidFill>
                  <a:srgbClr val="008080"/>
                </a:solidFill>
                <a:latin typeface="+mj-lt"/>
                <a:ea typeface="+mj-ea"/>
                <a:cs typeface="+mj-cs"/>
              </a:rPr>
              <a:t>და ჩართულობა </a:t>
            </a:r>
            <a:endParaRPr lang="en-US" sz="2000" b="1" dirty="0">
              <a:solidFill>
                <a:srgbClr val="008080"/>
              </a:solidFill>
              <a:latin typeface="+mj-lt"/>
              <a:ea typeface="+mj-ea"/>
              <a:cs typeface="+mj-cs"/>
            </a:endParaRPr>
          </a:p>
        </p:txBody>
      </p:sp>
      <p:sp>
        <p:nvSpPr>
          <p:cNvPr id="5" name="Rectangle 4"/>
          <p:cNvSpPr/>
          <p:nvPr/>
        </p:nvSpPr>
        <p:spPr>
          <a:xfrm>
            <a:off x="148045" y="1865811"/>
            <a:ext cx="8767355" cy="3293209"/>
          </a:xfrm>
          <a:prstGeom prst="rect">
            <a:avLst/>
          </a:prstGeom>
        </p:spPr>
        <p:txBody>
          <a:bodyPr wrap="square">
            <a:spAutoFit/>
          </a:bodyPr>
          <a:lstStyle/>
          <a:p>
            <a:r>
              <a:rPr lang="ka-GE" sz="2400" b="1" dirty="0" smtClean="0">
                <a:solidFill>
                  <a:srgbClr val="008080"/>
                </a:solidFill>
                <a:latin typeface="+mj-lt"/>
                <a:ea typeface="+mj-ea"/>
                <a:cs typeface="+mj-cs"/>
              </a:rPr>
              <a:t>2021 წლიდან დაგეგმილია „სოციალური რეაბილიტაციისა და ბავშვზე ზრუნვის პროგრამის“ ცალკეული </a:t>
            </a:r>
            <a:r>
              <a:rPr lang="ka-GE" sz="2400" b="1" dirty="0" err="1" smtClean="0">
                <a:solidFill>
                  <a:srgbClr val="008080"/>
                </a:solidFill>
                <a:latin typeface="+mj-lt"/>
                <a:ea typeface="+mj-ea"/>
                <a:cs typeface="+mj-cs"/>
              </a:rPr>
              <a:t>ქვეპროგრამების</a:t>
            </a:r>
            <a:r>
              <a:rPr lang="ka-GE" sz="2400" b="1" dirty="0" smtClean="0">
                <a:solidFill>
                  <a:srgbClr val="008080"/>
                </a:solidFill>
                <a:latin typeface="+mj-lt"/>
                <a:ea typeface="+mj-ea"/>
                <a:cs typeface="+mj-cs"/>
              </a:rPr>
              <a:t> დელეგირება, მათ შორის</a:t>
            </a:r>
          </a:p>
          <a:p>
            <a:endParaRPr lang="ka-GE" sz="1600" b="1" dirty="0">
              <a:solidFill>
                <a:srgbClr val="008080"/>
              </a:solidFill>
              <a:latin typeface="+mj-lt"/>
              <a:ea typeface="+mj-ea"/>
              <a:cs typeface="+mj-cs"/>
            </a:endParaRPr>
          </a:p>
          <a:p>
            <a:pPr marL="457200" indent="-457200">
              <a:buAutoNum type="arabicPeriod"/>
            </a:pPr>
            <a:r>
              <a:rPr lang="ka-GE" sz="2000" b="1" dirty="0" smtClean="0">
                <a:solidFill>
                  <a:srgbClr val="008080"/>
                </a:solidFill>
                <a:latin typeface="+mj-lt"/>
                <a:ea typeface="+mj-ea"/>
                <a:cs typeface="+mj-cs"/>
              </a:rPr>
              <a:t>კრიზისულ მდგომარეობაში მყოფი ბავშვიანი ოჯახების დახმარების </a:t>
            </a:r>
            <a:r>
              <a:rPr lang="ka-GE" sz="2000" b="1" dirty="0" err="1" smtClean="0">
                <a:solidFill>
                  <a:srgbClr val="008080"/>
                </a:solidFill>
                <a:latin typeface="+mj-lt"/>
                <a:ea typeface="+mj-ea"/>
                <a:cs typeface="+mj-cs"/>
              </a:rPr>
              <a:t>ქვეპროგრამა</a:t>
            </a:r>
            <a:r>
              <a:rPr lang="ka-GE" sz="2000" b="1" dirty="0" smtClean="0">
                <a:solidFill>
                  <a:srgbClr val="008080"/>
                </a:solidFill>
                <a:latin typeface="+mj-lt"/>
                <a:ea typeface="+mj-ea"/>
                <a:cs typeface="+mj-cs"/>
              </a:rPr>
              <a:t> (ბიუჯეტი 1 300 000 ლარი);</a:t>
            </a:r>
          </a:p>
          <a:p>
            <a:pPr marL="342900" indent="-342900">
              <a:buAutoNum type="arabicPeriod"/>
            </a:pPr>
            <a:r>
              <a:rPr lang="ka-GE" sz="2000" b="1" dirty="0" smtClean="0">
                <a:solidFill>
                  <a:srgbClr val="008080"/>
                </a:solidFill>
                <a:latin typeface="+mj-lt"/>
                <a:ea typeface="+mj-ea"/>
                <a:cs typeface="+mj-cs"/>
              </a:rPr>
              <a:t>დღის ცენტრებით უზრუნველყოფის </a:t>
            </a:r>
            <a:r>
              <a:rPr lang="ka-GE" sz="2000" b="1" dirty="0" err="1" smtClean="0">
                <a:solidFill>
                  <a:srgbClr val="008080"/>
                </a:solidFill>
                <a:latin typeface="+mj-lt"/>
                <a:ea typeface="+mj-ea"/>
                <a:cs typeface="+mj-cs"/>
              </a:rPr>
              <a:t>ქვეპროგრამა</a:t>
            </a:r>
            <a:r>
              <a:rPr lang="ka-GE" sz="2000" b="1" dirty="0" smtClean="0">
                <a:solidFill>
                  <a:srgbClr val="008080"/>
                </a:solidFill>
                <a:latin typeface="+mj-lt"/>
                <a:ea typeface="+mj-ea"/>
                <a:cs typeface="+mj-cs"/>
              </a:rPr>
              <a:t> (ბიუჯეტი </a:t>
            </a:r>
            <a:r>
              <a:rPr lang="en-US" dirty="0"/>
              <a:t>   </a:t>
            </a:r>
            <a:r>
              <a:rPr lang="en-US" sz="2000" b="1" dirty="0">
                <a:solidFill>
                  <a:srgbClr val="008080"/>
                </a:solidFill>
                <a:latin typeface="+mj-lt"/>
                <a:ea typeface="+mj-ea"/>
                <a:cs typeface="+mj-cs"/>
              </a:rPr>
              <a:t>5 445 </a:t>
            </a:r>
            <a:r>
              <a:rPr lang="en-US" sz="2000" b="1" dirty="0">
                <a:solidFill>
                  <a:srgbClr val="008080"/>
                </a:solidFill>
                <a:latin typeface="+mj-lt"/>
                <a:ea typeface="+mj-ea"/>
                <a:cs typeface="+mj-cs"/>
              </a:rPr>
              <a:t>000</a:t>
            </a:r>
            <a:r>
              <a:rPr lang="ka-GE" sz="2000" b="1" dirty="0">
                <a:solidFill>
                  <a:srgbClr val="008080"/>
                </a:solidFill>
                <a:latin typeface="+mj-lt"/>
                <a:ea typeface="+mj-ea"/>
                <a:cs typeface="+mj-cs"/>
              </a:rPr>
              <a:t> ლარი</a:t>
            </a:r>
            <a:r>
              <a:rPr lang="ka-GE" sz="2000" b="1" dirty="0" smtClean="0">
                <a:solidFill>
                  <a:srgbClr val="008080"/>
                </a:solidFill>
                <a:latin typeface="+mj-lt"/>
                <a:ea typeface="+mj-ea"/>
                <a:cs typeface="+mj-cs"/>
              </a:rPr>
              <a:t>);</a:t>
            </a:r>
          </a:p>
          <a:p>
            <a:pPr marL="342900" indent="-342900">
              <a:buAutoNum type="arabicPeriod"/>
            </a:pPr>
            <a:r>
              <a:rPr lang="ka-GE" sz="2000" b="1" dirty="0" smtClean="0">
                <a:solidFill>
                  <a:srgbClr val="008080"/>
                </a:solidFill>
                <a:latin typeface="+mj-lt"/>
                <a:ea typeface="+mj-ea"/>
                <a:cs typeface="+mj-cs"/>
              </a:rPr>
              <a:t>განვითარების </a:t>
            </a:r>
            <a:r>
              <a:rPr lang="ka-GE" sz="2000" b="1" dirty="0">
                <a:solidFill>
                  <a:srgbClr val="008080"/>
                </a:solidFill>
                <a:latin typeface="+mj-lt"/>
                <a:ea typeface="+mj-ea"/>
                <a:cs typeface="+mj-cs"/>
              </a:rPr>
              <a:t>მძიმე და ღრმა შეფერხების მქონე ბავშვთა ბინაზე მოვლით უზრუნველყოფის </a:t>
            </a:r>
            <a:r>
              <a:rPr lang="ka-GE" sz="2000" b="1" dirty="0" err="1" smtClean="0">
                <a:solidFill>
                  <a:srgbClr val="008080"/>
                </a:solidFill>
                <a:latin typeface="+mj-lt"/>
                <a:ea typeface="+mj-ea"/>
                <a:cs typeface="+mj-cs"/>
              </a:rPr>
              <a:t>ქვეპროგრამა</a:t>
            </a:r>
            <a:r>
              <a:rPr lang="ka-GE" sz="2000" b="1" dirty="0" smtClean="0">
                <a:solidFill>
                  <a:srgbClr val="008080"/>
                </a:solidFill>
                <a:latin typeface="+mj-lt"/>
                <a:ea typeface="+mj-ea"/>
                <a:cs typeface="+mj-cs"/>
              </a:rPr>
              <a:t> (ბიუჯეტი 257 600 ლარი)</a:t>
            </a:r>
            <a:endParaRPr lang="ka-GE" sz="2000" b="1" dirty="0">
              <a:solidFill>
                <a:srgbClr val="008080"/>
              </a:solidFill>
              <a:latin typeface="+mj-lt"/>
              <a:ea typeface="+mj-ea"/>
              <a:cs typeface="+mj-cs"/>
            </a:endParaRPr>
          </a:p>
        </p:txBody>
      </p:sp>
    </p:spTree>
    <p:extLst>
      <p:ext uri="{BB962C8B-B14F-4D97-AF65-F5344CB8AC3E}">
        <p14:creationId xmlns:p14="http://schemas.microsoft.com/office/powerpoint/2010/main" val="54897095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ctrTitle"/>
          </p:nvPr>
        </p:nvSpPr>
        <p:spPr/>
        <p:txBody>
          <a:bodyPr/>
          <a:lstStyle/>
          <a:p>
            <a:endParaRPr lang="en-US" dirty="0"/>
          </a:p>
        </p:txBody>
      </p:sp>
      <p:sp>
        <p:nvSpPr>
          <p:cNvPr id="10" name="Subtitle 9"/>
          <p:cNvSpPr>
            <a:spLocks noGrp="1"/>
          </p:cNvSpPr>
          <p:nvPr>
            <p:ph type="subTitle" idx="1"/>
          </p:nvPr>
        </p:nvSpPr>
        <p:spPr/>
        <p:txBody>
          <a:bodyPr/>
          <a:lstStyle/>
          <a:p>
            <a:endParaRPr lang="en-US"/>
          </a:p>
        </p:txBody>
      </p:sp>
      <p:pic>
        <p:nvPicPr>
          <p:cNvPr id="4" name="Picture 3" descr="MOH ppt-02.jpg"/>
          <p:cNvPicPr>
            <a:picLocks noChangeAspect="1"/>
          </p:cNvPicPr>
          <p:nvPr/>
        </p:nvPicPr>
        <p:blipFill>
          <a:blip r:embed="rId2" cstate="print"/>
          <a:stretch>
            <a:fillRect/>
          </a:stretch>
        </p:blipFill>
        <p:spPr>
          <a:xfrm>
            <a:off x="-152400" y="76200"/>
            <a:ext cx="9372600" cy="6857464"/>
          </a:xfrm>
          <a:prstGeom prst="rect">
            <a:avLst/>
          </a:prstGeom>
        </p:spPr>
      </p:pic>
      <p:sp>
        <p:nvSpPr>
          <p:cNvPr id="7" name="Title 1"/>
          <p:cNvSpPr txBox="1">
            <a:spLocks/>
          </p:cNvSpPr>
          <p:nvPr/>
        </p:nvSpPr>
        <p:spPr>
          <a:xfrm>
            <a:off x="3048000" y="388104"/>
            <a:ext cx="4594920" cy="1440696"/>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n-US" sz="1800" b="1" dirty="0">
              <a:solidFill>
                <a:srgbClr val="006666"/>
              </a:solidFill>
            </a:endParaRPr>
          </a:p>
        </p:txBody>
      </p:sp>
      <p:sp>
        <p:nvSpPr>
          <p:cNvPr id="11" name="Title 1"/>
          <p:cNvSpPr txBox="1">
            <a:spLocks/>
          </p:cNvSpPr>
          <p:nvPr/>
        </p:nvSpPr>
        <p:spPr>
          <a:xfrm>
            <a:off x="457200" y="1531104"/>
            <a:ext cx="8305800" cy="4412496"/>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n-US" sz="1600" b="1" dirty="0"/>
          </a:p>
          <a:p>
            <a:pPr algn="just"/>
            <a:endParaRPr lang="ka-GE" sz="1600" dirty="0">
              <a:solidFill>
                <a:srgbClr val="008080"/>
              </a:solidFill>
            </a:endParaRPr>
          </a:p>
          <a:p>
            <a:pPr algn="l"/>
            <a:endParaRPr lang="ka-GE" sz="1600" dirty="0">
              <a:solidFill>
                <a:srgbClr val="008080"/>
              </a:solidFill>
            </a:endParaRPr>
          </a:p>
        </p:txBody>
      </p:sp>
      <p:sp>
        <p:nvSpPr>
          <p:cNvPr id="2" name="Rectangle 1"/>
          <p:cNvSpPr/>
          <p:nvPr/>
        </p:nvSpPr>
        <p:spPr>
          <a:xfrm>
            <a:off x="457200" y="2057400"/>
            <a:ext cx="8229600" cy="984885"/>
          </a:xfrm>
          <a:prstGeom prst="rect">
            <a:avLst/>
          </a:prstGeom>
        </p:spPr>
        <p:txBody>
          <a:bodyPr wrap="square">
            <a:spAutoFit/>
          </a:bodyPr>
          <a:lstStyle/>
          <a:p>
            <a:pPr algn="ctr">
              <a:spcBef>
                <a:spcPct val="0"/>
              </a:spcBef>
            </a:pPr>
            <a:r>
              <a:rPr lang="ka-GE" sz="4400" dirty="0" smtClean="0">
                <a:solidFill>
                  <a:srgbClr val="008080"/>
                </a:solidFill>
                <a:latin typeface="+mj-lt"/>
                <a:ea typeface="+mj-ea"/>
                <a:cs typeface="+mj-cs"/>
              </a:rPr>
              <a:t>კითხვები???</a:t>
            </a:r>
          </a:p>
          <a:p>
            <a:pPr algn="just">
              <a:spcBef>
                <a:spcPct val="0"/>
              </a:spcBef>
            </a:pPr>
            <a:endParaRPr lang="ka-GE" sz="1400" dirty="0">
              <a:solidFill>
                <a:srgbClr val="008080"/>
              </a:solidFill>
              <a:latin typeface="+mj-lt"/>
              <a:ea typeface="+mj-ea"/>
              <a:cs typeface="+mj-cs"/>
            </a:endParaRPr>
          </a:p>
        </p:txBody>
      </p:sp>
    </p:spTree>
    <p:extLst>
      <p:ext uri="{BB962C8B-B14F-4D97-AF65-F5344CB8AC3E}">
        <p14:creationId xmlns:p14="http://schemas.microsoft.com/office/powerpoint/2010/main" val="62185273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ctrTitle"/>
          </p:nvPr>
        </p:nvSpPr>
        <p:spPr/>
        <p:txBody>
          <a:bodyPr/>
          <a:lstStyle/>
          <a:p>
            <a:endParaRPr lang="en-US" dirty="0"/>
          </a:p>
        </p:txBody>
      </p:sp>
      <p:sp>
        <p:nvSpPr>
          <p:cNvPr id="10" name="Subtitle 9"/>
          <p:cNvSpPr>
            <a:spLocks noGrp="1"/>
          </p:cNvSpPr>
          <p:nvPr>
            <p:ph type="subTitle" idx="1"/>
          </p:nvPr>
        </p:nvSpPr>
        <p:spPr/>
        <p:txBody>
          <a:bodyPr/>
          <a:lstStyle/>
          <a:p>
            <a:endParaRPr lang="en-US"/>
          </a:p>
        </p:txBody>
      </p:sp>
      <p:pic>
        <p:nvPicPr>
          <p:cNvPr id="4" name="Picture 3" descr="MOH ppt-02.jpg"/>
          <p:cNvPicPr>
            <a:picLocks noChangeAspect="1"/>
          </p:cNvPicPr>
          <p:nvPr/>
        </p:nvPicPr>
        <p:blipFill>
          <a:blip r:embed="rId2" cstate="print"/>
          <a:stretch>
            <a:fillRect/>
          </a:stretch>
        </p:blipFill>
        <p:spPr>
          <a:xfrm>
            <a:off x="21771" y="0"/>
            <a:ext cx="9144000" cy="6857464"/>
          </a:xfrm>
          <a:prstGeom prst="rect">
            <a:avLst/>
          </a:prstGeom>
        </p:spPr>
      </p:pic>
      <p:sp>
        <p:nvSpPr>
          <p:cNvPr id="2" name="Rectangle 1"/>
          <p:cNvSpPr/>
          <p:nvPr/>
        </p:nvSpPr>
        <p:spPr>
          <a:xfrm>
            <a:off x="3180433" y="622856"/>
            <a:ext cx="3097323" cy="461665"/>
          </a:xfrm>
          <a:prstGeom prst="rect">
            <a:avLst/>
          </a:prstGeom>
        </p:spPr>
        <p:txBody>
          <a:bodyPr wrap="none">
            <a:spAutoFit/>
          </a:bodyPr>
          <a:lstStyle/>
          <a:p>
            <a:r>
              <a:rPr lang="ka-GE" sz="2400" b="1" dirty="0" smtClean="0">
                <a:solidFill>
                  <a:srgbClr val="006666"/>
                </a:solidFill>
              </a:rPr>
              <a:t>ზოგადი მიმოხილვა</a:t>
            </a:r>
            <a:r>
              <a:rPr lang="ka-GE" sz="2400" b="1" dirty="0" smtClean="0">
                <a:solidFill>
                  <a:srgbClr val="006666"/>
                </a:solidFill>
              </a:rPr>
              <a:t> </a:t>
            </a:r>
            <a:endParaRPr lang="en-US" sz="2400" dirty="0"/>
          </a:p>
        </p:txBody>
      </p:sp>
      <p:sp>
        <p:nvSpPr>
          <p:cNvPr id="3" name="Rectangle 2"/>
          <p:cNvSpPr/>
          <p:nvPr/>
        </p:nvSpPr>
        <p:spPr>
          <a:xfrm>
            <a:off x="381000" y="1741423"/>
            <a:ext cx="8610600" cy="3898503"/>
          </a:xfrm>
          <a:prstGeom prst="rect">
            <a:avLst/>
          </a:prstGeom>
        </p:spPr>
        <p:txBody>
          <a:bodyPr wrap="square">
            <a:spAutoFit/>
          </a:bodyPr>
          <a:lstStyle/>
          <a:p>
            <a:pPr marL="285750" indent="-285750">
              <a:lnSpc>
                <a:spcPct val="107000"/>
              </a:lnSpc>
              <a:spcAft>
                <a:spcPts val="800"/>
              </a:spcAft>
              <a:buFont typeface="Arial" panose="020B0604020202020204" pitchFamily="34" charset="0"/>
              <a:buChar char="•"/>
            </a:pPr>
            <a:r>
              <a:rPr lang="ka-GE" sz="2000" b="1" dirty="0" smtClean="0">
                <a:solidFill>
                  <a:srgbClr val="006666"/>
                </a:solidFill>
              </a:rPr>
              <a:t>საქართველოს კონსტიტუცია (მუხლი 5.)</a:t>
            </a:r>
          </a:p>
          <a:p>
            <a:pPr>
              <a:lnSpc>
                <a:spcPct val="107000"/>
              </a:lnSpc>
              <a:spcAft>
                <a:spcPts val="800"/>
              </a:spcAft>
            </a:pPr>
            <a:r>
              <a:rPr lang="ka-GE" sz="2000" dirty="0" smtClean="0">
                <a:solidFill>
                  <a:srgbClr val="006666"/>
                </a:solidFill>
              </a:rPr>
              <a:t>„საქართველოს არის სოციალური სახელმწიფო“</a:t>
            </a:r>
          </a:p>
          <a:p>
            <a:pPr>
              <a:lnSpc>
                <a:spcPct val="107000"/>
              </a:lnSpc>
              <a:spcAft>
                <a:spcPts val="800"/>
              </a:spcAft>
            </a:pPr>
            <a:r>
              <a:rPr lang="ka-GE" sz="2000" dirty="0" smtClean="0">
                <a:solidFill>
                  <a:srgbClr val="006666"/>
                </a:solidFill>
              </a:rPr>
              <a:t>„სახელმწიფო ზრუნავს საზოგადოებაში სოციალური სამართლიანობის, სოციალური თანასწორობის და სოციალური სოლიდარობის პრინციპების განმტკიცებაზე“</a:t>
            </a:r>
            <a:endParaRPr lang="en-US" sz="2000" dirty="0" smtClean="0">
              <a:solidFill>
                <a:srgbClr val="006666"/>
              </a:solidFill>
            </a:endParaRPr>
          </a:p>
          <a:p>
            <a:pPr marL="342900" indent="-342900">
              <a:lnSpc>
                <a:spcPct val="107000"/>
              </a:lnSpc>
              <a:spcAft>
                <a:spcPts val="800"/>
              </a:spcAft>
              <a:buFont typeface="Arial" panose="020B0604020202020204" pitchFamily="34" charset="0"/>
              <a:buChar char="•"/>
            </a:pPr>
            <a:r>
              <a:rPr lang="ka-GE" sz="2000" b="1" dirty="0" smtClean="0">
                <a:solidFill>
                  <a:srgbClr val="006666"/>
                </a:solidFill>
              </a:rPr>
              <a:t>„სოციალური დახმარების შესახებ“ </a:t>
            </a:r>
            <a:r>
              <a:rPr lang="ka-GE" sz="2000" dirty="0" smtClean="0">
                <a:solidFill>
                  <a:srgbClr val="006666"/>
                </a:solidFill>
              </a:rPr>
              <a:t>საქართველოს კანონი</a:t>
            </a:r>
          </a:p>
          <a:p>
            <a:pPr>
              <a:lnSpc>
                <a:spcPct val="107000"/>
              </a:lnSpc>
              <a:spcAft>
                <a:spcPts val="800"/>
              </a:spcAft>
            </a:pPr>
            <a:r>
              <a:rPr lang="ka-GE" sz="2000" dirty="0" smtClean="0">
                <a:solidFill>
                  <a:srgbClr val="006666"/>
                </a:solidFill>
              </a:rPr>
              <a:t>რომლის მიზანია სოციალური </a:t>
            </a:r>
            <a:r>
              <a:rPr lang="ka-GE" sz="2000" dirty="0">
                <a:solidFill>
                  <a:srgbClr val="006666"/>
                </a:solidFill>
              </a:rPr>
              <a:t>დახმარების მწყობრი სისტემის ჩამოყალიბებით მოსახლეობის სამართლიანი, მიზნობრივი და ეფექტიანი დახმარებით უზრუნველყოფა.</a:t>
            </a:r>
            <a:endParaRPr lang="ka-GE" sz="2000" dirty="0">
              <a:solidFill>
                <a:srgbClr val="006666"/>
              </a:solidFill>
            </a:endParaRPr>
          </a:p>
          <a:p>
            <a:pPr marL="285750" indent="-285750">
              <a:lnSpc>
                <a:spcPct val="107000"/>
              </a:lnSpc>
              <a:spcAft>
                <a:spcPts val="800"/>
              </a:spcAft>
              <a:buFont typeface="Arial" panose="020B0604020202020204" pitchFamily="34" charset="0"/>
              <a:buChar char="•"/>
            </a:pPr>
            <a:endParaRPr lang="en-US" sz="2000" dirty="0">
              <a:solidFill>
                <a:srgbClr val="006666"/>
              </a:solidFill>
            </a:endParaRPr>
          </a:p>
        </p:txBody>
      </p:sp>
    </p:spTree>
    <p:extLst>
      <p:ext uri="{BB962C8B-B14F-4D97-AF65-F5344CB8AC3E}">
        <p14:creationId xmlns:p14="http://schemas.microsoft.com/office/powerpoint/2010/main" val="366510214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ctrTitle"/>
          </p:nvPr>
        </p:nvSpPr>
        <p:spPr/>
        <p:txBody>
          <a:bodyPr/>
          <a:lstStyle/>
          <a:p>
            <a:endParaRPr lang="en-US" dirty="0"/>
          </a:p>
        </p:txBody>
      </p:sp>
      <p:sp>
        <p:nvSpPr>
          <p:cNvPr id="10" name="Subtitle 9"/>
          <p:cNvSpPr>
            <a:spLocks noGrp="1"/>
          </p:cNvSpPr>
          <p:nvPr>
            <p:ph type="subTitle" idx="1"/>
          </p:nvPr>
        </p:nvSpPr>
        <p:spPr/>
        <p:txBody>
          <a:bodyPr/>
          <a:lstStyle/>
          <a:p>
            <a:endParaRPr lang="en-US"/>
          </a:p>
        </p:txBody>
      </p:sp>
      <p:pic>
        <p:nvPicPr>
          <p:cNvPr id="4" name="Picture 3" descr="MOH ppt-02.jpg"/>
          <p:cNvPicPr>
            <a:picLocks noChangeAspect="1"/>
          </p:cNvPicPr>
          <p:nvPr/>
        </p:nvPicPr>
        <p:blipFill>
          <a:blip r:embed="rId2" cstate="print"/>
          <a:stretch>
            <a:fillRect/>
          </a:stretch>
        </p:blipFill>
        <p:spPr>
          <a:xfrm>
            <a:off x="21771" y="0"/>
            <a:ext cx="9144000" cy="6857464"/>
          </a:xfrm>
          <a:prstGeom prst="rect">
            <a:avLst/>
          </a:prstGeom>
        </p:spPr>
      </p:pic>
      <p:sp>
        <p:nvSpPr>
          <p:cNvPr id="2" name="Rectangle 1"/>
          <p:cNvSpPr/>
          <p:nvPr/>
        </p:nvSpPr>
        <p:spPr>
          <a:xfrm>
            <a:off x="3180433" y="622856"/>
            <a:ext cx="3097323" cy="461665"/>
          </a:xfrm>
          <a:prstGeom prst="rect">
            <a:avLst/>
          </a:prstGeom>
        </p:spPr>
        <p:txBody>
          <a:bodyPr wrap="none">
            <a:spAutoFit/>
          </a:bodyPr>
          <a:lstStyle/>
          <a:p>
            <a:r>
              <a:rPr lang="ka-GE" sz="2400" b="1" dirty="0" smtClean="0">
                <a:solidFill>
                  <a:srgbClr val="006666"/>
                </a:solidFill>
              </a:rPr>
              <a:t>ზოგადი მიმოხილვა</a:t>
            </a:r>
            <a:r>
              <a:rPr lang="ka-GE" sz="2400" b="1" dirty="0" smtClean="0">
                <a:solidFill>
                  <a:srgbClr val="006666"/>
                </a:solidFill>
              </a:rPr>
              <a:t> </a:t>
            </a:r>
            <a:endParaRPr lang="en-US" sz="2400" dirty="0"/>
          </a:p>
        </p:txBody>
      </p:sp>
      <p:sp>
        <p:nvSpPr>
          <p:cNvPr id="3" name="Rectangle 2"/>
          <p:cNvSpPr/>
          <p:nvPr/>
        </p:nvSpPr>
        <p:spPr>
          <a:xfrm>
            <a:off x="381000" y="1741423"/>
            <a:ext cx="8610600" cy="5384423"/>
          </a:xfrm>
          <a:prstGeom prst="rect">
            <a:avLst/>
          </a:prstGeom>
        </p:spPr>
        <p:txBody>
          <a:bodyPr wrap="square">
            <a:spAutoFit/>
          </a:bodyPr>
          <a:lstStyle/>
          <a:p>
            <a:pPr marL="342900" indent="-342900">
              <a:lnSpc>
                <a:spcPct val="107000"/>
              </a:lnSpc>
              <a:spcAft>
                <a:spcPts val="800"/>
              </a:spcAft>
              <a:buFont typeface="Arial" panose="020B0604020202020204" pitchFamily="34" charset="0"/>
              <a:buChar char="•"/>
            </a:pPr>
            <a:r>
              <a:rPr lang="ka-GE" sz="2000" b="1" dirty="0" smtClean="0">
                <a:solidFill>
                  <a:srgbClr val="006666"/>
                </a:solidFill>
              </a:rPr>
              <a:t>სოციალური დაცვა </a:t>
            </a:r>
          </a:p>
          <a:p>
            <a:pPr marL="342900" indent="-342900">
              <a:lnSpc>
                <a:spcPct val="107000"/>
              </a:lnSpc>
              <a:spcAft>
                <a:spcPts val="800"/>
              </a:spcAft>
              <a:buFont typeface="Wingdings" panose="05000000000000000000" pitchFamily="2" charset="2"/>
              <a:buChar char="ü"/>
            </a:pPr>
            <a:r>
              <a:rPr lang="ka-GE" sz="1600" dirty="0" smtClean="0">
                <a:solidFill>
                  <a:srgbClr val="006666"/>
                </a:solidFill>
              </a:rPr>
              <a:t>პოლიტიკა და პროგრამები, რომლებიც მიზნად ისახავს სიღარიბის და მოწყვლადობის შემცირებას ეფექტური შრომითი ბაზრების შექმნის გზით, მოსახლეობის შესაძლებლობების გაძლიერებას ეკონომიკური და სოციალური რისკების მართვის მიზნით, ისეთი როგორიცაა უმუშევრობა, </a:t>
            </a:r>
            <a:r>
              <a:rPr lang="ka-GE" sz="1600" dirty="0" err="1" smtClean="0">
                <a:solidFill>
                  <a:srgbClr val="006666"/>
                </a:solidFill>
              </a:rPr>
              <a:t>გარიყულობა</a:t>
            </a:r>
            <a:r>
              <a:rPr lang="ka-GE" sz="1600" dirty="0" smtClean="0">
                <a:solidFill>
                  <a:srgbClr val="006666"/>
                </a:solidFill>
              </a:rPr>
              <a:t>, ავადმყოფობა, შეზღუდული შესაძლებლობა და სიბერე.</a:t>
            </a:r>
          </a:p>
          <a:p>
            <a:pPr>
              <a:lnSpc>
                <a:spcPct val="107000"/>
              </a:lnSpc>
              <a:spcAft>
                <a:spcPts val="800"/>
              </a:spcAft>
            </a:pPr>
            <a:r>
              <a:rPr lang="ka-GE" sz="1600" dirty="0" smtClean="0">
                <a:solidFill>
                  <a:srgbClr val="006666"/>
                </a:solidFill>
              </a:rPr>
              <a:t>მოიცავს 5 ძირითად ელემენტს: შრომის ბაზარი, სოციალური დაზღვევა, სოციალური დახმარება, მიკრო და რეგიონალური სქემები ადგილობრივი თემების დასაცავად და ბავშვების დაცვა (</a:t>
            </a:r>
            <a:r>
              <a:rPr lang="en-US" sz="1600" dirty="0" smtClean="0">
                <a:solidFill>
                  <a:srgbClr val="006666"/>
                </a:solidFill>
              </a:rPr>
              <a:t>ADB) </a:t>
            </a:r>
          </a:p>
          <a:p>
            <a:pPr marL="342900" indent="-342900">
              <a:lnSpc>
                <a:spcPct val="107000"/>
              </a:lnSpc>
              <a:spcAft>
                <a:spcPts val="800"/>
              </a:spcAft>
              <a:buFont typeface="Wingdings" panose="05000000000000000000" pitchFamily="2" charset="2"/>
              <a:buChar char="ü"/>
            </a:pPr>
            <a:r>
              <a:rPr lang="ka-GE" sz="1600" dirty="0" smtClean="0">
                <a:solidFill>
                  <a:srgbClr val="006666"/>
                </a:solidFill>
              </a:rPr>
              <a:t>პოლიტიკა </a:t>
            </a:r>
            <a:r>
              <a:rPr lang="ka-GE" sz="1600" dirty="0">
                <a:solidFill>
                  <a:srgbClr val="006666"/>
                </a:solidFill>
              </a:rPr>
              <a:t>და პროგრამები, რომლებიც მიზნად ისახავს სიღარიბის და მოწყვლადობის შემცირებას ეფექტური შრომითი ბაზრების შექმნის გზით, მოსახლეობის შესაძლებლობების გაძლიერებას ეკონომიკური და სოციალური რისკების მართვის მიზნით, ისეთი როგორიცაა უმუშევრობა, </a:t>
            </a:r>
            <a:r>
              <a:rPr lang="ka-GE" sz="1600" dirty="0" err="1">
                <a:solidFill>
                  <a:srgbClr val="006666"/>
                </a:solidFill>
              </a:rPr>
              <a:t>გარიყულობა</a:t>
            </a:r>
            <a:r>
              <a:rPr lang="ka-GE" sz="1600" dirty="0">
                <a:solidFill>
                  <a:srgbClr val="006666"/>
                </a:solidFill>
              </a:rPr>
              <a:t>, ავადმყოფობა, შეზღუდული შესაძლებლობა და სიბერე.</a:t>
            </a:r>
          </a:p>
          <a:p>
            <a:pPr marL="342900" indent="-342900">
              <a:lnSpc>
                <a:spcPct val="107000"/>
              </a:lnSpc>
              <a:spcAft>
                <a:spcPts val="800"/>
              </a:spcAft>
              <a:buFont typeface="Wingdings" panose="05000000000000000000" pitchFamily="2" charset="2"/>
              <a:buChar char="ü"/>
            </a:pPr>
            <a:endParaRPr lang="ka-GE" sz="1600" dirty="0" smtClean="0">
              <a:solidFill>
                <a:srgbClr val="006666"/>
              </a:solidFill>
            </a:endParaRPr>
          </a:p>
          <a:p>
            <a:pPr>
              <a:lnSpc>
                <a:spcPct val="107000"/>
              </a:lnSpc>
              <a:spcAft>
                <a:spcPts val="800"/>
              </a:spcAft>
            </a:pPr>
            <a:endParaRPr lang="ka-GE" sz="2000" dirty="0">
              <a:solidFill>
                <a:srgbClr val="006666"/>
              </a:solidFill>
            </a:endParaRPr>
          </a:p>
          <a:p>
            <a:pPr marL="285750" indent="-285750">
              <a:lnSpc>
                <a:spcPct val="107000"/>
              </a:lnSpc>
              <a:spcAft>
                <a:spcPts val="800"/>
              </a:spcAft>
              <a:buFont typeface="Arial" panose="020B0604020202020204" pitchFamily="34" charset="0"/>
              <a:buChar char="•"/>
            </a:pPr>
            <a:endParaRPr lang="en-US" sz="2000" b="1" dirty="0" smtClean="0">
              <a:solidFill>
                <a:srgbClr val="006666"/>
              </a:solidFill>
            </a:endParaRPr>
          </a:p>
        </p:txBody>
      </p:sp>
    </p:spTree>
    <p:extLst>
      <p:ext uri="{BB962C8B-B14F-4D97-AF65-F5344CB8AC3E}">
        <p14:creationId xmlns:p14="http://schemas.microsoft.com/office/powerpoint/2010/main" val="205573381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ctrTitle"/>
          </p:nvPr>
        </p:nvSpPr>
        <p:spPr/>
        <p:txBody>
          <a:bodyPr/>
          <a:lstStyle/>
          <a:p>
            <a:endParaRPr lang="en-US" dirty="0"/>
          </a:p>
        </p:txBody>
      </p:sp>
      <p:sp>
        <p:nvSpPr>
          <p:cNvPr id="10" name="Subtitle 9"/>
          <p:cNvSpPr>
            <a:spLocks noGrp="1"/>
          </p:cNvSpPr>
          <p:nvPr>
            <p:ph type="subTitle" idx="1"/>
          </p:nvPr>
        </p:nvSpPr>
        <p:spPr/>
        <p:txBody>
          <a:bodyPr/>
          <a:lstStyle/>
          <a:p>
            <a:endParaRPr lang="en-US"/>
          </a:p>
        </p:txBody>
      </p:sp>
      <p:pic>
        <p:nvPicPr>
          <p:cNvPr id="4" name="Picture 3" descr="MOH ppt-02.jpg"/>
          <p:cNvPicPr>
            <a:picLocks noChangeAspect="1"/>
          </p:cNvPicPr>
          <p:nvPr/>
        </p:nvPicPr>
        <p:blipFill>
          <a:blip r:embed="rId2" cstate="print"/>
          <a:stretch>
            <a:fillRect/>
          </a:stretch>
        </p:blipFill>
        <p:spPr>
          <a:xfrm>
            <a:off x="21771" y="0"/>
            <a:ext cx="9144000" cy="6857464"/>
          </a:xfrm>
          <a:prstGeom prst="rect">
            <a:avLst/>
          </a:prstGeom>
        </p:spPr>
      </p:pic>
      <p:sp>
        <p:nvSpPr>
          <p:cNvPr id="2" name="Rectangle 1"/>
          <p:cNvSpPr/>
          <p:nvPr/>
        </p:nvSpPr>
        <p:spPr>
          <a:xfrm>
            <a:off x="2514601" y="622856"/>
            <a:ext cx="6324600" cy="830997"/>
          </a:xfrm>
          <a:prstGeom prst="rect">
            <a:avLst/>
          </a:prstGeom>
        </p:spPr>
        <p:txBody>
          <a:bodyPr wrap="square">
            <a:spAutoFit/>
          </a:bodyPr>
          <a:lstStyle/>
          <a:p>
            <a:r>
              <a:rPr lang="ka-GE" sz="2400" b="1" dirty="0" smtClean="0">
                <a:solidFill>
                  <a:srgbClr val="006666"/>
                </a:solidFill>
              </a:rPr>
              <a:t>საქართველოში არსებული სოციალური დაცვის სისტემა</a:t>
            </a:r>
            <a:r>
              <a:rPr lang="ka-GE" sz="2400" b="1" dirty="0" smtClean="0">
                <a:solidFill>
                  <a:srgbClr val="006666"/>
                </a:solidFill>
              </a:rPr>
              <a:t> და ბიუჯეტი (2010-2020)</a:t>
            </a:r>
            <a:endParaRPr lang="en-US" sz="2400" dirty="0"/>
          </a:p>
        </p:txBody>
      </p:sp>
      <p:sp>
        <p:nvSpPr>
          <p:cNvPr id="3" name="Rectangle 2"/>
          <p:cNvSpPr/>
          <p:nvPr/>
        </p:nvSpPr>
        <p:spPr>
          <a:xfrm>
            <a:off x="381000" y="1741423"/>
            <a:ext cx="8610600" cy="1285480"/>
          </a:xfrm>
          <a:prstGeom prst="rect">
            <a:avLst/>
          </a:prstGeom>
        </p:spPr>
        <p:txBody>
          <a:bodyPr wrap="square">
            <a:spAutoFit/>
          </a:bodyPr>
          <a:lstStyle/>
          <a:p>
            <a:pPr>
              <a:lnSpc>
                <a:spcPct val="107000"/>
              </a:lnSpc>
              <a:spcAft>
                <a:spcPts val="800"/>
              </a:spcAft>
            </a:pPr>
            <a:r>
              <a:rPr lang="ka-GE" sz="2000" b="1" dirty="0" smtClean="0">
                <a:solidFill>
                  <a:srgbClr val="006666"/>
                </a:solidFill>
              </a:rPr>
              <a:t>  </a:t>
            </a:r>
          </a:p>
          <a:p>
            <a:pPr>
              <a:lnSpc>
                <a:spcPct val="107000"/>
              </a:lnSpc>
              <a:spcAft>
                <a:spcPts val="800"/>
              </a:spcAft>
            </a:pPr>
            <a:endParaRPr lang="ka-GE" sz="2000" dirty="0">
              <a:solidFill>
                <a:srgbClr val="006666"/>
              </a:solidFill>
            </a:endParaRPr>
          </a:p>
          <a:p>
            <a:pPr marL="285750" indent="-285750">
              <a:lnSpc>
                <a:spcPct val="107000"/>
              </a:lnSpc>
              <a:spcAft>
                <a:spcPts val="800"/>
              </a:spcAft>
              <a:buFont typeface="Arial" panose="020B0604020202020204" pitchFamily="34" charset="0"/>
              <a:buChar char="•"/>
            </a:pPr>
            <a:endParaRPr lang="en-US" sz="2000" b="1" dirty="0" smtClean="0">
              <a:solidFill>
                <a:srgbClr val="006666"/>
              </a:solidFill>
            </a:endParaRPr>
          </a:p>
        </p:txBody>
      </p:sp>
      <p:graphicFrame>
        <p:nvGraphicFramePr>
          <p:cNvPr id="7" name="Chart 6"/>
          <p:cNvGraphicFramePr>
            <a:graphicFrameLocks/>
          </p:cNvGraphicFramePr>
          <p:nvPr>
            <p:extLst>
              <p:ext uri="{D42A27DB-BD31-4B8C-83A1-F6EECF244321}">
                <p14:modId xmlns:p14="http://schemas.microsoft.com/office/powerpoint/2010/main" val="3768507403"/>
              </p:ext>
            </p:extLst>
          </p:nvPr>
        </p:nvGraphicFramePr>
        <p:xfrm>
          <a:off x="664029" y="1524000"/>
          <a:ext cx="8327571" cy="44958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23623824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ctrTitle"/>
          </p:nvPr>
        </p:nvSpPr>
        <p:spPr/>
        <p:txBody>
          <a:bodyPr/>
          <a:lstStyle/>
          <a:p>
            <a:endParaRPr lang="en-US" dirty="0"/>
          </a:p>
        </p:txBody>
      </p:sp>
      <p:sp>
        <p:nvSpPr>
          <p:cNvPr id="10" name="Subtitle 9"/>
          <p:cNvSpPr>
            <a:spLocks noGrp="1"/>
          </p:cNvSpPr>
          <p:nvPr>
            <p:ph type="subTitle" idx="1"/>
          </p:nvPr>
        </p:nvSpPr>
        <p:spPr/>
        <p:txBody>
          <a:bodyPr/>
          <a:lstStyle/>
          <a:p>
            <a:endParaRPr lang="en-US"/>
          </a:p>
        </p:txBody>
      </p:sp>
      <p:pic>
        <p:nvPicPr>
          <p:cNvPr id="4" name="Picture 3" descr="MOH ppt-02.jpg"/>
          <p:cNvPicPr>
            <a:picLocks noChangeAspect="1"/>
          </p:cNvPicPr>
          <p:nvPr/>
        </p:nvPicPr>
        <p:blipFill>
          <a:blip r:embed="rId2" cstate="print"/>
          <a:stretch>
            <a:fillRect/>
          </a:stretch>
        </p:blipFill>
        <p:spPr>
          <a:xfrm>
            <a:off x="0" y="0"/>
            <a:ext cx="9144000" cy="6857464"/>
          </a:xfrm>
          <a:prstGeom prst="rect">
            <a:avLst/>
          </a:prstGeom>
        </p:spPr>
      </p:pic>
      <p:sp>
        <p:nvSpPr>
          <p:cNvPr id="7" name="Title 1"/>
          <p:cNvSpPr txBox="1">
            <a:spLocks/>
          </p:cNvSpPr>
          <p:nvPr/>
        </p:nvSpPr>
        <p:spPr>
          <a:xfrm>
            <a:off x="2819400" y="762000"/>
            <a:ext cx="5802818" cy="8382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200" b="1" dirty="0" smtClean="0">
                <a:solidFill>
                  <a:srgbClr val="006666"/>
                </a:solidFill>
              </a:rPr>
              <a:t>20</a:t>
            </a:r>
            <a:r>
              <a:rPr lang="ka-GE" sz="2200" b="1" dirty="0" smtClean="0">
                <a:solidFill>
                  <a:srgbClr val="006666"/>
                </a:solidFill>
              </a:rPr>
              <a:t>20 </a:t>
            </a:r>
            <a:r>
              <a:rPr lang="ka-GE" sz="2200" b="1" dirty="0" smtClean="0">
                <a:solidFill>
                  <a:srgbClr val="006666"/>
                </a:solidFill>
              </a:rPr>
              <a:t>წლის სახელმწიფო ბიუჯეტით სოციალური ტრანსფერების გადანაწილება </a:t>
            </a:r>
            <a:endParaRPr lang="en-US" sz="2200" b="1" dirty="0">
              <a:solidFill>
                <a:srgbClr val="006666"/>
              </a:solidFill>
            </a:endParaRPr>
          </a:p>
        </p:txBody>
      </p:sp>
      <p:graphicFrame>
        <p:nvGraphicFramePr>
          <p:cNvPr id="6" name="Table 5"/>
          <p:cNvGraphicFramePr>
            <a:graphicFrameLocks noGrp="1"/>
          </p:cNvGraphicFramePr>
          <p:nvPr>
            <p:extLst>
              <p:ext uri="{D42A27DB-BD31-4B8C-83A1-F6EECF244321}">
                <p14:modId xmlns:p14="http://schemas.microsoft.com/office/powerpoint/2010/main" val="353839242"/>
              </p:ext>
            </p:extLst>
          </p:nvPr>
        </p:nvGraphicFramePr>
        <p:xfrm>
          <a:off x="228599" y="1617617"/>
          <a:ext cx="8948058" cy="4588483"/>
        </p:xfrm>
        <a:graphic>
          <a:graphicData uri="http://schemas.openxmlformats.org/drawingml/2006/table">
            <a:tbl>
              <a:tblPr firstRow="1" bandRow="1">
                <a:tableStyleId>{5C22544A-7EE6-4342-B048-85BDC9FD1C3A}</a:tableStyleId>
              </a:tblPr>
              <a:tblGrid>
                <a:gridCol w="2982686">
                  <a:extLst>
                    <a:ext uri="{9D8B030D-6E8A-4147-A177-3AD203B41FA5}">
                      <a16:colId xmlns:a16="http://schemas.microsoft.com/office/drawing/2014/main" val="3402205030"/>
                    </a:ext>
                  </a:extLst>
                </a:gridCol>
                <a:gridCol w="2982686">
                  <a:extLst>
                    <a:ext uri="{9D8B030D-6E8A-4147-A177-3AD203B41FA5}">
                      <a16:colId xmlns:a16="http://schemas.microsoft.com/office/drawing/2014/main" val="771211527"/>
                    </a:ext>
                  </a:extLst>
                </a:gridCol>
                <a:gridCol w="2982686">
                  <a:extLst>
                    <a:ext uri="{9D8B030D-6E8A-4147-A177-3AD203B41FA5}">
                      <a16:colId xmlns:a16="http://schemas.microsoft.com/office/drawing/2014/main" val="2413987222"/>
                    </a:ext>
                  </a:extLst>
                </a:gridCol>
              </a:tblGrid>
              <a:tr h="499897">
                <a:tc>
                  <a:txBody>
                    <a:bodyPr/>
                    <a:lstStyle/>
                    <a:p>
                      <a:pPr algn="l" fontAlgn="b"/>
                      <a:r>
                        <a:rPr lang="ka-GE" sz="2400" b="1" i="0" u="none" strike="noStrike" dirty="0">
                          <a:solidFill>
                            <a:srgbClr val="000000"/>
                          </a:solidFill>
                          <a:effectLst/>
                          <a:latin typeface="Calibri" panose="020F0502020204030204" pitchFamily="34" charset="0"/>
                        </a:rPr>
                        <a:t>სოციალური დაცვა</a:t>
                      </a:r>
                    </a:p>
                  </a:txBody>
                  <a:tcPr marL="9525" marR="9525" marT="9525" marB="0" anchor="b"/>
                </a:tc>
                <a:tc>
                  <a:txBody>
                    <a:bodyPr/>
                    <a:lstStyle/>
                    <a:p>
                      <a:pPr algn="r" fontAlgn="b"/>
                      <a:r>
                        <a:rPr lang="ka-GE" sz="2400" b="1" i="0" u="none" strike="noStrike" dirty="0" smtClean="0">
                          <a:solidFill>
                            <a:srgbClr val="000000"/>
                          </a:solidFill>
                          <a:effectLst/>
                          <a:latin typeface="Calibri" panose="020F0502020204030204" pitchFamily="34" charset="0"/>
                        </a:rPr>
                        <a:t>3,911,800,000</a:t>
                      </a:r>
                      <a:endParaRPr lang="en-US" sz="2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b="1" i="0" u="none" strike="noStrike" dirty="0">
                          <a:solidFill>
                            <a:srgbClr val="000000"/>
                          </a:solidFill>
                          <a:effectLst/>
                          <a:latin typeface="Calibri" panose="020F0502020204030204" pitchFamily="34" charset="0"/>
                        </a:rPr>
                        <a:t>%</a:t>
                      </a:r>
                    </a:p>
                  </a:txBody>
                  <a:tcPr marL="9525" marR="9525" marT="9525" marB="0" anchor="b"/>
                </a:tc>
                <a:extLst>
                  <a:ext uri="{0D108BD9-81ED-4DB2-BD59-A6C34878D82A}">
                    <a16:rowId xmlns:a16="http://schemas.microsoft.com/office/drawing/2014/main" val="1068271030"/>
                  </a:ext>
                </a:extLst>
              </a:tr>
              <a:tr h="499897">
                <a:tc>
                  <a:txBody>
                    <a:bodyPr/>
                    <a:lstStyle/>
                    <a:p>
                      <a:pPr marL="0" algn="l" defTabSz="914400" rtl="0" eaLnBrk="1" fontAlgn="b" latinLnBrk="0" hangingPunct="1"/>
                      <a:r>
                        <a:rPr lang="ka-GE" sz="1400" b="1" kern="1200" dirty="0">
                          <a:solidFill>
                            <a:srgbClr val="006666"/>
                          </a:solidFill>
                          <a:latin typeface="+mj-lt"/>
                          <a:ea typeface="+mj-ea"/>
                          <a:cs typeface="+mj-cs"/>
                        </a:rPr>
                        <a:t>საპენსიო უზრუნველყოფა </a:t>
                      </a:r>
                    </a:p>
                  </a:txBody>
                  <a:tcPr marL="9525" marR="9525" marT="9525" marB="0" anchor="b"/>
                </a:tc>
                <a:tc>
                  <a:txBody>
                    <a:bodyPr/>
                    <a:lstStyle/>
                    <a:p>
                      <a:pPr algn="r" fontAlgn="b"/>
                      <a:r>
                        <a:rPr lang="en-US" sz="2000" b="1" kern="1200" dirty="0" smtClean="0">
                          <a:solidFill>
                            <a:srgbClr val="006666"/>
                          </a:solidFill>
                          <a:latin typeface="+mj-lt"/>
                          <a:ea typeface="+mj-ea"/>
                          <a:cs typeface="+mj-cs"/>
                        </a:rPr>
                        <a:t>2</a:t>
                      </a:r>
                      <a:r>
                        <a:rPr lang="ka-GE" sz="2000" b="1" kern="1200" dirty="0" smtClean="0">
                          <a:solidFill>
                            <a:srgbClr val="006666"/>
                          </a:solidFill>
                          <a:latin typeface="+mj-lt"/>
                          <a:ea typeface="+mj-ea"/>
                          <a:cs typeface="+mj-cs"/>
                        </a:rPr>
                        <a:t> </a:t>
                      </a:r>
                      <a:r>
                        <a:rPr lang="en-US" sz="2000" b="1" kern="1200" dirty="0" smtClean="0">
                          <a:solidFill>
                            <a:srgbClr val="006666"/>
                          </a:solidFill>
                          <a:latin typeface="+mj-lt"/>
                          <a:ea typeface="+mj-ea"/>
                          <a:cs typeface="+mj-cs"/>
                        </a:rPr>
                        <a:t>230</a:t>
                      </a:r>
                      <a:r>
                        <a:rPr lang="ka-GE" sz="2000" b="1" kern="1200" dirty="0" smtClean="0">
                          <a:solidFill>
                            <a:srgbClr val="006666"/>
                          </a:solidFill>
                          <a:latin typeface="+mj-lt"/>
                          <a:ea typeface="+mj-ea"/>
                          <a:cs typeface="+mj-cs"/>
                        </a:rPr>
                        <a:t> </a:t>
                      </a:r>
                      <a:r>
                        <a:rPr lang="en-US" sz="2000" b="1" kern="1200" dirty="0" smtClean="0">
                          <a:solidFill>
                            <a:srgbClr val="006666"/>
                          </a:solidFill>
                          <a:latin typeface="+mj-lt"/>
                          <a:ea typeface="+mj-ea"/>
                          <a:cs typeface="+mj-cs"/>
                        </a:rPr>
                        <a:t>000</a:t>
                      </a:r>
                      <a:r>
                        <a:rPr lang="ka-GE" sz="2000" b="1" kern="1200" dirty="0" smtClean="0">
                          <a:solidFill>
                            <a:srgbClr val="006666"/>
                          </a:solidFill>
                          <a:latin typeface="+mj-lt"/>
                          <a:ea typeface="+mj-ea"/>
                          <a:cs typeface="+mj-cs"/>
                        </a:rPr>
                        <a:t> </a:t>
                      </a:r>
                      <a:r>
                        <a:rPr lang="en-US" sz="2000" b="1" kern="1200" dirty="0" smtClean="0">
                          <a:solidFill>
                            <a:srgbClr val="006666"/>
                          </a:solidFill>
                          <a:latin typeface="+mj-lt"/>
                          <a:ea typeface="+mj-ea"/>
                          <a:cs typeface="+mj-cs"/>
                        </a:rPr>
                        <a:t>000</a:t>
                      </a:r>
                      <a:endParaRPr lang="en-US" sz="2000" b="1" kern="1200" dirty="0">
                        <a:solidFill>
                          <a:srgbClr val="006666"/>
                        </a:solidFill>
                        <a:latin typeface="+mj-lt"/>
                        <a:ea typeface="+mj-ea"/>
                        <a:cs typeface="+mj-cs"/>
                      </a:endParaRPr>
                    </a:p>
                  </a:txBody>
                  <a:tcPr marL="9525" marR="9525" marT="9525" marB="0" anchor="b"/>
                </a:tc>
                <a:tc>
                  <a:txBody>
                    <a:bodyPr/>
                    <a:lstStyle/>
                    <a:p>
                      <a:pPr algn="ctr" fontAlgn="b"/>
                      <a:r>
                        <a:rPr lang="ka-GE" sz="2000" b="1" kern="1200" dirty="0" smtClean="0">
                          <a:solidFill>
                            <a:srgbClr val="006666"/>
                          </a:solidFill>
                          <a:latin typeface="+mj-lt"/>
                          <a:ea typeface="+mj-ea"/>
                          <a:cs typeface="+mj-cs"/>
                        </a:rPr>
                        <a:t>57</a:t>
                      </a:r>
                      <a:endParaRPr lang="en-US" sz="2000" b="1" kern="1200" dirty="0">
                        <a:solidFill>
                          <a:srgbClr val="006666"/>
                        </a:solidFill>
                        <a:latin typeface="+mj-lt"/>
                        <a:ea typeface="+mj-ea"/>
                        <a:cs typeface="+mj-cs"/>
                      </a:endParaRPr>
                    </a:p>
                  </a:txBody>
                  <a:tcPr marL="9525" marR="9525" marT="9525" marB="0" anchor="b"/>
                </a:tc>
                <a:extLst>
                  <a:ext uri="{0D108BD9-81ED-4DB2-BD59-A6C34878D82A}">
                    <a16:rowId xmlns:a16="http://schemas.microsoft.com/office/drawing/2014/main" val="2388546478"/>
                  </a:ext>
                </a:extLst>
              </a:tr>
              <a:tr h="499897">
                <a:tc>
                  <a:txBody>
                    <a:bodyPr/>
                    <a:lstStyle/>
                    <a:p>
                      <a:pPr marL="0" algn="l" defTabSz="914400" rtl="0" eaLnBrk="1" fontAlgn="b" latinLnBrk="0" hangingPunct="1"/>
                      <a:r>
                        <a:rPr lang="ka-GE" sz="1400" b="1" kern="1200" dirty="0">
                          <a:solidFill>
                            <a:srgbClr val="006666"/>
                          </a:solidFill>
                          <a:latin typeface="+mj-lt"/>
                          <a:ea typeface="+mj-ea"/>
                          <a:cs typeface="+mj-cs"/>
                        </a:rPr>
                        <a:t>მიზნობრივი ჯგუუფების სოციალური დახმარებები</a:t>
                      </a:r>
                    </a:p>
                  </a:txBody>
                  <a:tcPr marL="9525" marR="9525" marT="9525" marB="0" anchor="b"/>
                </a:tc>
                <a:tc>
                  <a:txBody>
                    <a:bodyPr/>
                    <a:lstStyle/>
                    <a:p>
                      <a:pPr marL="0" algn="r" defTabSz="914400" rtl="0" eaLnBrk="1" fontAlgn="b" latinLnBrk="0" hangingPunct="1"/>
                      <a:r>
                        <a:rPr lang="en-US" sz="2000" b="1" kern="1200" dirty="0" smtClean="0">
                          <a:solidFill>
                            <a:srgbClr val="006666"/>
                          </a:solidFill>
                          <a:latin typeface="+mj-lt"/>
                          <a:ea typeface="+mj-ea"/>
                          <a:cs typeface="+mj-cs"/>
                        </a:rPr>
                        <a:t>793</a:t>
                      </a:r>
                      <a:r>
                        <a:rPr lang="ka-GE" sz="2000" b="1" kern="1200" dirty="0" smtClean="0">
                          <a:solidFill>
                            <a:srgbClr val="006666"/>
                          </a:solidFill>
                          <a:latin typeface="+mj-lt"/>
                          <a:ea typeface="+mj-ea"/>
                          <a:cs typeface="+mj-cs"/>
                        </a:rPr>
                        <a:t> </a:t>
                      </a:r>
                      <a:r>
                        <a:rPr lang="en-US" sz="2000" b="1" kern="1200" dirty="0" smtClean="0">
                          <a:solidFill>
                            <a:srgbClr val="006666"/>
                          </a:solidFill>
                          <a:latin typeface="+mj-lt"/>
                          <a:ea typeface="+mj-ea"/>
                          <a:cs typeface="+mj-cs"/>
                        </a:rPr>
                        <a:t>000</a:t>
                      </a:r>
                      <a:r>
                        <a:rPr lang="ka-GE" sz="2000" b="1" kern="1200" dirty="0" smtClean="0">
                          <a:solidFill>
                            <a:srgbClr val="006666"/>
                          </a:solidFill>
                          <a:latin typeface="+mj-lt"/>
                          <a:ea typeface="+mj-ea"/>
                          <a:cs typeface="+mj-cs"/>
                        </a:rPr>
                        <a:t> </a:t>
                      </a:r>
                      <a:r>
                        <a:rPr lang="en-US" sz="2000" b="1" kern="1200" dirty="0" smtClean="0">
                          <a:solidFill>
                            <a:srgbClr val="006666"/>
                          </a:solidFill>
                          <a:latin typeface="+mj-lt"/>
                          <a:ea typeface="+mj-ea"/>
                          <a:cs typeface="+mj-cs"/>
                        </a:rPr>
                        <a:t>000</a:t>
                      </a:r>
                      <a:endParaRPr lang="en-US" sz="2000" b="1" kern="1200" dirty="0">
                        <a:solidFill>
                          <a:srgbClr val="006666"/>
                        </a:solidFill>
                        <a:latin typeface="+mj-lt"/>
                        <a:ea typeface="+mj-ea"/>
                        <a:cs typeface="+mj-cs"/>
                      </a:endParaRPr>
                    </a:p>
                  </a:txBody>
                  <a:tcPr marL="9525" marR="9525" marT="9525" marB="0" anchor="b"/>
                </a:tc>
                <a:tc>
                  <a:txBody>
                    <a:bodyPr/>
                    <a:lstStyle/>
                    <a:p>
                      <a:pPr algn="ctr" fontAlgn="b"/>
                      <a:r>
                        <a:rPr lang="ka-GE" sz="2000" b="1" kern="1200" dirty="0" smtClean="0">
                          <a:solidFill>
                            <a:srgbClr val="006666"/>
                          </a:solidFill>
                          <a:latin typeface="+mj-lt"/>
                          <a:ea typeface="+mj-ea"/>
                          <a:cs typeface="+mj-cs"/>
                        </a:rPr>
                        <a:t>20.2</a:t>
                      </a:r>
                      <a:endParaRPr lang="en-US" sz="2000" b="1" kern="1200" dirty="0">
                        <a:solidFill>
                          <a:srgbClr val="006666"/>
                        </a:solidFill>
                        <a:latin typeface="+mj-lt"/>
                        <a:ea typeface="+mj-ea"/>
                        <a:cs typeface="+mj-cs"/>
                      </a:endParaRPr>
                    </a:p>
                  </a:txBody>
                  <a:tcPr marL="9525" marR="9525" marT="9525" marB="0" anchor="b"/>
                </a:tc>
                <a:extLst>
                  <a:ext uri="{0D108BD9-81ED-4DB2-BD59-A6C34878D82A}">
                    <a16:rowId xmlns:a16="http://schemas.microsoft.com/office/drawing/2014/main" val="384380256"/>
                  </a:ext>
                </a:extLst>
              </a:tr>
              <a:tr h="499897">
                <a:tc>
                  <a:txBody>
                    <a:bodyPr/>
                    <a:lstStyle/>
                    <a:p>
                      <a:pPr marL="0" algn="l" defTabSz="914400" rtl="0" eaLnBrk="1" fontAlgn="b" latinLnBrk="0" hangingPunct="1"/>
                      <a:r>
                        <a:rPr lang="ka-GE" sz="1400" b="1" kern="1200" dirty="0">
                          <a:solidFill>
                            <a:srgbClr val="006666"/>
                          </a:solidFill>
                          <a:latin typeface="+mj-lt"/>
                          <a:ea typeface="+mj-ea"/>
                          <a:cs typeface="+mj-cs"/>
                        </a:rPr>
                        <a:t>სოციალური რეაბილიტაცია და ბავშვზე ზრუნვა</a:t>
                      </a:r>
                    </a:p>
                  </a:txBody>
                  <a:tcPr marL="9525" marR="9525" marT="9525" marB="0" anchor="b"/>
                </a:tc>
                <a:tc>
                  <a:txBody>
                    <a:bodyPr/>
                    <a:lstStyle/>
                    <a:p>
                      <a:pPr marL="0" algn="r" defTabSz="914400" rtl="0" eaLnBrk="1" fontAlgn="b" latinLnBrk="0" hangingPunct="1"/>
                      <a:r>
                        <a:rPr lang="en-US" sz="2000" b="1" kern="1200" dirty="0" smtClean="0">
                          <a:solidFill>
                            <a:srgbClr val="006666"/>
                          </a:solidFill>
                          <a:latin typeface="+mj-lt"/>
                          <a:ea typeface="+mj-ea"/>
                          <a:cs typeface="+mj-cs"/>
                        </a:rPr>
                        <a:t>37</a:t>
                      </a:r>
                      <a:r>
                        <a:rPr lang="ka-GE" sz="2000" b="1" kern="1200" dirty="0" smtClean="0">
                          <a:solidFill>
                            <a:srgbClr val="006666"/>
                          </a:solidFill>
                          <a:latin typeface="+mj-lt"/>
                          <a:ea typeface="+mj-ea"/>
                          <a:cs typeface="+mj-cs"/>
                        </a:rPr>
                        <a:t> </a:t>
                      </a:r>
                      <a:r>
                        <a:rPr lang="en-US" sz="2000" b="1" kern="1200" dirty="0" smtClean="0">
                          <a:solidFill>
                            <a:srgbClr val="006666"/>
                          </a:solidFill>
                          <a:latin typeface="+mj-lt"/>
                          <a:ea typeface="+mj-ea"/>
                          <a:cs typeface="+mj-cs"/>
                        </a:rPr>
                        <a:t>400</a:t>
                      </a:r>
                      <a:r>
                        <a:rPr lang="ka-GE" sz="2000" b="1" kern="1200" dirty="0" smtClean="0">
                          <a:solidFill>
                            <a:srgbClr val="006666"/>
                          </a:solidFill>
                          <a:latin typeface="+mj-lt"/>
                          <a:ea typeface="+mj-ea"/>
                          <a:cs typeface="+mj-cs"/>
                        </a:rPr>
                        <a:t> </a:t>
                      </a:r>
                      <a:r>
                        <a:rPr lang="en-US" sz="2000" b="1" kern="1200" dirty="0" smtClean="0">
                          <a:solidFill>
                            <a:srgbClr val="006666"/>
                          </a:solidFill>
                          <a:latin typeface="+mj-lt"/>
                          <a:ea typeface="+mj-ea"/>
                          <a:cs typeface="+mj-cs"/>
                        </a:rPr>
                        <a:t>000</a:t>
                      </a:r>
                      <a:endParaRPr lang="en-US" sz="2000" b="1" kern="1200" dirty="0">
                        <a:solidFill>
                          <a:srgbClr val="006666"/>
                        </a:solidFill>
                        <a:latin typeface="+mj-lt"/>
                        <a:ea typeface="+mj-ea"/>
                        <a:cs typeface="+mj-cs"/>
                      </a:endParaRPr>
                    </a:p>
                  </a:txBody>
                  <a:tcPr marL="9525" marR="9525" marT="9525" marB="0" anchor="b"/>
                </a:tc>
                <a:tc>
                  <a:txBody>
                    <a:bodyPr/>
                    <a:lstStyle/>
                    <a:p>
                      <a:pPr algn="ctr" fontAlgn="b"/>
                      <a:r>
                        <a:rPr lang="ka-GE" sz="2000" b="1" kern="1200" dirty="0" smtClean="0">
                          <a:solidFill>
                            <a:srgbClr val="006666"/>
                          </a:solidFill>
                          <a:latin typeface="+mj-lt"/>
                          <a:ea typeface="+mj-ea"/>
                          <a:cs typeface="+mj-cs"/>
                        </a:rPr>
                        <a:t>0.95</a:t>
                      </a:r>
                      <a:endParaRPr lang="en-US" sz="2000" b="1" kern="1200" dirty="0">
                        <a:solidFill>
                          <a:srgbClr val="006666"/>
                        </a:solidFill>
                        <a:latin typeface="+mj-lt"/>
                        <a:ea typeface="+mj-ea"/>
                        <a:cs typeface="+mj-cs"/>
                      </a:endParaRPr>
                    </a:p>
                  </a:txBody>
                  <a:tcPr marL="9525" marR="9525" marT="9525" marB="0" anchor="b"/>
                </a:tc>
                <a:extLst>
                  <a:ext uri="{0D108BD9-81ED-4DB2-BD59-A6C34878D82A}">
                    <a16:rowId xmlns:a16="http://schemas.microsoft.com/office/drawing/2014/main" val="1868117715"/>
                  </a:ext>
                </a:extLst>
              </a:tr>
              <a:tr h="624868">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ka-GE" sz="1400" b="1" kern="1200" dirty="0" smtClean="0">
                          <a:solidFill>
                            <a:srgbClr val="006666"/>
                          </a:solidFill>
                          <a:latin typeface="+mj-lt"/>
                          <a:ea typeface="+mj-ea"/>
                          <a:cs typeface="+mj-cs"/>
                        </a:rPr>
                        <a:t>სოციალური შეღავათები მაღალმთიან დასახლებაში</a:t>
                      </a:r>
                    </a:p>
                    <a:p>
                      <a:pPr marL="0" algn="l" defTabSz="914400" rtl="0" eaLnBrk="1" fontAlgn="b" latinLnBrk="0" hangingPunct="1"/>
                      <a:endParaRPr lang="ka-GE" sz="1400" b="1" kern="1200" dirty="0">
                        <a:solidFill>
                          <a:srgbClr val="006666"/>
                        </a:solidFill>
                        <a:latin typeface="+mj-lt"/>
                        <a:ea typeface="+mj-ea"/>
                        <a:cs typeface="+mj-cs"/>
                      </a:endParaRPr>
                    </a:p>
                  </a:txBody>
                  <a:tcPr marL="9525" marR="9525" marT="9525" marB="0" anchor="b"/>
                </a:tc>
                <a:tc>
                  <a:txBody>
                    <a:bodyPr/>
                    <a:lstStyle/>
                    <a:p>
                      <a:pPr marL="0" algn="r" defTabSz="914400" rtl="0" eaLnBrk="1" fontAlgn="b" latinLnBrk="0" hangingPunct="1"/>
                      <a:r>
                        <a:rPr lang="en-US" sz="2000" b="1" kern="1200" dirty="0" smtClean="0">
                          <a:solidFill>
                            <a:srgbClr val="006666"/>
                          </a:solidFill>
                          <a:latin typeface="+mj-lt"/>
                          <a:ea typeface="+mj-ea"/>
                          <a:cs typeface="+mj-cs"/>
                        </a:rPr>
                        <a:t>64</a:t>
                      </a:r>
                      <a:r>
                        <a:rPr lang="ka-GE" sz="2000" b="1" kern="1200" dirty="0" smtClean="0">
                          <a:solidFill>
                            <a:srgbClr val="006666"/>
                          </a:solidFill>
                          <a:latin typeface="+mj-lt"/>
                          <a:ea typeface="+mj-ea"/>
                          <a:cs typeface="+mj-cs"/>
                        </a:rPr>
                        <a:t> </a:t>
                      </a:r>
                      <a:r>
                        <a:rPr lang="en-US" sz="2000" b="1" kern="1200" dirty="0" smtClean="0">
                          <a:solidFill>
                            <a:srgbClr val="006666"/>
                          </a:solidFill>
                          <a:latin typeface="+mj-lt"/>
                          <a:ea typeface="+mj-ea"/>
                          <a:cs typeface="+mj-cs"/>
                        </a:rPr>
                        <a:t>100</a:t>
                      </a:r>
                      <a:r>
                        <a:rPr lang="ka-GE" sz="2000" b="1" kern="1200" dirty="0" smtClean="0">
                          <a:solidFill>
                            <a:srgbClr val="006666"/>
                          </a:solidFill>
                          <a:latin typeface="+mj-lt"/>
                          <a:ea typeface="+mj-ea"/>
                          <a:cs typeface="+mj-cs"/>
                        </a:rPr>
                        <a:t> </a:t>
                      </a:r>
                      <a:r>
                        <a:rPr lang="en-US" sz="2000" b="1" kern="1200" dirty="0" smtClean="0">
                          <a:solidFill>
                            <a:srgbClr val="006666"/>
                          </a:solidFill>
                          <a:latin typeface="+mj-lt"/>
                          <a:ea typeface="+mj-ea"/>
                          <a:cs typeface="+mj-cs"/>
                        </a:rPr>
                        <a:t>000</a:t>
                      </a:r>
                      <a:endParaRPr lang="en-US" sz="2000" b="1" kern="1200" dirty="0">
                        <a:solidFill>
                          <a:srgbClr val="006666"/>
                        </a:solidFill>
                        <a:latin typeface="+mj-lt"/>
                        <a:ea typeface="+mj-ea"/>
                        <a:cs typeface="+mj-cs"/>
                      </a:endParaRPr>
                    </a:p>
                  </a:txBody>
                  <a:tcPr marL="9525" marR="9525" marT="9525" marB="0" anchor="b"/>
                </a:tc>
                <a:tc>
                  <a:txBody>
                    <a:bodyPr/>
                    <a:lstStyle/>
                    <a:p>
                      <a:pPr algn="ctr" fontAlgn="b"/>
                      <a:r>
                        <a:rPr lang="ka-GE" sz="2000" b="1" kern="1200" dirty="0" smtClean="0">
                          <a:solidFill>
                            <a:srgbClr val="006666"/>
                          </a:solidFill>
                          <a:latin typeface="+mj-lt"/>
                          <a:ea typeface="+mj-ea"/>
                          <a:cs typeface="+mj-cs"/>
                        </a:rPr>
                        <a:t>1.6</a:t>
                      </a:r>
                      <a:endParaRPr lang="en-US" sz="2000" b="1" kern="1200" dirty="0">
                        <a:solidFill>
                          <a:srgbClr val="006666"/>
                        </a:solidFill>
                        <a:latin typeface="+mj-lt"/>
                        <a:ea typeface="+mj-ea"/>
                        <a:cs typeface="+mj-cs"/>
                      </a:endParaRPr>
                    </a:p>
                  </a:txBody>
                  <a:tcPr marL="9525" marR="9525" marT="9525" marB="0" anchor="b"/>
                </a:tc>
                <a:extLst>
                  <a:ext uri="{0D108BD9-81ED-4DB2-BD59-A6C34878D82A}">
                    <a16:rowId xmlns:a16="http://schemas.microsoft.com/office/drawing/2014/main" val="517344548"/>
                  </a:ext>
                </a:extLst>
              </a:tr>
              <a:tr h="830103">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ka-GE" sz="1400" b="1" kern="1200" dirty="0" smtClean="0">
                          <a:solidFill>
                            <a:srgbClr val="006666"/>
                          </a:solidFill>
                          <a:latin typeface="+mj-lt"/>
                          <a:ea typeface="+mj-ea"/>
                          <a:cs typeface="+mj-cs"/>
                        </a:rPr>
                        <a:t>სახელმწიფო ზრუნვის, ტრეფიკინგის მსხვერპლთა დახმარება </a:t>
                      </a:r>
                    </a:p>
                    <a:p>
                      <a:pPr marL="0" algn="l" defTabSz="914400" rtl="0" eaLnBrk="1" fontAlgn="b" latinLnBrk="0" hangingPunct="1"/>
                      <a:endParaRPr lang="ka-GE" sz="1400" b="1" kern="1200" dirty="0">
                        <a:solidFill>
                          <a:srgbClr val="006666"/>
                        </a:solidFill>
                        <a:latin typeface="+mj-lt"/>
                        <a:ea typeface="+mj-ea"/>
                        <a:cs typeface="+mj-cs"/>
                      </a:endParaRPr>
                    </a:p>
                  </a:txBody>
                  <a:tcPr marL="9525" marR="9525" marT="9525" marB="0" anchor="b"/>
                </a:tc>
                <a:tc>
                  <a:txBody>
                    <a:bodyPr/>
                    <a:lstStyle/>
                    <a:p>
                      <a:pPr marL="0" algn="r" defTabSz="914400" rtl="0" eaLnBrk="1" fontAlgn="b" latinLnBrk="0" hangingPunct="1"/>
                      <a:r>
                        <a:rPr lang="en-US" sz="2000" b="1" kern="1200" dirty="0" smtClean="0">
                          <a:solidFill>
                            <a:srgbClr val="006666"/>
                          </a:solidFill>
                          <a:latin typeface="+mj-lt"/>
                          <a:ea typeface="+mj-ea"/>
                          <a:cs typeface="+mj-cs"/>
                        </a:rPr>
                        <a:t>7</a:t>
                      </a:r>
                      <a:r>
                        <a:rPr lang="ka-GE" sz="2000" b="1" kern="1200" dirty="0" smtClean="0">
                          <a:solidFill>
                            <a:srgbClr val="006666"/>
                          </a:solidFill>
                          <a:latin typeface="+mj-lt"/>
                          <a:ea typeface="+mj-ea"/>
                          <a:cs typeface="+mj-cs"/>
                        </a:rPr>
                        <a:t> </a:t>
                      </a:r>
                      <a:r>
                        <a:rPr lang="en-US" sz="2000" b="1" kern="1200" dirty="0" smtClean="0">
                          <a:solidFill>
                            <a:srgbClr val="006666"/>
                          </a:solidFill>
                          <a:latin typeface="+mj-lt"/>
                          <a:ea typeface="+mj-ea"/>
                          <a:cs typeface="+mj-cs"/>
                        </a:rPr>
                        <a:t>300</a:t>
                      </a:r>
                      <a:r>
                        <a:rPr lang="ka-GE" sz="2000" b="1" kern="1200" dirty="0" smtClean="0">
                          <a:solidFill>
                            <a:srgbClr val="006666"/>
                          </a:solidFill>
                          <a:latin typeface="+mj-lt"/>
                          <a:ea typeface="+mj-ea"/>
                          <a:cs typeface="+mj-cs"/>
                        </a:rPr>
                        <a:t> </a:t>
                      </a:r>
                      <a:r>
                        <a:rPr lang="en-US" sz="2000" b="1" kern="1200" dirty="0" smtClean="0">
                          <a:solidFill>
                            <a:srgbClr val="006666"/>
                          </a:solidFill>
                          <a:latin typeface="+mj-lt"/>
                          <a:ea typeface="+mj-ea"/>
                          <a:cs typeface="+mj-cs"/>
                        </a:rPr>
                        <a:t>000</a:t>
                      </a:r>
                      <a:endParaRPr lang="en-US" sz="2000" b="1" kern="1200" dirty="0">
                        <a:solidFill>
                          <a:srgbClr val="006666"/>
                        </a:solidFill>
                        <a:latin typeface="+mj-lt"/>
                        <a:ea typeface="+mj-ea"/>
                        <a:cs typeface="+mj-cs"/>
                      </a:endParaRPr>
                    </a:p>
                  </a:txBody>
                  <a:tcPr marL="9525" marR="9525" marT="9525" marB="0" anchor="b"/>
                </a:tc>
                <a:tc>
                  <a:txBody>
                    <a:bodyPr/>
                    <a:lstStyle/>
                    <a:p>
                      <a:pPr algn="ctr" fontAlgn="b"/>
                      <a:r>
                        <a:rPr lang="ka-GE" sz="2000" b="1" kern="1200" dirty="0" smtClean="0">
                          <a:solidFill>
                            <a:srgbClr val="006666"/>
                          </a:solidFill>
                          <a:latin typeface="+mj-lt"/>
                          <a:ea typeface="+mj-ea"/>
                          <a:cs typeface="+mj-cs"/>
                        </a:rPr>
                        <a:t>0.18</a:t>
                      </a:r>
                      <a:endParaRPr lang="en-US" sz="2000" b="1" kern="1200" dirty="0">
                        <a:solidFill>
                          <a:srgbClr val="006666"/>
                        </a:solidFill>
                        <a:latin typeface="+mj-lt"/>
                        <a:ea typeface="+mj-ea"/>
                        <a:cs typeface="+mj-cs"/>
                      </a:endParaRPr>
                    </a:p>
                  </a:txBody>
                  <a:tcPr marL="9525" marR="9525" marT="9525" marB="0" anchor="b"/>
                </a:tc>
                <a:extLst>
                  <a:ext uri="{0D108BD9-81ED-4DB2-BD59-A6C34878D82A}">
                    <a16:rowId xmlns:a16="http://schemas.microsoft.com/office/drawing/2014/main" val="2459004780"/>
                  </a:ext>
                </a:extLst>
              </a:tr>
              <a:tr h="1035338">
                <a:tc>
                  <a:txBody>
                    <a:bodyPr/>
                    <a:lstStyle/>
                    <a:p>
                      <a:pPr algn="l" fontAlgn="b"/>
                      <a:r>
                        <a:rPr lang="ka-GE" sz="1400" b="1" kern="1200" dirty="0" smtClean="0">
                          <a:solidFill>
                            <a:srgbClr val="006666"/>
                          </a:solidFill>
                          <a:latin typeface="+mj-lt"/>
                          <a:ea typeface="+mj-ea"/>
                          <a:cs typeface="+mj-cs"/>
                        </a:rPr>
                        <a:t>ახალი</a:t>
                      </a:r>
                      <a:r>
                        <a:rPr lang="ka-GE" sz="1400" b="1" kern="1200" baseline="0" dirty="0" smtClean="0">
                          <a:solidFill>
                            <a:srgbClr val="006666"/>
                          </a:solidFill>
                          <a:latin typeface="+mj-lt"/>
                          <a:ea typeface="+mj-ea"/>
                          <a:cs typeface="+mj-cs"/>
                        </a:rPr>
                        <a:t> </a:t>
                      </a:r>
                      <a:r>
                        <a:rPr lang="ka-GE" sz="1400" b="1" kern="1200" baseline="0" dirty="0" err="1" smtClean="0">
                          <a:solidFill>
                            <a:srgbClr val="006666"/>
                          </a:solidFill>
                          <a:latin typeface="+mj-lt"/>
                          <a:ea typeface="+mj-ea"/>
                          <a:cs typeface="+mj-cs"/>
                        </a:rPr>
                        <a:t>კორონავირუსით</a:t>
                      </a:r>
                      <a:r>
                        <a:rPr lang="ka-GE" sz="1400" b="1" kern="1200" baseline="0" dirty="0" smtClean="0">
                          <a:solidFill>
                            <a:srgbClr val="006666"/>
                          </a:solidFill>
                          <a:latin typeface="+mj-lt"/>
                          <a:ea typeface="+mj-ea"/>
                          <a:cs typeface="+mj-cs"/>
                        </a:rPr>
                        <a:t> გამოწვეული სოციალურ-ეკონომიკური მდგომარეობის გაუარესების გამო მოსახლეობის სოციალური დახმარება</a:t>
                      </a:r>
                      <a:endParaRPr lang="ka-GE" sz="1400" b="1" kern="1200" dirty="0">
                        <a:solidFill>
                          <a:srgbClr val="006666"/>
                        </a:solidFill>
                        <a:latin typeface="+mj-lt"/>
                        <a:ea typeface="+mj-ea"/>
                        <a:cs typeface="+mj-cs"/>
                      </a:endParaRPr>
                    </a:p>
                  </a:txBody>
                  <a:tcPr marL="9525" marR="9525" marT="9525" marB="0" anchor="b"/>
                </a:tc>
                <a:tc>
                  <a:txBody>
                    <a:bodyPr/>
                    <a:lstStyle/>
                    <a:p>
                      <a:pPr marL="0" algn="r" defTabSz="914400" rtl="0" eaLnBrk="1" fontAlgn="b" latinLnBrk="0" hangingPunct="1"/>
                      <a:r>
                        <a:rPr lang="en-US" sz="2000" b="1" kern="1200" dirty="0" smtClean="0">
                          <a:solidFill>
                            <a:srgbClr val="006666"/>
                          </a:solidFill>
                          <a:latin typeface="+mj-lt"/>
                          <a:ea typeface="+mj-ea"/>
                          <a:cs typeface="+mj-cs"/>
                        </a:rPr>
                        <a:t>780</a:t>
                      </a:r>
                      <a:r>
                        <a:rPr lang="ka-GE" sz="2000" b="1" kern="1200" dirty="0" smtClean="0">
                          <a:solidFill>
                            <a:srgbClr val="006666"/>
                          </a:solidFill>
                          <a:latin typeface="+mj-lt"/>
                          <a:ea typeface="+mj-ea"/>
                          <a:cs typeface="+mj-cs"/>
                        </a:rPr>
                        <a:t> </a:t>
                      </a:r>
                      <a:r>
                        <a:rPr lang="en-US" sz="2000" b="1" kern="1200" dirty="0" smtClean="0">
                          <a:solidFill>
                            <a:srgbClr val="006666"/>
                          </a:solidFill>
                          <a:latin typeface="+mj-lt"/>
                          <a:ea typeface="+mj-ea"/>
                          <a:cs typeface="+mj-cs"/>
                        </a:rPr>
                        <a:t>000</a:t>
                      </a:r>
                      <a:r>
                        <a:rPr lang="ka-GE" sz="2000" b="1" kern="1200" dirty="0" smtClean="0">
                          <a:solidFill>
                            <a:srgbClr val="006666"/>
                          </a:solidFill>
                          <a:latin typeface="+mj-lt"/>
                          <a:ea typeface="+mj-ea"/>
                          <a:cs typeface="+mj-cs"/>
                        </a:rPr>
                        <a:t> </a:t>
                      </a:r>
                      <a:r>
                        <a:rPr lang="en-US" sz="2000" b="1" kern="1200" dirty="0" smtClean="0">
                          <a:solidFill>
                            <a:srgbClr val="006666"/>
                          </a:solidFill>
                          <a:latin typeface="+mj-lt"/>
                          <a:ea typeface="+mj-ea"/>
                          <a:cs typeface="+mj-cs"/>
                        </a:rPr>
                        <a:t>000</a:t>
                      </a:r>
                      <a:endParaRPr lang="en-US" sz="2000" b="1" kern="1200" dirty="0">
                        <a:solidFill>
                          <a:srgbClr val="006666"/>
                        </a:solidFill>
                        <a:latin typeface="+mj-lt"/>
                        <a:ea typeface="+mj-ea"/>
                        <a:cs typeface="+mj-cs"/>
                      </a:endParaRPr>
                    </a:p>
                  </a:txBody>
                  <a:tcPr marL="9525" marR="9525" marT="9525" marB="0" anchor="b"/>
                </a:tc>
                <a:tc>
                  <a:txBody>
                    <a:bodyPr/>
                    <a:lstStyle/>
                    <a:p>
                      <a:pPr algn="ctr" fontAlgn="b"/>
                      <a:r>
                        <a:rPr lang="ka-GE" sz="2000" b="1" kern="1200" dirty="0" smtClean="0">
                          <a:solidFill>
                            <a:srgbClr val="006666"/>
                          </a:solidFill>
                          <a:latin typeface="+mj-lt"/>
                          <a:ea typeface="+mj-ea"/>
                          <a:cs typeface="+mj-cs"/>
                        </a:rPr>
                        <a:t>19.9</a:t>
                      </a:r>
                      <a:endParaRPr lang="en-US" sz="2000" b="1" kern="1200" dirty="0">
                        <a:solidFill>
                          <a:srgbClr val="006666"/>
                        </a:solidFill>
                        <a:latin typeface="+mj-lt"/>
                        <a:ea typeface="+mj-ea"/>
                        <a:cs typeface="+mj-cs"/>
                      </a:endParaRPr>
                    </a:p>
                  </a:txBody>
                  <a:tcPr marL="9525" marR="9525" marT="9525" marB="0" anchor="b"/>
                </a:tc>
                <a:extLst>
                  <a:ext uri="{0D108BD9-81ED-4DB2-BD59-A6C34878D82A}">
                    <a16:rowId xmlns:a16="http://schemas.microsoft.com/office/drawing/2014/main" val="4158078624"/>
                  </a:ext>
                </a:extLst>
              </a:tr>
            </a:tbl>
          </a:graphicData>
        </a:graphic>
      </p:graphicFrame>
    </p:spTree>
    <p:extLst>
      <p:ext uri="{BB962C8B-B14F-4D97-AF65-F5344CB8AC3E}">
        <p14:creationId xmlns:p14="http://schemas.microsoft.com/office/powerpoint/2010/main" val="59189810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ctrTitle"/>
          </p:nvPr>
        </p:nvSpPr>
        <p:spPr/>
        <p:txBody>
          <a:bodyPr/>
          <a:lstStyle/>
          <a:p>
            <a:endParaRPr lang="en-US" dirty="0"/>
          </a:p>
        </p:txBody>
      </p:sp>
      <p:sp>
        <p:nvSpPr>
          <p:cNvPr id="10" name="Subtitle 9"/>
          <p:cNvSpPr>
            <a:spLocks noGrp="1"/>
          </p:cNvSpPr>
          <p:nvPr>
            <p:ph type="subTitle" idx="1"/>
          </p:nvPr>
        </p:nvSpPr>
        <p:spPr/>
        <p:txBody>
          <a:bodyPr/>
          <a:lstStyle/>
          <a:p>
            <a:endParaRPr lang="en-US"/>
          </a:p>
        </p:txBody>
      </p:sp>
      <p:pic>
        <p:nvPicPr>
          <p:cNvPr id="4" name="Picture 3" descr="MOH ppt-02.jpg"/>
          <p:cNvPicPr>
            <a:picLocks noChangeAspect="1"/>
          </p:cNvPicPr>
          <p:nvPr/>
        </p:nvPicPr>
        <p:blipFill>
          <a:blip r:embed="rId2" cstate="print"/>
          <a:stretch>
            <a:fillRect/>
          </a:stretch>
        </p:blipFill>
        <p:spPr>
          <a:xfrm>
            <a:off x="0" y="536"/>
            <a:ext cx="9144000" cy="6857464"/>
          </a:xfrm>
          <a:prstGeom prst="rect">
            <a:avLst/>
          </a:prstGeom>
        </p:spPr>
      </p:pic>
      <p:sp>
        <p:nvSpPr>
          <p:cNvPr id="7" name="Title 1"/>
          <p:cNvSpPr txBox="1">
            <a:spLocks/>
          </p:cNvSpPr>
          <p:nvPr/>
        </p:nvSpPr>
        <p:spPr>
          <a:xfrm>
            <a:off x="2819400" y="762000"/>
            <a:ext cx="5802818" cy="8382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ka-GE" sz="2200" b="1" dirty="0" smtClean="0">
                <a:solidFill>
                  <a:srgbClr val="006666"/>
                </a:solidFill>
              </a:rPr>
              <a:t>სახელმწიფო ბიუჯეტით დაფინანსებული სოციალური ტრანსფერები</a:t>
            </a:r>
            <a:endParaRPr lang="en-US" sz="2200" b="1" dirty="0">
              <a:solidFill>
                <a:srgbClr val="006666"/>
              </a:solidFill>
            </a:endParaRPr>
          </a:p>
        </p:txBody>
      </p:sp>
      <p:sp>
        <p:nvSpPr>
          <p:cNvPr id="11" name="Title 1"/>
          <p:cNvSpPr txBox="1">
            <a:spLocks/>
          </p:cNvSpPr>
          <p:nvPr/>
        </p:nvSpPr>
        <p:spPr>
          <a:xfrm>
            <a:off x="533400" y="1414957"/>
            <a:ext cx="8241218" cy="4376243"/>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endParaRPr lang="en-US" sz="1800" b="1" dirty="0" smtClean="0">
              <a:solidFill>
                <a:srgbClr val="006666"/>
              </a:solidFill>
            </a:endParaRPr>
          </a:p>
          <a:p>
            <a:pPr algn="l"/>
            <a:r>
              <a:rPr lang="ka-GE" sz="1800" b="1" dirty="0" smtClean="0">
                <a:solidFill>
                  <a:srgbClr val="006666"/>
                </a:solidFill>
              </a:rPr>
              <a:t>საპენსიო უზრუნველყოფა:</a:t>
            </a:r>
          </a:p>
          <a:p>
            <a:pPr marL="342900" indent="-342900" algn="l">
              <a:buAutoNum type="arabicPeriod"/>
            </a:pPr>
            <a:r>
              <a:rPr lang="ka-GE" sz="1800" b="1" dirty="0" smtClean="0">
                <a:solidFill>
                  <a:srgbClr val="006666"/>
                </a:solidFill>
              </a:rPr>
              <a:t>ასაკით პენსია (</a:t>
            </a:r>
            <a:r>
              <a:rPr lang="ka-GE" sz="1800" dirty="0" smtClean="0">
                <a:solidFill>
                  <a:srgbClr val="006666"/>
                </a:solidFill>
              </a:rPr>
              <a:t>ქალები 60 წლიდან, მამაკაცები - 65 წლიდან</a:t>
            </a:r>
            <a:r>
              <a:rPr lang="ka-GE" sz="1800" b="1" dirty="0" smtClean="0">
                <a:solidFill>
                  <a:srgbClr val="006666"/>
                </a:solidFill>
              </a:rPr>
              <a:t>):</a:t>
            </a:r>
          </a:p>
          <a:p>
            <a:pPr algn="l"/>
            <a:r>
              <a:rPr lang="ka-GE" sz="1800" b="1" dirty="0" smtClean="0">
                <a:solidFill>
                  <a:srgbClr val="006666"/>
                </a:solidFill>
              </a:rPr>
              <a:t>2012 </a:t>
            </a:r>
            <a:r>
              <a:rPr lang="ka-GE" sz="1800" b="1" dirty="0" smtClean="0">
                <a:solidFill>
                  <a:srgbClr val="006666"/>
                </a:solidFill>
              </a:rPr>
              <a:t>წლის 1 იანვრიდან ასაკით პენსიის ოდენობა შეადგენს </a:t>
            </a:r>
            <a:r>
              <a:rPr lang="ka-GE" sz="1800" b="1" dirty="0">
                <a:solidFill>
                  <a:srgbClr val="006666"/>
                </a:solidFill>
              </a:rPr>
              <a:t> </a:t>
            </a:r>
            <a:r>
              <a:rPr lang="ka-GE" sz="1800" b="1" dirty="0" smtClean="0">
                <a:solidFill>
                  <a:srgbClr val="006666"/>
                </a:solidFill>
              </a:rPr>
              <a:t>220 ლარს, ივლისიდან 250 ლარს</a:t>
            </a:r>
            <a:endParaRPr lang="ka-GE" sz="1800" b="1" dirty="0" smtClean="0">
              <a:solidFill>
                <a:srgbClr val="006666"/>
              </a:solidFill>
            </a:endParaRPr>
          </a:p>
          <a:p>
            <a:pPr algn="l"/>
            <a:r>
              <a:rPr lang="ka-GE" sz="1800" dirty="0" smtClean="0">
                <a:solidFill>
                  <a:srgbClr val="006666"/>
                </a:solidFill>
              </a:rPr>
              <a:t>ასაკით პენსიის მიმღებთა რაოდენობა </a:t>
            </a:r>
            <a:r>
              <a:rPr lang="en-US" sz="1800" dirty="0" smtClean="0">
                <a:solidFill>
                  <a:srgbClr val="006666"/>
                </a:solidFill>
              </a:rPr>
              <a:t>20</a:t>
            </a:r>
            <a:r>
              <a:rPr lang="ka-GE" sz="1800" dirty="0" smtClean="0">
                <a:solidFill>
                  <a:srgbClr val="006666"/>
                </a:solidFill>
              </a:rPr>
              <a:t>20 </a:t>
            </a:r>
            <a:r>
              <a:rPr lang="ka-GE" sz="1800" dirty="0" smtClean="0">
                <a:solidFill>
                  <a:srgbClr val="006666"/>
                </a:solidFill>
              </a:rPr>
              <a:t>წლის </a:t>
            </a:r>
            <a:r>
              <a:rPr lang="ka-GE" sz="1800" dirty="0" smtClean="0">
                <a:solidFill>
                  <a:srgbClr val="006666"/>
                </a:solidFill>
              </a:rPr>
              <a:t>სექტემბრის </a:t>
            </a:r>
            <a:r>
              <a:rPr lang="ka-GE" sz="1800" dirty="0" smtClean="0">
                <a:solidFill>
                  <a:srgbClr val="006666"/>
                </a:solidFill>
              </a:rPr>
              <a:t>მდგომარეობით შეადგენს- </a:t>
            </a:r>
            <a:r>
              <a:rPr lang="ka-GE" sz="1800" dirty="0" smtClean="0">
                <a:solidFill>
                  <a:srgbClr val="006666"/>
                </a:solidFill>
              </a:rPr>
              <a:t>781 043 </a:t>
            </a:r>
            <a:r>
              <a:rPr lang="ka-GE" sz="1800" dirty="0">
                <a:solidFill>
                  <a:srgbClr val="006666"/>
                </a:solidFill>
              </a:rPr>
              <a:t>პირს. </a:t>
            </a:r>
            <a:endParaRPr lang="en-US" sz="1800" dirty="0" smtClean="0">
              <a:solidFill>
                <a:srgbClr val="006666"/>
              </a:solidFill>
            </a:endParaRPr>
          </a:p>
          <a:p>
            <a:pPr algn="l"/>
            <a:r>
              <a:rPr lang="ka-GE" sz="1800" dirty="0" smtClean="0">
                <a:solidFill>
                  <a:srgbClr val="006666"/>
                </a:solidFill>
              </a:rPr>
              <a:t>2016 </a:t>
            </a:r>
            <a:r>
              <a:rPr lang="ka-GE" sz="1800" dirty="0">
                <a:solidFill>
                  <a:srgbClr val="006666"/>
                </a:solidFill>
              </a:rPr>
              <a:t>წლის 1 სექტემბრიდან </a:t>
            </a:r>
            <a:r>
              <a:rPr lang="ka-GE" sz="1800" dirty="0" smtClean="0">
                <a:solidFill>
                  <a:srgbClr val="006666"/>
                </a:solidFill>
              </a:rPr>
              <a:t>„მაღალმთიანი რეგიონების განვითარების შესახებ“ საქართველოს კანონის შესაბამისად, </a:t>
            </a:r>
            <a:r>
              <a:rPr lang="ka-GE" sz="1800" b="1" dirty="0" smtClean="0">
                <a:solidFill>
                  <a:srgbClr val="006666"/>
                </a:solidFill>
              </a:rPr>
              <a:t>ასაკით </a:t>
            </a:r>
            <a:r>
              <a:rPr lang="ka-GE" sz="1800" b="1" dirty="0">
                <a:solidFill>
                  <a:srgbClr val="006666"/>
                </a:solidFill>
              </a:rPr>
              <a:t>პენსიონერებისთვის </a:t>
            </a:r>
            <a:r>
              <a:rPr lang="ka-GE" sz="1800" dirty="0" smtClean="0">
                <a:solidFill>
                  <a:srgbClr val="006666"/>
                </a:solidFill>
              </a:rPr>
              <a:t>გათვალისწინებულია</a:t>
            </a:r>
            <a:r>
              <a:rPr lang="ka-GE" sz="1800" b="1" dirty="0" smtClean="0">
                <a:solidFill>
                  <a:srgbClr val="006666"/>
                </a:solidFill>
              </a:rPr>
              <a:t> </a:t>
            </a:r>
            <a:r>
              <a:rPr lang="ka-GE" sz="1800" dirty="0" smtClean="0">
                <a:solidFill>
                  <a:srgbClr val="006666"/>
                </a:solidFill>
              </a:rPr>
              <a:t>ყოველთვიური </a:t>
            </a:r>
            <a:r>
              <a:rPr lang="ka-GE" sz="1800" dirty="0">
                <a:solidFill>
                  <a:srgbClr val="006666"/>
                </a:solidFill>
              </a:rPr>
              <a:t>დანამატი - სახელმწიფო პენსიის 20 </a:t>
            </a:r>
            <a:r>
              <a:rPr lang="ka-GE" sz="1800" dirty="0" smtClean="0">
                <a:solidFill>
                  <a:srgbClr val="006666"/>
                </a:solidFill>
              </a:rPr>
              <a:t>პროცენტის ოდენობით. აღნიშნული ბენეფიტის მიმღებია </a:t>
            </a:r>
            <a:r>
              <a:rPr lang="ka-GE" sz="1800" dirty="0" smtClean="0">
                <a:solidFill>
                  <a:srgbClr val="006666"/>
                </a:solidFill>
              </a:rPr>
              <a:t>73 748</a:t>
            </a:r>
            <a:r>
              <a:rPr lang="ka-GE" sz="1800" dirty="0" smtClean="0">
                <a:solidFill>
                  <a:srgbClr val="006666"/>
                </a:solidFill>
              </a:rPr>
              <a:t> </a:t>
            </a:r>
            <a:r>
              <a:rPr lang="ka-GE" sz="1800" dirty="0" smtClean="0">
                <a:solidFill>
                  <a:srgbClr val="006666"/>
                </a:solidFill>
              </a:rPr>
              <a:t>პირი.</a:t>
            </a:r>
            <a:endParaRPr lang="ka-GE" sz="1800" dirty="0">
              <a:solidFill>
                <a:srgbClr val="006666"/>
              </a:solidFill>
            </a:endParaRPr>
          </a:p>
          <a:p>
            <a:pPr algn="l"/>
            <a:r>
              <a:rPr lang="ka-GE" sz="1800" b="1" dirty="0" smtClean="0">
                <a:solidFill>
                  <a:srgbClr val="006666"/>
                </a:solidFill>
              </a:rPr>
              <a:t>2. სახელმწიფო კომპენსაცია (</a:t>
            </a:r>
            <a:r>
              <a:rPr lang="ka-GE" sz="1800" dirty="0" smtClean="0">
                <a:solidFill>
                  <a:srgbClr val="006666"/>
                </a:solidFill>
              </a:rPr>
              <a:t>ძალოვანი სტრუქტურების წარმომადგენლები, პროკურატურის ყოფილი მუშაკები, მოსამართლეები, უმაღლესი რანგის დიპლომატები, სამოქალაქო ავიაციის ყოფილი მუშაკები და სხვა)</a:t>
            </a:r>
          </a:p>
          <a:p>
            <a:pPr algn="l"/>
            <a:r>
              <a:rPr lang="ka-GE" sz="1800" dirty="0">
                <a:solidFill>
                  <a:srgbClr val="006666"/>
                </a:solidFill>
              </a:rPr>
              <a:t>კომპენსაციის მიმღებთა რაოდენობა </a:t>
            </a:r>
            <a:r>
              <a:rPr lang="en-US" sz="1800" dirty="0" smtClean="0">
                <a:solidFill>
                  <a:srgbClr val="006666"/>
                </a:solidFill>
              </a:rPr>
              <a:t>20</a:t>
            </a:r>
            <a:r>
              <a:rPr lang="ka-GE" sz="1800" dirty="0" smtClean="0">
                <a:solidFill>
                  <a:srgbClr val="006666"/>
                </a:solidFill>
              </a:rPr>
              <a:t>20</a:t>
            </a:r>
            <a:r>
              <a:rPr lang="en-US" sz="1800" dirty="0" smtClean="0">
                <a:solidFill>
                  <a:srgbClr val="006666"/>
                </a:solidFill>
              </a:rPr>
              <a:t> </a:t>
            </a:r>
            <a:r>
              <a:rPr lang="ka-GE" sz="1800" dirty="0">
                <a:solidFill>
                  <a:srgbClr val="006666"/>
                </a:solidFill>
              </a:rPr>
              <a:t>წლის </a:t>
            </a:r>
            <a:r>
              <a:rPr lang="ka-GE" sz="1800" dirty="0" smtClean="0">
                <a:solidFill>
                  <a:srgbClr val="006666"/>
                </a:solidFill>
              </a:rPr>
              <a:t>სექტემბრის </a:t>
            </a:r>
            <a:r>
              <a:rPr lang="ka-GE" sz="1800" dirty="0" smtClean="0">
                <a:solidFill>
                  <a:srgbClr val="006666"/>
                </a:solidFill>
              </a:rPr>
              <a:t>მდგომარეობით </a:t>
            </a:r>
            <a:r>
              <a:rPr lang="ka-GE" sz="1800" dirty="0">
                <a:solidFill>
                  <a:srgbClr val="006666"/>
                </a:solidFill>
              </a:rPr>
              <a:t>-      </a:t>
            </a:r>
            <a:r>
              <a:rPr lang="ka-GE" sz="1800" dirty="0" smtClean="0">
                <a:solidFill>
                  <a:srgbClr val="006666"/>
                </a:solidFill>
              </a:rPr>
              <a:t>22 </a:t>
            </a:r>
            <a:r>
              <a:rPr lang="ka-GE" sz="1800" dirty="0" smtClean="0">
                <a:solidFill>
                  <a:srgbClr val="006666"/>
                </a:solidFill>
              </a:rPr>
              <a:t>231</a:t>
            </a:r>
            <a:r>
              <a:rPr lang="ka-GE" sz="1800" dirty="0" smtClean="0">
                <a:solidFill>
                  <a:srgbClr val="006666"/>
                </a:solidFill>
              </a:rPr>
              <a:t> </a:t>
            </a:r>
            <a:r>
              <a:rPr lang="ka-GE" sz="1800" dirty="0">
                <a:solidFill>
                  <a:srgbClr val="006666"/>
                </a:solidFill>
              </a:rPr>
              <a:t>პირი.</a:t>
            </a:r>
          </a:p>
          <a:p>
            <a:pPr algn="l"/>
            <a:endParaRPr lang="ka-GE" sz="1800" dirty="0">
              <a:solidFill>
                <a:srgbClr val="006666"/>
              </a:solidFill>
            </a:endParaRPr>
          </a:p>
          <a:p>
            <a:pPr algn="l"/>
            <a:r>
              <a:rPr lang="ka-GE" sz="1800" b="1" dirty="0" smtClean="0">
                <a:solidFill>
                  <a:srgbClr val="006666"/>
                </a:solidFill>
              </a:rPr>
              <a:t> </a:t>
            </a:r>
          </a:p>
        </p:txBody>
      </p:sp>
    </p:spTree>
    <p:extLst>
      <p:ext uri="{BB962C8B-B14F-4D97-AF65-F5344CB8AC3E}">
        <p14:creationId xmlns:p14="http://schemas.microsoft.com/office/powerpoint/2010/main" val="182281945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ctrTitle"/>
          </p:nvPr>
        </p:nvSpPr>
        <p:spPr/>
        <p:txBody>
          <a:bodyPr/>
          <a:lstStyle/>
          <a:p>
            <a:endParaRPr lang="en-US" dirty="0"/>
          </a:p>
        </p:txBody>
      </p:sp>
      <p:sp>
        <p:nvSpPr>
          <p:cNvPr id="10" name="Subtitle 9"/>
          <p:cNvSpPr>
            <a:spLocks noGrp="1"/>
          </p:cNvSpPr>
          <p:nvPr>
            <p:ph type="subTitle" idx="1"/>
          </p:nvPr>
        </p:nvSpPr>
        <p:spPr/>
        <p:txBody>
          <a:bodyPr/>
          <a:lstStyle/>
          <a:p>
            <a:endParaRPr lang="en-US"/>
          </a:p>
        </p:txBody>
      </p:sp>
      <p:pic>
        <p:nvPicPr>
          <p:cNvPr id="4" name="Picture 3" descr="MOH ppt-02.jpg"/>
          <p:cNvPicPr>
            <a:picLocks noChangeAspect="1"/>
          </p:cNvPicPr>
          <p:nvPr/>
        </p:nvPicPr>
        <p:blipFill>
          <a:blip r:embed="rId2" cstate="print"/>
          <a:stretch>
            <a:fillRect/>
          </a:stretch>
        </p:blipFill>
        <p:spPr>
          <a:xfrm>
            <a:off x="-13138" y="536"/>
            <a:ext cx="9144000" cy="6857464"/>
          </a:xfrm>
          <a:prstGeom prst="rect">
            <a:avLst/>
          </a:prstGeom>
        </p:spPr>
      </p:pic>
      <p:sp>
        <p:nvSpPr>
          <p:cNvPr id="7" name="Title 1"/>
          <p:cNvSpPr txBox="1">
            <a:spLocks/>
          </p:cNvSpPr>
          <p:nvPr/>
        </p:nvSpPr>
        <p:spPr>
          <a:xfrm>
            <a:off x="2819400" y="762000"/>
            <a:ext cx="5802818" cy="8382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ka-GE" sz="2200" b="1" dirty="0" smtClean="0">
                <a:solidFill>
                  <a:srgbClr val="006666"/>
                </a:solidFill>
              </a:rPr>
              <a:t>პენსიის ოდენობის დინამიკა </a:t>
            </a:r>
            <a:r>
              <a:rPr lang="ka-GE" sz="2200" b="1" dirty="0" smtClean="0">
                <a:solidFill>
                  <a:srgbClr val="006666"/>
                </a:solidFill>
              </a:rPr>
              <a:t>2003-2020 </a:t>
            </a:r>
            <a:r>
              <a:rPr lang="ka-GE" sz="2200" b="1" dirty="0" smtClean="0">
                <a:solidFill>
                  <a:srgbClr val="006666"/>
                </a:solidFill>
              </a:rPr>
              <a:t>წ.წ.</a:t>
            </a:r>
            <a:endParaRPr lang="en-US" sz="2200" b="1" dirty="0">
              <a:solidFill>
                <a:srgbClr val="006666"/>
              </a:solidFill>
            </a:endParaRPr>
          </a:p>
        </p:txBody>
      </p:sp>
      <p:graphicFrame>
        <p:nvGraphicFramePr>
          <p:cNvPr id="8" name="Chart 7"/>
          <p:cNvGraphicFramePr/>
          <p:nvPr>
            <p:extLst>
              <p:ext uri="{D42A27DB-BD31-4B8C-83A1-F6EECF244321}">
                <p14:modId xmlns:p14="http://schemas.microsoft.com/office/powerpoint/2010/main" val="2174920209"/>
              </p:ext>
            </p:extLst>
          </p:nvPr>
        </p:nvGraphicFramePr>
        <p:xfrm>
          <a:off x="381000" y="1600200"/>
          <a:ext cx="8534400" cy="42672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37768429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2190</TotalTime>
  <Words>2248</Words>
  <Application>Microsoft Office PowerPoint</Application>
  <PresentationFormat>On-screen Show (4:3)</PresentationFormat>
  <Paragraphs>357</Paragraphs>
  <Slides>33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33</vt:i4>
      </vt:variant>
    </vt:vector>
  </HeadingPairs>
  <TitlesOfParts>
    <vt:vector size="39" baseType="lpstr">
      <vt:lpstr>Arial</vt:lpstr>
      <vt:lpstr>Calibri</vt:lpstr>
      <vt:lpstr>Sylfaen</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Anuka</dc:creator>
  <cp:lastModifiedBy>Tea Gvaramadze</cp:lastModifiedBy>
  <cp:revision>218</cp:revision>
  <cp:lastPrinted>2018-04-16T13:45:52Z</cp:lastPrinted>
  <dcterms:created xsi:type="dcterms:W3CDTF">2012-07-10T17:34:05Z</dcterms:created>
  <dcterms:modified xsi:type="dcterms:W3CDTF">2020-10-03T14:12:54Z</dcterms:modified>
</cp:coreProperties>
</file>