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2"/>
  </p:notesMasterIdLst>
  <p:sldIdLst>
    <p:sldId id="262" r:id="rId2"/>
    <p:sldId id="431" r:id="rId3"/>
    <p:sldId id="430" r:id="rId4"/>
    <p:sldId id="432" r:id="rId5"/>
    <p:sldId id="428" r:id="rId6"/>
    <p:sldId id="382" r:id="rId7"/>
    <p:sldId id="381" r:id="rId8"/>
    <p:sldId id="446" r:id="rId9"/>
    <p:sldId id="443" r:id="rId10"/>
    <p:sldId id="384" r:id="rId11"/>
    <p:sldId id="385" r:id="rId12"/>
    <p:sldId id="433" r:id="rId13"/>
    <p:sldId id="386" r:id="rId14"/>
    <p:sldId id="436" r:id="rId15"/>
    <p:sldId id="434" r:id="rId16"/>
    <p:sldId id="435" r:id="rId17"/>
    <p:sldId id="442" r:id="rId18"/>
    <p:sldId id="437" r:id="rId19"/>
    <p:sldId id="438" r:id="rId20"/>
    <p:sldId id="439" r:id="rId21"/>
    <p:sldId id="440" r:id="rId22"/>
    <p:sldId id="364" r:id="rId23"/>
    <p:sldId id="366" r:id="rId24"/>
    <p:sldId id="411" r:id="rId25"/>
    <p:sldId id="447" r:id="rId26"/>
    <p:sldId id="441" r:id="rId27"/>
    <p:sldId id="412" r:id="rId28"/>
    <p:sldId id="419" r:id="rId29"/>
    <p:sldId id="317" r:id="rId30"/>
    <p:sldId id="31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7BB"/>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3817" autoAdjust="0"/>
  </p:normalViewPr>
  <p:slideViewPr>
    <p:cSldViewPr snapToGrid="0">
      <p:cViewPr varScale="1">
        <p:scale>
          <a:sx n="85" d="100"/>
          <a:sy n="85" d="100"/>
        </p:scale>
        <p:origin x="-221"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a:t>ზრუნვაში ჩართული პაციენტების რაოდენობა</a:t>
            </a:r>
            <a:endParaRPr lang="en-GB"/>
          </a:p>
        </c:rich>
      </c:tx>
      <c:overlay val="0"/>
      <c:spPr>
        <a:noFill/>
        <a:ln>
          <a:noFill/>
        </a:ln>
        <a:effectLst/>
      </c:spPr>
    </c:title>
    <c:autoTitleDeleted val="0"/>
    <c:plotArea>
      <c:layout/>
      <c:barChart>
        <c:barDir val="col"/>
        <c:grouping val="clustered"/>
        <c:varyColors val="0"/>
        <c:ser>
          <c:idx val="0"/>
          <c:order val="0"/>
          <c:spPr>
            <a:solidFill>
              <a:schemeClr val="accent5">
                <a:alpha val="85000"/>
              </a:schemeClr>
            </a:solidFill>
            <a:ln w="9525" cap="flat" cmpd="sng" algn="ctr">
              <a:solidFill>
                <a:schemeClr val="lt1">
                  <a:alpha val="50000"/>
                </a:schemeClr>
              </a:solidFill>
              <a:round/>
            </a:ln>
            <a:effectLst/>
          </c:spPr>
          <c:invertIfNegative val="0"/>
          <c:dLbls>
            <c:dLbl>
              <c:idx val="0"/>
              <c:tx>
                <c:rich>
                  <a:bodyPr/>
                  <a:lstStyle/>
                  <a:p>
                    <a:r>
                      <a:rPr lang="en-US"/>
                      <a:t>88610</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B3-4ACA-A838-839404AFB9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Sheet8!$E$10:$E$12</c:f>
              <c:numCache>
                <c:formatCode>General</c:formatCode>
                <c:ptCount val="3"/>
                <c:pt idx="0">
                  <c:v>2016</c:v>
                </c:pt>
                <c:pt idx="1">
                  <c:v>2017</c:v>
                </c:pt>
                <c:pt idx="2">
                  <c:v>2018</c:v>
                </c:pt>
              </c:numCache>
            </c:numRef>
          </c:cat>
          <c:val>
            <c:numRef>
              <c:f>Sheet8!$F$10:$F$12</c:f>
              <c:numCache>
                <c:formatCode>General</c:formatCode>
                <c:ptCount val="3"/>
                <c:pt idx="0">
                  <c:v>102977</c:v>
                </c:pt>
                <c:pt idx="1">
                  <c:v>30618</c:v>
                </c:pt>
                <c:pt idx="2">
                  <c:v>49789</c:v>
                </c:pt>
              </c:numCache>
            </c:numRef>
          </c:val>
          <c:extLst xmlns:c16r2="http://schemas.microsoft.com/office/drawing/2015/06/chart">
            <c:ext xmlns:c16="http://schemas.microsoft.com/office/drawing/2014/chart" uri="{C3380CC4-5D6E-409C-BE32-E72D297353CC}">
              <c16:uniqueId val="{00000000-235C-4317-934A-7A251A709893}"/>
            </c:ext>
          </c:extLst>
        </c:ser>
        <c:dLbls>
          <c:dLblPos val="inEnd"/>
          <c:showLegendKey val="0"/>
          <c:showVal val="1"/>
          <c:showCatName val="0"/>
          <c:showSerName val="0"/>
          <c:showPercent val="0"/>
          <c:showBubbleSize val="0"/>
        </c:dLbls>
        <c:gapWidth val="65"/>
        <c:axId val="121241984"/>
        <c:axId val="121244672"/>
      </c:barChart>
      <c:catAx>
        <c:axId val="121241984"/>
        <c:scaling>
          <c:orientation val="minMax"/>
        </c:scaling>
        <c:delete val="1"/>
        <c:axPos val="b"/>
        <c:numFmt formatCode="General" sourceLinked="1"/>
        <c:majorTickMark val="none"/>
        <c:minorTickMark val="none"/>
        <c:tickLblPos val="nextTo"/>
        <c:crossAx val="121244672"/>
        <c:crosses val="autoZero"/>
        <c:auto val="1"/>
        <c:lblAlgn val="ctr"/>
        <c:lblOffset val="100"/>
        <c:noMultiLvlLbl val="0"/>
      </c:catAx>
      <c:valAx>
        <c:axId val="121244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2124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2CF26-0AA0-4C52-A8C5-21B8D2BF80BB}" type="doc">
      <dgm:prSet loTypeId="urn:microsoft.com/office/officeart/2005/8/layout/pyramid1" loCatId="pyramid" qsTypeId="urn:microsoft.com/office/officeart/2005/8/quickstyle/3d2" qsCatId="3D" csTypeId="urn:microsoft.com/office/officeart/2005/8/colors/colorful5" csCatId="colorful" phldr="1"/>
      <dgm:spPr/>
    </dgm:pt>
    <dgm:pt modelId="{04F42FC6-8790-4E12-96C2-7ADF0A607CE7}">
      <dgm:prSet phldrT="[Text]"/>
      <dgm:spPr/>
      <dgm:t>
        <a:bodyPr/>
        <a:lstStyle/>
        <a:p>
          <a:endParaRPr lang="ka-GE" b="0" dirty="0">
            <a:solidFill>
              <a:schemeClr val="bg1">
                <a:lumMod val="95000"/>
              </a:schemeClr>
            </a:solidFill>
          </a:endParaRPr>
        </a:p>
        <a:p>
          <a:endParaRPr lang="ka-GE" b="0" dirty="0">
            <a:solidFill>
              <a:schemeClr val="bg1">
                <a:lumMod val="95000"/>
              </a:schemeClr>
            </a:solidFill>
          </a:endParaRPr>
        </a:p>
        <a:p>
          <a:r>
            <a:rPr lang="ka-GE" b="0" dirty="0">
              <a:solidFill>
                <a:schemeClr val="bg1">
                  <a:lumMod val="95000"/>
                </a:schemeClr>
              </a:solidFill>
            </a:rPr>
            <a:t>სტაციონარი, </a:t>
          </a:r>
        </a:p>
        <a:p>
          <a:r>
            <a:rPr lang="ka-GE" b="0" dirty="0">
              <a:solidFill>
                <a:schemeClr val="bg1">
                  <a:lumMod val="95000"/>
                </a:schemeClr>
              </a:solidFill>
            </a:rPr>
            <a:t>კრიზისი, </a:t>
          </a:r>
        </a:p>
        <a:p>
          <a:r>
            <a:rPr lang="ka-GE" b="0" dirty="0">
              <a:solidFill>
                <a:schemeClr val="bg1">
                  <a:lumMod val="95000"/>
                </a:schemeClr>
              </a:solidFill>
            </a:rPr>
            <a:t>ასერტული</a:t>
          </a:r>
          <a:endParaRPr lang="en-US" b="0" dirty="0">
            <a:solidFill>
              <a:schemeClr val="bg1">
                <a:lumMod val="95000"/>
              </a:schemeClr>
            </a:solidFill>
          </a:endParaRPr>
        </a:p>
        <a:p>
          <a:endParaRPr lang="ka-GE" b="1" dirty="0">
            <a:solidFill>
              <a:srgbClr val="002060"/>
            </a:solidFill>
          </a:endParaRPr>
        </a:p>
      </dgm:t>
    </dgm:pt>
    <dgm:pt modelId="{14082671-8D3C-4B5C-9088-9F5A855819FA}" type="parTrans" cxnId="{7DBEAC4C-63F6-4941-8CE3-8BAC814DB1CA}">
      <dgm:prSet/>
      <dgm:spPr/>
      <dgm:t>
        <a:bodyPr/>
        <a:lstStyle/>
        <a:p>
          <a:endParaRPr lang="ka-GE"/>
        </a:p>
      </dgm:t>
    </dgm:pt>
    <dgm:pt modelId="{413F2EA0-DF3C-4E3E-A0E6-99AA19C9BB1D}" type="sibTrans" cxnId="{7DBEAC4C-63F6-4941-8CE3-8BAC814DB1CA}">
      <dgm:prSet/>
      <dgm:spPr/>
      <dgm:t>
        <a:bodyPr/>
        <a:lstStyle/>
        <a:p>
          <a:endParaRPr lang="ka-GE"/>
        </a:p>
      </dgm:t>
    </dgm:pt>
    <dgm:pt modelId="{F26FFA1F-8810-4B09-B218-707FDD050141}">
      <dgm:prSet phldrT="[Text]"/>
      <dgm:spPr/>
      <dgm:t>
        <a:bodyPr/>
        <a:lstStyle/>
        <a:p>
          <a:r>
            <a:rPr lang="ka-GE" b="0" dirty="0">
              <a:solidFill>
                <a:schemeClr val="bg1">
                  <a:lumMod val="95000"/>
                </a:schemeClr>
              </a:solidFill>
            </a:rPr>
            <a:t>საცხოვრებელი, მობილური გუნდი, დღის ცენტრები, </a:t>
          </a:r>
          <a:r>
            <a:rPr lang="en-US" b="0" dirty="0">
              <a:solidFill>
                <a:schemeClr val="bg1">
                  <a:lumMod val="95000"/>
                </a:schemeClr>
              </a:solidFill>
            </a:rPr>
            <a:t> </a:t>
          </a:r>
          <a:endParaRPr lang="ka-GE" b="0" dirty="0">
            <a:solidFill>
              <a:schemeClr val="bg1">
                <a:lumMod val="95000"/>
              </a:schemeClr>
            </a:solidFill>
          </a:endParaRPr>
        </a:p>
      </dgm:t>
    </dgm:pt>
    <dgm:pt modelId="{51B3D815-45FC-442B-BAD8-AAF2EFCB62E5}" type="parTrans" cxnId="{183B8537-F23F-416C-9964-D65ED63A2021}">
      <dgm:prSet/>
      <dgm:spPr/>
      <dgm:t>
        <a:bodyPr/>
        <a:lstStyle/>
        <a:p>
          <a:endParaRPr lang="ka-GE"/>
        </a:p>
      </dgm:t>
    </dgm:pt>
    <dgm:pt modelId="{5ACBBA44-9962-4FDA-9464-A45FD514CE7C}" type="sibTrans" cxnId="{183B8537-F23F-416C-9964-D65ED63A2021}">
      <dgm:prSet/>
      <dgm:spPr/>
      <dgm:t>
        <a:bodyPr/>
        <a:lstStyle/>
        <a:p>
          <a:endParaRPr lang="ka-GE"/>
        </a:p>
      </dgm:t>
    </dgm:pt>
    <dgm:pt modelId="{677C5F48-1EC6-45AD-B076-315F3FDC9290}">
      <dgm:prSet phldrT="[Text]"/>
      <dgm:spPr>
        <a:ln>
          <a:solidFill>
            <a:schemeClr val="accent5">
              <a:lumMod val="60000"/>
              <a:lumOff val="40000"/>
            </a:schemeClr>
          </a:solidFill>
        </a:ln>
      </dgm:spPr>
      <dgm:t>
        <a:bodyPr/>
        <a:lstStyle/>
        <a:p>
          <a:r>
            <a:rPr lang="ka-GE" b="0" dirty="0">
              <a:solidFill>
                <a:schemeClr val="bg1">
                  <a:lumMod val="95000"/>
                </a:schemeClr>
              </a:solidFill>
            </a:rPr>
            <a:t>სათემო ფსიქიატრიული ამბულატორია</a:t>
          </a:r>
          <a:endParaRPr lang="ka-GE" b="1" dirty="0">
            <a:solidFill>
              <a:srgbClr val="002060"/>
            </a:solidFill>
          </a:endParaRPr>
        </a:p>
      </dgm:t>
    </dgm:pt>
    <dgm:pt modelId="{CBAC8E27-2BBD-4655-AAED-22DE44A0FA4B}" type="parTrans" cxnId="{ECDE0B56-4D2C-447E-88E1-11574FEF1217}">
      <dgm:prSet/>
      <dgm:spPr/>
      <dgm:t>
        <a:bodyPr/>
        <a:lstStyle/>
        <a:p>
          <a:endParaRPr lang="ka-GE"/>
        </a:p>
      </dgm:t>
    </dgm:pt>
    <dgm:pt modelId="{6023C6C6-3577-4059-B70B-5C9209856E1D}" type="sibTrans" cxnId="{ECDE0B56-4D2C-447E-88E1-11574FEF1217}">
      <dgm:prSet/>
      <dgm:spPr/>
      <dgm:t>
        <a:bodyPr/>
        <a:lstStyle/>
        <a:p>
          <a:endParaRPr lang="ka-GE"/>
        </a:p>
      </dgm:t>
    </dgm:pt>
    <dgm:pt modelId="{02BC4916-5B25-4708-8394-F4B89C4189E5}" type="pres">
      <dgm:prSet presAssocID="{93D2CF26-0AA0-4C52-A8C5-21B8D2BF80BB}" presName="Name0" presStyleCnt="0">
        <dgm:presLayoutVars>
          <dgm:dir/>
          <dgm:animLvl val="lvl"/>
          <dgm:resizeHandles val="exact"/>
        </dgm:presLayoutVars>
      </dgm:prSet>
      <dgm:spPr/>
    </dgm:pt>
    <dgm:pt modelId="{66B65B8B-1D7D-4B24-8795-1E115EDA9CA4}" type="pres">
      <dgm:prSet presAssocID="{04F42FC6-8790-4E12-96C2-7ADF0A607CE7}" presName="Name8" presStyleCnt="0"/>
      <dgm:spPr/>
    </dgm:pt>
    <dgm:pt modelId="{62F1F77E-7EA5-40D1-B5CF-863C7705E645}" type="pres">
      <dgm:prSet presAssocID="{04F42FC6-8790-4E12-96C2-7ADF0A607CE7}" presName="level" presStyleLbl="node1" presStyleIdx="0" presStyleCnt="3" custScaleY="104343" custLinFactNeighborY="-15542">
        <dgm:presLayoutVars>
          <dgm:chMax val="1"/>
          <dgm:bulletEnabled val="1"/>
        </dgm:presLayoutVars>
      </dgm:prSet>
      <dgm:spPr/>
      <dgm:t>
        <a:bodyPr/>
        <a:lstStyle/>
        <a:p>
          <a:endParaRPr lang="ru-RU"/>
        </a:p>
      </dgm:t>
    </dgm:pt>
    <dgm:pt modelId="{36DA1B7B-E60E-4509-990C-08679AFD5142}" type="pres">
      <dgm:prSet presAssocID="{04F42FC6-8790-4E12-96C2-7ADF0A607CE7}" presName="levelTx" presStyleLbl="revTx" presStyleIdx="0" presStyleCnt="0">
        <dgm:presLayoutVars>
          <dgm:chMax val="1"/>
          <dgm:bulletEnabled val="1"/>
        </dgm:presLayoutVars>
      </dgm:prSet>
      <dgm:spPr/>
      <dgm:t>
        <a:bodyPr/>
        <a:lstStyle/>
        <a:p>
          <a:endParaRPr lang="ru-RU"/>
        </a:p>
      </dgm:t>
    </dgm:pt>
    <dgm:pt modelId="{51098B5C-5BB5-4E80-A08F-AF13E37BA15F}" type="pres">
      <dgm:prSet presAssocID="{F26FFA1F-8810-4B09-B218-707FDD050141}" presName="Name8" presStyleCnt="0"/>
      <dgm:spPr/>
    </dgm:pt>
    <dgm:pt modelId="{8FC9A815-EB54-46BF-9228-9F17C7062447}" type="pres">
      <dgm:prSet presAssocID="{F26FFA1F-8810-4B09-B218-707FDD050141}" presName="level" presStyleLbl="node1" presStyleIdx="1" presStyleCnt="3" custScaleY="43836">
        <dgm:presLayoutVars>
          <dgm:chMax val="1"/>
          <dgm:bulletEnabled val="1"/>
        </dgm:presLayoutVars>
      </dgm:prSet>
      <dgm:spPr/>
      <dgm:t>
        <a:bodyPr/>
        <a:lstStyle/>
        <a:p>
          <a:endParaRPr lang="ru-RU"/>
        </a:p>
      </dgm:t>
    </dgm:pt>
    <dgm:pt modelId="{569EBBD8-D621-4D26-B096-4A85B9714B3F}" type="pres">
      <dgm:prSet presAssocID="{F26FFA1F-8810-4B09-B218-707FDD050141}" presName="levelTx" presStyleLbl="revTx" presStyleIdx="0" presStyleCnt="0">
        <dgm:presLayoutVars>
          <dgm:chMax val="1"/>
          <dgm:bulletEnabled val="1"/>
        </dgm:presLayoutVars>
      </dgm:prSet>
      <dgm:spPr/>
      <dgm:t>
        <a:bodyPr/>
        <a:lstStyle/>
        <a:p>
          <a:endParaRPr lang="ru-RU"/>
        </a:p>
      </dgm:t>
    </dgm:pt>
    <dgm:pt modelId="{B47F7288-B4D4-494C-83F1-E4EC73283556}" type="pres">
      <dgm:prSet presAssocID="{677C5F48-1EC6-45AD-B076-315F3FDC9290}" presName="Name8" presStyleCnt="0"/>
      <dgm:spPr/>
    </dgm:pt>
    <dgm:pt modelId="{5CABBBF5-C5B9-4B16-AFFA-3EC34A5A4C08}" type="pres">
      <dgm:prSet presAssocID="{677C5F48-1EC6-45AD-B076-315F3FDC9290}" presName="level" presStyleLbl="node1" presStyleIdx="2" presStyleCnt="3" custScaleY="34337">
        <dgm:presLayoutVars>
          <dgm:chMax val="1"/>
          <dgm:bulletEnabled val="1"/>
        </dgm:presLayoutVars>
      </dgm:prSet>
      <dgm:spPr/>
      <dgm:t>
        <a:bodyPr/>
        <a:lstStyle/>
        <a:p>
          <a:endParaRPr lang="ru-RU"/>
        </a:p>
      </dgm:t>
    </dgm:pt>
    <dgm:pt modelId="{08D4E4BE-923E-443A-877A-FD31A079F315}" type="pres">
      <dgm:prSet presAssocID="{677C5F48-1EC6-45AD-B076-315F3FDC9290}" presName="levelTx" presStyleLbl="revTx" presStyleIdx="0" presStyleCnt="0">
        <dgm:presLayoutVars>
          <dgm:chMax val="1"/>
          <dgm:bulletEnabled val="1"/>
        </dgm:presLayoutVars>
      </dgm:prSet>
      <dgm:spPr/>
      <dgm:t>
        <a:bodyPr/>
        <a:lstStyle/>
        <a:p>
          <a:endParaRPr lang="ru-RU"/>
        </a:p>
      </dgm:t>
    </dgm:pt>
  </dgm:ptLst>
  <dgm:cxnLst>
    <dgm:cxn modelId="{33CCD296-686E-4C67-BBED-DA5119C82AA1}" type="presOf" srcId="{677C5F48-1EC6-45AD-B076-315F3FDC9290}" destId="{5CABBBF5-C5B9-4B16-AFFA-3EC34A5A4C08}" srcOrd="0" destOrd="0" presId="urn:microsoft.com/office/officeart/2005/8/layout/pyramid1"/>
    <dgm:cxn modelId="{13CF20B2-3CE7-4D13-B108-131A74197B66}" type="presOf" srcId="{93D2CF26-0AA0-4C52-A8C5-21B8D2BF80BB}" destId="{02BC4916-5B25-4708-8394-F4B89C4189E5}" srcOrd="0" destOrd="0" presId="urn:microsoft.com/office/officeart/2005/8/layout/pyramid1"/>
    <dgm:cxn modelId="{538EEF50-D68A-42CC-9C7E-8D1B56993D40}" type="presOf" srcId="{04F42FC6-8790-4E12-96C2-7ADF0A607CE7}" destId="{62F1F77E-7EA5-40D1-B5CF-863C7705E645}" srcOrd="0" destOrd="0" presId="urn:microsoft.com/office/officeart/2005/8/layout/pyramid1"/>
    <dgm:cxn modelId="{ECDE0B56-4D2C-447E-88E1-11574FEF1217}" srcId="{93D2CF26-0AA0-4C52-A8C5-21B8D2BF80BB}" destId="{677C5F48-1EC6-45AD-B076-315F3FDC9290}" srcOrd="2" destOrd="0" parTransId="{CBAC8E27-2BBD-4655-AAED-22DE44A0FA4B}" sibTransId="{6023C6C6-3577-4059-B70B-5C9209856E1D}"/>
    <dgm:cxn modelId="{1F24BD49-D0C3-4D29-A855-6C65D6BAD461}" type="presOf" srcId="{F26FFA1F-8810-4B09-B218-707FDD050141}" destId="{569EBBD8-D621-4D26-B096-4A85B9714B3F}" srcOrd="1" destOrd="0" presId="urn:microsoft.com/office/officeart/2005/8/layout/pyramid1"/>
    <dgm:cxn modelId="{183B8537-F23F-416C-9964-D65ED63A2021}" srcId="{93D2CF26-0AA0-4C52-A8C5-21B8D2BF80BB}" destId="{F26FFA1F-8810-4B09-B218-707FDD050141}" srcOrd="1" destOrd="0" parTransId="{51B3D815-45FC-442B-BAD8-AAF2EFCB62E5}" sibTransId="{5ACBBA44-9962-4FDA-9464-A45FD514CE7C}"/>
    <dgm:cxn modelId="{5A4EA875-862B-4022-85F5-1FF6942D75C2}" type="presOf" srcId="{677C5F48-1EC6-45AD-B076-315F3FDC9290}" destId="{08D4E4BE-923E-443A-877A-FD31A079F315}" srcOrd="1" destOrd="0" presId="urn:microsoft.com/office/officeart/2005/8/layout/pyramid1"/>
    <dgm:cxn modelId="{D245A97B-7344-44A9-B870-FE414E087DC8}" type="presOf" srcId="{04F42FC6-8790-4E12-96C2-7ADF0A607CE7}" destId="{36DA1B7B-E60E-4509-990C-08679AFD5142}" srcOrd="1" destOrd="0" presId="urn:microsoft.com/office/officeart/2005/8/layout/pyramid1"/>
    <dgm:cxn modelId="{70D78E6B-3EBE-414B-B617-50A060C222E5}" type="presOf" srcId="{F26FFA1F-8810-4B09-B218-707FDD050141}" destId="{8FC9A815-EB54-46BF-9228-9F17C7062447}" srcOrd="0" destOrd="0" presId="urn:microsoft.com/office/officeart/2005/8/layout/pyramid1"/>
    <dgm:cxn modelId="{7DBEAC4C-63F6-4941-8CE3-8BAC814DB1CA}" srcId="{93D2CF26-0AA0-4C52-A8C5-21B8D2BF80BB}" destId="{04F42FC6-8790-4E12-96C2-7ADF0A607CE7}" srcOrd="0" destOrd="0" parTransId="{14082671-8D3C-4B5C-9088-9F5A855819FA}" sibTransId="{413F2EA0-DF3C-4E3E-A0E6-99AA19C9BB1D}"/>
    <dgm:cxn modelId="{EEA0B213-7DCD-4D43-996D-ECBAB012B87C}" type="presParOf" srcId="{02BC4916-5B25-4708-8394-F4B89C4189E5}" destId="{66B65B8B-1D7D-4B24-8795-1E115EDA9CA4}" srcOrd="0" destOrd="0" presId="urn:microsoft.com/office/officeart/2005/8/layout/pyramid1"/>
    <dgm:cxn modelId="{7D6E14C9-979B-45DB-93F1-BCB45C3C609B}" type="presParOf" srcId="{66B65B8B-1D7D-4B24-8795-1E115EDA9CA4}" destId="{62F1F77E-7EA5-40D1-B5CF-863C7705E645}" srcOrd="0" destOrd="0" presId="urn:microsoft.com/office/officeart/2005/8/layout/pyramid1"/>
    <dgm:cxn modelId="{5D9A02A2-441B-4666-833C-4DAF75FF8B26}" type="presParOf" srcId="{66B65B8B-1D7D-4B24-8795-1E115EDA9CA4}" destId="{36DA1B7B-E60E-4509-990C-08679AFD5142}" srcOrd="1" destOrd="0" presId="urn:microsoft.com/office/officeart/2005/8/layout/pyramid1"/>
    <dgm:cxn modelId="{F0FDDF09-B4F6-4A11-8D91-95341280C29B}" type="presParOf" srcId="{02BC4916-5B25-4708-8394-F4B89C4189E5}" destId="{51098B5C-5BB5-4E80-A08F-AF13E37BA15F}" srcOrd="1" destOrd="0" presId="urn:microsoft.com/office/officeart/2005/8/layout/pyramid1"/>
    <dgm:cxn modelId="{E1F8E353-F17F-4C39-A4C1-D0F6164793F0}" type="presParOf" srcId="{51098B5C-5BB5-4E80-A08F-AF13E37BA15F}" destId="{8FC9A815-EB54-46BF-9228-9F17C7062447}" srcOrd="0" destOrd="0" presId="urn:microsoft.com/office/officeart/2005/8/layout/pyramid1"/>
    <dgm:cxn modelId="{745C2BC4-F0C3-4C40-92C2-1F7A9C8174DB}" type="presParOf" srcId="{51098B5C-5BB5-4E80-A08F-AF13E37BA15F}" destId="{569EBBD8-D621-4D26-B096-4A85B9714B3F}" srcOrd="1" destOrd="0" presId="urn:microsoft.com/office/officeart/2005/8/layout/pyramid1"/>
    <dgm:cxn modelId="{5DB609B5-0EE6-4D22-B275-167A640D8B1C}" type="presParOf" srcId="{02BC4916-5B25-4708-8394-F4B89C4189E5}" destId="{B47F7288-B4D4-494C-83F1-E4EC73283556}" srcOrd="2" destOrd="0" presId="urn:microsoft.com/office/officeart/2005/8/layout/pyramid1"/>
    <dgm:cxn modelId="{575AA8AD-3420-46CB-B35C-914E6886B11A}" type="presParOf" srcId="{B47F7288-B4D4-494C-83F1-E4EC73283556}" destId="{5CABBBF5-C5B9-4B16-AFFA-3EC34A5A4C08}" srcOrd="0" destOrd="0" presId="urn:microsoft.com/office/officeart/2005/8/layout/pyramid1"/>
    <dgm:cxn modelId="{A7D6EDE5-EC14-4B9C-B4CD-657B5642ED4F}" type="presParOf" srcId="{B47F7288-B4D4-494C-83F1-E4EC73283556}" destId="{08D4E4BE-923E-443A-877A-FD31A079F31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2CF26-0AA0-4C52-A8C5-21B8D2BF80BB}" type="doc">
      <dgm:prSet loTypeId="urn:microsoft.com/office/officeart/2005/8/layout/pyramid1" loCatId="pyramid" qsTypeId="urn:microsoft.com/office/officeart/2005/8/quickstyle/3d2" qsCatId="3D" csTypeId="urn:microsoft.com/office/officeart/2005/8/colors/colorful5" csCatId="colorful" phldr="1"/>
      <dgm:spPr/>
    </dgm:pt>
    <dgm:pt modelId="{04F42FC6-8790-4E12-96C2-7ADF0A607CE7}">
      <dgm:prSet phldrT="[Text]"/>
      <dgm:spPr/>
      <dgm:t>
        <a:bodyPr/>
        <a:lstStyle/>
        <a:p>
          <a:endParaRPr lang="ka-GE" b="0" dirty="0">
            <a:solidFill>
              <a:schemeClr val="bg1">
                <a:lumMod val="95000"/>
              </a:schemeClr>
            </a:solidFill>
          </a:endParaRPr>
        </a:p>
        <a:p>
          <a:r>
            <a:rPr lang="ka-GE" b="0" dirty="0">
              <a:solidFill>
                <a:schemeClr val="bg1">
                  <a:lumMod val="95000"/>
                </a:schemeClr>
              </a:solidFill>
            </a:rPr>
            <a:t>სტაციონარი, </a:t>
          </a:r>
        </a:p>
        <a:p>
          <a:r>
            <a:rPr lang="ka-GE" b="0" dirty="0">
              <a:solidFill>
                <a:schemeClr val="bg1">
                  <a:lumMod val="95000"/>
                </a:schemeClr>
              </a:solidFill>
            </a:rPr>
            <a:t>კრიზისი, </a:t>
          </a:r>
        </a:p>
        <a:p>
          <a:r>
            <a:rPr lang="ka-GE" b="0" dirty="0">
              <a:solidFill>
                <a:schemeClr val="bg1">
                  <a:lumMod val="95000"/>
                </a:schemeClr>
              </a:solidFill>
            </a:rPr>
            <a:t>ასერტული</a:t>
          </a:r>
          <a:endParaRPr lang="en-US" b="0" dirty="0">
            <a:solidFill>
              <a:schemeClr val="bg1">
                <a:lumMod val="95000"/>
              </a:schemeClr>
            </a:solidFill>
          </a:endParaRPr>
        </a:p>
        <a:p>
          <a:r>
            <a:rPr lang="en-US" b="1" dirty="0">
              <a:solidFill>
                <a:srgbClr val="002060"/>
              </a:solidFill>
            </a:rPr>
            <a:t>1425</a:t>
          </a:r>
          <a:endParaRPr lang="ka-GE" b="1" dirty="0">
            <a:solidFill>
              <a:srgbClr val="002060"/>
            </a:solidFill>
          </a:endParaRPr>
        </a:p>
      </dgm:t>
    </dgm:pt>
    <dgm:pt modelId="{14082671-8D3C-4B5C-9088-9F5A855819FA}" type="parTrans" cxnId="{7DBEAC4C-63F6-4941-8CE3-8BAC814DB1CA}">
      <dgm:prSet/>
      <dgm:spPr/>
      <dgm:t>
        <a:bodyPr/>
        <a:lstStyle/>
        <a:p>
          <a:endParaRPr lang="ka-GE"/>
        </a:p>
      </dgm:t>
    </dgm:pt>
    <dgm:pt modelId="{413F2EA0-DF3C-4E3E-A0E6-99AA19C9BB1D}" type="sibTrans" cxnId="{7DBEAC4C-63F6-4941-8CE3-8BAC814DB1CA}">
      <dgm:prSet/>
      <dgm:spPr/>
      <dgm:t>
        <a:bodyPr/>
        <a:lstStyle/>
        <a:p>
          <a:endParaRPr lang="ka-GE"/>
        </a:p>
      </dgm:t>
    </dgm:pt>
    <dgm:pt modelId="{F26FFA1F-8810-4B09-B218-707FDD050141}">
      <dgm:prSet phldrT="[Text]"/>
      <dgm:spPr/>
      <dgm:t>
        <a:bodyPr/>
        <a:lstStyle/>
        <a:p>
          <a:r>
            <a:rPr lang="ka-GE" b="0" dirty="0">
              <a:solidFill>
                <a:schemeClr val="bg1">
                  <a:lumMod val="95000"/>
                </a:schemeClr>
              </a:solidFill>
            </a:rPr>
            <a:t>საცხოვრებელი, მობილური გუნდი, დღის ცენტრები, </a:t>
          </a:r>
          <a:r>
            <a:rPr lang="en-US" b="0" dirty="0">
              <a:solidFill>
                <a:schemeClr val="bg1">
                  <a:lumMod val="95000"/>
                </a:schemeClr>
              </a:solidFill>
            </a:rPr>
            <a:t> </a:t>
          </a:r>
          <a:endParaRPr lang="ka-GE" b="0" dirty="0">
            <a:solidFill>
              <a:schemeClr val="bg1">
                <a:lumMod val="95000"/>
              </a:schemeClr>
            </a:solidFill>
          </a:endParaRPr>
        </a:p>
        <a:p>
          <a:r>
            <a:rPr lang="en-US" b="1" dirty="0">
              <a:solidFill>
                <a:srgbClr val="002060"/>
              </a:solidFill>
            </a:rPr>
            <a:t>2845</a:t>
          </a:r>
          <a:endParaRPr lang="ka-GE" b="1" dirty="0">
            <a:solidFill>
              <a:srgbClr val="002060"/>
            </a:solidFill>
          </a:endParaRPr>
        </a:p>
      </dgm:t>
    </dgm:pt>
    <dgm:pt modelId="{51B3D815-45FC-442B-BAD8-AAF2EFCB62E5}" type="parTrans" cxnId="{183B8537-F23F-416C-9964-D65ED63A2021}">
      <dgm:prSet/>
      <dgm:spPr/>
      <dgm:t>
        <a:bodyPr/>
        <a:lstStyle/>
        <a:p>
          <a:endParaRPr lang="ka-GE"/>
        </a:p>
      </dgm:t>
    </dgm:pt>
    <dgm:pt modelId="{5ACBBA44-9962-4FDA-9464-A45FD514CE7C}" type="sibTrans" cxnId="{183B8537-F23F-416C-9964-D65ED63A2021}">
      <dgm:prSet/>
      <dgm:spPr/>
      <dgm:t>
        <a:bodyPr/>
        <a:lstStyle/>
        <a:p>
          <a:endParaRPr lang="ka-GE"/>
        </a:p>
      </dgm:t>
    </dgm:pt>
    <dgm:pt modelId="{677C5F48-1EC6-45AD-B076-315F3FDC9290}">
      <dgm:prSet phldrT="[Text]"/>
      <dgm:spPr/>
      <dgm:t>
        <a:bodyPr/>
        <a:lstStyle/>
        <a:p>
          <a:r>
            <a:rPr lang="ka-GE" b="0" dirty="0">
              <a:solidFill>
                <a:schemeClr val="bg1">
                  <a:lumMod val="95000"/>
                </a:schemeClr>
              </a:solidFill>
            </a:rPr>
            <a:t>ფჯ ამბულატორია</a:t>
          </a:r>
          <a:r>
            <a:rPr lang="en-US" b="0" dirty="0">
              <a:solidFill>
                <a:schemeClr val="bg1">
                  <a:lumMod val="95000"/>
                </a:schemeClr>
              </a:solidFill>
            </a:rPr>
            <a:t> </a:t>
          </a:r>
          <a:r>
            <a:rPr lang="ka-GE" b="1" dirty="0">
              <a:solidFill>
                <a:srgbClr val="002060"/>
              </a:solidFill>
            </a:rPr>
            <a:t>114 100 </a:t>
          </a:r>
          <a:r>
            <a:rPr lang="en-US" b="1" dirty="0">
              <a:solidFill>
                <a:srgbClr val="002060"/>
              </a:solidFill>
            </a:rPr>
            <a:t>  </a:t>
          </a:r>
          <a:endParaRPr lang="ka-GE" b="1" dirty="0">
            <a:solidFill>
              <a:srgbClr val="002060"/>
            </a:solidFill>
          </a:endParaRPr>
        </a:p>
      </dgm:t>
    </dgm:pt>
    <dgm:pt modelId="{CBAC8E27-2BBD-4655-AAED-22DE44A0FA4B}" type="parTrans" cxnId="{ECDE0B56-4D2C-447E-88E1-11574FEF1217}">
      <dgm:prSet/>
      <dgm:spPr/>
      <dgm:t>
        <a:bodyPr/>
        <a:lstStyle/>
        <a:p>
          <a:endParaRPr lang="ka-GE"/>
        </a:p>
      </dgm:t>
    </dgm:pt>
    <dgm:pt modelId="{6023C6C6-3577-4059-B70B-5C9209856E1D}" type="sibTrans" cxnId="{ECDE0B56-4D2C-447E-88E1-11574FEF1217}">
      <dgm:prSet/>
      <dgm:spPr/>
      <dgm:t>
        <a:bodyPr/>
        <a:lstStyle/>
        <a:p>
          <a:endParaRPr lang="ka-GE"/>
        </a:p>
      </dgm:t>
    </dgm:pt>
    <dgm:pt modelId="{02BC4916-5B25-4708-8394-F4B89C4189E5}" type="pres">
      <dgm:prSet presAssocID="{93D2CF26-0AA0-4C52-A8C5-21B8D2BF80BB}" presName="Name0" presStyleCnt="0">
        <dgm:presLayoutVars>
          <dgm:dir/>
          <dgm:animLvl val="lvl"/>
          <dgm:resizeHandles val="exact"/>
        </dgm:presLayoutVars>
      </dgm:prSet>
      <dgm:spPr/>
    </dgm:pt>
    <dgm:pt modelId="{66B65B8B-1D7D-4B24-8795-1E115EDA9CA4}" type="pres">
      <dgm:prSet presAssocID="{04F42FC6-8790-4E12-96C2-7ADF0A607CE7}" presName="Name8" presStyleCnt="0"/>
      <dgm:spPr/>
    </dgm:pt>
    <dgm:pt modelId="{62F1F77E-7EA5-40D1-B5CF-863C7705E645}" type="pres">
      <dgm:prSet presAssocID="{04F42FC6-8790-4E12-96C2-7ADF0A607CE7}" presName="level" presStyleLbl="node1" presStyleIdx="0" presStyleCnt="3" custScaleY="246183">
        <dgm:presLayoutVars>
          <dgm:chMax val="1"/>
          <dgm:bulletEnabled val="1"/>
        </dgm:presLayoutVars>
      </dgm:prSet>
      <dgm:spPr/>
      <dgm:t>
        <a:bodyPr/>
        <a:lstStyle/>
        <a:p>
          <a:endParaRPr lang="ru-RU"/>
        </a:p>
      </dgm:t>
    </dgm:pt>
    <dgm:pt modelId="{36DA1B7B-E60E-4509-990C-08679AFD5142}" type="pres">
      <dgm:prSet presAssocID="{04F42FC6-8790-4E12-96C2-7ADF0A607CE7}" presName="levelTx" presStyleLbl="revTx" presStyleIdx="0" presStyleCnt="0">
        <dgm:presLayoutVars>
          <dgm:chMax val="1"/>
          <dgm:bulletEnabled val="1"/>
        </dgm:presLayoutVars>
      </dgm:prSet>
      <dgm:spPr/>
      <dgm:t>
        <a:bodyPr/>
        <a:lstStyle/>
        <a:p>
          <a:endParaRPr lang="ru-RU"/>
        </a:p>
      </dgm:t>
    </dgm:pt>
    <dgm:pt modelId="{51098B5C-5BB5-4E80-A08F-AF13E37BA15F}" type="pres">
      <dgm:prSet presAssocID="{F26FFA1F-8810-4B09-B218-707FDD050141}" presName="Name8" presStyleCnt="0"/>
      <dgm:spPr/>
    </dgm:pt>
    <dgm:pt modelId="{8FC9A815-EB54-46BF-9228-9F17C7062447}" type="pres">
      <dgm:prSet presAssocID="{F26FFA1F-8810-4B09-B218-707FDD050141}" presName="level" presStyleLbl="node1" presStyleIdx="1" presStyleCnt="3" custScaleY="107959">
        <dgm:presLayoutVars>
          <dgm:chMax val="1"/>
          <dgm:bulletEnabled val="1"/>
        </dgm:presLayoutVars>
      </dgm:prSet>
      <dgm:spPr/>
      <dgm:t>
        <a:bodyPr/>
        <a:lstStyle/>
        <a:p>
          <a:endParaRPr lang="ru-RU"/>
        </a:p>
      </dgm:t>
    </dgm:pt>
    <dgm:pt modelId="{569EBBD8-D621-4D26-B096-4A85B9714B3F}" type="pres">
      <dgm:prSet presAssocID="{F26FFA1F-8810-4B09-B218-707FDD050141}" presName="levelTx" presStyleLbl="revTx" presStyleIdx="0" presStyleCnt="0">
        <dgm:presLayoutVars>
          <dgm:chMax val="1"/>
          <dgm:bulletEnabled val="1"/>
        </dgm:presLayoutVars>
      </dgm:prSet>
      <dgm:spPr/>
      <dgm:t>
        <a:bodyPr/>
        <a:lstStyle/>
        <a:p>
          <a:endParaRPr lang="ru-RU"/>
        </a:p>
      </dgm:t>
    </dgm:pt>
    <dgm:pt modelId="{B47F7288-B4D4-494C-83F1-E4EC73283556}" type="pres">
      <dgm:prSet presAssocID="{677C5F48-1EC6-45AD-B076-315F3FDC9290}" presName="Name8" presStyleCnt="0"/>
      <dgm:spPr/>
    </dgm:pt>
    <dgm:pt modelId="{5CABBBF5-C5B9-4B16-AFFA-3EC34A5A4C08}" type="pres">
      <dgm:prSet presAssocID="{677C5F48-1EC6-45AD-B076-315F3FDC9290}" presName="level" presStyleLbl="node1" presStyleIdx="2" presStyleCnt="3" custScaleY="34337">
        <dgm:presLayoutVars>
          <dgm:chMax val="1"/>
          <dgm:bulletEnabled val="1"/>
        </dgm:presLayoutVars>
      </dgm:prSet>
      <dgm:spPr/>
      <dgm:t>
        <a:bodyPr/>
        <a:lstStyle/>
        <a:p>
          <a:endParaRPr lang="ru-RU"/>
        </a:p>
      </dgm:t>
    </dgm:pt>
    <dgm:pt modelId="{08D4E4BE-923E-443A-877A-FD31A079F315}" type="pres">
      <dgm:prSet presAssocID="{677C5F48-1EC6-45AD-B076-315F3FDC9290}" presName="levelTx" presStyleLbl="revTx" presStyleIdx="0" presStyleCnt="0">
        <dgm:presLayoutVars>
          <dgm:chMax val="1"/>
          <dgm:bulletEnabled val="1"/>
        </dgm:presLayoutVars>
      </dgm:prSet>
      <dgm:spPr/>
      <dgm:t>
        <a:bodyPr/>
        <a:lstStyle/>
        <a:p>
          <a:endParaRPr lang="ru-RU"/>
        </a:p>
      </dgm:t>
    </dgm:pt>
  </dgm:ptLst>
  <dgm:cxnLst>
    <dgm:cxn modelId="{33CCD296-686E-4C67-BBED-DA5119C82AA1}" type="presOf" srcId="{677C5F48-1EC6-45AD-B076-315F3FDC9290}" destId="{5CABBBF5-C5B9-4B16-AFFA-3EC34A5A4C08}" srcOrd="0" destOrd="0" presId="urn:microsoft.com/office/officeart/2005/8/layout/pyramid1"/>
    <dgm:cxn modelId="{13CF20B2-3CE7-4D13-B108-131A74197B66}" type="presOf" srcId="{93D2CF26-0AA0-4C52-A8C5-21B8D2BF80BB}" destId="{02BC4916-5B25-4708-8394-F4B89C4189E5}" srcOrd="0" destOrd="0" presId="urn:microsoft.com/office/officeart/2005/8/layout/pyramid1"/>
    <dgm:cxn modelId="{538EEF50-D68A-42CC-9C7E-8D1B56993D40}" type="presOf" srcId="{04F42FC6-8790-4E12-96C2-7ADF0A607CE7}" destId="{62F1F77E-7EA5-40D1-B5CF-863C7705E645}" srcOrd="0" destOrd="0" presId="urn:microsoft.com/office/officeart/2005/8/layout/pyramid1"/>
    <dgm:cxn modelId="{ECDE0B56-4D2C-447E-88E1-11574FEF1217}" srcId="{93D2CF26-0AA0-4C52-A8C5-21B8D2BF80BB}" destId="{677C5F48-1EC6-45AD-B076-315F3FDC9290}" srcOrd="2" destOrd="0" parTransId="{CBAC8E27-2BBD-4655-AAED-22DE44A0FA4B}" sibTransId="{6023C6C6-3577-4059-B70B-5C9209856E1D}"/>
    <dgm:cxn modelId="{1F24BD49-D0C3-4D29-A855-6C65D6BAD461}" type="presOf" srcId="{F26FFA1F-8810-4B09-B218-707FDD050141}" destId="{569EBBD8-D621-4D26-B096-4A85B9714B3F}" srcOrd="1" destOrd="0" presId="urn:microsoft.com/office/officeart/2005/8/layout/pyramid1"/>
    <dgm:cxn modelId="{183B8537-F23F-416C-9964-D65ED63A2021}" srcId="{93D2CF26-0AA0-4C52-A8C5-21B8D2BF80BB}" destId="{F26FFA1F-8810-4B09-B218-707FDD050141}" srcOrd="1" destOrd="0" parTransId="{51B3D815-45FC-442B-BAD8-AAF2EFCB62E5}" sibTransId="{5ACBBA44-9962-4FDA-9464-A45FD514CE7C}"/>
    <dgm:cxn modelId="{5A4EA875-862B-4022-85F5-1FF6942D75C2}" type="presOf" srcId="{677C5F48-1EC6-45AD-B076-315F3FDC9290}" destId="{08D4E4BE-923E-443A-877A-FD31A079F315}" srcOrd="1" destOrd="0" presId="urn:microsoft.com/office/officeart/2005/8/layout/pyramid1"/>
    <dgm:cxn modelId="{D245A97B-7344-44A9-B870-FE414E087DC8}" type="presOf" srcId="{04F42FC6-8790-4E12-96C2-7ADF0A607CE7}" destId="{36DA1B7B-E60E-4509-990C-08679AFD5142}" srcOrd="1" destOrd="0" presId="urn:microsoft.com/office/officeart/2005/8/layout/pyramid1"/>
    <dgm:cxn modelId="{70D78E6B-3EBE-414B-B617-50A060C222E5}" type="presOf" srcId="{F26FFA1F-8810-4B09-B218-707FDD050141}" destId="{8FC9A815-EB54-46BF-9228-9F17C7062447}" srcOrd="0" destOrd="0" presId="urn:microsoft.com/office/officeart/2005/8/layout/pyramid1"/>
    <dgm:cxn modelId="{7DBEAC4C-63F6-4941-8CE3-8BAC814DB1CA}" srcId="{93D2CF26-0AA0-4C52-A8C5-21B8D2BF80BB}" destId="{04F42FC6-8790-4E12-96C2-7ADF0A607CE7}" srcOrd="0" destOrd="0" parTransId="{14082671-8D3C-4B5C-9088-9F5A855819FA}" sibTransId="{413F2EA0-DF3C-4E3E-A0E6-99AA19C9BB1D}"/>
    <dgm:cxn modelId="{EEA0B213-7DCD-4D43-996D-ECBAB012B87C}" type="presParOf" srcId="{02BC4916-5B25-4708-8394-F4B89C4189E5}" destId="{66B65B8B-1D7D-4B24-8795-1E115EDA9CA4}" srcOrd="0" destOrd="0" presId="urn:microsoft.com/office/officeart/2005/8/layout/pyramid1"/>
    <dgm:cxn modelId="{7D6E14C9-979B-45DB-93F1-BCB45C3C609B}" type="presParOf" srcId="{66B65B8B-1D7D-4B24-8795-1E115EDA9CA4}" destId="{62F1F77E-7EA5-40D1-B5CF-863C7705E645}" srcOrd="0" destOrd="0" presId="urn:microsoft.com/office/officeart/2005/8/layout/pyramid1"/>
    <dgm:cxn modelId="{5D9A02A2-441B-4666-833C-4DAF75FF8B26}" type="presParOf" srcId="{66B65B8B-1D7D-4B24-8795-1E115EDA9CA4}" destId="{36DA1B7B-E60E-4509-990C-08679AFD5142}" srcOrd="1" destOrd="0" presId="urn:microsoft.com/office/officeart/2005/8/layout/pyramid1"/>
    <dgm:cxn modelId="{F0FDDF09-B4F6-4A11-8D91-95341280C29B}" type="presParOf" srcId="{02BC4916-5B25-4708-8394-F4B89C4189E5}" destId="{51098B5C-5BB5-4E80-A08F-AF13E37BA15F}" srcOrd="1" destOrd="0" presId="urn:microsoft.com/office/officeart/2005/8/layout/pyramid1"/>
    <dgm:cxn modelId="{E1F8E353-F17F-4C39-A4C1-D0F6164793F0}" type="presParOf" srcId="{51098B5C-5BB5-4E80-A08F-AF13E37BA15F}" destId="{8FC9A815-EB54-46BF-9228-9F17C7062447}" srcOrd="0" destOrd="0" presId="urn:microsoft.com/office/officeart/2005/8/layout/pyramid1"/>
    <dgm:cxn modelId="{745C2BC4-F0C3-4C40-92C2-1F7A9C8174DB}" type="presParOf" srcId="{51098B5C-5BB5-4E80-A08F-AF13E37BA15F}" destId="{569EBBD8-D621-4D26-B096-4A85B9714B3F}" srcOrd="1" destOrd="0" presId="urn:microsoft.com/office/officeart/2005/8/layout/pyramid1"/>
    <dgm:cxn modelId="{5DB609B5-0EE6-4D22-B275-167A640D8B1C}" type="presParOf" srcId="{02BC4916-5B25-4708-8394-F4B89C4189E5}" destId="{B47F7288-B4D4-494C-83F1-E4EC73283556}" srcOrd="2" destOrd="0" presId="urn:microsoft.com/office/officeart/2005/8/layout/pyramid1"/>
    <dgm:cxn modelId="{575AA8AD-3420-46CB-B35C-914E6886B11A}" type="presParOf" srcId="{B47F7288-B4D4-494C-83F1-E4EC73283556}" destId="{5CABBBF5-C5B9-4B16-AFFA-3EC34A5A4C08}" srcOrd="0" destOrd="0" presId="urn:microsoft.com/office/officeart/2005/8/layout/pyramid1"/>
    <dgm:cxn modelId="{A7D6EDE5-EC14-4B9C-B4CD-657B5642ED4F}" type="presParOf" srcId="{B47F7288-B4D4-494C-83F1-E4EC73283556}" destId="{08D4E4BE-923E-443A-877A-FD31A079F31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4AF43-9B4D-4B6F-A38C-7060D92A4CC6}" type="datetimeFigureOut">
              <a:rPr lang="ka-GE" smtClean="0"/>
              <a:t>17.04.2019</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1CC62-C20D-47E8-B753-6B4EAE8DC590}" type="slidenum">
              <a:rPr lang="ka-GE" smtClean="0"/>
              <a:t>‹#›</a:t>
            </a:fld>
            <a:endParaRPr lang="ka-GE"/>
          </a:p>
        </p:txBody>
      </p:sp>
    </p:spTree>
    <p:extLst>
      <p:ext uri="{BB962C8B-B14F-4D97-AF65-F5344CB8AC3E}">
        <p14:creationId xmlns:p14="http://schemas.microsoft.com/office/powerpoint/2010/main" val="226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a:t>
            </a:fld>
            <a:endParaRPr lang="ka-GE"/>
          </a:p>
        </p:txBody>
      </p:sp>
    </p:spTree>
    <p:extLst>
      <p:ext uri="{BB962C8B-B14F-4D97-AF65-F5344CB8AC3E}">
        <p14:creationId xmlns:p14="http://schemas.microsoft.com/office/powerpoint/2010/main" val="275950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19</a:t>
            </a:fld>
            <a:endParaRPr lang="ka-GE"/>
          </a:p>
        </p:txBody>
      </p:sp>
    </p:spTree>
    <p:extLst>
      <p:ext uri="{BB962C8B-B14F-4D97-AF65-F5344CB8AC3E}">
        <p14:creationId xmlns:p14="http://schemas.microsoft.com/office/powerpoint/2010/main" val="5808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76EEC912-A4E5-41FC-AD26-DA325D375784}" type="slidenum">
              <a:rPr lang="ka-GE" smtClean="0"/>
              <a:t>21</a:t>
            </a:fld>
            <a:endParaRPr lang="ka-GE"/>
          </a:p>
        </p:txBody>
      </p:sp>
    </p:spTree>
    <p:extLst>
      <p:ext uri="{BB962C8B-B14F-4D97-AF65-F5344CB8AC3E}">
        <p14:creationId xmlns:p14="http://schemas.microsoft.com/office/powerpoint/2010/main" val="51380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მსოფლიო ჯანდაცვის ორგანიზაციისა (</a:t>
            </a:r>
            <a:r>
              <a:rPr lang="en-GB" dirty="0"/>
              <a:t>WHO) </a:t>
            </a:r>
            <a:r>
              <a:rPr lang="ka-GE" dirty="0"/>
              <a:t>და ფსიქიკური ჯანმრთელობის ეროვნული ინსტიტუტის განსაზღვრებით (</a:t>
            </a:r>
            <a:r>
              <a:rPr lang="en-GB" dirty="0"/>
              <a:t>NIMH) </a:t>
            </a:r>
            <a:r>
              <a:rPr lang="ka-GE" dirty="0"/>
              <a:t>მძიმე ფსიქიკური აშლილობა (</a:t>
            </a:r>
            <a:r>
              <a:rPr lang="en-GB" dirty="0"/>
              <a:t>Serious mental illness - SMI) </a:t>
            </a:r>
            <a:r>
              <a:rPr lang="ka-GE" dirty="0"/>
              <a:t>განმარტებულია, როგორც ფსიქიკური, ქცევითი ან ემოციური აშლილობათა ჯგუფი, რომლებიც სოციალური და კოგნიტური ფუნქციონირების გამოხატულ გაუარესებასა და პიროვნების ერთი ან მეტი ცხოვრებისეულად მნიშვნელოვანი აქტივობის შეზღუდვას იწვევენ. მოზრილთა პოპულაციის ≈3,3%, ხოლო 18-25 ასაკის თითქმის 6%  მძიმე ფსიქიკური აშლილობა აღენიშნება (</a:t>
            </a:r>
            <a:r>
              <a:rPr lang="en-GB" dirty="0"/>
              <a:t>Bartels et al, 2003).  </a:t>
            </a:r>
            <a:r>
              <a:rPr lang="ka-GE" dirty="0"/>
              <a:t>ამ მონაცემების გათვალისწინებით, საქართველოში მოსახლეობის 11414 პირს (3%) მძიმე ფსიქიკური აშლილობა უნდა აღენიშნებოდეს, რომლებიც მკურნალობას სპეციალიზებულ ფჯ სერვისებში საჭიროებენ (დაავადებათა ეროვნული ცენტრის 2016 წლის მონაცემებით ფსიქიკური აშლილბის მქონე ოფიციალურად რეგისტრირებული პაციენტების რაოდენობა 102977 პირია). დროის ნებისმიერ პერიოდში, ამ პირთა, არანაკლებ, 4% - ს, ანუ ≈4500 პირს მწვავე ან რეზისტენტული მდგომარეობა უვითარდება, რომელთა მკურნალობა მაღალი ან საშუალო ინტენსივობის სერვისებშია შესაძლებელი და ასეთ შემთხვევებში, ამბულატორიული მკურნალობა საკმარისი არაა.  </a:t>
            </a:r>
          </a:p>
          <a:p>
            <a:r>
              <a:rPr lang="ka-GE" dirty="0"/>
              <a:t>რაც უფრო მაღალი ინტენსივობისაა სერვისი, მით მაღალია მომსახურების ღირებულება. მნიშვნელოვანია, რომ პაციენტების სერვისებში ჩართვა საფეხურებრივი პრინციპით ხორციელდებოდეს, რაც გულისხმობს იმას, რომ საჭიროებიდან გამომდინარე პირს სერვისი ნაკლებად შემზღუდავ და ნაკლებად ინტენსიურ გარემოში უნდა მიეწოდებოდეს. </a:t>
            </a:r>
          </a:p>
          <a:p>
            <a:r>
              <a:rPr lang="ka-GE" dirty="0"/>
              <a:t>მძიმე ფსიქიკური აშლილობის მქონე მწვავე და რეზისტენტული პაციენტების (მინიმალური, აუცილებელი რაოდენობის - 4500 პირი) მომსახურების უზრუნველყოფისთვის, სტაციონარულ სერვისებთან ერთად, რომელშიც დღეისთვის 1070 პირია ჩართული, მნიშვნელოვანია სტანდარტის შესაბამისად სტაციონარის ალტერნატიული (კრიზისული და ასერტული სამსახურების) და  საშუალო ინტენსივობის (რეზიდენციული, მობილური, დღის ცენტრების) სერვისების ამუშვება, რაც ინტენსიური ზრუნვის პროცესში ერთდროულად 4270 პირის ჩართვის საშუალებას მოგვცემს (იხილეთ ცხრილი 12). </a:t>
            </a:r>
          </a:p>
        </p:txBody>
      </p:sp>
      <p:sp>
        <p:nvSpPr>
          <p:cNvPr id="4" name="Slide Number Placeholder 3"/>
          <p:cNvSpPr>
            <a:spLocks noGrp="1"/>
          </p:cNvSpPr>
          <p:nvPr>
            <p:ph type="sldNum" sz="quarter" idx="10"/>
          </p:nvPr>
        </p:nvSpPr>
        <p:spPr/>
        <p:txBody>
          <a:bodyPr/>
          <a:lstStyle/>
          <a:p>
            <a:fld id="{76EEC912-A4E5-41FC-AD26-DA325D375784}" type="slidenum">
              <a:rPr lang="ka-GE" smtClean="0"/>
              <a:t>24</a:t>
            </a:fld>
            <a:endParaRPr lang="ka-GE"/>
          </a:p>
        </p:txBody>
      </p:sp>
    </p:spTree>
    <p:extLst>
      <p:ext uri="{BB962C8B-B14F-4D97-AF65-F5344CB8AC3E}">
        <p14:creationId xmlns:p14="http://schemas.microsoft.com/office/powerpoint/2010/main" val="299352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25</a:t>
            </a:fld>
            <a:endParaRPr lang="ka-GE"/>
          </a:p>
        </p:txBody>
      </p:sp>
    </p:spTree>
    <p:extLst>
      <p:ext uri="{BB962C8B-B14F-4D97-AF65-F5344CB8AC3E}">
        <p14:creationId xmlns:p14="http://schemas.microsoft.com/office/powerpoint/2010/main" val="257880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26</a:t>
            </a:fld>
            <a:endParaRPr lang="ka-GE"/>
          </a:p>
        </p:txBody>
      </p:sp>
    </p:spTree>
    <p:extLst>
      <p:ext uri="{BB962C8B-B14F-4D97-AF65-F5344CB8AC3E}">
        <p14:creationId xmlns:p14="http://schemas.microsoft.com/office/powerpoint/2010/main" val="15122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27</a:t>
            </a:fld>
            <a:endParaRPr lang="ka-GE"/>
          </a:p>
        </p:txBody>
      </p:sp>
    </p:spTree>
    <p:extLst>
      <p:ext uri="{BB962C8B-B14F-4D97-AF65-F5344CB8AC3E}">
        <p14:creationId xmlns:p14="http://schemas.microsoft.com/office/powerpoint/2010/main" val="268794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1.	სათემო ფსიქიატრიული ამბულატორიის სტანდარტით გათვალისწინებული მოთხოვნების შესრულების პირობებში პაციენტზე ზრუნვა უფრო კომპლექსული და მის საჭიროებებზე უკეთ მორგებული იქნება. შესაბამისად, მაქსიმალურად მჭიდრო ვადებში უნდა მოხდეს სტანდარტის დოკუმენტის  დამტკიცება და დანერგვა. </a:t>
            </a:r>
          </a:p>
          <a:p>
            <a:r>
              <a:rPr lang="ka-GE" dirty="0"/>
              <a:t>2.	სტანდარტების დანერგვის პროცესის ხელშეწყობის მიზნით უნდა შეიქმნას მონიტორინგის განმახორციელებელი ავტორიტეტული ორგანო, რომელსაც ექნება როგორც ფინანსური, ასევე კლინიკური მონაცემების შეგროვების უფლება, რომელთა დამუშავების საფუძველზე მოხდება პრობლემების გამოვლენა და მათი აღმოფხვრისთვის ღონისძიებების დაგეგმვა</a:t>
            </a:r>
          </a:p>
          <a:p>
            <a:r>
              <a:rPr lang="ka-GE" dirty="0"/>
              <a:t>	</a:t>
            </a:r>
          </a:p>
        </p:txBody>
      </p:sp>
      <p:sp>
        <p:nvSpPr>
          <p:cNvPr id="4" name="Slide Number Placeholder 3"/>
          <p:cNvSpPr>
            <a:spLocks noGrp="1"/>
          </p:cNvSpPr>
          <p:nvPr>
            <p:ph type="sldNum" sz="quarter" idx="10"/>
          </p:nvPr>
        </p:nvSpPr>
        <p:spPr/>
        <p:txBody>
          <a:bodyPr/>
          <a:lstStyle/>
          <a:p>
            <a:fld id="{CC478BF0-F0D4-410D-ADB1-DC8B2CCCCF54}" type="slidenum">
              <a:rPr lang="ka-GE" smtClean="0"/>
              <a:t>29</a:t>
            </a:fld>
            <a:endParaRPr lang="ka-GE"/>
          </a:p>
        </p:txBody>
      </p:sp>
    </p:spTree>
    <p:extLst>
      <p:ext uri="{BB962C8B-B14F-4D97-AF65-F5344CB8AC3E}">
        <p14:creationId xmlns:p14="http://schemas.microsoft.com/office/powerpoint/2010/main" val="365746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 კვალიფიციური კადრების მოზიდვისა და მათი მოტივირებისთვის, მნიშვნელოვანია, სათემო ფსიქიატრიული ამბულატორიული ბიუჯეტის მიზნობრივად განაწილების უზრუნველყოფა. ისევე როგორც განისაზღვრა 35% -ანი ვალდებულება, ასეთივე რეგულაცია ჩაიდოს  პაციენტის ზრუნვაში უშუალოდ ჩართული პერსონალის ანაზღაურებასთან დაკავშირებითაც.  </a:t>
            </a:r>
          </a:p>
          <a:p>
            <a:r>
              <a:rPr lang="ka-GE" dirty="0"/>
              <a:t>4.	ფსიქიკური აშლილობის მქონე პირებისთვის კომპლექსური და მოქნილი ზრუნვის განხორციელებისთვის ზანშეწონილია, რომ მომავალში ფსიქიკური ჯანდაცვის სერვისების განვითარება მრავალფუნქციური მოდელის სახით მოხდეს, რაც პაციენტის მდგომარეობის და საჭიროებების მიხედვით მისი ერთი სერვისიდან მეორე სერვისში გადასვლას უფრო სწრაფად  და მოქნილად უზრუნველყოფს. ასევე, შესაძლებელი იქნება სხვადასხვა სერვისის რესურსის ინტეგრირებული გამოყენება პაციენტის ინდივიდუალური გეგმის გათვალისწინებით. </a:t>
            </a:r>
          </a:p>
          <a:p>
            <a:endParaRPr lang="ka-GE" dirty="0"/>
          </a:p>
        </p:txBody>
      </p:sp>
      <p:sp>
        <p:nvSpPr>
          <p:cNvPr id="4" name="Slide Number Placeholder 3"/>
          <p:cNvSpPr>
            <a:spLocks noGrp="1"/>
          </p:cNvSpPr>
          <p:nvPr>
            <p:ph type="sldNum" sz="quarter" idx="10"/>
          </p:nvPr>
        </p:nvSpPr>
        <p:spPr/>
        <p:txBody>
          <a:bodyPr/>
          <a:lstStyle/>
          <a:p>
            <a:fld id="{CC478BF0-F0D4-410D-ADB1-DC8B2CCCCF54}" type="slidenum">
              <a:rPr lang="ka-GE" smtClean="0"/>
              <a:t>30</a:t>
            </a:fld>
            <a:endParaRPr lang="ka-GE"/>
          </a:p>
        </p:txBody>
      </p:sp>
    </p:spTree>
    <p:extLst>
      <p:ext uri="{BB962C8B-B14F-4D97-AF65-F5344CB8AC3E}">
        <p14:creationId xmlns:p14="http://schemas.microsoft.com/office/powerpoint/2010/main" val="117826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CDD7622B-62C4-4B2A-AFC6-AAF9A7762D9A}" type="slidenum">
              <a:rPr lang="ka-GE" smtClean="0"/>
              <a:t>3</a:t>
            </a:fld>
            <a:endParaRPr lang="ka-GE"/>
          </a:p>
        </p:txBody>
      </p:sp>
    </p:spTree>
    <p:extLst>
      <p:ext uri="{BB962C8B-B14F-4D97-AF65-F5344CB8AC3E}">
        <p14:creationId xmlns:p14="http://schemas.microsoft.com/office/powerpoint/2010/main" val="416127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Serious Mental Illness (SMI) Among U.S. Adults</a:t>
            </a:r>
          </a:p>
          <a:p>
            <a:r>
              <a:rPr lang="en-US" dirty="0"/>
              <a:t>While mental disorders are common in the United States, their burden of illness is particularly concentrated among those who experience disability due to serious mental illness (SMI).</a:t>
            </a:r>
          </a:p>
          <a:p>
            <a:r>
              <a:rPr lang="en-US" dirty="0"/>
              <a:t>The data presented here are from the National Survey on Drug Use and Health (NSDUH), which defines SMI as:</a:t>
            </a:r>
          </a:p>
          <a:p>
            <a:r>
              <a:rPr lang="en-US" dirty="0"/>
              <a:t>A mental, behavioral, or emotional disorder (excluding developmental and substance use disorders);</a:t>
            </a:r>
          </a:p>
          <a:p>
            <a:r>
              <a:rPr lang="en-US" dirty="0"/>
              <a:t>Diagnosable currently or within the past year;</a:t>
            </a:r>
          </a:p>
          <a:p>
            <a:r>
              <a:rPr lang="en-US" dirty="0"/>
              <a:t>Of sufficient duration to meet diagnostic criteria specified within the 4th edition of the Diagnostic and Statistical Manual of Mental Disorders (DSM-IV); and,</a:t>
            </a:r>
          </a:p>
          <a:p>
            <a:r>
              <a:rPr lang="en-US" dirty="0"/>
              <a:t>Resulting in serious functional impairment, which substantially interferes with or limits one or more major life activities.</a:t>
            </a:r>
          </a:p>
          <a:p>
            <a:r>
              <a:rPr lang="en-US" dirty="0"/>
              <a:t>In 2015, there were an estimated 9.8 million adults aged 18 or older in the United States with SMI within the past year. This number represented 4.0% of all U.S. adults.</a:t>
            </a:r>
          </a:p>
          <a:p>
            <a:r>
              <a:rPr lang="en-US" dirty="0"/>
              <a:t>Arch Gen Psychiatry. 2007 Jan;64(1):19-28.</a:t>
            </a:r>
          </a:p>
          <a:p>
            <a:r>
              <a:rPr lang="en-US" dirty="0"/>
              <a:t>Lifetime prevalence of psychotic and bipolar I disorders in a general population.</a:t>
            </a:r>
          </a:p>
          <a:p>
            <a:r>
              <a:rPr lang="en-US" dirty="0" err="1"/>
              <a:t>Perälä</a:t>
            </a:r>
            <a:r>
              <a:rPr lang="en-US" dirty="0"/>
              <a:t> J1, </a:t>
            </a:r>
            <a:r>
              <a:rPr lang="en-US" dirty="0" err="1"/>
              <a:t>Suvisaari</a:t>
            </a:r>
            <a:r>
              <a:rPr lang="en-US" dirty="0"/>
              <a:t> J, </a:t>
            </a:r>
            <a:r>
              <a:rPr lang="en-US" dirty="0" err="1"/>
              <a:t>Saarni</a:t>
            </a:r>
            <a:r>
              <a:rPr lang="en-US" dirty="0"/>
              <a:t> SI, </a:t>
            </a:r>
            <a:r>
              <a:rPr lang="en-US" dirty="0" err="1"/>
              <a:t>Kuoppasalmi</a:t>
            </a:r>
            <a:r>
              <a:rPr lang="en-US" dirty="0"/>
              <a:t> K, </a:t>
            </a:r>
            <a:r>
              <a:rPr lang="en-US" dirty="0" err="1"/>
              <a:t>Isometsä</a:t>
            </a:r>
            <a:r>
              <a:rPr lang="en-US" dirty="0"/>
              <a:t> E, </a:t>
            </a:r>
            <a:r>
              <a:rPr lang="en-US" dirty="0" err="1"/>
              <a:t>Pirkola</a:t>
            </a:r>
            <a:r>
              <a:rPr lang="en-US" dirty="0"/>
              <a:t> S, </a:t>
            </a:r>
            <a:r>
              <a:rPr lang="en-US" dirty="0" err="1"/>
              <a:t>Partonen</a:t>
            </a:r>
            <a:r>
              <a:rPr lang="en-US" dirty="0"/>
              <a:t> T, </a:t>
            </a:r>
            <a:r>
              <a:rPr lang="en-US" dirty="0" err="1"/>
              <a:t>Tuulio-Henriksson</a:t>
            </a:r>
            <a:r>
              <a:rPr lang="en-US" dirty="0"/>
              <a:t> A, </a:t>
            </a:r>
            <a:r>
              <a:rPr lang="en-US" dirty="0" err="1"/>
              <a:t>Hintikka</a:t>
            </a:r>
            <a:r>
              <a:rPr lang="en-US" dirty="0"/>
              <a:t> J, </a:t>
            </a:r>
            <a:r>
              <a:rPr lang="en-US" dirty="0" err="1"/>
              <a:t>Kieseppä</a:t>
            </a:r>
            <a:r>
              <a:rPr lang="en-US" dirty="0"/>
              <a:t> T, </a:t>
            </a:r>
            <a:r>
              <a:rPr lang="en-US" dirty="0" err="1"/>
              <a:t>Härkänen</a:t>
            </a:r>
            <a:r>
              <a:rPr lang="en-US" dirty="0"/>
              <a:t> T, Koskinen S, </a:t>
            </a:r>
            <a:r>
              <a:rPr lang="en-US" dirty="0" err="1"/>
              <a:t>Lönnqvist</a:t>
            </a:r>
            <a:r>
              <a:rPr lang="en-US" dirty="0"/>
              <a:t> J.</a:t>
            </a:r>
          </a:p>
          <a:p>
            <a:r>
              <a:rPr lang="en-US" dirty="0"/>
              <a:t>The lifetime prevalence of all psychotic disorders</a:t>
            </a:r>
          </a:p>
          <a:p>
            <a:r>
              <a:rPr lang="en-US" dirty="0"/>
              <a:t>was 3.06% and rose to 3.48%</a:t>
            </a:r>
            <a:endParaRPr lang="ka-GE" dirty="0"/>
          </a:p>
        </p:txBody>
      </p:sp>
      <p:sp>
        <p:nvSpPr>
          <p:cNvPr id="4" name="Slide Number Placeholder 3"/>
          <p:cNvSpPr>
            <a:spLocks noGrp="1"/>
          </p:cNvSpPr>
          <p:nvPr>
            <p:ph type="sldNum" sz="quarter" idx="10"/>
          </p:nvPr>
        </p:nvSpPr>
        <p:spPr/>
        <p:txBody>
          <a:bodyPr/>
          <a:lstStyle/>
          <a:p>
            <a:fld id="{CDD7622B-62C4-4B2A-AFC6-AAF9A7762D9A}" type="slidenum">
              <a:rPr lang="ka-GE" smtClean="0"/>
              <a:t>4</a:t>
            </a:fld>
            <a:endParaRPr lang="ka-GE"/>
          </a:p>
        </p:txBody>
      </p:sp>
    </p:spTree>
    <p:extLst>
      <p:ext uri="{BB962C8B-B14F-4D97-AF65-F5344CB8AC3E}">
        <p14:creationId xmlns:p14="http://schemas.microsoft.com/office/powerpoint/2010/main" val="360356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3984700 ლ ამბულატორიას, 1486000 ლ მობილურ გუნდებს, 2070900 ლ სტაციონარული მომსახურება. </a:t>
            </a:r>
          </a:p>
        </p:txBody>
      </p:sp>
      <p:sp>
        <p:nvSpPr>
          <p:cNvPr id="4" name="Slide Number Placeholder 3"/>
          <p:cNvSpPr>
            <a:spLocks noGrp="1"/>
          </p:cNvSpPr>
          <p:nvPr>
            <p:ph type="sldNum" sz="quarter" idx="5"/>
          </p:nvPr>
        </p:nvSpPr>
        <p:spPr/>
        <p:txBody>
          <a:bodyPr/>
          <a:lstStyle/>
          <a:p>
            <a:fld id="{DC51CC62-C20D-47E8-B753-6B4EAE8DC590}" type="slidenum">
              <a:rPr lang="ka-GE" smtClean="0"/>
              <a:t>5</a:t>
            </a:fld>
            <a:endParaRPr lang="ka-GE"/>
          </a:p>
        </p:txBody>
      </p:sp>
    </p:spTree>
    <p:extLst>
      <p:ext uri="{BB962C8B-B14F-4D97-AF65-F5344CB8AC3E}">
        <p14:creationId xmlns:p14="http://schemas.microsoft.com/office/powerpoint/2010/main" val="374266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ბავშვთა და მოზარდთა ფსიქიკური ჯანმრთელობის სისტემის ორგანიზების საკითხებს წინამდებარე დოკუმენტი ვერ ფარავს, გამომდინარე აღნიშნული სისტემის გაუმართაობიდან ჩვენს ქვეყანაში. შესაბამისად, დღის წესრიგში დგას და დაწყებულია საქართველოში ბავშვთა და მოზარდთა ფჯ მრავალგანზომილიებიანი სისტემის განვითარების და სტანდარტიზაციის პროცესი.</a:t>
            </a:r>
          </a:p>
        </p:txBody>
      </p:sp>
      <p:sp>
        <p:nvSpPr>
          <p:cNvPr id="4" name="Slide Number Placeholder 3"/>
          <p:cNvSpPr>
            <a:spLocks noGrp="1"/>
          </p:cNvSpPr>
          <p:nvPr>
            <p:ph type="sldNum" sz="quarter" idx="10"/>
          </p:nvPr>
        </p:nvSpPr>
        <p:spPr/>
        <p:txBody>
          <a:bodyPr/>
          <a:lstStyle/>
          <a:p>
            <a:fld id="{76EEC912-A4E5-41FC-AD26-DA325D375784}" type="slidenum">
              <a:rPr lang="ka-GE" smtClean="0"/>
              <a:t>6</a:t>
            </a:fld>
            <a:endParaRPr lang="ka-GE"/>
          </a:p>
        </p:txBody>
      </p:sp>
    </p:spTree>
    <p:extLst>
      <p:ext uri="{BB962C8B-B14F-4D97-AF65-F5344CB8AC3E}">
        <p14:creationId xmlns:p14="http://schemas.microsoft.com/office/powerpoint/2010/main" val="127945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1. ამბულატორიულ სერვისებით მოსარგებლეთა რაოდენობა - 24 000 იყო;</a:t>
            </a:r>
          </a:p>
          <a:p>
            <a:endParaRPr lang="ka-GE" dirty="0"/>
          </a:p>
          <a:p>
            <a:r>
              <a:rPr lang="ka-GE" dirty="0"/>
              <a:t>2.ფსიქო–სოციალური რეაბილიტაციის ამბულატორიული მომსახურებით ისარგებლა 88</a:t>
            </a:r>
          </a:p>
          <a:p>
            <a:r>
              <a:rPr lang="ka-GE" dirty="0"/>
              <a:t>პაციენტმა;</a:t>
            </a:r>
          </a:p>
          <a:p>
            <a:endParaRPr lang="ka-GE" dirty="0"/>
          </a:p>
          <a:p>
            <a:r>
              <a:rPr lang="ka-GE" dirty="0"/>
              <a:t>3. ბავშვთა ფსიქიკური ჯანმრთელობის ამბულატორიული მომსახურებით ისარგებლა 433-მა</a:t>
            </a:r>
          </a:p>
          <a:p>
            <a:r>
              <a:rPr lang="ka-GE" dirty="0"/>
              <a:t>ბავშვმა;</a:t>
            </a:r>
          </a:p>
          <a:p>
            <a:endParaRPr lang="ka-GE" dirty="0"/>
          </a:p>
          <a:p>
            <a:r>
              <a:rPr lang="ka-GE" dirty="0"/>
              <a:t>4. ფსიქიატრიული კრიზისული ინტერვენციის კომპონენტის ფარგლებში მომსახურება გაეწია</a:t>
            </a:r>
          </a:p>
          <a:p>
            <a:r>
              <a:rPr lang="ka-GE" dirty="0"/>
              <a:t>555 პაციენტს;</a:t>
            </a:r>
          </a:p>
          <a:p>
            <a:endParaRPr lang="ka-GE" dirty="0"/>
          </a:p>
          <a:p>
            <a:r>
              <a:rPr lang="ka-GE" dirty="0"/>
              <a:t>5.უზრუნველყოფილია 3 სათემო მობილური გუნდის მომსახურება; საშუალოდ (თუ ჩავთვლით, რომ 40 პაციენტს ემსახურებოდა თითო ჯგუფი) 120 პაციენტი იყო ჩართული ამ მომსახურებაში</a:t>
            </a:r>
          </a:p>
          <a:p>
            <a:endParaRPr lang="ka-GE" dirty="0"/>
          </a:p>
          <a:p>
            <a:r>
              <a:rPr lang="ka-GE" dirty="0"/>
              <a:t>6. სტაციონარული სერვისებით მოსარგებლეთა რაოდენობა - 5 311;</a:t>
            </a:r>
          </a:p>
          <a:p>
            <a:endParaRPr lang="ka-GE" dirty="0"/>
          </a:p>
          <a:p>
            <a:r>
              <a:rPr lang="ka-GE" dirty="0"/>
              <a:t>7. თავშესაფრით უზრუნველყოფის კომპონენტით ისარგებლა 111-მა პირმა;</a:t>
            </a:r>
          </a:p>
          <a:p>
            <a:endParaRPr lang="ka-GE" dirty="0"/>
          </a:p>
          <a:p>
            <a:r>
              <a:rPr lang="ka-GE" dirty="0"/>
              <a:t>ანუ გამოდის, რომ საერთო ჯამში  30618-მა პირმა მიიღო მომსახურება ფჯ  სპეციალიზებულ სერვისებში, რომელიც სახელმწიფო პროგრამის ფარგლებში ფინანსდებოდა.</a:t>
            </a:r>
          </a:p>
          <a:p>
            <a:r>
              <a:rPr lang="ka-GE" dirty="0"/>
              <a:t>ამას, ალბათ, უნდა დაემატოს მერიის დაფინანსებულ პროგრამებში ჩართული ბენეფიციართა რაოდენობა.</a:t>
            </a:r>
          </a:p>
          <a:p>
            <a:r>
              <a:rPr lang="ka-GE" dirty="0"/>
              <a:t>3,528,000.0 ჯანდაცვის პროგრამები 21,000.0 ფჯ 0,6%</a:t>
            </a:r>
          </a:p>
          <a:p>
            <a:endParaRPr lang="ka-GE" dirty="0"/>
          </a:p>
        </p:txBody>
      </p:sp>
      <p:sp>
        <p:nvSpPr>
          <p:cNvPr id="4" name="Slide Number Placeholder 3"/>
          <p:cNvSpPr>
            <a:spLocks noGrp="1"/>
          </p:cNvSpPr>
          <p:nvPr>
            <p:ph type="sldNum" sz="quarter" idx="10"/>
          </p:nvPr>
        </p:nvSpPr>
        <p:spPr/>
        <p:txBody>
          <a:bodyPr/>
          <a:lstStyle/>
          <a:p>
            <a:fld id="{76EEC912-A4E5-41FC-AD26-DA325D375784}" type="slidenum">
              <a:rPr lang="ka-GE" smtClean="0"/>
              <a:t>9</a:t>
            </a:fld>
            <a:endParaRPr lang="ka-GE"/>
          </a:p>
        </p:txBody>
      </p:sp>
    </p:spTree>
    <p:extLst>
      <p:ext uri="{BB962C8B-B14F-4D97-AF65-F5344CB8AC3E}">
        <p14:creationId xmlns:p14="http://schemas.microsoft.com/office/powerpoint/2010/main" val="2405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DC51CC62-C20D-47E8-B753-6B4EAE8DC590}" type="slidenum">
              <a:rPr lang="ka-GE" smtClean="0"/>
              <a:t>12</a:t>
            </a:fld>
            <a:endParaRPr lang="ka-GE"/>
          </a:p>
        </p:txBody>
      </p:sp>
    </p:spTree>
    <p:extLst>
      <p:ext uri="{BB962C8B-B14F-4D97-AF65-F5344CB8AC3E}">
        <p14:creationId xmlns:p14="http://schemas.microsoft.com/office/powerpoint/2010/main" val="280315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დღეისთვის საქართველოში ფუნქციონირებს 17 სათემო ამბულატორია, რომელიც 28 ლოკაციაში აწვდის მომსახურებას </a:t>
            </a:r>
          </a:p>
        </p:txBody>
      </p:sp>
      <p:sp>
        <p:nvSpPr>
          <p:cNvPr id="4" name="Slide Number Placeholder 3"/>
          <p:cNvSpPr>
            <a:spLocks noGrp="1"/>
          </p:cNvSpPr>
          <p:nvPr>
            <p:ph type="sldNum" sz="quarter" idx="10"/>
          </p:nvPr>
        </p:nvSpPr>
        <p:spPr/>
        <p:txBody>
          <a:bodyPr/>
          <a:lstStyle/>
          <a:p>
            <a:fld id="{76EEC912-A4E5-41FC-AD26-DA325D375784}" type="slidenum">
              <a:rPr lang="ka-GE" smtClean="0"/>
              <a:t>13</a:t>
            </a:fld>
            <a:endParaRPr lang="ka-GE"/>
          </a:p>
        </p:txBody>
      </p:sp>
    </p:spTree>
    <p:extLst>
      <p:ext uri="{BB962C8B-B14F-4D97-AF65-F5344CB8AC3E}">
        <p14:creationId xmlns:p14="http://schemas.microsoft.com/office/powerpoint/2010/main" val="185368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პირისპირ შეხვედრების მინიმალური რაოდენობა პაციენტთან არის თვეში 2 (აქედან 1 აუცილებლად ფსიქიატრის ვიზიტი). ამას ემატება მხარდამჭერ პირთან (ასეთის არსებობის შემთხვევაში)  თვეში მინიმუმ 1 პირისპირ შეხვედრა. ყოველ პაციენტთან მინიმუმ 10 დღეში ერთხელ ხორციელდება სატელეფონო კონტაქტი. ერთი მობილური გუნდის დაფარვის არეალი 70-დან 180 ათას მოსახლეს შეადგენს. </a:t>
            </a:r>
          </a:p>
        </p:txBody>
      </p:sp>
      <p:sp>
        <p:nvSpPr>
          <p:cNvPr id="4" name="Slide Number Placeholder 3"/>
          <p:cNvSpPr>
            <a:spLocks noGrp="1"/>
          </p:cNvSpPr>
          <p:nvPr>
            <p:ph type="sldNum" sz="quarter" idx="10"/>
          </p:nvPr>
        </p:nvSpPr>
        <p:spPr/>
        <p:txBody>
          <a:bodyPr/>
          <a:lstStyle/>
          <a:p>
            <a:fld id="{76EEC912-A4E5-41FC-AD26-DA325D375784}" type="slidenum">
              <a:rPr lang="ka-GE" smtClean="0"/>
              <a:t>14</a:t>
            </a:fld>
            <a:endParaRPr lang="ka-GE"/>
          </a:p>
        </p:txBody>
      </p:sp>
    </p:spTree>
    <p:extLst>
      <p:ext uri="{BB962C8B-B14F-4D97-AF65-F5344CB8AC3E}">
        <p14:creationId xmlns:p14="http://schemas.microsoft.com/office/powerpoint/2010/main" val="415491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17.04.2019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109164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17.04.2019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21191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17.04.2019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17712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A3E5-1BAF-44BC-B852-BA6CCBBE8E2B}" type="datetimeFigureOut">
              <a:rPr lang="ka-GE" smtClean="0"/>
              <a:t>17.04.2019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90354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1A3E5-1BAF-44BC-B852-BA6CCBBE8E2B}" type="datetimeFigureOut">
              <a:rPr lang="ka-GE" smtClean="0"/>
              <a:t>17.04.2019</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0061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D1A3E5-1BAF-44BC-B852-BA6CCBBE8E2B}" type="datetimeFigureOut">
              <a:rPr lang="ka-GE" smtClean="0"/>
              <a:t>17.04.2019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42792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1A3E5-1BAF-44BC-B852-BA6CCBBE8E2B}" type="datetimeFigureOut">
              <a:rPr lang="ka-GE" smtClean="0"/>
              <a:t>17.04.2019</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95320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1A3E5-1BAF-44BC-B852-BA6CCBBE8E2B}" type="datetimeFigureOut">
              <a:rPr lang="ka-GE" smtClean="0"/>
              <a:t>17.04.2019</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269871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1A3E5-1BAF-44BC-B852-BA6CCBBE8E2B}" type="datetimeFigureOut">
              <a:rPr lang="ka-GE" smtClean="0"/>
              <a:t>17.04.2019</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358985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1A3E5-1BAF-44BC-B852-BA6CCBBE8E2B}" type="datetimeFigureOut">
              <a:rPr lang="ka-GE" smtClean="0"/>
              <a:t>17.04.2019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39424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1A3E5-1BAF-44BC-B852-BA6CCBBE8E2B}" type="datetimeFigureOut">
              <a:rPr lang="ka-GE" smtClean="0"/>
              <a:t>17.04.2019</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AA9F95BB-D139-4566-95C4-C33E9B59AF13}" type="slidenum">
              <a:rPr lang="ka-GE" smtClean="0"/>
              <a:t>‹#›</a:t>
            </a:fld>
            <a:endParaRPr lang="ka-GE"/>
          </a:p>
        </p:txBody>
      </p:sp>
    </p:spTree>
    <p:extLst>
      <p:ext uri="{BB962C8B-B14F-4D97-AF65-F5344CB8AC3E}">
        <p14:creationId xmlns:p14="http://schemas.microsoft.com/office/powerpoint/2010/main" val="403203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1A3E5-1BAF-44BC-B852-BA6CCBBE8E2B}" type="datetimeFigureOut">
              <a:rPr lang="ka-GE" smtClean="0"/>
              <a:t>17.04.2019</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F95BB-D139-4566-95C4-C33E9B59AF13}" type="slidenum">
              <a:rPr lang="ka-GE" smtClean="0"/>
              <a:t>‹#›</a:t>
            </a:fld>
            <a:endParaRPr lang="ka-GE"/>
          </a:p>
        </p:txBody>
      </p:sp>
    </p:spTree>
    <p:extLst>
      <p:ext uri="{BB962C8B-B14F-4D97-AF65-F5344CB8AC3E}">
        <p14:creationId xmlns:p14="http://schemas.microsoft.com/office/powerpoint/2010/main" val="23798983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CE035-15DC-4AD0-BFC7-1D58D4C6EA5F}"/>
              </a:ext>
            </a:extLst>
          </p:cNvPr>
          <p:cNvSpPr>
            <a:spLocks noGrp="1"/>
          </p:cNvSpPr>
          <p:nvPr>
            <p:ph type="ctrTitle"/>
          </p:nvPr>
        </p:nvSpPr>
        <p:spPr>
          <a:xfrm>
            <a:off x="564606" y="2888212"/>
            <a:ext cx="10900881" cy="1081575"/>
          </a:xfrm>
        </p:spPr>
        <p:txBody>
          <a:bodyPr>
            <a:noAutofit/>
          </a:bodyPr>
          <a:lstStyle/>
          <a:p>
            <a:pPr>
              <a:lnSpc>
                <a:spcPct val="150000"/>
              </a:lnSpc>
            </a:pPr>
            <a:r>
              <a:rPr lang="ka-GE" sz="3600" dirty="0"/>
              <a:t>ფსიქიკური ჯანდაცვი სერვისების განვითარების ძირითადი მიმართულებები და სამომავლო ხედვა</a:t>
            </a:r>
          </a:p>
        </p:txBody>
      </p:sp>
      <p:sp>
        <p:nvSpPr>
          <p:cNvPr id="5" name="Subtitle 4">
            <a:extLst>
              <a:ext uri="{FF2B5EF4-FFF2-40B4-BE49-F238E27FC236}">
                <a16:creationId xmlns:a16="http://schemas.microsoft.com/office/drawing/2014/main" xmlns="" id="{8B5CF6FB-6B28-476D-95EB-C2D2662F397B}"/>
              </a:ext>
            </a:extLst>
          </p:cNvPr>
          <p:cNvSpPr txBox="1">
            <a:spLocks/>
          </p:cNvSpPr>
          <p:nvPr/>
        </p:nvSpPr>
        <p:spPr>
          <a:xfrm>
            <a:off x="1695495" y="50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ka-GE" dirty="0"/>
              <a:t>16 აპრილი</a:t>
            </a:r>
          </a:p>
          <a:p>
            <a:r>
              <a:rPr lang="ka-GE" dirty="0"/>
              <a:t>2019</a:t>
            </a:r>
          </a:p>
          <a:p>
            <a:endParaRPr lang="ka-GE" dirty="0"/>
          </a:p>
        </p:txBody>
      </p:sp>
      <p:grpSp>
        <p:nvGrpSpPr>
          <p:cNvPr id="3" name="Group 2"/>
          <p:cNvGrpSpPr/>
          <p:nvPr/>
        </p:nvGrpSpPr>
        <p:grpSpPr>
          <a:xfrm>
            <a:off x="2997625" y="339559"/>
            <a:ext cx="6526616" cy="1097280"/>
            <a:chOff x="2997625" y="339559"/>
            <a:chExt cx="6526616" cy="1097280"/>
          </a:xfrm>
        </p:grpSpPr>
        <p:pic>
          <p:nvPicPr>
            <p:cNvPr id="7" name="Picture 8" descr="C:\Users\Eka Chkonia\AppData\Local\Microsoft\Windows\INetCache\Content.Word\gip logo 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710" y="339559"/>
              <a:ext cx="1662531"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7625" y="510836"/>
              <a:ext cx="1780839" cy="76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 - GE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2828" y="430151"/>
              <a:ext cx="1188720" cy="1005840"/>
            </a:xfrm>
            <a:prstGeom prst="rect">
              <a:avLst/>
            </a:prstGeom>
            <a:noFill/>
            <a:ln>
              <a:noFill/>
            </a:ln>
          </p:spPr>
        </p:pic>
      </p:grpSp>
    </p:spTree>
    <p:extLst>
      <p:ext uri="{BB962C8B-B14F-4D97-AF65-F5344CB8AC3E}">
        <p14:creationId xmlns:p14="http://schemas.microsoft.com/office/powerpoint/2010/main" val="1158094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6311F-6802-4C7D-AD5E-7B3E6F7985C4}"/>
              </a:ext>
            </a:extLst>
          </p:cNvPr>
          <p:cNvSpPr>
            <a:spLocks noGrp="1"/>
          </p:cNvSpPr>
          <p:nvPr>
            <p:ph type="title"/>
          </p:nvPr>
        </p:nvSpPr>
        <p:spPr/>
        <p:txBody>
          <a:bodyPr>
            <a:normAutofit/>
          </a:bodyPr>
          <a:lstStyle/>
          <a:p>
            <a:pPr algn="ctr"/>
            <a:r>
              <a:rPr lang="ka-GE" sz="3600" dirty="0"/>
              <a:t>სათემო ამბულატორიული ფსიქიატრიული სერვისის (საფს) აღწერა</a:t>
            </a:r>
          </a:p>
        </p:txBody>
      </p:sp>
      <p:sp>
        <p:nvSpPr>
          <p:cNvPr id="3" name="Content Placeholder 2">
            <a:extLst>
              <a:ext uri="{FF2B5EF4-FFF2-40B4-BE49-F238E27FC236}">
                <a16:creationId xmlns:a16="http://schemas.microsoft.com/office/drawing/2014/main" xmlns="" id="{7CE7785B-7D4B-481B-936E-2A5C96619E82}"/>
              </a:ext>
            </a:extLst>
          </p:cNvPr>
          <p:cNvSpPr>
            <a:spLocks noGrp="1"/>
          </p:cNvSpPr>
          <p:nvPr>
            <p:ph idx="1"/>
          </p:nvPr>
        </p:nvSpPr>
        <p:spPr/>
        <p:txBody>
          <a:bodyPr/>
          <a:lstStyle/>
          <a:p>
            <a:r>
              <a:rPr lang="ka-GE" dirty="0"/>
              <a:t>მეორადი სპეციალიზირებული რგოლი;</a:t>
            </a:r>
          </a:p>
          <a:p>
            <a:endParaRPr lang="ka-GE" dirty="0"/>
          </a:p>
          <a:p>
            <a:r>
              <a:rPr lang="ka-GE" dirty="0"/>
              <a:t>მომსახურებას უწევს ფსიქიკური აშლილობის მქონე პირებს მათი ფაქტიური  საცხოვრებელი არეალის მიხედვით;</a:t>
            </a:r>
          </a:p>
          <a:p>
            <a:endParaRPr lang="ka-GE" dirty="0"/>
          </a:p>
          <a:p>
            <a:r>
              <a:rPr lang="ka-GE" dirty="0"/>
              <a:t>ამბულატორიაში მომსახურება ხორციელდება ბიო-ფსიქო-სოციალური მოდელისა და მულტიდისციპლინური მიდგომის პრინციპებით. </a:t>
            </a:r>
          </a:p>
        </p:txBody>
      </p:sp>
    </p:spTree>
    <p:extLst>
      <p:ext uri="{BB962C8B-B14F-4D97-AF65-F5344CB8AC3E}">
        <p14:creationId xmlns:p14="http://schemas.microsoft.com/office/powerpoint/2010/main" val="122964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FF4C54-0ED8-4A6E-992B-121BEB0D7218}"/>
              </a:ext>
            </a:extLst>
          </p:cNvPr>
          <p:cNvSpPr>
            <a:spLocks noGrp="1"/>
          </p:cNvSpPr>
          <p:nvPr>
            <p:ph type="title"/>
          </p:nvPr>
        </p:nvSpPr>
        <p:spPr>
          <a:xfrm>
            <a:off x="838200" y="365126"/>
            <a:ext cx="10515600" cy="1104446"/>
          </a:xfrm>
        </p:spPr>
        <p:txBody>
          <a:bodyPr>
            <a:normAutofit fontScale="90000"/>
          </a:bodyPr>
          <a:lstStyle/>
          <a:p>
            <a:pPr algn="ctr"/>
            <a:r>
              <a:rPr lang="ka-GE" sz="4000" dirty="0"/>
              <a:t>წარმატებული საფს მომსახურების ინდიკატორებია:</a:t>
            </a:r>
            <a:endParaRPr lang="ka-GE" dirty="0"/>
          </a:p>
        </p:txBody>
      </p:sp>
      <p:sp>
        <p:nvSpPr>
          <p:cNvPr id="3" name="Content Placeholder 2">
            <a:extLst>
              <a:ext uri="{FF2B5EF4-FFF2-40B4-BE49-F238E27FC236}">
                <a16:creationId xmlns:a16="http://schemas.microsoft.com/office/drawing/2014/main" xmlns="" id="{329F5017-0483-4FBD-91E9-9B3A6939FBFF}"/>
              </a:ext>
            </a:extLst>
          </p:cNvPr>
          <p:cNvSpPr>
            <a:spLocks noGrp="1"/>
          </p:cNvSpPr>
          <p:nvPr>
            <p:ph idx="1"/>
          </p:nvPr>
        </p:nvSpPr>
        <p:spPr>
          <a:xfrm>
            <a:off x="838200" y="1690687"/>
            <a:ext cx="10515600" cy="4486275"/>
          </a:xfrm>
        </p:spPr>
        <p:txBody>
          <a:bodyPr>
            <a:normAutofit lnSpcReduction="10000"/>
          </a:bodyPr>
          <a:lstStyle/>
          <a:p>
            <a:pPr>
              <a:lnSpc>
                <a:spcPct val="110000"/>
              </a:lnSpc>
              <a:spcBef>
                <a:spcPts val="0"/>
              </a:spcBef>
            </a:pPr>
            <a:r>
              <a:rPr lang="ka-GE" dirty="0"/>
              <a:t>სათემო ფჯ ამბულატორიაში მიმართვიანობის გაზრდა</a:t>
            </a:r>
          </a:p>
          <a:p>
            <a:pPr marL="0" indent="0">
              <a:lnSpc>
                <a:spcPct val="110000"/>
              </a:lnSpc>
              <a:spcBef>
                <a:spcPts val="0"/>
              </a:spcBef>
              <a:buNone/>
            </a:pPr>
            <a:endParaRPr lang="ka-GE" dirty="0"/>
          </a:p>
          <a:p>
            <a:pPr>
              <a:lnSpc>
                <a:spcPct val="110000"/>
              </a:lnSpc>
              <a:spcBef>
                <a:spcPts val="0"/>
              </a:spcBef>
            </a:pPr>
            <a:r>
              <a:rPr lang="ka-GE" dirty="0"/>
              <a:t>ამბულატორიული ზრუნვის ქვეშ მყოფი პაციენტების (სერვისის მომხმარებლების) სტაციონირების სიხშირის შემცირება</a:t>
            </a:r>
          </a:p>
          <a:p>
            <a:pPr marL="0" indent="0">
              <a:lnSpc>
                <a:spcPct val="110000"/>
              </a:lnSpc>
              <a:spcBef>
                <a:spcPts val="0"/>
              </a:spcBef>
              <a:buNone/>
            </a:pPr>
            <a:endParaRPr lang="ka-GE" dirty="0"/>
          </a:p>
          <a:p>
            <a:pPr>
              <a:lnSpc>
                <a:spcPct val="110000"/>
              </a:lnSpc>
              <a:spcBef>
                <a:spcPts val="0"/>
              </a:spcBef>
            </a:pPr>
            <a:r>
              <a:rPr lang="ka-GE" dirty="0"/>
              <a:t>სერვისის მომხმარებლების ცხოვრების ხარისხის გაუმჯობესება</a:t>
            </a:r>
          </a:p>
          <a:p>
            <a:pPr marL="0" indent="0">
              <a:lnSpc>
                <a:spcPct val="110000"/>
              </a:lnSpc>
              <a:spcBef>
                <a:spcPts val="0"/>
              </a:spcBef>
              <a:buNone/>
            </a:pPr>
            <a:endParaRPr lang="ka-GE" dirty="0"/>
          </a:p>
          <a:p>
            <a:pPr>
              <a:lnSpc>
                <a:spcPct val="110000"/>
              </a:lnSpc>
              <a:spcBef>
                <a:spcPts val="0"/>
              </a:spcBef>
            </a:pPr>
            <a:r>
              <a:rPr lang="ka-GE" dirty="0"/>
              <a:t>პაციენტებისა და მათი მზრუნველების კმაყოფილების ზრდა</a:t>
            </a:r>
          </a:p>
          <a:p>
            <a:endParaRPr lang="ka-GE" dirty="0"/>
          </a:p>
        </p:txBody>
      </p:sp>
    </p:spTree>
    <p:extLst>
      <p:ext uri="{BB962C8B-B14F-4D97-AF65-F5344CB8AC3E}">
        <p14:creationId xmlns:p14="http://schemas.microsoft.com/office/powerpoint/2010/main" val="276509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B40CEBB8-3D0F-4A8F-A4C3-BC6105D3ADE4}"/>
              </a:ext>
            </a:extLst>
          </p:cNvPr>
          <p:cNvGraphicFramePr>
            <a:graphicFrameLocks noGrp="1"/>
          </p:cNvGraphicFramePr>
          <p:nvPr>
            <p:extLst>
              <p:ext uri="{D42A27DB-BD31-4B8C-83A1-F6EECF244321}">
                <p14:modId xmlns:p14="http://schemas.microsoft.com/office/powerpoint/2010/main" val="3235451728"/>
              </p:ext>
            </p:extLst>
          </p:nvPr>
        </p:nvGraphicFramePr>
        <p:xfrm>
          <a:off x="527508" y="706056"/>
          <a:ext cx="11220544" cy="5393438"/>
        </p:xfrm>
        <a:graphic>
          <a:graphicData uri="http://schemas.openxmlformats.org/drawingml/2006/table">
            <a:tbl>
              <a:tblPr>
                <a:tableStyleId>{5C22544A-7EE6-4342-B048-85BDC9FD1C3A}</a:tableStyleId>
              </a:tblPr>
              <a:tblGrid>
                <a:gridCol w="4020400">
                  <a:extLst>
                    <a:ext uri="{9D8B030D-6E8A-4147-A177-3AD203B41FA5}">
                      <a16:colId xmlns:a16="http://schemas.microsoft.com/office/drawing/2014/main" xmlns="" val="3788789541"/>
                    </a:ext>
                  </a:extLst>
                </a:gridCol>
                <a:gridCol w="646496">
                  <a:extLst>
                    <a:ext uri="{9D8B030D-6E8A-4147-A177-3AD203B41FA5}">
                      <a16:colId xmlns:a16="http://schemas.microsoft.com/office/drawing/2014/main" xmlns="" val="3006723040"/>
                    </a:ext>
                  </a:extLst>
                </a:gridCol>
                <a:gridCol w="6553648">
                  <a:extLst>
                    <a:ext uri="{9D8B030D-6E8A-4147-A177-3AD203B41FA5}">
                      <a16:colId xmlns:a16="http://schemas.microsoft.com/office/drawing/2014/main" xmlns="" val="226961516"/>
                    </a:ext>
                  </a:extLst>
                </a:gridCol>
              </a:tblGrid>
              <a:tr h="174054">
                <a:tc>
                  <a:txBody>
                    <a:bodyPr/>
                    <a:lstStyle/>
                    <a:p>
                      <a:pPr algn="l" fontAlgn="b"/>
                      <a:r>
                        <a:rPr lang="ka-GE" sz="1500" u="none" strike="noStrike" dirty="0">
                          <a:effectLst/>
                        </a:rPr>
                        <a:t>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en-GB" sz="1500" u="none" strike="noStrike">
                          <a:effectLst/>
                        </a:rPr>
                        <a:t>N</a:t>
                      </a:r>
                      <a:endParaRPr lang="en-GB"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a:effectLst/>
                        </a:rPr>
                        <a:t>დაწესებულება</a:t>
                      </a:r>
                      <a:endParaRPr lang="ka-GE" sz="1500" b="0" i="0" u="none" strike="noStrike">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2009161910"/>
                  </a:ext>
                </a:extLst>
              </a:tr>
              <a:tr h="174054">
                <a:tc>
                  <a:txBody>
                    <a:bodyPr/>
                    <a:lstStyle/>
                    <a:p>
                      <a:pPr algn="l" fontAlgn="b"/>
                      <a:r>
                        <a:rPr lang="ka-GE" sz="1500" u="none" strike="noStrike" dirty="0">
                          <a:effectLst/>
                        </a:rPr>
                        <a:t> თბილისი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a:effectLst/>
                        </a:rPr>
                        <a:t>შპს „ქალაქ თბილისის ფსიქიკური ჯანმრთელობის ცენტრი“</a:t>
                      </a:r>
                      <a:endParaRPr lang="ka-GE" sz="1500" b="0" i="0" u="none" strike="noStrike">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968976134"/>
                  </a:ext>
                </a:extLst>
              </a:tr>
              <a:tr h="174054">
                <a:tc>
                  <a:txBody>
                    <a:bodyPr/>
                    <a:lstStyle/>
                    <a:p>
                      <a:pPr algn="ctr" fontAlgn="b"/>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2</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,,საოჯახო მედიცინის ცენტრი"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4075644243"/>
                  </a:ext>
                </a:extLst>
              </a:tr>
              <a:tr h="174054">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3</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ა(ა)იპ -საქართველოს ფსიქიკური ჯანმრთელობის ასოციაცია</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2432983013"/>
                  </a:ext>
                </a:extLst>
              </a:tr>
              <a:tr h="174054">
                <a:tc>
                  <a:txBody>
                    <a:bodyPr/>
                    <a:lstStyle/>
                    <a:p>
                      <a:pPr algn="l" fontAlgn="b"/>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b="1" u="none" strike="noStrike" dirty="0">
                          <a:solidFill>
                            <a:srgbClr val="C00000"/>
                          </a:solidFill>
                          <a:effectLst/>
                        </a:rPr>
                        <a:t>4</a:t>
                      </a:r>
                      <a:endParaRPr lang="ka-GE" sz="1500" b="1" i="0" u="none" strike="noStrike" dirty="0">
                        <a:solidFill>
                          <a:srgbClr val="C00000"/>
                        </a:solidFill>
                        <a:effectLst/>
                        <a:latin typeface="Sylfaen" panose="010A0502050306030303" pitchFamily="18" charset="0"/>
                      </a:endParaRPr>
                    </a:p>
                  </a:txBody>
                  <a:tcPr marL="6002" marR="6002" marT="6002"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a:t>
                      </a:r>
                      <a:endParaRPr lang="ka-GE" sz="1500" b="1" i="0" u="none" strike="noStrike" dirty="0">
                        <a:solidFill>
                          <a:srgbClr val="C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785117505"/>
                  </a:ext>
                </a:extLst>
              </a:tr>
              <a:tr h="174054">
                <a:tc>
                  <a:txBody>
                    <a:bodyPr/>
                    <a:lstStyle/>
                    <a:p>
                      <a:pPr algn="l" fontAlgn="b"/>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5</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„აფხაზეთის ფსიქონევროლოგიური დისპანსერი“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950165173"/>
                  </a:ext>
                </a:extLst>
              </a:tr>
              <a:tr h="174054">
                <a:tc>
                  <a:txBody>
                    <a:bodyPr/>
                    <a:lstStyle/>
                    <a:p>
                      <a:pPr algn="l" fontAlgn="b"/>
                      <a:r>
                        <a:rPr lang="ka-GE" sz="1500" u="none" strike="noStrike" dirty="0">
                          <a:effectLst/>
                        </a:rPr>
                        <a:t>ქვემო ქართლის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6</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„რუსთავის ფსიქიკური ჯანმრთელობის ცენტრი“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676933131"/>
                  </a:ext>
                </a:extLst>
              </a:tr>
              <a:tr h="174054">
                <a:tc>
                  <a:txBody>
                    <a:bodyPr/>
                    <a:lstStyle/>
                    <a:p>
                      <a:pPr algn="l" fontAlgn="b"/>
                      <a:r>
                        <a:rPr lang="ka-GE" sz="1500" u="none" strike="noStrike" dirty="0">
                          <a:effectLst/>
                        </a:rPr>
                        <a:t>შიდა ქართლის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7</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„გორმედი“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2586908508"/>
                  </a:ext>
                </a:extLst>
              </a:tr>
              <a:tr h="174054">
                <a:tc>
                  <a:txBody>
                    <a:bodyPr/>
                    <a:lstStyle/>
                    <a:p>
                      <a:pPr algn="l" fontAlgn="b"/>
                      <a:r>
                        <a:rPr lang="ka-GE" sz="1500" u="none" strike="noStrike" dirty="0">
                          <a:effectLst/>
                        </a:rPr>
                        <a:t>შიდა ქართლი, იმერეთის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8</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„აღმოსავლეთ საქართველოს ფსიქიკური ჯანმრთელობის ცენტრი“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3328646422"/>
                  </a:ext>
                </a:extLst>
              </a:tr>
              <a:tr h="174054">
                <a:tc>
                  <a:txBody>
                    <a:bodyPr/>
                    <a:lstStyle/>
                    <a:p>
                      <a:pPr algn="l" fontAlgn="b"/>
                      <a:r>
                        <a:rPr lang="ka-GE" sz="1500" u="none" strike="noStrike" dirty="0">
                          <a:effectLst/>
                        </a:rPr>
                        <a:t>სამცხე- ჯავახეთის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9</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სს ,,სამედიცინო კორპორაცია ევექსი“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3695900560"/>
                  </a:ext>
                </a:extLst>
              </a:tr>
              <a:tr h="238196">
                <a:tc>
                  <a:txBody>
                    <a:bodyPr/>
                    <a:lstStyle/>
                    <a:p>
                      <a:pPr algn="l" fontAlgn="b"/>
                      <a:r>
                        <a:rPr lang="ka-GE" sz="1500" u="none" strike="noStrike" dirty="0">
                          <a:effectLst/>
                        </a:rPr>
                        <a:t>მცხეთა- მთიანეთის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10</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 მცხეთის პირველადი ჯანდაცვის ცენტრი „ჯანმრთელი თაობა“</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3226139696"/>
                  </a:ext>
                </a:extLst>
              </a:tr>
              <a:tr h="174054">
                <a:tc>
                  <a:txBody>
                    <a:bodyPr/>
                    <a:lstStyle/>
                    <a:p>
                      <a:pPr algn="l" fontAlgn="b"/>
                      <a:r>
                        <a:rPr lang="ka-GE" sz="1500" u="none" strike="noStrike" dirty="0">
                          <a:effectLst/>
                        </a:rPr>
                        <a:t>კახეთის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11</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„თელავის ფსიქონევროლოგიური დისპანსერი“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1712284256"/>
                  </a:ext>
                </a:extLst>
              </a:tr>
              <a:tr h="174054">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dirty="0">
                          <a:effectLst/>
                        </a:rPr>
                        <a:t>12</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„არქიმედეს კლინიკა“</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38606736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ka-GE" sz="1500" u="none" strike="noStrike" dirty="0">
                          <a:effectLst/>
                        </a:rPr>
                        <a:t>იმერეთის რეგიონი, რაჭა-ლეჩხუმი და ქვემო სვანეთის რეგიონი</a:t>
                      </a:r>
                      <a:endParaRPr lang="ka-GE" sz="1500" b="0" i="0" u="none" strike="noStrike" dirty="0">
                        <a:solidFill>
                          <a:srgbClr val="000000"/>
                        </a:solidFill>
                        <a:effectLst/>
                        <a:latin typeface="+mn-lt"/>
                      </a:endParaRPr>
                    </a:p>
                  </a:txBody>
                  <a:tcPr marL="6002" marR="6002" marT="6002" marB="0"/>
                </a:tc>
                <a:tc>
                  <a:txBody>
                    <a:bodyPr/>
                    <a:lstStyle/>
                    <a:p>
                      <a:pPr algn="ctr" fontAlgn="b"/>
                      <a:r>
                        <a:rPr lang="ka-GE" sz="1500" b="0" i="0" u="none" strike="noStrike" dirty="0">
                          <a:solidFill>
                            <a:schemeClr val="tx1"/>
                          </a:solidFill>
                          <a:effectLst/>
                          <a:latin typeface="Sylfaen" panose="010A0502050306030303" pitchFamily="18" charset="0"/>
                        </a:rPr>
                        <a:t>13</a:t>
                      </a:r>
                    </a:p>
                  </a:txBody>
                  <a:tcPr marL="6002" marR="6002" marT="6002" marB="0"/>
                </a:tc>
                <a:tc>
                  <a:txBody>
                    <a:bodyPr/>
                    <a:lstStyle/>
                    <a:p>
                      <a:pPr algn="l" fontAlgn="b"/>
                      <a:r>
                        <a:rPr lang="ka-GE" sz="1500" u="none" strike="noStrike" dirty="0">
                          <a:effectLst/>
                        </a:rPr>
                        <a:t>შპს „აკად. ბ. ნანეიშვილის სახ. ფსიქიკური ჯანმრთელობის ეროვნული ცენტრი“</a:t>
                      </a:r>
                      <a:endParaRPr lang="ka-GE" sz="1500" b="1" i="0" u="none" strike="noStrike" dirty="0">
                        <a:solidFill>
                          <a:srgbClr val="C00000"/>
                        </a:solidFill>
                        <a:effectLst/>
                        <a:latin typeface="Sylfaen" panose="010A0502050306030303" pitchFamily="18" charset="0"/>
                      </a:endParaRPr>
                    </a:p>
                  </a:txBody>
                  <a:tcPr marL="6002" marR="6002" marT="6002" marB="0"/>
                </a:tc>
                <a:extLst>
                  <a:ext uri="{0D108BD9-81ED-4DB2-BD59-A6C34878D82A}">
                    <a16:rowId xmlns:a16="http://schemas.microsoft.com/office/drawing/2014/main" xmlns="" val="1532602706"/>
                  </a:ext>
                </a:extLst>
              </a:tr>
              <a:tr h="174054">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tc>
                <a:tc>
                  <a:txBody>
                    <a:bodyPr/>
                    <a:lstStyle/>
                    <a:p>
                      <a:pPr lvl="0" algn="ctr" fontAlgn="b"/>
                      <a:endParaRPr lang="ka-GE" sz="1500" b="0" i="0" u="none" strike="noStrike" dirty="0">
                        <a:solidFill>
                          <a:srgbClr val="000000"/>
                        </a:solidFill>
                        <a:effectLst/>
                        <a:latin typeface="Sylfaen" panose="010A0502050306030303" pitchFamily="18" charset="0"/>
                      </a:endParaRPr>
                    </a:p>
                  </a:txBody>
                  <a:tcPr marL="6002" marR="6002" marT="6002" marB="0"/>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a:t>
                      </a:r>
                    </a:p>
                  </a:txBody>
                  <a:tcPr marL="6002" marR="6002" marT="6002" marB="0"/>
                </a:tc>
                <a:extLst>
                  <a:ext uri="{0D108BD9-81ED-4DB2-BD59-A6C34878D82A}">
                    <a16:rowId xmlns:a16="http://schemas.microsoft.com/office/drawing/2014/main" xmlns="" val="346657298"/>
                  </a:ext>
                </a:extLst>
              </a:tr>
              <a:tr h="32306">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ka-GE" sz="1500" u="none" strike="noStrike" dirty="0">
                          <a:effectLst/>
                        </a:rPr>
                        <a:t>14</a:t>
                      </a:r>
                      <a:endParaRPr lang="ka-GE" sz="1500" b="0" i="0" u="none" strike="noStrike" dirty="0">
                        <a:solidFill>
                          <a:srgbClr val="000000"/>
                        </a:solidFill>
                        <a:effectLst/>
                        <a:latin typeface="+mn-lt"/>
                      </a:endParaRPr>
                    </a:p>
                  </a:txBody>
                  <a:tcPr marL="6002" marR="6002" marT="6002"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ka-GE" sz="1500" u="none" strike="noStrike" dirty="0">
                          <a:effectLst/>
                        </a:rPr>
                        <a:t>შპს „ქუთაისის ფსიქიკური ჯანმრთელობის ცენტრი“</a:t>
                      </a:r>
                    </a:p>
                  </a:txBody>
                  <a:tcPr marL="6002" marR="6002" marT="6002" marB="0"/>
                </a:tc>
                <a:extLst>
                  <a:ext uri="{0D108BD9-81ED-4DB2-BD59-A6C34878D82A}">
                    <a16:rowId xmlns:a16="http://schemas.microsoft.com/office/drawing/2014/main" xmlns="" val="3668422535"/>
                  </a:ext>
                </a:extLst>
              </a:tr>
              <a:tr h="0">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tc>
                <a:tc>
                  <a:txBody>
                    <a:bodyPr/>
                    <a:lstStyle/>
                    <a:p>
                      <a:pPr algn="ctr" fontAlgn="b"/>
                      <a:r>
                        <a:rPr lang="ka-GE" sz="1500" b="0" i="0" u="none" strike="noStrike" dirty="0">
                          <a:solidFill>
                            <a:srgbClr val="000000"/>
                          </a:solidFill>
                          <a:effectLst/>
                          <a:latin typeface="Sylfaen" panose="010A0502050306030303" pitchFamily="18" charset="0"/>
                        </a:rPr>
                        <a:t>15</a:t>
                      </a:r>
                    </a:p>
                  </a:txBody>
                  <a:tcPr marL="6002" marR="6002" marT="6002" marB="0"/>
                </a:tc>
                <a:tc>
                  <a:txBody>
                    <a:bodyPr/>
                    <a:lstStyle/>
                    <a:p>
                      <a:pPr algn="l" fontAlgn="b"/>
                      <a:r>
                        <a:rPr lang="ka-GE" sz="1500" b="0" i="0" u="none" strike="noStrike" dirty="0">
                          <a:solidFill>
                            <a:srgbClr val="000000"/>
                          </a:solidFill>
                          <a:effectLst/>
                          <a:latin typeface="+mn-lt"/>
                        </a:rPr>
                        <a:t>შპს ,,იმერმედი"</a:t>
                      </a:r>
                    </a:p>
                  </a:txBody>
                  <a:tcPr marL="6002" marR="6002" marT="6002" marB="0"/>
                </a:tc>
                <a:extLst>
                  <a:ext uri="{0D108BD9-81ED-4DB2-BD59-A6C34878D82A}">
                    <a16:rowId xmlns:a16="http://schemas.microsoft.com/office/drawing/2014/main" xmlns="" val="4045148996"/>
                  </a:ext>
                </a:extLst>
              </a:tr>
              <a:tr h="0">
                <a:tc>
                  <a:txBody>
                    <a:bodyPr/>
                    <a:lstStyle/>
                    <a:p>
                      <a:pPr algn="l" fontAlgn="b"/>
                      <a:r>
                        <a:rPr lang="ka-GE" sz="1500" u="none" strike="noStrike" dirty="0">
                          <a:effectLst/>
                        </a:rPr>
                        <a:t>სამეგრელო- ზემო სვანეთის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a:effectLst/>
                        </a:rPr>
                        <a:t>16</a:t>
                      </a:r>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a:effectLst/>
                        </a:rPr>
                        <a:t>შპს „სენაკის სარაიონთაშორისო ფსიქონევროლოგიური დისპანსერი“</a:t>
                      </a:r>
                      <a:endParaRPr lang="ka-GE" sz="1500" b="0" i="0" u="none" strike="noStrike">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469767912"/>
                  </a:ext>
                </a:extLst>
              </a:tr>
              <a:tr h="174054">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endParaRPr lang="ka-GE" sz="1500" b="1" i="0" u="none" strike="noStrike">
                        <a:solidFill>
                          <a:srgbClr val="C00000"/>
                        </a:solidFill>
                        <a:effectLst/>
                        <a:latin typeface="Sylfaen" panose="010A0502050306030303" pitchFamily="18" charset="0"/>
                      </a:endParaRPr>
                    </a:p>
                  </a:txBody>
                  <a:tcPr marL="6002" marR="6002" marT="6002"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a:t>
                      </a:r>
                      <a:endParaRPr lang="ka-GE" sz="1500" b="1" i="0" u="none" strike="noStrike" dirty="0">
                        <a:solidFill>
                          <a:srgbClr val="C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1717455323"/>
                  </a:ext>
                </a:extLst>
              </a:tr>
              <a:tr h="174054">
                <a:tc>
                  <a:txBody>
                    <a:bodyPr/>
                    <a:lstStyle/>
                    <a:p>
                      <a:pPr algn="l" fontAlgn="b"/>
                      <a:r>
                        <a:rPr lang="ka-GE" sz="1500" u="none" strike="noStrike" dirty="0">
                          <a:effectLst/>
                        </a:rPr>
                        <a:t>გურიის რეგიონი</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a:effectLst/>
                        </a:rPr>
                        <a:t>17</a:t>
                      </a:r>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a:effectLst/>
                        </a:rPr>
                        <a:t>შპს „მედალფა“</a:t>
                      </a:r>
                      <a:endParaRPr lang="ka-GE" sz="1500" b="0" i="0" u="none" strike="noStrike">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1302283234"/>
                  </a:ext>
                </a:extLst>
              </a:tr>
              <a:tr h="174054">
                <a:tc>
                  <a:txBody>
                    <a:bodyPr/>
                    <a:lstStyle/>
                    <a:p>
                      <a:pPr algn="l" fontAlgn="b"/>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a:effectLst/>
                        </a:rPr>
                        <a:t>18</a:t>
                      </a:r>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a:effectLst/>
                        </a:rPr>
                        <a:t>ლანჩხუთის ფსიქონევროლოგიური დისპანსერი შპს „ნევრონი“</a:t>
                      </a:r>
                      <a:endParaRPr lang="ka-GE" sz="1500" b="0" i="0" u="none" strike="noStrike">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2302817597"/>
                  </a:ext>
                </a:extLst>
              </a:tr>
              <a:tr h="174054">
                <a:tc>
                  <a:txBody>
                    <a:bodyPr/>
                    <a:lstStyle/>
                    <a:p>
                      <a:pPr algn="l" fontAlgn="b"/>
                      <a:r>
                        <a:rPr lang="ka-GE" sz="1500" u="none" strike="noStrike" dirty="0">
                          <a:effectLst/>
                        </a:rPr>
                        <a:t>აჭარის ავტონომიური რესპუბლიკა</a:t>
                      </a:r>
                      <a:endParaRPr lang="ka-GE" sz="1500" b="0" i="0" u="none" strike="noStrike" dirty="0">
                        <a:solidFill>
                          <a:srgbClr val="000000"/>
                        </a:solidFill>
                        <a:effectLst/>
                        <a:latin typeface="Sylfaen" panose="010A0502050306030303" pitchFamily="18" charset="0"/>
                      </a:endParaRPr>
                    </a:p>
                  </a:txBody>
                  <a:tcPr marL="6002" marR="6002" marT="6002" marB="0" anchor="b"/>
                </a:tc>
                <a:tc>
                  <a:txBody>
                    <a:bodyPr/>
                    <a:lstStyle/>
                    <a:p>
                      <a:pPr algn="ctr" fontAlgn="b"/>
                      <a:r>
                        <a:rPr lang="ka-GE" sz="1500" u="none" strike="noStrike">
                          <a:effectLst/>
                        </a:rPr>
                        <a:t>19</a:t>
                      </a:r>
                      <a:endParaRPr lang="ka-GE" sz="1500" b="0" i="0" u="none" strike="noStrike">
                        <a:solidFill>
                          <a:srgbClr val="000000"/>
                        </a:solidFill>
                        <a:effectLst/>
                        <a:latin typeface="Sylfaen" panose="010A0502050306030303" pitchFamily="18" charset="0"/>
                      </a:endParaRPr>
                    </a:p>
                  </a:txBody>
                  <a:tcPr marL="6002" marR="6002" marT="6002" marB="0" anchor="b"/>
                </a:tc>
                <a:tc>
                  <a:txBody>
                    <a:bodyPr/>
                    <a:lstStyle/>
                    <a:p>
                      <a:pPr algn="l" fontAlgn="b"/>
                      <a:r>
                        <a:rPr lang="ka-GE" sz="1500" u="none" strike="noStrike" dirty="0">
                          <a:effectLst/>
                        </a:rPr>
                        <a:t>შპს „ბათუმის სამედიცინო ცენტრი“</a:t>
                      </a:r>
                      <a:endParaRPr lang="ka-GE" sz="1500" b="0" i="0" u="none" strike="noStrike" dirty="0">
                        <a:solidFill>
                          <a:srgbClr val="000000"/>
                        </a:solidFill>
                        <a:effectLst/>
                        <a:latin typeface="Sylfaen" panose="010A0502050306030303" pitchFamily="18" charset="0"/>
                      </a:endParaRPr>
                    </a:p>
                  </a:txBody>
                  <a:tcPr marL="6002" marR="6002" marT="6002" marB="0" anchor="b"/>
                </a:tc>
                <a:extLst>
                  <a:ext uri="{0D108BD9-81ED-4DB2-BD59-A6C34878D82A}">
                    <a16:rowId xmlns:a16="http://schemas.microsoft.com/office/drawing/2014/main" xmlns="" val="4133783022"/>
                  </a:ext>
                </a:extLst>
              </a:tr>
            </a:tbl>
          </a:graphicData>
        </a:graphic>
      </p:graphicFrame>
      <p:sp>
        <p:nvSpPr>
          <p:cNvPr id="4" name="Title 3">
            <a:extLst>
              <a:ext uri="{FF2B5EF4-FFF2-40B4-BE49-F238E27FC236}">
                <a16:creationId xmlns:a16="http://schemas.microsoft.com/office/drawing/2014/main" xmlns="" id="{7EB6604B-E432-4AB6-8EF3-414F825E85A1}"/>
              </a:ext>
            </a:extLst>
          </p:cNvPr>
          <p:cNvSpPr>
            <a:spLocks noGrp="1"/>
          </p:cNvSpPr>
          <p:nvPr>
            <p:ph type="title"/>
          </p:nvPr>
        </p:nvSpPr>
        <p:spPr>
          <a:xfrm>
            <a:off x="838200" y="0"/>
            <a:ext cx="10515600" cy="706056"/>
          </a:xfrm>
        </p:spPr>
        <p:txBody>
          <a:bodyPr>
            <a:normAutofit/>
          </a:bodyPr>
          <a:lstStyle/>
          <a:p>
            <a:pPr algn="ctr"/>
            <a:r>
              <a:rPr lang="ka-GE" sz="2400" dirty="0"/>
              <a:t>სათემო ამბულატორიული ფსიქიატრიული მომსახურება</a:t>
            </a:r>
          </a:p>
        </p:txBody>
      </p:sp>
    </p:spTree>
    <p:extLst>
      <p:ext uri="{BB962C8B-B14F-4D97-AF65-F5344CB8AC3E}">
        <p14:creationId xmlns:p14="http://schemas.microsoft.com/office/powerpoint/2010/main" val="34835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3D122C-F718-46B3-9BBB-7A8096077449}"/>
              </a:ext>
            </a:extLst>
          </p:cNvPr>
          <p:cNvSpPr>
            <a:spLocks noGrp="1"/>
          </p:cNvSpPr>
          <p:nvPr>
            <p:ph type="title"/>
          </p:nvPr>
        </p:nvSpPr>
        <p:spPr>
          <a:xfrm>
            <a:off x="838200" y="47297"/>
            <a:ext cx="10515600" cy="914400"/>
          </a:xfrm>
        </p:spPr>
        <p:txBody>
          <a:bodyPr>
            <a:normAutofit/>
          </a:bodyPr>
          <a:lstStyle/>
          <a:p>
            <a:pPr algn="ctr"/>
            <a:r>
              <a:rPr lang="ka-GE" sz="2800" dirty="0"/>
              <a:t>სათემო ამბულატორიული ფსიქიატრიული მომსახურება</a:t>
            </a:r>
          </a:p>
        </p:txBody>
      </p:sp>
      <p:graphicFrame>
        <p:nvGraphicFramePr>
          <p:cNvPr id="8" name="Table 7">
            <a:extLst>
              <a:ext uri="{FF2B5EF4-FFF2-40B4-BE49-F238E27FC236}">
                <a16:creationId xmlns:a16="http://schemas.microsoft.com/office/drawing/2014/main" xmlns="" id="{D46C379F-C6DE-4D5A-8E0F-555D55C73913}"/>
              </a:ext>
            </a:extLst>
          </p:cNvPr>
          <p:cNvGraphicFramePr>
            <a:graphicFrameLocks noGrp="1"/>
          </p:cNvGraphicFramePr>
          <p:nvPr>
            <p:extLst>
              <p:ext uri="{D42A27DB-BD31-4B8C-83A1-F6EECF244321}">
                <p14:modId xmlns:p14="http://schemas.microsoft.com/office/powerpoint/2010/main" val="1319011274"/>
              </p:ext>
            </p:extLst>
          </p:nvPr>
        </p:nvGraphicFramePr>
        <p:xfrm>
          <a:off x="609601" y="835574"/>
          <a:ext cx="10972797" cy="5607178"/>
        </p:xfrm>
        <a:graphic>
          <a:graphicData uri="http://schemas.openxmlformats.org/drawingml/2006/table">
            <a:tbl>
              <a:tblPr/>
              <a:tblGrid>
                <a:gridCol w="2701158">
                  <a:extLst>
                    <a:ext uri="{9D8B030D-6E8A-4147-A177-3AD203B41FA5}">
                      <a16:colId xmlns:a16="http://schemas.microsoft.com/office/drawing/2014/main" xmlns="" val="3987659307"/>
                    </a:ext>
                  </a:extLst>
                </a:gridCol>
                <a:gridCol w="1355834">
                  <a:extLst>
                    <a:ext uri="{9D8B030D-6E8A-4147-A177-3AD203B41FA5}">
                      <a16:colId xmlns:a16="http://schemas.microsoft.com/office/drawing/2014/main" xmlns="" val="3734694943"/>
                    </a:ext>
                  </a:extLst>
                </a:gridCol>
                <a:gridCol w="2692150">
                  <a:extLst>
                    <a:ext uri="{9D8B030D-6E8A-4147-A177-3AD203B41FA5}">
                      <a16:colId xmlns:a16="http://schemas.microsoft.com/office/drawing/2014/main" xmlns="" val="3775070530"/>
                    </a:ext>
                  </a:extLst>
                </a:gridCol>
                <a:gridCol w="1075809">
                  <a:extLst>
                    <a:ext uri="{9D8B030D-6E8A-4147-A177-3AD203B41FA5}">
                      <a16:colId xmlns:a16="http://schemas.microsoft.com/office/drawing/2014/main" xmlns="" val="1752350741"/>
                    </a:ext>
                  </a:extLst>
                </a:gridCol>
                <a:gridCol w="583324">
                  <a:extLst>
                    <a:ext uri="{9D8B030D-6E8A-4147-A177-3AD203B41FA5}">
                      <a16:colId xmlns:a16="http://schemas.microsoft.com/office/drawing/2014/main" xmlns="" val="1919406416"/>
                    </a:ext>
                  </a:extLst>
                </a:gridCol>
                <a:gridCol w="725214">
                  <a:extLst>
                    <a:ext uri="{9D8B030D-6E8A-4147-A177-3AD203B41FA5}">
                      <a16:colId xmlns:a16="http://schemas.microsoft.com/office/drawing/2014/main" xmlns="" val="3598264733"/>
                    </a:ext>
                  </a:extLst>
                </a:gridCol>
                <a:gridCol w="1008993">
                  <a:extLst>
                    <a:ext uri="{9D8B030D-6E8A-4147-A177-3AD203B41FA5}">
                      <a16:colId xmlns:a16="http://schemas.microsoft.com/office/drawing/2014/main" xmlns="" val="2692312"/>
                    </a:ext>
                  </a:extLst>
                </a:gridCol>
                <a:gridCol w="830315">
                  <a:extLst>
                    <a:ext uri="{9D8B030D-6E8A-4147-A177-3AD203B41FA5}">
                      <a16:colId xmlns:a16="http://schemas.microsoft.com/office/drawing/2014/main" xmlns="" val="3719303168"/>
                    </a:ext>
                  </a:extLst>
                </a:gridCol>
              </a:tblGrid>
              <a:tr h="728558">
                <a:tc>
                  <a:txBody>
                    <a:bodyPr/>
                    <a:lstStyle/>
                    <a:p>
                      <a:pPr algn="ctr" fontAlgn="ctr"/>
                      <a:r>
                        <a:rPr lang="ka-GE" sz="1400" b="1" i="0" u="none" strike="noStrike" dirty="0">
                          <a:solidFill>
                            <a:srgbClr val="FFFFFF"/>
                          </a:solidFill>
                          <a:effectLst/>
                          <a:latin typeface="Sylfaen" panose="010A0502050306030303" pitchFamily="18" charset="0"/>
                        </a:rPr>
                        <a:t>ქალაქი/რაიონი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მოსახლეობა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პროვაიდერი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gridSpan="3">
                  <a:txBody>
                    <a:bodyPr/>
                    <a:lstStyle/>
                    <a:p>
                      <a:pPr algn="ctr" fontAlgn="ctr"/>
                      <a:r>
                        <a:rPr lang="ka-GE" sz="1400" b="1" i="0" u="none" strike="noStrike" dirty="0">
                          <a:solidFill>
                            <a:srgbClr val="FFFFFF"/>
                          </a:solidFill>
                          <a:effectLst/>
                          <a:latin typeface="Sylfaen" panose="010A0502050306030303" pitchFamily="18" charset="0"/>
                        </a:rPr>
                        <a:t>კადრები/შტატი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ka-GE"/>
                    </a:p>
                  </a:txBody>
                  <a:tcPr/>
                </a:tc>
                <a:tc hMerge="1">
                  <a:txBody>
                    <a:bodyPr/>
                    <a:lstStyle/>
                    <a:p>
                      <a:endParaRPr lang="ka-GE"/>
                    </a:p>
                  </a:txBody>
                  <a:tcPr/>
                </a:tc>
                <a:tc>
                  <a:txBody>
                    <a:bodyPr/>
                    <a:lstStyle/>
                    <a:p>
                      <a:pPr algn="ctr" fontAlgn="ctr"/>
                      <a:r>
                        <a:rPr lang="ka-GE" sz="1400" b="1" i="0" u="none" strike="noStrike">
                          <a:solidFill>
                            <a:srgbClr val="FFFFFF"/>
                          </a:solidFill>
                          <a:effectLst/>
                          <a:latin typeface="Sylfaen" panose="010A0502050306030303" pitchFamily="18" charset="0"/>
                        </a:rPr>
                        <a:t>არსებული ლოკაცია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რეკომენდებული ლოკაცია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xmlns="" val="3093840288"/>
                  </a:ext>
                </a:extLst>
              </a:tr>
              <a:tr h="548447">
                <a:tc>
                  <a:txBody>
                    <a:bodyPr/>
                    <a:lstStyle/>
                    <a:p>
                      <a:pPr algn="ctr" fontAlgn="ctr"/>
                      <a:r>
                        <a:rPr lang="ka-GE" sz="1400" b="1" i="0" u="none" strike="noStrike">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ფსიქიატრი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ექთანი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სოც/ფსიქოლ</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ka-GE" sz="1400" b="1" i="0" u="none" strike="noStrike">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xmlns="" val="210816910"/>
                  </a:ext>
                </a:extLst>
              </a:tr>
              <a:tr h="409904">
                <a:tc>
                  <a:txBody>
                    <a:bodyPr/>
                    <a:lstStyle/>
                    <a:p>
                      <a:pPr algn="l" fontAlgn="ctr"/>
                      <a:r>
                        <a:rPr lang="ka-GE" sz="1400" b="0" i="0" u="none" strike="noStrike">
                          <a:solidFill>
                            <a:srgbClr val="000000"/>
                          </a:solidFill>
                          <a:effectLst/>
                          <a:latin typeface="Sylfaen" panose="010A0502050306030303" pitchFamily="18" charset="0"/>
                        </a:rPr>
                        <a:t>სულ თბილისი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1 108 717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თბ.ფ/ჯ ც, ფ/ჯ/ნ/პ, ა/ფ/ნ/დ, ს/მ, სფჯა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8</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FF0000"/>
                          </a:solidFill>
                          <a:effectLst/>
                          <a:latin typeface="Sylfaen" panose="010A0502050306030303" pitchFamily="18" charset="0"/>
                        </a:rPr>
                        <a:t>4</a:t>
                      </a:r>
                      <a:endParaRPr lang="ka-GE" sz="1400" b="1" i="0" u="none" strike="noStrike" dirty="0">
                        <a:solidFill>
                          <a:srgbClr val="FF0000"/>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Calibri" panose="020F0502020204030204" pitchFamily="34"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5129561"/>
                  </a:ext>
                </a:extLst>
              </a:tr>
              <a:tr h="246848">
                <a:tc>
                  <a:txBody>
                    <a:bodyPr/>
                    <a:lstStyle/>
                    <a:p>
                      <a:pPr algn="l" fontAlgn="ctr"/>
                      <a:r>
                        <a:rPr lang="ka-GE" sz="1400" b="0" i="0" u="none" strike="noStrike">
                          <a:solidFill>
                            <a:srgbClr val="000000"/>
                          </a:solidFill>
                          <a:effectLst/>
                          <a:latin typeface="Sylfaen" panose="010A0502050306030303" pitchFamily="18" charset="0"/>
                        </a:rPr>
                        <a:t>სულ აჭარა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333 953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რეს/კლ/ს</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a:solidFill>
                            <a:srgbClr val="000000"/>
                          </a:solidFill>
                          <a:effectLst/>
                          <a:latin typeface="Calibri" panose="020F0502020204030204" pitchFamily="34"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41222602"/>
                  </a:ext>
                </a:extLst>
              </a:tr>
              <a:tr h="257648">
                <a:tc>
                  <a:txBody>
                    <a:bodyPr/>
                    <a:lstStyle/>
                    <a:p>
                      <a:pPr algn="l" fontAlgn="ctr"/>
                      <a:r>
                        <a:rPr lang="ka-GE" sz="1400" b="0" i="0" u="none" strike="noStrike">
                          <a:solidFill>
                            <a:srgbClr val="000000"/>
                          </a:solidFill>
                          <a:effectLst/>
                          <a:latin typeface="Sylfaen" panose="010A0502050306030303" pitchFamily="18" charset="0"/>
                        </a:rPr>
                        <a:t>სულ იმერეთი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533 906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ფ/ჯ/ნ/პ, აკ/ნან/ც, ქუთ/ფ/ც, იმერმედი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8</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30668996"/>
                  </a:ext>
                </a:extLst>
              </a:tr>
              <a:tr h="456450">
                <a:tc>
                  <a:txBody>
                    <a:bodyPr/>
                    <a:lstStyle/>
                    <a:p>
                      <a:pPr algn="l" fontAlgn="ctr"/>
                      <a:r>
                        <a:rPr lang="ka-GE" sz="1400" b="0" i="0" u="none" strike="noStrike">
                          <a:solidFill>
                            <a:srgbClr val="000000"/>
                          </a:solidFill>
                          <a:effectLst/>
                          <a:latin typeface="Sylfaen" panose="010A0502050306030303" pitchFamily="18" charset="0"/>
                        </a:rPr>
                        <a:t>სულ რაჭა-ლეჩხუმი ქვ. სვანეთი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32 089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ქუთ/ფ/ც, აკ/ნან/ც,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09330753"/>
                  </a:ext>
                </a:extLst>
              </a:tr>
              <a:tr h="283028">
                <a:tc>
                  <a:txBody>
                    <a:bodyPr/>
                    <a:lstStyle/>
                    <a:p>
                      <a:pPr algn="l" fontAlgn="ctr"/>
                      <a:r>
                        <a:rPr lang="ka-GE" sz="1400" b="0" i="0" u="none" strike="noStrike">
                          <a:solidFill>
                            <a:srgbClr val="000000"/>
                          </a:solidFill>
                          <a:effectLst/>
                          <a:latin typeface="Sylfaen" panose="010A0502050306030303" pitchFamily="18" charset="0"/>
                        </a:rPr>
                        <a:t>სულ გურია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113 350</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ლანჩ/ფ/ც, მედალფა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91825530"/>
                  </a:ext>
                </a:extLst>
              </a:tr>
              <a:tr h="348343">
                <a:tc>
                  <a:txBody>
                    <a:bodyPr/>
                    <a:lstStyle/>
                    <a:p>
                      <a:pPr algn="l" fontAlgn="ctr"/>
                      <a:r>
                        <a:rPr lang="ka-GE" sz="1400" b="0" i="0" u="none" strike="noStrike">
                          <a:solidFill>
                            <a:srgbClr val="000000"/>
                          </a:solidFill>
                          <a:effectLst/>
                          <a:latin typeface="Sylfaen" panose="010A0502050306030303" pitchFamily="18" charset="0"/>
                        </a:rPr>
                        <a:t>სულ სამეგრელო ზემო სვანეთი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330 761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სენაკი/ფ/ც, ფ/ჯ/ნ/პ; აკ/ნან/</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57929369"/>
                  </a:ext>
                </a:extLst>
              </a:tr>
              <a:tr h="337041">
                <a:tc>
                  <a:txBody>
                    <a:bodyPr/>
                    <a:lstStyle/>
                    <a:p>
                      <a:pPr algn="l" fontAlgn="ctr"/>
                      <a:r>
                        <a:rPr lang="ka-GE" sz="1400" b="0" i="0" u="none" strike="noStrike">
                          <a:solidFill>
                            <a:srgbClr val="000000"/>
                          </a:solidFill>
                          <a:effectLst/>
                          <a:latin typeface="Sylfaen" panose="010A0502050306030303" pitchFamily="18" charset="0"/>
                        </a:rPr>
                        <a:t>სულ სამცხე-ჯავახეთში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160 504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უნიმედი "სამცხე"</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Calibri" panose="020F0502020204030204" pitchFamily="34"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31542534"/>
                  </a:ext>
                </a:extLst>
              </a:tr>
              <a:tr h="337873">
                <a:tc>
                  <a:txBody>
                    <a:bodyPr/>
                    <a:lstStyle/>
                    <a:p>
                      <a:pPr algn="l" fontAlgn="ctr"/>
                      <a:r>
                        <a:rPr lang="ka-GE" sz="1400" b="0" i="0" u="none" strike="noStrike">
                          <a:solidFill>
                            <a:srgbClr val="000000"/>
                          </a:solidFill>
                          <a:effectLst/>
                          <a:latin typeface="Sylfaen" panose="010A0502050306030303" pitchFamily="18" charset="0"/>
                        </a:rPr>
                        <a:t>სულ შიდა ქართლი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263 382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გორმედი. აღმ/საქ/ფ/ც</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Calibri" panose="020F0502020204030204" pitchFamily="34"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46798477"/>
                  </a:ext>
                </a:extLst>
              </a:tr>
              <a:tr h="348343">
                <a:tc>
                  <a:txBody>
                    <a:bodyPr/>
                    <a:lstStyle/>
                    <a:p>
                      <a:pPr algn="l" fontAlgn="ctr"/>
                      <a:r>
                        <a:rPr lang="ka-GE" sz="1400" b="0" i="0" u="none" strike="noStrike">
                          <a:solidFill>
                            <a:srgbClr val="000000"/>
                          </a:solidFill>
                          <a:effectLst/>
                          <a:latin typeface="Sylfaen" panose="010A0502050306030303" pitchFamily="18" charset="0"/>
                        </a:rPr>
                        <a:t>სულ ქვემო ქართლი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423 986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რუსთ/ფ/ჯ/ც</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Calibri" panose="020F0502020204030204" pitchFamily="34"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80966002"/>
                  </a:ext>
                </a:extLst>
              </a:tr>
              <a:tr h="315686">
                <a:tc>
                  <a:txBody>
                    <a:bodyPr/>
                    <a:lstStyle/>
                    <a:p>
                      <a:pPr algn="l" fontAlgn="ctr"/>
                      <a:r>
                        <a:rPr lang="ka-GE" sz="1400" b="0" i="0" u="none" strike="noStrike">
                          <a:solidFill>
                            <a:srgbClr val="000000"/>
                          </a:solidFill>
                          <a:effectLst/>
                          <a:latin typeface="Sylfaen" panose="010A0502050306030303" pitchFamily="18" charset="0"/>
                        </a:rPr>
                        <a:t>სულ კახეთი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318 583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თელავი, არქიმედე,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Sylfaen" panose="010A0502050306030303" pitchFamily="18" charset="0"/>
                        </a:rPr>
                        <a:t>6</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6538395"/>
                  </a:ext>
                </a:extLst>
              </a:tr>
              <a:tr h="304800">
                <a:tc>
                  <a:txBody>
                    <a:bodyPr/>
                    <a:lstStyle/>
                    <a:p>
                      <a:pPr algn="l" fontAlgn="ctr"/>
                      <a:r>
                        <a:rPr lang="ka-GE" sz="1400" b="0" i="0" u="none" strike="noStrike">
                          <a:solidFill>
                            <a:srgbClr val="000000"/>
                          </a:solidFill>
                          <a:effectLst/>
                          <a:latin typeface="Sylfaen" panose="010A0502050306030303" pitchFamily="18" charset="0"/>
                        </a:rPr>
                        <a:t>სულ მცხეთა-მთიანეთი</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dirty="0">
                          <a:solidFill>
                            <a:srgbClr val="000000"/>
                          </a:solidFill>
                          <a:effectLst/>
                          <a:latin typeface="Sylfaen" panose="010A0502050306030303" pitchFamily="18" charset="0"/>
                        </a:rPr>
                        <a:t>94 573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ჯანმრთელი თაობა</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0" i="0" u="none" strike="noStrike">
                          <a:solidFill>
                            <a:srgbClr val="000000"/>
                          </a:solidFill>
                          <a:effectLst/>
                          <a:latin typeface="Sylfaen" panose="010A0502050306030303" pitchFamily="18" charset="0"/>
                        </a:rPr>
                        <a:t>1</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FF0000"/>
                          </a:solidFill>
                          <a:effectLst/>
                          <a:latin typeface="Sylfaen" panose="010A0502050306030303" pitchFamily="18" charset="0"/>
                        </a:rPr>
                        <a:t>2</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400" b="1" i="0" u="none" strike="noStrike" dirty="0">
                          <a:solidFill>
                            <a:srgbClr val="000000"/>
                          </a:solidFill>
                          <a:effectLst/>
                          <a:latin typeface="Sylfaen" panose="010A0502050306030303" pitchFamily="18" charset="0"/>
                        </a:rPr>
                        <a:t>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73539576"/>
                  </a:ext>
                </a:extLst>
              </a:tr>
              <a:tr h="487703">
                <a:tc>
                  <a:txBody>
                    <a:bodyPr/>
                    <a:lstStyle/>
                    <a:p>
                      <a:pPr algn="l" fontAlgn="ctr"/>
                      <a:r>
                        <a:rPr lang="ka-GE" sz="1400" b="1" i="0" u="none" strike="noStrike" dirty="0">
                          <a:solidFill>
                            <a:srgbClr val="FFFFFF"/>
                          </a:solidFill>
                          <a:effectLst/>
                          <a:latin typeface="Sylfaen" panose="010A0502050306030303" pitchFamily="18" charset="0"/>
                        </a:rPr>
                        <a:t>სულ საქართველოში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400" b="1" i="0" u="none" strike="noStrike" dirty="0">
                          <a:solidFill>
                            <a:srgbClr val="FFFFFF"/>
                          </a:solidFill>
                          <a:effectLst/>
                          <a:latin typeface="Sylfaen" panose="010A0502050306030303" pitchFamily="18" charset="0"/>
                        </a:rPr>
                        <a:t>3 713 804</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400" b="1" i="0" u="none" strike="noStrike" dirty="0">
                          <a:solidFill>
                            <a:srgbClr val="FFFFFF"/>
                          </a:solidFill>
                          <a:effectLst/>
                          <a:latin typeface="Sylfaen" panose="010A0502050306030303" pitchFamily="18" charset="0"/>
                        </a:rPr>
                        <a:t> </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400" b="1" i="0" u="none" strike="noStrike" dirty="0">
                          <a:solidFill>
                            <a:srgbClr val="FFFFFF"/>
                          </a:solidFill>
                          <a:effectLst/>
                          <a:latin typeface="Sylfaen" panose="010A0502050306030303" pitchFamily="18" charset="0"/>
                        </a:rPr>
                        <a:t>53</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400" b="1" i="0" u="none" strike="noStrike" dirty="0">
                          <a:solidFill>
                            <a:srgbClr val="FFFFFF"/>
                          </a:solidFill>
                          <a:effectLst/>
                          <a:latin typeface="Sylfaen" panose="010A0502050306030303" pitchFamily="18" charset="0"/>
                        </a:rPr>
                        <a:t>79</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1400" b="1" i="0" u="none" strike="noStrike" dirty="0">
                          <a:solidFill>
                            <a:srgbClr val="FFFFFF"/>
                          </a:solidFill>
                          <a:effectLst/>
                          <a:latin typeface="Sylfaen" panose="010A0502050306030303" pitchFamily="18" charset="0"/>
                        </a:rPr>
                        <a:t>27</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en-US" sz="2000" b="1" i="0" u="none" strike="noStrike" dirty="0">
                          <a:solidFill>
                            <a:schemeClr val="bg1"/>
                          </a:solidFill>
                          <a:effectLst/>
                          <a:latin typeface="Sylfaen" panose="010A0502050306030303" pitchFamily="18" charset="0"/>
                        </a:rPr>
                        <a:t>31</a:t>
                      </a:r>
                      <a:endParaRPr lang="ka-GE" sz="2000" b="1" i="0" u="none" strike="noStrike" dirty="0">
                        <a:solidFill>
                          <a:schemeClr val="bg1"/>
                        </a:solidFill>
                        <a:effectLst/>
                        <a:latin typeface="Sylfaen" panose="010A0502050306030303" pitchFamily="18" charset="0"/>
                      </a:endParaRP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fontAlgn="ctr"/>
                      <a:r>
                        <a:rPr lang="ka-GE" sz="2000" b="1" i="0" u="none" strike="noStrike" dirty="0">
                          <a:solidFill>
                            <a:schemeClr val="bg1"/>
                          </a:solidFill>
                          <a:effectLst/>
                          <a:latin typeface="Sylfaen" panose="010A0502050306030303" pitchFamily="18" charset="0"/>
                        </a:rPr>
                        <a:t>45</a:t>
                      </a:r>
                    </a:p>
                  </a:txBody>
                  <a:tcPr marL="5309" marR="5309" marT="5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xmlns="" val="4044354935"/>
                  </a:ext>
                </a:extLst>
              </a:tr>
            </a:tbl>
          </a:graphicData>
        </a:graphic>
      </p:graphicFrame>
    </p:spTree>
    <p:extLst>
      <p:ext uri="{BB962C8B-B14F-4D97-AF65-F5344CB8AC3E}">
        <p14:creationId xmlns:p14="http://schemas.microsoft.com/office/powerpoint/2010/main" val="278415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C3680-C56F-4BE8-A26D-43B667C9831E}"/>
              </a:ext>
            </a:extLst>
          </p:cNvPr>
          <p:cNvSpPr>
            <a:spLocks noGrp="1"/>
          </p:cNvSpPr>
          <p:nvPr>
            <p:ph type="title"/>
          </p:nvPr>
        </p:nvSpPr>
        <p:spPr/>
        <p:txBody>
          <a:bodyPr>
            <a:normAutofit fontScale="90000"/>
          </a:bodyPr>
          <a:lstStyle/>
          <a:p>
            <a:pPr algn="ctr"/>
            <a:r>
              <a:rPr lang="ka-GE" sz="4000" dirty="0"/>
              <a:t>სათემო/თემზე დაფუძნებული მობილური გუნდი</a:t>
            </a:r>
            <a:r>
              <a:rPr lang="ka-GE" b="1" dirty="0"/>
              <a:t/>
            </a:r>
            <a:br>
              <a:rPr lang="ka-GE" b="1" dirty="0"/>
            </a:br>
            <a:endParaRPr lang="ka-GE" dirty="0"/>
          </a:p>
        </p:txBody>
      </p:sp>
      <p:sp>
        <p:nvSpPr>
          <p:cNvPr id="3" name="Content Placeholder 2">
            <a:extLst>
              <a:ext uri="{FF2B5EF4-FFF2-40B4-BE49-F238E27FC236}">
                <a16:creationId xmlns:a16="http://schemas.microsoft.com/office/drawing/2014/main" xmlns="" id="{6F9D1F7F-DDBB-416C-90B5-616D4BB3C7F4}"/>
              </a:ext>
            </a:extLst>
          </p:cNvPr>
          <p:cNvSpPr>
            <a:spLocks noGrp="1"/>
          </p:cNvSpPr>
          <p:nvPr>
            <p:ph idx="1"/>
          </p:nvPr>
        </p:nvSpPr>
        <p:spPr>
          <a:xfrm>
            <a:off x="838200" y="1469572"/>
            <a:ext cx="10515600" cy="5023304"/>
          </a:xfrm>
        </p:spPr>
        <p:txBody>
          <a:bodyPr>
            <a:normAutofit fontScale="92500"/>
          </a:bodyPr>
          <a:lstStyle/>
          <a:p>
            <a:pPr>
              <a:lnSpc>
                <a:spcPct val="110000"/>
              </a:lnSpc>
              <a:spcBef>
                <a:spcPts val="0"/>
              </a:spcBef>
            </a:pPr>
            <a:r>
              <a:rPr lang="ka-GE" dirty="0"/>
              <a:t>მულტიდისციპლინური გუნდის მიერ ფსიქო-სოციალური დახმარების გაწევა თემში, პაციენტის საცხოვრებელ ადგილზე.</a:t>
            </a:r>
          </a:p>
          <a:p>
            <a:pPr>
              <a:lnSpc>
                <a:spcPct val="110000"/>
              </a:lnSpc>
              <a:spcBef>
                <a:spcPts val="0"/>
              </a:spcBef>
            </a:pPr>
            <a:endParaRPr lang="ka-GE" dirty="0"/>
          </a:p>
          <a:p>
            <a:pPr>
              <a:lnSpc>
                <a:spcPct val="110000"/>
              </a:lnSpc>
              <a:spcBef>
                <a:spcPts val="0"/>
              </a:spcBef>
            </a:pPr>
            <a:r>
              <a:rPr lang="ka-GE" dirty="0"/>
              <a:t>მდგ- მინიმუმ სამი საშტატო ერთეულია და 3 ფიზიკური პირი უნდა მუშაობდეს. </a:t>
            </a:r>
          </a:p>
          <a:p>
            <a:pPr>
              <a:lnSpc>
                <a:spcPct val="110000"/>
              </a:lnSpc>
              <a:spcBef>
                <a:spcPts val="0"/>
              </a:spcBef>
            </a:pPr>
            <a:endParaRPr lang="ka-GE" dirty="0"/>
          </a:p>
          <a:p>
            <a:pPr>
              <a:lnSpc>
                <a:spcPct val="110000"/>
              </a:lnSpc>
              <a:spcBef>
                <a:spcPts val="0"/>
              </a:spcBef>
            </a:pPr>
            <a:r>
              <a:rPr lang="ka-GE" dirty="0"/>
              <a:t>ფსიქიატრი გუნდის აუცილებელი წევრია, ხოლო დანარჩენი წევრები შესაძლებელია იყვნენ: სოციალური მუშაკი, ფსიქოლოგი, ექთანი/უმცროსი ექიმი.  </a:t>
            </a:r>
          </a:p>
          <a:p>
            <a:pPr>
              <a:lnSpc>
                <a:spcPct val="110000"/>
              </a:lnSpc>
              <a:spcBef>
                <a:spcPts val="0"/>
              </a:spcBef>
            </a:pPr>
            <a:endParaRPr lang="ka-GE" dirty="0"/>
          </a:p>
          <a:p>
            <a:pPr>
              <a:lnSpc>
                <a:spcPct val="110000"/>
              </a:lnSpc>
              <a:spcBef>
                <a:spcPts val="0"/>
              </a:spcBef>
            </a:pPr>
            <a:r>
              <a:rPr lang="ka-GE" dirty="0"/>
              <a:t>მდგ გუნდის წევრთა თანაფარდობა პაციენტთა 1/20</a:t>
            </a:r>
          </a:p>
          <a:p>
            <a:endParaRPr lang="ka-GE" dirty="0"/>
          </a:p>
        </p:txBody>
      </p:sp>
    </p:spTree>
    <p:extLst>
      <p:ext uri="{BB962C8B-B14F-4D97-AF65-F5344CB8AC3E}">
        <p14:creationId xmlns:p14="http://schemas.microsoft.com/office/powerpoint/2010/main" val="16601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3A583-746B-4AB2-81A0-EB822B0FBF5A}"/>
              </a:ext>
            </a:extLst>
          </p:cNvPr>
          <p:cNvSpPr>
            <a:spLocks noGrp="1"/>
          </p:cNvSpPr>
          <p:nvPr>
            <p:ph type="title"/>
          </p:nvPr>
        </p:nvSpPr>
        <p:spPr>
          <a:xfrm>
            <a:off x="1007165" y="170985"/>
            <a:ext cx="10515600" cy="832868"/>
          </a:xfrm>
        </p:spPr>
        <p:txBody>
          <a:bodyPr>
            <a:normAutofit/>
          </a:bodyPr>
          <a:lstStyle/>
          <a:p>
            <a:pPr algn="ctr"/>
            <a:r>
              <a:rPr lang="ka-GE" sz="3200" dirty="0"/>
              <a:t>სათემო მობილური გუნდი</a:t>
            </a:r>
          </a:p>
        </p:txBody>
      </p:sp>
      <p:graphicFrame>
        <p:nvGraphicFramePr>
          <p:cNvPr id="5" name="Table 4">
            <a:extLst>
              <a:ext uri="{FF2B5EF4-FFF2-40B4-BE49-F238E27FC236}">
                <a16:creationId xmlns:a16="http://schemas.microsoft.com/office/drawing/2014/main" xmlns="" id="{8116DE46-0EF0-442B-B9D5-C27CF800A644}"/>
              </a:ext>
            </a:extLst>
          </p:cNvPr>
          <p:cNvGraphicFramePr>
            <a:graphicFrameLocks noGrp="1"/>
          </p:cNvGraphicFramePr>
          <p:nvPr>
            <p:extLst>
              <p:ext uri="{D42A27DB-BD31-4B8C-83A1-F6EECF244321}">
                <p14:modId xmlns:p14="http://schemas.microsoft.com/office/powerpoint/2010/main" val="1709198930"/>
              </p:ext>
            </p:extLst>
          </p:nvPr>
        </p:nvGraphicFramePr>
        <p:xfrm>
          <a:off x="465482" y="894521"/>
          <a:ext cx="11261036" cy="5792489"/>
        </p:xfrm>
        <a:graphic>
          <a:graphicData uri="http://schemas.openxmlformats.org/drawingml/2006/table">
            <a:tbl>
              <a:tblPr>
                <a:tableStyleId>{5C22544A-7EE6-4342-B048-85BDC9FD1C3A}</a:tableStyleId>
              </a:tblPr>
              <a:tblGrid>
                <a:gridCol w="309770">
                  <a:extLst>
                    <a:ext uri="{9D8B030D-6E8A-4147-A177-3AD203B41FA5}">
                      <a16:colId xmlns:a16="http://schemas.microsoft.com/office/drawing/2014/main" xmlns="" val="1085959924"/>
                    </a:ext>
                  </a:extLst>
                </a:gridCol>
                <a:gridCol w="9155557">
                  <a:extLst>
                    <a:ext uri="{9D8B030D-6E8A-4147-A177-3AD203B41FA5}">
                      <a16:colId xmlns:a16="http://schemas.microsoft.com/office/drawing/2014/main" xmlns="" val="2679024176"/>
                    </a:ext>
                  </a:extLst>
                </a:gridCol>
                <a:gridCol w="952448">
                  <a:extLst>
                    <a:ext uri="{9D8B030D-6E8A-4147-A177-3AD203B41FA5}">
                      <a16:colId xmlns:a16="http://schemas.microsoft.com/office/drawing/2014/main" xmlns="" val="1446848325"/>
                    </a:ext>
                  </a:extLst>
                </a:gridCol>
                <a:gridCol w="843261">
                  <a:extLst>
                    <a:ext uri="{9D8B030D-6E8A-4147-A177-3AD203B41FA5}">
                      <a16:colId xmlns:a16="http://schemas.microsoft.com/office/drawing/2014/main" xmlns="" val="3699169868"/>
                    </a:ext>
                  </a:extLst>
                </a:gridCol>
              </a:tblGrid>
              <a:tr h="487907">
                <a:tc>
                  <a:txBody>
                    <a:bodyPr/>
                    <a:lstStyle/>
                    <a:p>
                      <a:pPr algn="l" fontAlgn="b"/>
                      <a:r>
                        <a:rPr lang="en-GB" sz="1500" u="none" strike="noStrike">
                          <a:effectLst/>
                        </a:rPr>
                        <a:t>N</a:t>
                      </a:r>
                      <a:endParaRPr lang="en-GB"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დაწესებულება</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dirty="0">
                          <a:effectLst/>
                        </a:rPr>
                        <a:t>გუნდების </a:t>
                      </a:r>
                      <a:r>
                        <a:rPr lang="en-GB" sz="1500" u="none" strike="noStrike" dirty="0">
                          <a:effectLst/>
                        </a:rPr>
                        <a:t>N</a:t>
                      </a:r>
                      <a:endParaRPr lang="ka-GE" sz="1500" b="0" i="0" u="none" strike="noStrike" dirty="0">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dirty="0">
                          <a:effectLst/>
                        </a:rPr>
                        <a:t> თვე/ლ</a:t>
                      </a:r>
                      <a:endParaRPr lang="ka-GE" sz="1500" b="0" i="0" u="none" strike="noStrike" dirty="0">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813521134"/>
                  </a:ext>
                </a:extLst>
              </a:tr>
              <a:tr h="247162">
                <a:tc>
                  <a:txBody>
                    <a:bodyPr/>
                    <a:lstStyle/>
                    <a:p>
                      <a:pPr algn="r" fontAlgn="b"/>
                      <a:r>
                        <a:rPr lang="ka-GE" sz="1500" b="1" u="none" strike="noStrike">
                          <a:solidFill>
                            <a:srgbClr val="0070C0"/>
                          </a:solidFill>
                          <a:effectLst/>
                        </a:rPr>
                        <a:t>1</a:t>
                      </a:r>
                      <a:endParaRPr lang="ka-GE" sz="1500" b="1" i="0" u="none" strike="noStrike">
                        <a:solidFill>
                          <a:srgbClr val="0070C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0070C0"/>
                          </a:solidFill>
                          <a:effectLst/>
                        </a:rPr>
                        <a:t>შპს „ქალაქ თბილისის ფსიქიკური ჯანმრთელობის ცენტრი“</a:t>
                      </a:r>
                      <a:endParaRPr lang="ka-GE" sz="1500" b="1" i="0" u="none" strike="noStrike" dirty="0">
                        <a:solidFill>
                          <a:srgbClr val="0070C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14,200.0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77629171"/>
                  </a:ext>
                </a:extLst>
              </a:tr>
              <a:tr h="247162">
                <a:tc>
                  <a:txBody>
                    <a:bodyPr/>
                    <a:lstStyle/>
                    <a:p>
                      <a:pPr algn="r" fontAlgn="b"/>
                      <a:r>
                        <a:rPr lang="ka-GE" sz="1500" u="none" strike="noStrike">
                          <a:effectLst/>
                        </a:rPr>
                        <a:t>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ა(ა)იპ – საქართველოს ფსიქიკური ჯანმრთელობის ასოციაცია (2019 წლის 1 მარტიდან)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14,200.0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192485490"/>
                  </a:ext>
                </a:extLst>
              </a:tr>
              <a:tr h="247162">
                <a:tc>
                  <a:txBody>
                    <a:bodyPr/>
                    <a:lstStyle/>
                    <a:p>
                      <a:pPr algn="r" fontAlgn="b"/>
                      <a:r>
                        <a:rPr lang="ka-GE" sz="1500" b="1" u="none" strike="noStrike">
                          <a:solidFill>
                            <a:srgbClr val="C00000"/>
                          </a:solidFill>
                          <a:effectLst/>
                        </a:rPr>
                        <a:t>3</a:t>
                      </a:r>
                      <a:endParaRPr lang="ka-GE" sz="1500" b="1" i="0" u="none" strike="noStrike">
                        <a:solidFill>
                          <a:srgbClr val="C0000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a:t>
                      </a:r>
                      <a:endParaRPr lang="ka-GE" sz="1500" b="1" i="0" u="none" strike="noStrike" dirty="0">
                        <a:solidFill>
                          <a:srgbClr val="C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14,200.0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786371720"/>
                  </a:ext>
                </a:extLst>
              </a:tr>
              <a:tr h="247162">
                <a:tc>
                  <a:txBody>
                    <a:bodyPr/>
                    <a:lstStyle/>
                    <a:p>
                      <a:pPr algn="r" fontAlgn="b"/>
                      <a:r>
                        <a:rPr lang="ka-GE" sz="1500" b="1" u="none" strike="noStrike">
                          <a:solidFill>
                            <a:schemeClr val="accent1">
                              <a:lumMod val="75000"/>
                            </a:schemeClr>
                          </a:solidFill>
                          <a:effectLst/>
                        </a:rPr>
                        <a:t>4</a:t>
                      </a:r>
                      <a:endParaRPr lang="ka-GE" sz="1500" b="1" i="0" u="none" strike="noStrike">
                        <a:solidFill>
                          <a:schemeClr val="accent1">
                            <a:lumMod val="75000"/>
                          </a:schemeClr>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chemeClr val="accent1">
                              <a:lumMod val="75000"/>
                            </a:schemeClr>
                          </a:solidFill>
                          <a:effectLst/>
                        </a:rPr>
                        <a:t>შპს „რუსთავის ფსიქიკური ჯანმრთელობის ცენტრი“ (2019 წლის 1 მარტიდან)</a:t>
                      </a:r>
                      <a:endParaRPr lang="ka-GE" sz="1500" b="1" i="0" u="none" strike="noStrike" dirty="0">
                        <a:solidFill>
                          <a:schemeClr val="accent1">
                            <a:lumMod val="75000"/>
                          </a:schemeClr>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3</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21,300.0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550835658"/>
                  </a:ext>
                </a:extLst>
              </a:tr>
              <a:tr h="247162">
                <a:tc>
                  <a:txBody>
                    <a:bodyPr/>
                    <a:lstStyle/>
                    <a:p>
                      <a:pPr algn="r" fontAlgn="b"/>
                      <a:r>
                        <a:rPr lang="ka-GE" sz="1500" u="none" strike="noStrike">
                          <a:effectLst/>
                        </a:rPr>
                        <a:t>5</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dirty="0">
                          <a:effectLst/>
                        </a:rPr>
                        <a:t>შპს „თელავის ფსიქონევროლოგიური დისპანსერი“ (2019 წლის 1 მარტიდან)</a:t>
                      </a:r>
                      <a:endParaRPr lang="ka-GE" sz="1500" b="0" i="0" u="none" strike="noStrike" dirty="0">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14,200.0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409195386"/>
                  </a:ext>
                </a:extLst>
              </a:tr>
              <a:tr h="247162">
                <a:tc>
                  <a:txBody>
                    <a:bodyPr/>
                    <a:lstStyle/>
                    <a:p>
                      <a:pPr algn="r" fontAlgn="b"/>
                      <a:r>
                        <a:rPr lang="ka-GE" sz="1500" u="none" strike="noStrike">
                          <a:effectLst/>
                        </a:rPr>
                        <a:t>6</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შპს „ქუთაისის ფსიქიკური ჯანმრთელობის ცენტრი“</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270931015"/>
                  </a:ext>
                </a:extLst>
              </a:tr>
              <a:tr h="247162">
                <a:tc>
                  <a:txBody>
                    <a:bodyPr/>
                    <a:lstStyle/>
                    <a:p>
                      <a:pPr algn="r" fontAlgn="b"/>
                      <a:r>
                        <a:rPr lang="ka-GE" sz="1500" u="none" strike="noStrike">
                          <a:effectLst/>
                        </a:rPr>
                        <a:t>7</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შპს „ბათუმის სამედიცინო ცენტრი“</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41895213"/>
                  </a:ext>
                </a:extLst>
              </a:tr>
              <a:tr h="247162">
                <a:tc>
                  <a:txBody>
                    <a:bodyPr/>
                    <a:lstStyle/>
                    <a:p>
                      <a:pPr algn="l" fontAlgn="b"/>
                      <a:endParaRPr lang="ka-GE" sz="1500" b="1" i="0" u="none" strike="noStrike">
                        <a:solidFill>
                          <a:srgbClr val="C0000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 (2019 წლის 1 მარტიდან)</a:t>
                      </a:r>
                      <a:endParaRPr lang="ka-GE" sz="1500" b="1" i="0" u="none" strike="noStrike" dirty="0">
                        <a:solidFill>
                          <a:srgbClr val="C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05690583"/>
                  </a:ext>
                </a:extLst>
              </a:tr>
              <a:tr h="247162">
                <a:tc>
                  <a:txBody>
                    <a:bodyPr/>
                    <a:lstStyle/>
                    <a:p>
                      <a:pPr algn="r" fontAlgn="b"/>
                      <a:r>
                        <a:rPr lang="ka-GE" sz="1500" u="none" strike="noStrike">
                          <a:effectLst/>
                        </a:rPr>
                        <a:t>8</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შპს „აღმოსავლეთ საქართველოს ფსიქიკური ჯანმრთელობის ცენტრი“ (2019 წლის 1 ივნისიდან)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4143426961"/>
                  </a:ext>
                </a:extLst>
              </a:tr>
              <a:tr h="247162">
                <a:tc>
                  <a:txBody>
                    <a:bodyPr/>
                    <a:lstStyle/>
                    <a:p>
                      <a:pPr algn="r" fontAlgn="b"/>
                      <a:r>
                        <a:rPr lang="ka-GE" sz="1500" u="none" strike="noStrike">
                          <a:effectLst/>
                        </a:rPr>
                        <a:t>9</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შპს „სენაკის სარაიონთაშორისო ფსიქონევროლოგიური დისპანსერი“ (2019 წლის 1 მარტიდან)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585446772"/>
                  </a:ext>
                </a:extLst>
              </a:tr>
              <a:tr h="247162">
                <a:tc>
                  <a:txBody>
                    <a:bodyPr/>
                    <a:lstStyle/>
                    <a:p>
                      <a:pPr algn="r" fontAlgn="b"/>
                      <a:r>
                        <a:rPr lang="ka-GE" sz="1500" u="none" strike="noStrike">
                          <a:effectLst/>
                        </a:rPr>
                        <a:t>10</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 ააიპ ,,სამცხე-ჯავახეთის ფსიქიკური ჯანმრთელობის სათემო ცენტრი“ (2019 წლის 1 თებერვლიდან)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909227884"/>
                  </a:ext>
                </a:extLst>
              </a:tr>
              <a:tr h="247162">
                <a:tc>
                  <a:txBody>
                    <a:bodyPr/>
                    <a:lstStyle/>
                    <a:p>
                      <a:pPr algn="l" fontAlgn="b"/>
                      <a:endParaRPr lang="ka-GE" sz="1500" b="1" i="0" u="none" strike="noStrike">
                        <a:solidFill>
                          <a:schemeClr val="accent1">
                            <a:lumMod val="75000"/>
                          </a:schemeClr>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chemeClr val="accent1">
                              <a:lumMod val="75000"/>
                            </a:schemeClr>
                          </a:solidFill>
                          <a:effectLst/>
                        </a:rPr>
                        <a:t>შპს „რუსთავის ფსიქიკური ჯანმრთელობის ცენტრი“ (2019 წლის 1 ივნისიდან)</a:t>
                      </a:r>
                      <a:endParaRPr lang="ka-GE" sz="1500" b="1" i="0" u="none" strike="noStrike" dirty="0">
                        <a:solidFill>
                          <a:schemeClr val="accent1">
                            <a:lumMod val="75000"/>
                          </a:schemeClr>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3921885342"/>
                  </a:ext>
                </a:extLst>
              </a:tr>
              <a:tr h="247162">
                <a:tc>
                  <a:txBody>
                    <a:bodyPr/>
                    <a:lstStyle/>
                    <a:p>
                      <a:pPr algn="r" fontAlgn="b"/>
                      <a:r>
                        <a:rPr lang="ka-GE" sz="1500" u="none" strike="noStrike">
                          <a:effectLst/>
                        </a:rPr>
                        <a:t>11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dirty="0">
                          <a:effectLst/>
                        </a:rPr>
                        <a:t>შპს „სენაკის სარაიონთაშორისო ფსიქონევროლოგიური დისპანსერი“ (2019 წლის 1 ივნისიდან)</a:t>
                      </a:r>
                      <a:endParaRPr lang="ka-GE" sz="1500" b="0" i="0" u="none" strike="noStrike" dirty="0">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849554036"/>
                  </a:ext>
                </a:extLst>
              </a:tr>
              <a:tr h="247162">
                <a:tc>
                  <a:txBody>
                    <a:bodyPr/>
                    <a:lstStyle/>
                    <a:p>
                      <a:pPr algn="r" fontAlgn="b"/>
                      <a:r>
                        <a:rPr lang="ka-GE" sz="1500" u="none" strike="noStrike">
                          <a:effectLst/>
                        </a:rPr>
                        <a:t>12</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შპს ,,იმერმედი" (2019 წლის 1 ივნისიდან)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3766202639"/>
                  </a:ext>
                </a:extLst>
              </a:tr>
              <a:tr h="247162">
                <a:tc>
                  <a:txBody>
                    <a:bodyPr/>
                    <a:lstStyle/>
                    <a:p>
                      <a:pPr algn="r" fontAlgn="b"/>
                      <a:r>
                        <a:rPr lang="ka-GE" sz="1500" u="none" strike="noStrike">
                          <a:effectLst/>
                        </a:rPr>
                        <a:t>13</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ააიპ ,,ოზურგეთის ფსიქიკური ჯანმრთელობის სათემო ცენტრი“  (2019 წლის 1 თებერვლიდან)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464791149"/>
                  </a:ext>
                </a:extLst>
              </a:tr>
              <a:tr h="247162">
                <a:tc>
                  <a:txBody>
                    <a:bodyPr/>
                    <a:lstStyle/>
                    <a:p>
                      <a:pPr algn="l" fontAlgn="b"/>
                      <a:endParaRPr lang="ka-GE" sz="1500" b="1" i="0" u="none" strike="noStrike">
                        <a:solidFill>
                          <a:srgbClr val="C0000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 (2019 წლის 1 ივნისიდან)</a:t>
                      </a:r>
                      <a:endParaRPr lang="ka-GE" sz="1500" b="1" i="0" u="none" strike="noStrike" dirty="0">
                        <a:solidFill>
                          <a:srgbClr val="C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510333608"/>
                  </a:ext>
                </a:extLst>
              </a:tr>
              <a:tr h="247162">
                <a:tc>
                  <a:txBody>
                    <a:bodyPr/>
                    <a:lstStyle/>
                    <a:p>
                      <a:pPr algn="r" fontAlgn="b"/>
                      <a:r>
                        <a:rPr lang="ka-GE" sz="1500" u="none" strike="noStrike">
                          <a:effectLst/>
                        </a:rPr>
                        <a:t>14</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ლანჩხუთის ფსიქონევროლოგიური დისპანსერი შპს „ნევრონი“ (2019 წლის 1 ივნისიდან)</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305556316"/>
                  </a:ext>
                </a:extLst>
              </a:tr>
              <a:tr h="247162">
                <a:tc>
                  <a:txBody>
                    <a:bodyPr/>
                    <a:lstStyle/>
                    <a:p>
                      <a:pPr algn="l" fontAlgn="b"/>
                      <a:endParaRPr lang="ka-GE" sz="1500" b="1" i="0" u="none" strike="noStrike">
                        <a:solidFill>
                          <a:srgbClr val="C0000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C00000"/>
                          </a:solidFill>
                          <a:effectLst/>
                        </a:rPr>
                        <a:t>შპს „ფსიქიკური ჯანმრთელობის და ნარკომანიის პრევენციის ცენტრი“ (2019 წლის 1 ივნისიდან)</a:t>
                      </a:r>
                      <a:endParaRPr lang="ka-GE" sz="1500" b="1" i="0" u="none" strike="noStrike" dirty="0">
                        <a:solidFill>
                          <a:srgbClr val="C0000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030981114"/>
                  </a:ext>
                </a:extLst>
              </a:tr>
              <a:tr h="247162">
                <a:tc>
                  <a:txBody>
                    <a:bodyPr/>
                    <a:lstStyle/>
                    <a:p>
                      <a:pPr algn="l" fontAlgn="b"/>
                      <a:endParaRPr lang="ka-GE" sz="1500" b="1" i="0" u="none" strike="noStrike">
                        <a:solidFill>
                          <a:srgbClr val="0070C0"/>
                        </a:solidFill>
                        <a:effectLst/>
                        <a:latin typeface="Sylfaen" panose="010A0502050306030303" pitchFamily="18" charset="0"/>
                      </a:endParaRPr>
                    </a:p>
                  </a:txBody>
                  <a:tcPr marL="6094" marR="6094" marT="6094" marB="0" anchor="b"/>
                </a:tc>
                <a:tc>
                  <a:txBody>
                    <a:bodyPr/>
                    <a:lstStyle/>
                    <a:p>
                      <a:pPr algn="l" fontAlgn="b"/>
                      <a:r>
                        <a:rPr lang="ka-GE" sz="1500" b="1" u="none" strike="noStrike" dirty="0">
                          <a:solidFill>
                            <a:srgbClr val="0070C0"/>
                          </a:solidFill>
                          <a:effectLst/>
                        </a:rPr>
                        <a:t>შპს „ქალაქ თბილისის ფსიქიკური ჯანმრთელობის ცენტრი“ (2019 წლის 1 ივნისიდან)</a:t>
                      </a:r>
                      <a:endParaRPr lang="ka-GE" sz="1500" b="1" i="0" u="none" strike="noStrike" dirty="0">
                        <a:solidFill>
                          <a:srgbClr val="0070C0"/>
                        </a:solidFill>
                        <a:effectLst/>
                        <a:latin typeface="Sylfaen" panose="010A0502050306030303" pitchFamily="18" charset="0"/>
                      </a:endParaRPr>
                    </a:p>
                  </a:txBody>
                  <a:tcPr marL="6094" marR="6094" marT="6094" marB="0" anchor="b"/>
                </a:tc>
                <a:tc>
                  <a:txBody>
                    <a:bodyPr/>
                    <a:lstStyle/>
                    <a:p>
                      <a:pPr algn="ctr" fontAlgn="b"/>
                      <a:r>
                        <a:rPr lang="ka-GE" sz="1500" u="none" strike="noStrike">
                          <a:effectLst/>
                        </a:rPr>
                        <a:t>1</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a:effectLst/>
                        </a:rPr>
                        <a:t>7,100.0</a:t>
                      </a:r>
                      <a:endParaRPr lang="ka-GE" sz="1500" b="0" i="0" u="none" strike="noStrike">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2216714054"/>
                  </a:ext>
                </a:extLst>
              </a:tr>
              <a:tr h="345292">
                <a:tc>
                  <a:txBody>
                    <a:bodyPr/>
                    <a:lstStyle/>
                    <a:p>
                      <a:pPr algn="r" fontAlgn="b"/>
                      <a:r>
                        <a:rPr lang="ka-GE" sz="1500" u="none" strike="noStrike">
                          <a:effectLst/>
                        </a:rPr>
                        <a:t>15</a:t>
                      </a:r>
                      <a:endParaRPr lang="ka-GE" sz="15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dirty="0">
                          <a:effectLst/>
                        </a:rPr>
                        <a:t>შპს „აკად. ბ. ნანეიშვილის სახ. ფსიქიკური ჯანმრთელობის ეროვნული ცენტრი“(2019 წლის 1 ივნისიდან)</a:t>
                      </a:r>
                      <a:endParaRPr lang="ka-GE" sz="1500" b="0" i="0" u="none" strike="noStrike" dirty="0">
                        <a:solidFill>
                          <a:srgbClr val="000000"/>
                        </a:solidFill>
                        <a:effectLst/>
                        <a:latin typeface="Sylfaen" panose="010A0502050306030303" pitchFamily="18" charset="0"/>
                      </a:endParaRPr>
                    </a:p>
                  </a:txBody>
                  <a:tcPr marL="6094" marR="6094" marT="6094" marB="0" anchor="b"/>
                </a:tc>
                <a:tc>
                  <a:txBody>
                    <a:bodyPr/>
                    <a:lstStyle/>
                    <a:p>
                      <a:pPr algn="ctr" fontAlgn="b"/>
                      <a:r>
                        <a:rPr lang="ka-GE" sz="1500" u="none" strike="noStrike" dirty="0">
                          <a:effectLst/>
                        </a:rPr>
                        <a:t>1</a:t>
                      </a:r>
                      <a:endParaRPr lang="ka-GE" sz="1500" b="0" i="0" u="none" strike="noStrike" dirty="0">
                        <a:solidFill>
                          <a:srgbClr val="000000"/>
                        </a:solidFill>
                        <a:effectLst/>
                        <a:latin typeface="Sylfaen" panose="010A0502050306030303" pitchFamily="18" charset="0"/>
                      </a:endParaRPr>
                    </a:p>
                  </a:txBody>
                  <a:tcPr marL="6094" marR="6094" marT="6094" marB="0" anchor="b"/>
                </a:tc>
                <a:tc>
                  <a:txBody>
                    <a:bodyPr/>
                    <a:lstStyle/>
                    <a:p>
                      <a:pPr algn="l" fontAlgn="b"/>
                      <a:r>
                        <a:rPr lang="ka-GE" sz="1500" u="none" strike="noStrike" dirty="0">
                          <a:effectLst/>
                        </a:rPr>
                        <a:t>7,100.0</a:t>
                      </a:r>
                      <a:endParaRPr lang="ka-GE" sz="1500" b="0" i="0" u="none" strike="noStrike" dirty="0">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268969001"/>
                  </a:ext>
                </a:extLst>
              </a:tr>
              <a:tr h="263212">
                <a:tc>
                  <a:txBody>
                    <a:bodyPr/>
                    <a:lstStyle/>
                    <a:p>
                      <a:pPr algn="l" fontAlgn="b"/>
                      <a:endParaRPr lang="ka-GE" sz="1100" b="0" i="0" u="none" strike="noStrike">
                        <a:solidFill>
                          <a:srgbClr val="000000"/>
                        </a:solidFill>
                        <a:effectLst/>
                        <a:latin typeface="Sylfaen" panose="010A0502050306030303" pitchFamily="18" charset="0"/>
                      </a:endParaRPr>
                    </a:p>
                  </a:txBody>
                  <a:tcPr marL="6094" marR="6094" marT="6094" marB="0" anchor="b"/>
                </a:tc>
                <a:tc>
                  <a:txBody>
                    <a:bodyPr/>
                    <a:lstStyle/>
                    <a:p>
                      <a:pPr algn="l" fontAlgn="b"/>
                      <a:r>
                        <a:rPr lang="ka-GE" sz="1600" u="none" strike="noStrike" dirty="0">
                          <a:effectLst/>
                        </a:rPr>
                        <a:t>სულ</a:t>
                      </a:r>
                      <a:endParaRPr lang="ka-GE" sz="1600" b="0" i="0" u="none" strike="noStrike" dirty="0">
                        <a:solidFill>
                          <a:srgbClr val="000000"/>
                        </a:solidFill>
                        <a:effectLst/>
                        <a:latin typeface="Sylfaen" panose="010A0502050306030303" pitchFamily="18" charset="0"/>
                      </a:endParaRPr>
                    </a:p>
                  </a:txBody>
                  <a:tcPr marL="6094" marR="6094" marT="6094" marB="0" anchor="b"/>
                </a:tc>
                <a:tc>
                  <a:txBody>
                    <a:bodyPr/>
                    <a:lstStyle/>
                    <a:p>
                      <a:pPr algn="ctr" fontAlgn="b"/>
                      <a:r>
                        <a:rPr lang="ka-GE" sz="1600" u="none" strike="noStrike" dirty="0">
                          <a:effectLst/>
                        </a:rPr>
                        <a:t>26</a:t>
                      </a:r>
                      <a:endParaRPr lang="ka-GE" sz="1600" b="0" i="0" u="none" strike="noStrike" dirty="0">
                        <a:solidFill>
                          <a:srgbClr val="000000"/>
                        </a:solidFill>
                        <a:effectLst/>
                        <a:latin typeface="Sylfaen" panose="010A0502050306030303" pitchFamily="18" charset="0"/>
                      </a:endParaRPr>
                    </a:p>
                  </a:txBody>
                  <a:tcPr marL="6094" marR="6094" marT="6094" marB="0" anchor="b"/>
                </a:tc>
                <a:tc>
                  <a:txBody>
                    <a:bodyPr/>
                    <a:lstStyle/>
                    <a:p>
                      <a:pPr algn="l" fontAlgn="b"/>
                      <a:endParaRPr lang="ka-GE" sz="1600" b="0" i="0" u="none" strike="noStrike" dirty="0">
                        <a:solidFill>
                          <a:srgbClr val="000000"/>
                        </a:solidFill>
                        <a:effectLst/>
                        <a:latin typeface="Sylfaen" panose="010A0502050306030303" pitchFamily="18" charset="0"/>
                      </a:endParaRPr>
                    </a:p>
                  </a:txBody>
                  <a:tcPr marL="6094" marR="6094" marT="6094" marB="0" anchor="b"/>
                </a:tc>
                <a:extLst>
                  <a:ext uri="{0D108BD9-81ED-4DB2-BD59-A6C34878D82A}">
                    <a16:rowId xmlns:a16="http://schemas.microsoft.com/office/drawing/2014/main" xmlns="" val="1860300392"/>
                  </a:ext>
                </a:extLst>
              </a:tr>
            </a:tbl>
          </a:graphicData>
        </a:graphic>
      </p:graphicFrame>
    </p:spTree>
    <p:extLst>
      <p:ext uri="{BB962C8B-B14F-4D97-AF65-F5344CB8AC3E}">
        <p14:creationId xmlns:p14="http://schemas.microsoft.com/office/powerpoint/2010/main" val="225295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D01AF-EF51-43F3-9A98-7243F00BFCBF}"/>
              </a:ext>
            </a:extLst>
          </p:cNvPr>
          <p:cNvSpPr>
            <a:spLocks noGrp="1"/>
          </p:cNvSpPr>
          <p:nvPr>
            <p:ph type="title"/>
          </p:nvPr>
        </p:nvSpPr>
        <p:spPr>
          <a:xfrm>
            <a:off x="838200" y="0"/>
            <a:ext cx="10515600" cy="1076451"/>
          </a:xfrm>
        </p:spPr>
        <p:txBody>
          <a:bodyPr>
            <a:normAutofit/>
          </a:bodyPr>
          <a:lstStyle/>
          <a:p>
            <a:pPr algn="ctr"/>
            <a:r>
              <a:rPr lang="ka-GE" sz="2800" dirty="0"/>
              <a:t>სათემო მობილური გუნდების ლოკაცია რეგიონების მიხედვით </a:t>
            </a:r>
          </a:p>
        </p:txBody>
      </p:sp>
      <p:graphicFrame>
        <p:nvGraphicFramePr>
          <p:cNvPr id="3" name="Table 2">
            <a:extLst>
              <a:ext uri="{FF2B5EF4-FFF2-40B4-BE49-F238E27FC236}">
                <a16:creationId xmlns:a16="http://schemas.microsoft.com/office/drawing/2014/main" xmlns="" id="{ED2A2D3C-9E61-4BE4-AD2C-2C3933CD0379}"/>
              </a:ext>
            </a:extLst>
          </p:cNvPr>
          <p:cNvGraphicFramePr>
            <a:graphicFrameLocks noGrp="1"/>
          </p:cNvGraphicFramePr>
          <p:nvPr>
            <p:extLst>
              <p:ext uri="{D42A27DB-BD31-4B8C-83A1-F6EECF244321}">
                <p14:modId xmlns:p14="http://schemas.microsoft.com/office/powerpoint/2010/main" val="2924634823"/>
              </p:ext>
            </p:extLst>
          </p:nvPr>
        </p:nvGraphicFramePr>
        <p:xfrm>
          <a:off x="182880" y="861205"/>
          <a:ext cx="11800013" cy="5874747"/>
        </p:xfrm>
        <a:graphic>
          <a:graphicData uri="http://schemas.openxmlformats.org/drawingml/2006/table">
            <a:tbl>
              <a:tblPr firstRow="1" firstCol="1" bandRow="1">
                <a:tableStyleId>{17292A2E-F333-43FB-9621-5CBBE7FDCDCB}</a:tableStyleId>
              </a:tblPr>
              <a:tblGrid>
                <a:gridCol w="6542495">
                  <a:extLst>
                    <a:ext uri="{9D8B030D-6E8A-4147-A177-3AD203B41FA5}">
                      <a16:colId xmlns:a16="http://schemas.microsoft.com/office/drawing/2014/main" xmlns="" val="3499750462"/>
                    </a:ext>
                  </a:extLst>
                </a:gridCol>
                <a:gridCol w="1277354">
                  <a:extLst>
                    <a:ext uri="{9D8B030D-6E8A-4147-A177-3AD203B41FA5}">
                      <a16:colId xmlns:a16="http://schemas.microsoft.com/office/drawing/2014/main" xmlns="" val="4226471084"/>
                    </a:ext>
                  </a:extLst>
                </a:gridCol>
                <a:gridCol w="1451589">
                  <a:extLst>
                    <a:ext uri="{9D8B030D-6E8A-4147-A177-3AD203B41FA5}">
                      <a16:colId xmlns:a16="http://schemas.microsoft.com/office/drawing/2014/main" xmlns="" val="2401421645"/>
                    </a:ext>
                  </a:extLst>
                </a:gridCol>
                <a:gridCol w="1891748">
                  <a:extLst>
                    <a:ext uri="{9D8B030D-6E8A-4147-A177-3AD203B41FA5}">
                      <a16:colId xmlns:a16="http://schemas.microsoft.com/office/drawing/2014/main" xmlns="" val="3192646316"/>
                    </a:ext>
                  </a:extLst>
                </a:gridCol>
                <a:gridCol w="636827">
                  <a:extLst>
                    <a:ext uri="{9D8B030D-6E8A-4147-A177-3AD203B41FA5}">
                      <a16:colId xmlns:a16="http://schemas.microsoft.com/office/drawing/2014/main" xmlns="" val="395749939"/>
                    </a:ext>
                  </a:extLst>
                </a:gridCol>
              </a:tblGrid>
              <a:tr h="155405">
                <a:tc>
                  <a:txBody>
                    <a:bodyPr/>
                    <a:lstStyle/>
                    <a:p>
                      <a:pPr algn="l" fontAlgn="t"/>
                      <a:r>
                        <a:rPr lang="ka-GE" sz="1400" b="0" u="none" strike="noStrike" dirty="0">
                          <a:effectLst/>
                        </a:rPr>
                        <a:t>რეგიონი/რაიონი</a:t>
                      </a:r>
                      <a:endParaRPr lang="ka-GE" sz="1400" b="0" i="0" u="none" strike="noStrike" dirty="0">
                        <a:solidFill>
                          <a:srgbClr val="000000"/>
                        </a:solidFill>
                        <a:effectLst/>
                        <a:latin typeface="Sylfaen" panose="010A0502050306030303" pitchFamily="18" charset="0"/>
                      </a:endParaRPr>
                    </a:p>
                  </a:txBody>
                  <a:tcPr marL="5359" marR="5359" marT="5359" marB="0">
                    <a:solidFill>
                      <a:srgbClr val="002060"/>
                    </a:solidFill>
                  </a:tcPr>
                </a:tc>
                <a:tc>
                  <a:txBody>
                    <a:bodyPr/>
                    <a:lstStyle/>
                    <a:p>
                      <a:pPr algn="ctr" fontAlgn="t"/>
                      <a:r>
                        <a:rPr lang="ka-GE" sz="1400" b="0" u="none" strike="noStrike">
                          <a:effectLst/>
                        </a:rPr>
                        <a:t>მოსახლეობა </a:t>
                      </a:r>
                      <a:endParaRPr lang="ka-GE" sz="1400" b="0" i="0" u="none" strike="noStrike">
                        <a:solidFill>
                          <a:srgbClr val="000000"/>
                        </a:solidFill>
                        <a:effectLst/>
                        <a:latin typeface="Sylfaen" panose="010A0502050306030303" pitchFamily="18" charset="0"/>
                      </a:endParaRPr>
                    </a:p>
                  </a:txBody>
                  <a:tcPr marL="5359" marR="5359" marT="5359" marB="0">
                    <a:solidFill>
                      <a:srgbClr val="002060"/>
                    </a:solidFill>
                  </a:tcPr>
                </a:tc>
                <a:tc gridSpan="2">
                  <a:txBody>
                    <a:bodyPr/>
                    <a:lstStyle/>
                    <a:p>
                      <a:pPr algn="ctr" fontAlgn="t"/>
                      <a:r>
                        <a:rPr lang="ka-GE" sz="1400" b="0" u="none" strike="noStrike" dirty="0">
                          <a:effectLst/>
                        </a:rPr>
                        <a:t>კადრების/შტატის რ-ბა</a:t>
                      </a:r>
                      <a:endParaRPr lang="ka-GE" sz="1400" b="0" i="0" u="none" strike="noStrike" dirty="0">
                        <a:solidFill>
                          <a:srgbClr val="000000"/>
                        </a:solidFill>
                        <a:effectLst/>
                        <a:latin typeface="Sylfaen" panose="010A0502050306030303" pitchFamily="18" charset="0"/>
                      </a:endParaRPr>
                    </a:p>
                  </a:txBody>
                  <a:tcPr marL="5359" marR="5359" marT="5359" marB="0">
                    <a:solidFill>
                      <a:srgbClr val="002060"/>
                    </a:solidFill>
                  </a:tcPr>
                </a:tc>
                <a:tc hMerge="1">
                  <a:txBody>
                    <a:bodyPr/>
                    <a:lstStyle/>
                    <a:p>
                      <a:endParaRPr lang="ka-GE"/>
                    </a:p>
                  </a:txBody>
                  <a:tcPr/>
                </a:tc>
                <a:tc>
                  <a:txBody>
                    <a:bodyPr/>
                    <a:lstStyle/>
                    <a:p>
                      <a:pPr algn="ctr" fontAlgn="t"/>
                      <a:endParaRPr lang="ka-GE" sz="1400" b="0" i="0" u="none" strike="noStrike">
                        <a:solidFill>
                          <a:srgbClr val="000000"/>
                        </a:solidFill>
                        <a:effectLst/>
                        <a:latin typeface="Sylfaen" panose="010A0502050306030303" pitchFamily="18" charset="0"/>
                      </a:endParaRPr>
                    </a:p>
                  </a:txBody>
                  <a:tcPr marL="5359" marR="5359" marT="5359" marB="0">
                    <a:solidFill>
                      <a:srgbClr val="002060"/>
                    </a:solidFill>
                  </a:tcPr>
                </a:tc>
                <a:extLst>
                  <a:ext uri="{0D108BD9-81ED-4DB2-BD59-A6C34878D82A}">
                    <a16:rowId xmlns:a16="http://schemas.microsoft.com/office/drawing/2014/main" xmlns="" val="2727839176"/>
                  </a:ext>
                </a:extLst>
              </a:tr>
              <a:tr h="357286">
                <a:tc>
                  <a:txBody>
                    <a:bodyPr/>
                    <a:lstStyle/>
                    <a:p>
                      <a:pPr algn="l" fontAlgn="t"/>
                      <a:endParaRPr lang="ka-GE" sz="1400" b="0" i="0" u="none" strike="noStrike" dirty="0">
                        <a:solidFill>
                          <a:schemeClr val="bg1"/>
                        </a:solidFill>
                        <a:effectLst/>
                        <a:latin typeface="Sylfaen" panose="010A0502050306030303" pitchFamily="18" charset="0"/>
                      </a:endParaRPr>
                    </a:p>
                  </a:txBody>
                  <a:tcPr marL="5359" marR="5359" marT="5359" marB="0">
                    <a:solidFill>
                      <a:srgbClr val="002060"/>
                    </a:solidFill>
                  </a:tcPr>
                </a:tc>
                <a:tc>
                  <a:txBody>
                    <a:bodyPr/>
                    <a:lstStyle/>
                    <a:p>
                      <a:pPr algn="ctr" fontAlgn="t"/>
                      <a:endParaRPr lang="ka-GE" sz="1400" b="0" i="0" u="none" strike="noStrike" dirty="0">
                        <a:solidFill>
                          <a:schemeClr val="bg1"/>
                        </a:solidFill>
                        <a:effectLst/>
                        <a:latin typeface="Sylfaen" panose="010A0502050306030303" pitchFamily="18" charset="0"/>
                      </a:endParaRPr>
                    </a:p>
                  </a:txBody>
                  <a:tcPr marL="5359" marR="5359" marT="5359" marB="0">
                    <a:solidFill>
                      <a:srgbClr val="002060"/>
                    </a:solidFill>
                  </a:tcPr>
                </a:tc>
                <a:tc>
                  <a:txBody>
                    <a:bodyPr/>
                    <a:lstStyle/>
                    <a:p>
                      <a:pPr algn="ctr" fontAlgn="t"/>
                      <a:r>
                        <a:rPr lang="ka-GE" sz="1400" b="0" u="none" strike="noStrike">
                          <a:solidFill>
                            <a:schemeClr val="bg1"/>
                          </a:solidFill>
                          <a:effectLst/>
                        </a:rPr>
                        <a:t>ფსიქიატრი</a:t>
                      </a:r>
                      <a:endParaRPr lang="ka-GE" sz="1400" b="0" i="0" u="none" strike="noStrike">
                        <a:solidFill>
                          <a:schemeClr val="bg1"/>
                        </a:solidFill>
                        <a:effectLst/>
                        <a:latin typeface="Sylfaen" panose="010A0502050306030303" pitchFamily="18" charset="0"/>
                      </a:endParaRPr>
                    </a:p>
                  </a:txBody>
                  <a:tcPr marL="5359" marR="5359" marT="5359" marB="0">
                    <a:solidFill>
                      <a:srgbClr val="002060"/>
                    </a:solidFill>
                  </a:tcPr>
                </a:tc>
                <a:tc>
                  <a:txBody>
                    <a:bodyPr/>
                    <a:lstStyle/>
                    <a:p>
                      <a:pPr algn="ctr" fontAlgn="t"/>
                      <a:r>
                        <a:rPr lang="ka-GE" sz="1100" b="0" u="none" strike="noStrike" dirty="0">
                          <a:solidFill>
                            <a:schemeClr val="bg1"/>
                          </a:solidFill>
                          <a:effectLst/>
                        </a:rPr>
                        <a:t>სოც მუშაკი, ფსიქოლოგი, ექთანი/უმცროსი ექიმი. </a:t>
                      </a:r>
                      <a:endParaRPr lang="ka-GE" sz="1100" b="0" i="0" u="none" strike="noStrike" dirty="0">
                        <a:solidFill>
                          <a:schemeClr val="bg1"/>
                        </a:solidFill>
                        <a:effectLst/>
                        <a:latin typeface="Sylfaen" panose="010A0502050306030303" pitchFamily="18" charset="0"/>
                      </a:endParaRPr>
                    </a:p>
                  </a:txBody>
                  <a:tcPr marL="5359" marR="5359" marT="5359" marB="0">
                    <a:solidFill>
                      <a:srgbClr val="002060"/>
                    </a:solidFill>
                  </a:tcPr>
                </a:tc>
                <a:tc>
                  <a:txBody>
                    <a:bodyPr/>
                    <a:lstStyle/>
                    <a:p>
                      <a:pPr algn="ctr" fontAlgn="t"/>
                      <a:r>
                        <a:rPr lang="ka-GE" sz="1400" b="0" u="none" strike="noStrike" dirty="0">
                          <a:solidFill>
                            <a:schemeClr val="bg1"/>
                          </a:solidFill>
                          <a:effectLst/>
                        </a:rPr>
                        <a:t>გუნდების  </a:t>
                      </a:r>
                      <a:r>
                        <a:rPr lang="en-GB" sz="1400" b="0" u="none" strike="noStrike" dirty="0">
                          <a:solidFill>
                            <a:schemeClr val="bg1"/>
                          </a:solidFill>
                          <a:effectLst/>
                        </a:rPr>
                        <a:t>N</a:t>
                      </a:r>
                      <a:endParaRPr lang="ka-GE" sz="1400" b="0" i="0" u="none" strike="noStrike" dirty="0">
                        <a:solidFill>
                          <a:schemeClr val="bg1"/>
                        </a:solidFill>
                        <a:effectLst/>
                        <a:latin typeface="Sylfaen" panose="010A0502050306030303" pitchFamily="18" charset="0"/>
                      </a:endParaRPr>
                    </a:p>
                  </a:txBody>
                  <a:tcPr marL="5359" marR="5359" marT="5359" marB="0">
                    <a:solidFill>
                      <a:srgbClr val="002060"/>
                    </a:solidFill>
                  </a:tcPr>
                </a:tc>
                <a:extLst>
                  <a:ext uri="{0D108BD9-81ED-4DB2-BD59-A6C34878D82A}">
                    <a16:rowId xmlns:a16="http://schemas.microsoft.com/office/drawing/2014/main" xmlns="" val="3522470188"/>
                  </a:ext>
                </a:extLst>
              </a:tr>
              <a:tr h="155405">
                <a:tc>
                  <a:txBody>
                    <a:bodyPr/>
                    <a:lstStyle/>
                    <a:p>
                      <a:pPr algn="l" fontAlgn="t"/>
                      <a:r>
                        <a:rPr lang="ka-GE" sz="1500" b="0" u="none" strike="noStrike" dirty="0">
                          <a:effectLst/>
                        </a:rPr>
                        <a:t>ბათუმი-ქობულეთი</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227633</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4</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066683074"/>
                  </a:ext>
                </a:extLst>
              </a:tr>
              <a:tr h="155405">
                <a:tc>
                  <a:txBody>
                    <a:bodyPr/>
                    <a:lstStyle/>
                    <a:p>
                      <a:pPr algn="l" fontAlgn="t"/>
                      <a:r>
                        <a:rPr lang="ka-GE" sz="1500" b="0" u="none" strike="noStrike">
                          <a:effectLst/>
                        </a:rPr>
                        <a:t>ხელვაჩაური-ქედა-შუახევი-ხულო</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106320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518185944"/>
                  </a:ext>
                </a:extLst>
              </a:tr>
              <a:tr h="155405">
                <a:tc>
                  <a:txBody>
                    <a:bodyPr/>
                    <a:lstStyle/>
                    <a:p>
                      <a:pPr algn="l" fontAlgn="t"/>
                      <a:r>
                        <a:rPr lang="ka-GE" sz="1500" b="0" u="none" strike="noStrike" dirty="0">
                          <a:effectLst/>
                        </a:rPr>
                        <a:t>ოზურგეთი-ჩოხატაური</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81864</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945345679"/>
                  </a:ext>
                </a:extLst>
              </a:tr>
              <a:tr h="155405">
                <a:tc>
                  <a:txBody>
                    <a:bodyPr/>
                    <a:lstStyle/>
                    <a:p>
                      <a:pPr algn="l" fontAlgn="t"/>
                      <a:r>
                        <a:rPr lang="ka-GE" sz="1500" b="0" u="none" strike="noStrike" dirty="0">
                          <a:effectLst/>
                        </a:rPr>
                        <a:t>ქუთაისი-წყალტუბოს ნაწილი (20000 მოსახლე)</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167635</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909141565"/>
                  </a:ext>
                </a:extLst>
              </a:tr>
              <a:tr h="155405">
                <a:tc>
                  <a:txBody>
                    <a:bodyPr/>
                    <a:lstStyle/>
                    <a:p>
                      <a:pPr algn="l" fontAlgn="t"/>
                      <a:r>
                        <a:rPr lang="ka-GE" sz="1500" b="0" u="none" strike="noStrike" dirty="0">
                          <a:effectLst/>
                        </a:rPr>
                        <a:t>ხონი-წყალტუბოს ნაწილი-მარტვილი-ცაგერი-ლენტეხი</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108689</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480245166"/>
                  </a:ext>
                </a:extLst>
              </a:tr>
              <a:tr h="155405">
                <a:tc>
                  <a:txBody>
                    <a:bodyPr/>
                    <a:lstStyle/>
                    <a:p>
                      <a:pPr algn="l" fontAlgn="t"/>
                      <a:r>
                        <a:rPr lang="ka-GE" sz="1500" b="0" u="none" strike="noStrike">
                          <a:effectLst/>
                        </a:rPr>
                        <a:t>ვანი-სამტრედია-ლანჩხუთი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104560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762881347"/>
                  </a:ext>
                </a:extLst>
              </a:tr>
              <a:tr h="155405">
                <a:tc>
                  <a:txBody>
                    <a:bodyPr/>
                    <a:lstStyle/>
                    <a:p>
                      <a:pPr algn="l" fontAlgn="t"/>
                      <a:r>
                        <a:rPr lang="ka-GE" sz="1500" b="0" u="none" strike="noStrike">
                          <a:effectLst/>
                        </a:rPr>
                        <a:t>ზესტაფონი-ბაღდათი-ხარაგაული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98683</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4127842683"/>
                  </a:ext>
                </a:extLst>
              </a:tr>
              <a:tr h="155405">
                <a:tc>
                  <a:txBody>
                    <a:bodyPr/>
                    <a:lstStyle/>
                    <a:p>
                      <a:pPr algn="l" fontAlgn="t"/>
                      <a:r>
                        <a:rPr lang="ka-GE" sz="1500" b="0" u="none" strike="noStrike">
                          <a:effectLst/>
                        </a:rPr>
                        <a:t>თერჯოლა-ტყიბული-ამბროლაური-ონი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73718</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2</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903517517"/>
                  </a:ext>
                </a:extLst>
              </a:tr>
              <a:tr h="155405">
                <a:tc>
                  <a:txBody>
                    <a:bodyPr/>
                    <a:lstStyle/>
                    <a:p>
                      <a:pPr algn="l" fontAlgn="t"/>
                      <a:r>
                        <a:rPr lang="ka-GE" sz="1500" b="0" u="none" strike="noStrike">
                          <a:effectLst/>
                        </a:rPr>
                        <a:t>ჭიათურა-საჩხერე</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77659</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4162033098"/>
                  </a:ext>
                </a:extLst>
              </a:tr>
              <a:tr h="155405">
                <a:tc>
                  <a:txBody>
                    <a:bodyPr/>
                    <a:lstStyle/>
                    <a:p>
                      <a:pPr algn="l" fontAlgn="t"/>
                      <a:r>
                        <a:rPr lang="ka-GE" sz="1500" b="0" u="none" strike="noStrike">
                          <a:effectLst/>
                        </a:rPr>
                        <a:t>სიღნაღი-დედოფლისწყარო-ლაგოდეხი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92847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30427855"/>
                  </a:ext>
                </a:extLst>
              </a:tr>
              <a:tr h="155405">
                <a:tc>
                  <a:txBody>
                    <a:bodyPr/>
                    <a:lstStyle/>
                    <a:p>
                      <a:pPr algn="l" fontAlgn="t"/>
                      <a:r>
                        <a:rPr lang="ka-GE" sz="1500" b="0" u="none" strike="noStrike">
                          <a:effectLst/>
                        </a:rPr>
                        <a:t>თელავი-ახმეტა-ყვარელი-გურჯაანი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173975</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4</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634801861"/>
                  </a:ext>
                </a:extLst>
              </a:tr>
              <a:tr h="155405">
                <a:tc>
                  <a:txBody>
                    <a:bodyPr/>
                    <a:lstStyle/>
                    <a:p>
                      <a:pPr algn="l" fontAlgn="t"/>
                      <a:r>
                        <a:rPr lang="ka-GE" sz="1500" b="0" u="none" strike="noStrike">
                          <a:effectLst/>
                        </a:rPr>
                        <a:t>ახალციხე-ადიგენი-ასპინძა-ახალქალაქი-ნინოწმინდა</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135290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1</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421834143"/>
                  </a:ext>
                </a:extLst>
              </a:tr>
              <a:tr h="155405">
                <a:tc>
                  <a:txBody>
                    <a:bodyPr/>
                    <a:lstStyle/>
                    <a:p>
                      <a:pPr algn="l" fontAlgn="t"/>
                      <a:r>
                        <a:rPr lang="ka-GE" sz="1500" b="0" u="none" strike="noStrike">
                          <a:effectLst/>
                        </a:rPr>
                        <a:t>ხაშური-ბორჯომი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77817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253398702"/>
                  </a:ext>
                </a:extLst>
              </a:tr>
              <a:tr h="155405">
                <a:tc>
                  <a:txBody>
                    <a:bodyPr/>
                    <a:lstStyle/>
                    <a:p>
                      <a:pPr algn="l" fontAlgn="t"/>
                      <a:r>
                        <a:rPr lang="ka-GE" sz="1500" b="0" u="none" strike="noStrike">
                          <a:effectLst/>
                        </a:rPr>
                        <a:t>გორი-კასპი-ქარელი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210779</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4</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021653110"/>
                  </a:ext>
                </a:extLst>
              </a:tr>
              <a:tr h="155405">
                <a:tc>
                  <a:txBody>
                    <a:bodyPr/>
                    <a:lstStyle/>
                    <a:p>
                      <a:pPr algn="l" fontAlgn="t"/>
                      <a:r>
                        <a:rPr lang="ka-GE" sz="1500" b="0" u="none" strike="noStrike">
                          <a:effectLst/>
                        </a:rPr>
                        <a:t>ზუგდიდი-წალენჯიხა</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131667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942929167"/>
                  </a:ext>
                </a:extLst>
              </a:tr>
              <a:tr h="155405">
                <a:tc>
                  <a:txBody>
                    <a:bodyPr/>
                    <a:lstStyle/>
                    <a:p>
                      <a:pPr algn="l" fontAlgn="t"/>
                      <a:r>
                        <a:rPr lang="ka-GE" sz="1500" b="0" u="none" strike="noStrike" dirty="0">
                          <a:effectLst/>
                        </a:rPr>
                        <a:t>მესტია</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9316</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0</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293315658"/>
                  </a:ext>
                </a:extLst>
              </a:tr>
              <a:tr h="155405">
                <a:tc>
                  <a:txBody>
                    <a:bodyPr/>
                    <a:lstStyle/>
                    <a:p>
                      <a:pPr algn="l" fontAlgn="t"/>
                      <a:r>
                        <a:rPr lang="ka-GE" sz="1500" b="0" u="none" strike="noStrike" dirty="0">
                          <a:effectLst/>
                        </a:rPr>
                        <a:t>სენაკი-ფოთი-ჩხოროწყუ-ხობი-აბაშა</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156315</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4</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2</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501824641"/>
                  </a:ext>
                </a:extLst>
              </a:tr>
              <a:tr h="310810">
                <a:tc>
                  <a:txBody>
                    <a:bodyPr/>
                    <a:lstStyle/>
                    <a:p>
                      <a:pPr algn="l" fontAlgn="t"/>
                      <a:r>
                        <a:rPr lang="ka-GE" sz="1300" b="0" u="none" strike="noStrike" dirty="0">
                          <a:effectLst/>
                        </a:rPr>
                        <a:t>რუსთავი-გარდაბანი-მარნეული-ბოლნისი-დმანისი-თეთრიწყარო-წალკა-საგარეჯო</a:t>
                      </a:r>
                      <a:endParaRPr lang="ka-GE" sz="13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475747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5</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10</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5</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836780081"/>
                  </a:ext>
                </a:extLst>
              </a:tr>
              <a:tr h="155405">
                <a:tc>
                  <a:txBody>
                    <a:bodyPr/>
                    <a:lstStyle/>
                    <a:p>
                      <a:pPr algn="l" fontAlgn="t"/>
                      <a:r>
                        <a:rPr lang="ka-GE" sz="1500" b="0" u="none" strike="noStrike">
                          <a:effectLst/>
                        </a:rPr>
                        <a:t>მცხეთა-თიანეთი-დუშეთი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90778</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2</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a:t>
                      </a:r>
                      <a:endParaRPr lang="ka-GE" sz="1500" b="0" i="0" u="none" strike="noStrike">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303625171"/>
                  </a:ext>
                </a:extLst>
              </a:tr>
              <a:tr h="155405">
                <a:tc>
                  <a:txBody>
                    <a:bodyPr/>
                    <a:lstStyle/>
                    <a:p>
                      <a:pPr algn="l" fontAlgn="t"/>
                      <a:r>
                        <a:rPr lang="ka-GE" sz="1500" b="0" u="none" strike="noStrike">
                          <a:effectLst/>
                        </a:rPr>
                        <a:t>ყაზბეგი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3795</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0</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0</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0</a:t>
                      </a:r>
                      <a:endParaRPr lang="ka-GE" sz="1500" b="0" i="0" u="none" strike="noStrike" dirty="0">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108561162"/>
                  </a:ext>
                </a:extLst>
              </a:tr>
              <a:tr h="155405">
                <a:tc>
                  <a:txBody>
                    <a:bodyPr/>
                    <a:lstStyle/>
                    <a:p>
                      <a:pPr algn="l" fontAlgn="t"/>
                      <a:r>
                        <a:rPr lang="ka-GE" sz="1500" b="0" u="none" strike="noStrike">
                          <a:effectLst/>
                        </a:rPr>
                        <a:t>თბილისი</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1108717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a:effectLst/>
                        </a:rPr>
                        <a:t>7</a:t>
                      </a:r>
                      <a:endParaRPr lang="ka-GE" sz="1500" b="0" i="0" u="none" strike="noStrike">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14</a:t>
                      </a:r>
                      <a:endParaRPr lang="ka-GE" sz="1500" b="0" i="0" u="none" strike="noStrike" dirty="0">
                        <a:solidFill>
                          <a:srgbClr val="000000"/>
                        </a:solidFill>
                        <a:effectLst/>
                        <a:latin typeface="Sylfaen" panose="010A0502050306030303" pitchFamily="18" charset="0"/>
                      </a:endParaRPr>
                    </a:p>
                  </a:txBody>
                  <a:tcPr marL="5359" marR="5359" marT="5359" marB="0"/>
                </a:tc>
                <a:tc>
                  <a:txBody>
                    <a:bodyPr/>
                    <a:lstStyle/>
                    <a:p>
                      <a:pPr algn="ctr" fontAlgn="t"/>
                      <a:r>
                        <a:rPr lang="ka-GE" sz="1500" b="0" u="none" strike="noStrike" dirty="0">
                          <a:effectLst/>
                        </a:rPr>
                        <a:t>7</a:t>
                      </a:r>
                      <a:endParaRPr lang="ka-GE" sz="1500" b="0" i="0" u="none" strike="noStrike" dirty="0">
                        <a:solidFill>
                          <a:srgbClr val="0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4011406596"/>
                  </a:ext>
                </a:extLst>
              </a:tr>
              <a:tr h="155405">
                <a:tc>
                  <a:txBody>
                    <a:bodyPr/>
                    <a:lstStyle/>
                    <a:p>
                      <a:pPr algn="l" fontAlgn="t"/>
                      <a:r>
                        <a:rPr lang="ka-GE" sz="1500" b="1" u="none" strike="noStrike" dirty="0">
                          <a:solidFill>
                            <a:srgbClr val="C00000"/>
                          </a:solidFill>
                          <a:effectLst/>
                        </a:rPr>
                        <a:t>სულ</a:t>
                      </a:r>
                      <a:endParaRPr lang="ka-GE" sz="1500" b="1" i="0" u="none" strike="noStrike" dirty="0">
                        <a:solidFill>
                          <a:srgbClr val="C00000"/>
                        </a:solidFill>
                        <a:effectLst/>
                        <a:latin typeface="Sylfaen" panose="010A0502050306030303" pitchFamily="18" charset="0"/>
                      </a:endParaRPr>
                    </a:p>
                  </a:txBody>
                  <a:tcPr marL="5359" marR="5359" marT="5359" marB="0"/>
                </a:tc>
                <a:tc>
                  <a:txBody>
                    <a:bodyPr/>
                    <a:lstStyle/>
                    <a:p>
                      <a:pPr algn="ctr" fontAlgn="t"/>
                      <a:r>
                        <a:rPr lang="ka-GE" sz="1500" b="1" u="none" strike="noStrike" dirty="0">
                          <a:solidFill>
                            <a:srgbClr val="C00000"/>
                          </a:solidFill>
                          <a:effectLst/>
                        </a:rPr>
                        <a:t>3713804</a:t>
                      </a:r>
                      <a:endParaRPr lang="ka-GE" sz="1500" b="1" i="0" u="none" strike="noStrike" dirty="0">
                        <a:solidFill>
                          <a:srgbClr val="C00000"/>
                        </a:solidFill>
                        <a:effectLst/>
                        <a:latin typeface="Sylfaen" panose="010A0502050306030303" pitchFamily="18" charset="0"/>
                      </a:endParaRPr>
                    </a:p>
                  </a:txBody>
                  <a:tcPr marL="5359" marR="5359" marT="5359" marB="0"/>
                </a:tc>
                <a:tc>
                  <a:txBody>
                    <a:bodyPr/>
                    <a:lstStyle/>
                    <a:p>
                      <a:pPr algn="ctr" fontAlgn="t"/>
                      <a:r>
                        <a:rPr lang="ka-GE" sz="1500" b="1" u="none" strike="noStrike" dirty="0">
                          <a:solidFill>
                            <a:srgbClr val="C00000"/>
                          </a:solidFill>
                          <a:effectLst/>
                        </a:rPr>
                        <a:t>33</a:t>
                      </a:r>
                      <a:endParaRPr lang="ka-GE" sz="1500" b="1" i="0" u="none" strike="noStrike" dirty="0">
                        <a:solidFill>
                          <a:srgbClr val="C00000"/>
                        </a:solidFill>
                        <a:effectLst/>
                        <a:latin typeface="Sylfaen" panose="010A0502050306030303" pitchFamily="18" charset="0"/>
                      </a:endParaRPr>
                    </a:p>
                  </a:txBody>
                  <a:tcPr marL="5359" marR="5359" marT="5359" marB="0"/>
                </a:tc>
                <a:tc>
                  <a:txBody>
                    <a:bodyPr/>
                    <a:lstStyle/>
                    <a:p>
                      <a:pPr algn="ctr" fontAlgn="t"/>
                      <a:r>
                        <a:rPr lang="ka-GE" sz="1500" b="1" u="none" strike="noStrike" dirty="0">
                          <a:solidFill>
                            <a:srgbClr val="C00000"/>
                          </a:solidFill>
                          <a:effectLst/>
                        </a:rPr>
                        <a:t>66</a:t>
                      </a:r>
                      <a:endParaRPr lang="ka-GE" sz="1500" b="1" i="0" u="none" strike="noStrike" dirty="0">
                        <a:solidFill>
                          <a:srgbClr val="C00000"/>
                        </a:solidFill>
                        <a:effectLst/>
                        <a:latin typeface="Sylfaen" panose="010A0502050306030303" pitchFamily="18" charset="0"/>
                      </a:endParaRPr>
                    </a:p>
                  </a:txBody>
                  <a:tcPr marL="5359" marR="5359" marT="5359" marB="0"/>
                </a:tc>
                <a:tc>
                  <a:txBody>
                    <a:bodyPr/>
                    <a:lstStyle/>
                    <a:p>
                      <a:pPr algn="ctr" fontAlgn="t"/>
                      <a:r>
                        <a:rPr lang="ka-GE" sz="1500" b="1" u="none" strike="noStrike" dirty="0">
                          <a:solidFill>
                            <a:srgbClr val="C00000"/>
                          </a:solidFill>
                          <a:effectLst/>
                        </a:rPr>
                        <a:t>33</a:t>
                      </a:r>
                      <a:endParaRPr lang="ka-GE" sz="1500" b="1" i="0" u="none" strike="noStrike" dirty="0">
                        <a:solidFill>
                          <a:srgbClr val="C00000"/>
                        </a:solidFill>
                        <a:effectLst/>
                        <a:latin typeface="Sylfaen" panose="010A0502050306030303" pitchFamily="18" charset="0"/>
                      </a:endParaRPr>
                    </a:p>
                  </a:txBody>
                  <a:tcPr marL="5359" marR="5359" marT="5359" marB="0"/>
                </a:tc>
                <a:extLst>
                  <a:ext uri="{0D108BD9-81ED-4DB2-BD59-A6C34878D82A}">
                    <a16:rowId xmlns:a16="http://schemas.microsoft.com/office/drawing/2014/main" xmlns="" val="1296514376"/>
                  </a:ext>
                </a:extLst>
              </a:tr>
            </a:tbl>
          </a:graphicData>
        </a:graphic>
      </p:graphicFrame>
    </p:spTree>
    <p:extLst>
      <p:ext uri="{BB962C8B-B14F-4D97-AF65-F5344CB8AC3E}">
        <p14:creationId xmlns:p14="http://schemas.microsoft.com/office/powerpoint/2010/main" val="391961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99E5F4-17DB-44CD-93F1-5B1AB62C3AEB}"/>
              </a:ext>
            </a:extLst>
          </p:cNvPr>
          <p:cNvPicPr>
            <a:picLocks noChangeAspect="1"/>
          </p:cNvPicPr>
          <p:nvPr/>
        </p:nvPicPr>
        <p:blipFill>
          <a:blip r:embed="rId2"/>
          <a:stretch>
            <a:fillRect/>
          </a:stretch>
        </p:blipFill>
        <p:spPr>
          <a:xfrm>
            <a:off x="724972" y="404037"/>
            <a:ext cx="11100753" cy="6251944"/>
          </a:xfrm>
          <a:prstGeom prst="rect">
            <a:avLst/>
          </a:prstGeom>
        </p:spPr>
      </p:pic>
    </p:spTree>
    <p:extLst>
      <p:ext uri="{BB962C8B-B14F-4D97-AF65-F5344CB8AC3E}">
        <p14:creationId xmlns:p14="http://schemas.microsoft.com/office/powerpoint/2010/main" val="83262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506F81-7E6B-4164-94D1-142CBDB51E5A}"/>
              </a:ext>
            </a:extLst>
          </p:cNvPr>
          <p:cNvSpPr>
            <a:spLocks noGrp="1"/>
          </p:cNvSpPr>
          <p:nvPr>
            <p:ph type="title"/>
          </p:nvPr>
        </p:nvSpPr>
        <p:spPr/>
        <p:txBody>
          <a:bodyPr>
            <a:normAutofit/>
          </a:bodyPr>
          <a:lstStyle/>
          <a:p>
            <a:pPr algn="ctr"/>
            <a:r>
              <a:rPr lang="ka-GE" sz="3600" dirty="0"/>
              <a:t>ფსიქიარიული სტაციონარული მომსახურება</a:t>
            </a:r>
          </a:p>
        </p:txBody>
      </p:sp>
      <p:sp>
        <p:nvSpPr>
          <p:cNvPr id="3" name="Content Placeholder 2">
            <a:extLst>
              <a:ext uri="{FF2B5EF4-FFF2-40B4-BE49-F238E27FC236}">
                <a16:creationId xmlns:a16="http://schemas.microsoft.com/office/drawing/2014/main" xmlns="" id="{D160E4E8-A4B8-4475-8D72-27E42219A8ED}"/>
              </a:ext>
            </a:extLst>
          </p:cNvPr>
          <p:cNvSpPr>
            <a:spLocks noGrp="1"/>
          </p:cNvSpPr>
          <p:nvPr>
            <p:ph idx="1"/>
          </p:nvPr>
        </p:nvSpPr>
        <p:spPr/>
        <p:txBody>
          <a:bodyPr>
            <a:normAutofit lnSpcReduction="10000"/>
          </a:bodyPr>
          <a:lstStyle/>
          <a:p>
            <a:pPr>
              <a:lnSpc>
                <a:spcPct val="150000"/>
              </a:lnSpc>
            </a:pPr>
            <a:r>
              <a:rPr lang="ka-GE" dirty="0"/>
              <a:t>ფსიქიატრიული ჰოსპიტალური სამსახური წარმოადგენს მესამეული ჯანდაცვის რგოლს და ემსახურება ფსიქიკური აშლილობის მქონე პირებს, რომლებსაც სპეციალიზირებული სტაციონარული დახმარება ესაჭიროებათ. ამ სერვისში მომსახურება ხორციელდება ბიო-ფსიქო-სოციალური მოდელისა და მულტიდისციპლინური მიდგომის პრინციპებით.</a:t>
            </a:r>
          </a:p>
        </p:txBody>
      </p:sp>
    </p:spTree>
    <p:extLst>
      <p:ext uri="{BB962C8B-B14F-4D97-AF65-F5344CB8AC3E}">
        <p14:creationId xmlns:p14="http://schemas.microsoft.com/office/powerpoint/2010/main" val="2015099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mage result for á¡áá¥áá áááááá¡ á á£áá á áááááááá">
            <a:extLst>
              <a:ext uri="{FF2B5EF4-FFF2-40B4-BE49-F238E27FC236}">
                <a16:creationId xmlns:a16="http://schemas.microsoft.com/office/drawing/2014/main" xmlns="" id="{1CA3289B-119C-41A1-9B31-BEE51D529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0"/>
            <a:ext cx="12191980" cy="6857990"/>
          </a:xfrm>
          <a:prstGeom prst="rect">
            <a:avLst/>
          </a:prstGeom>
          <a:solidFill>
            <a:schemeClr val="accent6"/>
          </a:solidFill>
          <a:ln>
            <a:solidFill>
              <a:schemeClr val="accent6"/>
            </a:solidFill>
          </a:ln>
        </p:spPr>
      </p:pic>
      <p:sp>
        <p:nvSpPr>
          <p:cNvPr id="2" name="TextBox 1">
            <a:extLst>
              <a:ext uri="{FF2B5EF4-FFF2-40B4-BE49-F238E27FC236}">
                <a16:creationId xmlns:a16="http://schemas.microsoft.com/office/drawing/2014/main" xmlns="" id="{E3EE95F0-144D-4D23-937D-FEB1FF59EB0B}"/>
              </a:ext>
            </a:extLst>
          </p:cNvPr>
          <p:cNvSpPr txBox="1"/>
          <p:nvPr/>
        </p:nvSpPr>
        <p:spPr>
          <a:xfrm>
            <a:off x="4575544" y="3220410"/>
            <a:ext cx="1520456" cy="369332"/>
          </a:xfrm>
          <a:prstGeom prst="rect">
            <a:avLst/>
          </a:prstGeom>
          <a:solidFill>
            <a:schemeClr val="accent6"/>
          </a:solidFill>
          <a:ln>
            <a:solidFill>
              <a:schemeClr val="accent6"/>
            </a:solidFill>
          </a:ln>
        </p:spPr>
        <p:txBody>
          <a:bodyPr wrap="square" rtlCol="0">
            <a:spAutoFit/>
          </a:bodyPr>
          <a:lstStyle/>
          <a:p>
            <a:r>
              <a:rPr lang="ka-GE" dirty="0"/>
              <a:t>ქუთაისი 30</a:t>
            </a:r>
          </a:p>
        </p:txBody>
      </p:sp>
      <p:sp>
        <p:nvSpPr>
          <p:cNvPr id="4" name="TextBox 3">
            <a:extLst>
              <a:ext uri="{FF2B5EF4-FFF2-40B4-BE49-F238E27FC236}">
                <a16:creationId xmlns:a16="http://schemas.microsoft.com/office/drawing/2014/main" xmlns="" id="{8A000DAD-C0C0-4113-84BC-0EDB5F3C33AC}"/>
              </a:ext>
            </a:extLst>
          </p:cNvPr>
          <p:cNvSpPr txBox="1"/>
          <p:nvPr/>
        </p:nvSpPr>
        <p:spPr>
          <a:xfrm>
            <a:off x="4109361" y="3719698"/>
            <a:ext cx="2271776" cy="369332"/>
          </a:xfrm>
          <a:prstGeom prst="rect">
            <a:avLst/>
          </a:prstGeom>
          <a:solidFill>
            <a:schemeClr val="accent6"/>
          </a:solidFill>
          <a:ln>
            <a:solidFill>
              <a:schemeClr val="accent6"/>
            </a:solidFill>
          </a:ln>
        </p:spPr>
        <p:txBody>
          <a:bodyPr wrap="none" rtlCol="0">
            <a:spAutoFit/>
          </a:bodyPr>
          <a:lstStyle/>
          <a:p>
            <a:r>
              <a:rPr lang="ka-GE" dirty="0"/>
              <a:t>ხონი 217 + 100 + 245</a:t>
            </a:r>
          </a:p>
        </p:txBody>
      </p:sp>
      <p:sp>
        <p:nvSpPr>
          <p:cNvPr id="5" name="TextBox 4">
            <a:extLst>
              <a:ext uri="{FF2B5EF4-FFF2-40B4-BE49-F238E27FC236}">
                <a16:creationId xmlns:a16="http://schemas.microsoft.com/office/drawing/2014/main" xmlns="" id="{03FC00E2-3C19-4319-A10E-85E1DB8F0588}"/>
              </a:ext>
            </a:extLst>
          </p:cNvPr>
          <p:cNvSpPr txBox="1"/>
          <p:nvPr/>
        </p:nvSpPr>
        <p:spPr>
          <a:xfrm>
            <a:off x="3051543" y="3220410"/>
            <a:ext cx="1199367" cy="369332"/>
          </a:xfrm>
          <a:prstGeom prst="rect">
            <a:avLst/>
          </a:prstGeom>
          <a:solidFill>
            <a:schemeClr val="accent6"/>
          </a:solidFill>
          <a:ln>
            <a:solidFill>
              <a:schemeClr val="accent6"/>
            </a:solidFill>
          </a:ln>
        </p:spPr>
        <p:txBody>
          <a:bodyPr wrap="none" rtlCol="0">
            <a:spAutoFit/>
          </a:bodyPr>
          <a:lstStyle/>
          <a:p>
            <a:r>
              <a:rPr lang="ka-GE" dirty="0"/>
              <a:t>სენაკი 17 </a:t>
            </a:r>
          </a:p>
        </p:txBody>
      </p:sp>
      <p:sp>
        <p:nvSpPr>
          <p:cNvPr id="6" name="TextBox 5">
            <a:extLst>
              <a:ext uri="{FF2B5EF4-FFF2-40B4-BE49-F238E27FC236}">
                <a16:creationId xmlns:a16="http://schemas.microsoft.com/office/drawing/2014/main" xmlns="" id="{7B2A0F31-1136-4901-B614-A9B32165651E}"/>
              </a:ext>
            </a:extLst>
          </p:cNvPr>
          <p:cNvSpPr txBox="1"/>
          <p:nvPr/>
        </p:nvSpPr>
        <p:spPr>
          <a:xfrm>
            <a:off x="7451417" y="4788310"/>
            <a:ext cx="1069524" cy="276999"/>
          </a:xfrm>
          <a:prstGeom prst="rect">
            <a:avLst/>
          </a:prstGeom>
          <a:solidFill>
            <a:schemeClr val="accent6"/>
          </a:solidFill>
          <a:ln>
            <a:solidFill>
              <a:schemeClr val="accent6"/>
            </a:solidFill>
          </a:ln>
        </p:spPr>
        <p:txBody>
          <a:bodyPr wrap="none" rtlCol="0">
            <a:spAutoFit/>
          </a:bodyPr>
          <a:lstStyle/>
          <a:p>
            <a:r>
              <a:rPr lang="ka-GE" sz="1200" dirty="0"/>
              <a:t>ფ/ჯ/ნ/პ/ც 75 </a:t>
            </a:r>
          </a:p>
        </p:txBody>
      </p:sp>
      <p:sp>
        <p:nvSpPr>
          <p:cNvPr id="7" name="TextBox 6">
            <a:extLst>
              <a:ext uri="{FF2B5EF4-FFF2-40B4-BE49-F238E27FC236}">
                <a16:creationId xmlns:a16="http://schemas.microsoft.com/office/drawing/2014/main" xmlns="" id="{7C539E3C-CA28-4154-A709-C1B5236180F8}"/>
              </a:ext>
            </a:extLst>
          </p:cNvPr>
          <p:cNvSpPr txBox="1"/>
          <p:nvPr/>
        </p:nvSpPr>
        <p:spPr>
          <a:xfrm>
            <a:off x="8881707" y="4548689"/>
            <a:ext cx="1083951" cy="276999"/>
          </a:xfrm>
          <a:prstGeom prst="rect">
            <a:avLst/>
          </a:prstGeom>
          <a:solidFill>
            <a:schemeClr val="accent6"/>
          </a:solidFill>
          <a:ln>
            <a:solidFill>
              <a:schemeClr val="accent6"/>
            </a:solidFill>
          </a:ln>
        </p:spPr>
        <p:txBody>
          <a:bodyPr wrap="none" rtlCol="0">
            <a:spAutoFit/>
          </a:bodyPr>
          <a:lstStyle/>
          <a:p>
            <a:r>
              <a:rPr lang="ka-GE" sz="1200" dirty="0"/>
              <a:t>თ/ფ/ჯ/ც/ 210</a:t>
            </a:r>
          </a:p>
        </p:txBody>
      </p:sp>
      <p:sp>
        <p:nvSpPr>
          <p:cNvPr id="8" name="TextBox 7">
            <a:extLst>
              <a:ext uri="{FF2B5EF4-FFF2-40B4-BE49-F238E27FC236}">
                <a16:creationId xmlns:a16="http://schemas.microsoft.com/office/drawing/2014/main" xmlns="" id="{C230CAB2-4060-46F1-9ECA-3E21B840D4B9}"/>
              </a:ext>
            </a:extLst>
          </p:cNvPr>
          <p:cNvSpPr txBox="1"/>
          <p:nvPr/>
        </p:nvSpPr>
        <p:spPr>
          <a:xfrm>
            <a:off x="8218614" y="4389160"/>
            <a:ext cx="604653" cy="276999"/>
          </a:xfrm>
          <a:prstGeom prst="rect">
            <a:avLst/>
          </a:prstGeom>
          <a:solidFill>
            <a:schemeClr val="accent6"/>
          </a:solidFill>
          <a:ln>
            <a:solidFill>
              <a:schemeClr val="accent6"/>
            </a:solidFill>
          </a:ln>
        </p:spPr>
        <p:txBody>
          <a:bodyPr wrap="none" rtlCol="0">
            <a:spAutoFit/>
          </a:bodyPr>
          <a:lstStyle/>
          <a:p>
            <a:r>
              <a:rPr lang="ka-GE" sz="1200" dirty="0"/>
              <a:t>N5 25 </a:t>
            </a:r>
          </a:p>
        </p:txBody>
      </p:sp>
      <p:sp>
        <p:nvSpPr>
          <p:cNvPr id="9" name="TextBox 8">
            <a:extLst>
              <a:ext uri="{FF2B5EF4-FFF2-40B4-BE49-F238E27FC236}">
                <a16:creationId xmlns:a16="http://schemas.microsoft.com/office/drawing/2014/main" xmlns="" id="{70722A25-3682-4912-B8DB-6CAB4FBCE97A}"/>
              </a:ext>
            </a:extLst>
          </p:cNvPr>
          <p:cNvSpPr txBox="1"/>
          <p:nvPr/>
        </p:nvSpPr>
        <p:spPr>
          <a:xfrm>
            <a:off x="8823267" y="4928818"/>
            <a:ext cx="829073" cy="276999"/>
          </a:xfrm>
          <a:prstGeom prst="rect">
            <a:avLst/>
          </a:prstGeom>
          <a:solidFill>
            <a:schemeClr val="accent6"/>
          </a:solidFill>
          <a:ln>
            <a:solidFill>
              <a:schemeClr val="accent6"/>
            </a:solidFill>
          </a:ln>
        </p:spPr>
        <p:txBody>
          <a:bodyPr wrap="none" rtlCol="0">
            <a:spAutoFit/>
          </a:bodyPr>
          <a:lstStyle/>
          <a:p>
            <a:r>
              <a:rPr lang="ka-GE" sz="1200" dirty="0"/>
              <a:t>ევექსი 13</a:t>
            </a:r>
          </a:p>
        </p:txBody>
      </p:sp>
      <p:sp>
        <p:nvSpPr>
          <p:cNvPr id="10" name="TextBox 9">
            <a:extLst>
              <a:ext uri="{FF2B5EF4-FFF2-40B4-BE49-F238E27FC236}">
                <a16:creationId xmlns:a16="http://schemas.microsoft.com/office/drawing/2014/main" xmlns="" id="{5F8FC71D-674D-42A5-9410-6D52B32F7505}"/>
              </a:ext>
            </a:extLst>
          </p:cNvPr>
          <p:cNvSpPr txBox="1"/>
          <p:nvPr/>
        </p:nvSpPr>
        <p:spPr>
          <a:xfrm>
            <a:off x="2913837" y="4835305"/>
            <a:ext cx="1410964" cy="369332"/>
          </a:xfrm>
          <a:prstGeom prst="rect">
            <a:avLst/>
          </a:prstGeom>
          <a:solidFill>
            <a:schemeClr val="accent6"/>
          </a:solidFill>
          <a:ln>
            <a:solidFill>
              <a:schemeClr val="accent6"/>
            </a:solidFill>
          </a:ln>
        </p:spPr>
        <p:txBody>
          <a:bodyPr wrap="none" rtlCol="0">
            <a:spAutoFit/>
          </a:bodyPr>
          <a:lstStyle/>
          <a:p>
            <a:r>
              <a:rPr lang="ka-GE" dirty="0"/>
              <a:t>ბათუმი 119</a:t>
            </a:r>
          </a:p>
        </p:txBody>
      </p:sp>
      <p:sp>
        <p:nvSpPr>
          <p:cNvPr id="11" name="TextBox 10">
            <a:extLst>
              <a:ext uri="{FF2B5EF4-FFF2-40B4-BE49-F238E27FC236}">
                <a16:creationId xmlns:a16="http://schemas.microsoft.com/office/drawing/2014/main" xmlns="" id="{D9B90709-CB2F-4B4A-BF0C-836CF39889F3}"/>
              </a:ext>
            </a:extLst>
          </p:cNvPr>
          <p:cNvSpPr txBox="1"/>
          <p:nvPr/>
        </p:nvSpPr>
        <p:spPr>
          <a:xfrm>
            <a:off x="5985195" y="5369217"/>
            <a:ext cx="1479892" cy="369332"/>
          </a:xfrm>
          <a:prstGeom prst="rect">
            <a:avLst/>
          </a:prstGeom>
          <a:solidFill>
            <a:schemeClr val="accent6"/>
          </a:solidFill>
          <a:ln>
            <a:solidFill>
              <a:schemeClr val="accent6"/>
            </a:solidFill>
          </a:ln>
        </p:spPr>
        <p:txBody>
          <a:bodyPr wrap="none" rtlCol="0">
            <a:spAutoFit/>
          </a:bodyPr>
          <a:lstStyle/>
          <a:p>
            <a:r>
              <a:rPr lang="ka-GE" dirty="0"/>
              <a:t>ბედიანი 159</a:t>
            </a:r>
          </a:p>
        </p:txBody>
      </p:sp>
      <p:sp>
        <p:nvSpPr>
          <p:cNvPr id="12" name="TextBox 11">
            <a:extLst>
              <a:ext uri="{FF2B5EF4-FFF2-40B4-BE49-F238E27FC236}">
                <a16:creationId xmlns:a16="http://schemas.microsoft.com/office/drawing/2014/main" xmlns="" id="{011E29F5-160A-4932-9091-1ED2C4567DCC}"/>
              </a:ext>
            </a:extLst>
          </p:cNvPr>
          <p:cNvSpPr txBox="1"/>
          <p:nvPr/>
        </p:nvSpPr>
        <p:spPr>
          <a:xfrm>
            <a:off x="6516547" y="4237076"/>
            <a:ext cx="1260281" cy="369332"/>
          </a:xfrm>
          <a:prstGeom prst="rect">
            <a:avLst/>
          </a:prstGeom>
          <a:solidFill>
            <a:schemeClr val="accent6"/>
          </a:solidFill>
          <a:ln>
            <a:solidFill>
              <a:schemeClr val="accent6"/>
            </a:solidFill>
          </a:ln>
        </p:spPr>
        <p:txBody>
          <a:bodyPr wrap="none" rtlCol="0">
            <a:spAutoFit/>
          </a:bodyPr>
          <a:lstStyle/>
          <a:p>
            <a:r>
              <a:rPr lang="ka-GE" dirty="0"/>
              <a:t>სურამი 83</a:t>
            </a:r>
          </a:p>
        </p:txBody>
      </p:sp>
      <p:sp>
        <p:nvSpPr>
          <p:cNvPr id="13" name="TextBox 12">
            <a:extLst>
              <a:ext uri="{FF2B5EF4-FFF2-40B4-BE49-F238E27FC236}">
                <a16:creationId xmlns:a16="http://schemas.microsoft.com/office/drawing/2014/main" xmlns="" id="{EAF1842F-EABB-4289-85B3-63CB442672E4}"/>
              </a:ext>
            </a:extLst>
          </p:cNvPr>
          <p:cNvSpPr txBox="1"/>
          <p:nvPr/>
        </p:nvSpPr>
        <p:spPr>
          <a:xfrm>
            <a:off x="7865956" y="5548895"/>
            <a:ext cx="1451038" cy="369332"/>
          </a:xfrm>
          <a:prstGeom prst="rect">
            <a:avLst/>
          </a:prstGeom>
          <a:solidFill>
            <a:schemeClr val="accent6"/>
          </a:solidFill>
          <a:ln>
            <a:solidFill>
              <a:schemeClr val="accent6"/>
            </a:solidFill>
          </a:ln>
        </p:spPr>
        <p:txBody>
          <a:bodyPr wrap="none" rtlCol="0">
            <a:spAutoFit/>
          </a:bodyPr>
          <a:lstStyle/>
          <a:p>
            <a:r>
              <a:rPr lang="ka-GE" dirty="0"/>
              <a:t>რუსთავი 22</a:t>
            </a:r>
          </a:p>
        </p:txBody>
      </p:sp>
      <p:sp>
        <p:nvSpPr>
          <p:cNvPr id="14" name="TextBox 13">
            <a:extLst>
              <a:ext uri="{FF2B5EF4-FFF2-40B4-BE49-F238E27FC236}">
                <a16:creationId xmlns:a16="http://schemas.microsoft.com/office/drawing/2014/main" xmlns="" id="{6AF9AE0F-2D6F-4533-B152-119E3C7A0E20}"/>
              </a:ext>
            </a:extLst>
          </p:cNvPr>
          <p:cNvSpPr txBox="1"/>
          <p:nvPr/>
        </p:nvSpPr>
        <p:spPr>
          <a:xfrm>
            <a:off x="4766590" y="4158505"/>
            <a:ext cx="1531188" cy="369332"/>
          </a:xfrm>
          <a:prstGeom prst="rect">
            <a:avLst/>
          </a:prstGeom>
          <a:solidFill>
            <a:schemeClr val="accent5">
              <a:lumMod val="75000"/>
            </a:schemeClr>
          </a:solidFill>
        </p:spPr>
        <p:txBody>
          <a:bodyPr wrap="none" rtlCol="0">
            <a:spAutoFit/>
          </a:bodyPr>
          <a:lstStyle/>
          <a:p>
            <a:r>
              <a:rPr lang="ka-GE" b="1" dirty="0">
                <a:solidFill>
                  <a:schemeClr val="bg1"/>
                </a:solidFill>
              </a:rPr>
              <a:t>იმერმედი 17</a:t>
            </a:r>
          </a:p>
        </p:txBody>
      </p:sp>
    </p:spTree>
    <p:extLst>
      <p:ext uri="{BB962C8B-B14F-4D97-AF65-F5344CB8AC3E}">
        <p14:creationId xmlns:p14="http://schemas.microsoft.com/office/powerpoint/2010/main" val="39633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1"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par>
                                <p:cTn id="28" presetID="21" presetClass="entr" presetSubtype="1" fill="hold" grpId="1"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1" animBg="1"/>
      <p:bldP spid="5" grpId="1" animBg="1"/>
      <p:bldP spid="6" grpId="0" animBg="1"/>
      <p:bldP spid="7" grpId="0" animBg="1"/>
      <p:bldP spid="8" grpId="0" animBg="1"/>
      <p:bldP spid="9" grpId="0" animBg="1"/>
      <p:bldP spid="10" grpId="1" animBg="1"/>
      <p:bldP spid="11" grpId="1" animBg="1"/>
      <p:bldP spid="12" grpId="1" animBg="1"/>
      <p:bldP spid="13" grpId="1"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605"/>
            <a:ext cx="10952018" cy="1325563"/>
          </a:xfrm>
        </p:spPr>
        <p:txBody>
          <a:bodyPr>
            <a:normAutofit/>
          </a:bodyPr>
          <a:lstStyle/>
          <a:p>
            <a:r>
              <a:rPr lang="ka-GE" sz="3200" dirty="0"/>
              <a:t>ფსიქიკური ჯანმრთელობის ძირითადი დოკუმენტები</a:t>
            </a:r>
            <a:endParaRPr lang="en-US" sz="3200" dirty="0"/>
          </a:p>
        </p:txBody>
      </p:sp>
      <p:sp>
        <p:nvSpPr>
          <p:cNvPr id="3" name="Content Placeholder 2"/>
          <p:cNvSpPr>
            <a:spLocks noGrp="1"/>
          </p:cNvSpPr>
          <p:nvPr>
            <p:ph idx="1"/>
          </p:nvPr>
        </p:nvSpPr>
        <p:spPr>
          <a:xfrm>
            <a:off x="838200" y="2137271"/>
            <a:ext cx="10515600" cy="4351338"/>
          </a:xfrm>
        </p:spPr>
        <p:txBody>
          <a:bodyPr>
            <a:noAutofit/>
          </a:bodyPr>
          <a:lstStyle/>
          <a:p>
            <a:pPr>
              <a:lnSpc>
                <a:spcPct val="150000"/>
              </a:lnSpc>
              <a:spcBef>
                <a:spcPts val="0"/>
              </a:spcBef>
            </a:pPr>
            <a:r>
              <a:rPr lang="ka-GE" dirty="0"/>
              <a:t>ფსიქიკური ჯანმრთელობის დაცვის სახელმწიფო კონცეფცია</a:t>
            </a:r>
          </a:p>
          <a:p>
            <a:pPr>
              <a:lnSpc>
                <a:spcPct val="150000"/>
              </a:lnSpc>
              <a:spcBef>
                <a:spcPts val="0"/>
              </a:spcBef>
            </a:pPr>
            <a:endParaRPr lang="ka-GE" dirty="0"/>
          </a:p>
          <a:p>
            <a:pPr>
              <a:lnSpc>
                <a:spcPct val="150000"/>
              </a:lnSpc>
              <a:spcBef>
                <a:spcPts val="0"/>
              </a:spcBef>
            </a:pPr>
            <a:endParaRPr lang="ka-GE" dirty="0"/>
          </a:p>
          <a:p>
            <a:pPr>
              <a:lnSpc>
                <a:spcPct val="150000"/>
              </a:lnSpc>
              <a:spcBef>
                <a:spcPts val="0"/>
              </a:spcBef>
            </a:pPr>
            <a:r>
              <a:rPr lang="ka-GE" dirty="0"/>
              <a:t>2015-2020 წლის ფსიქიკური ჯანმრთელობის განვითარების სტრატეგიული დოკუმენტი და სამოქმედო გეგმა“ </a:t>
            </a:r>
            <a:endParaRPr lang="en-US" dirty="0"/>
          </a:p>
        </p:txBody>
      </p:sp>
    </p:spTree>
    <p:extLst>
      <p:ext uri="{BB962C8B-B14F-4D97-AF65-F5344CB8AC3E}">
        <p14:creationId xmlns:p14="http://schemas.microsoft.com/office/powerpoint/2010/main" val="3869219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1DD18D5-F361-4BF0-905A-25F2F7840A57}"/>
              </a:ext>
            </a:extLst>
          </p:cNvPr>
          <p:cNvGraphicFramePr>
            <a:graphicFrameLocks noGrp="1"/>
          </p:cNvGraphicFramePr>
          <p:nvPr>
            <p:extLst>
              <p:ext uri="{D42A27DB-BD31-4B8C-83A1-F6EECF244321}">
                <p14:modId xmlns:p14="http://schemas.microsoft.com/office/powerpoint/2010/main" val="303536234"/>
              </p:ext>
            </p:extLst>
          </p:nvPr>
        </p:nvGraphicFramePr>
        <p:xfrm>
          <a:off x="63796" y="148864"/>
          <a:ext cx="12064408" cy="6415728"/>
        </p:xfrm>
        <a:graphic>
          <a:graphicData uri="http://schemas.openxmlformats.org/drawingml/2006/table">
            <a:tbl>
              <a:tblPr firstRow="1" firstCol="1" bandRow="1"/>
              <a:tblGrid>
                <a:gridCol w="3098462">
                  <a:extLst>
                    <a:ext uri="{9D8B030D-6E8A-4147-A177-3AD203B41FA5}">
                      <a16:colId xmlns:a16="http://schemas.microsoft.com/office/drawing/2014/main" xmlns="" val="910252178"/>
                    </a:ext>
                  </a:extLst>
                </a:gridCol>
                <a:gridCol w="1404190">
                  <a:extLst>
                    <a:ext uri="{9D8B030D-6E8A-4147-A177-3AD203B41FA5}">
                      <a16:colId xmlns:a16="http://schemas.microsoft.com/office/drawing/2014/main" xmlns="" val="3485265300"/>
                    </a:ext>
                  </a:extLst>
                </a:gridCol>
                <a:gridCol w="712001">
                  <a:extLst>
                    <a:ext uri="{9D8B030D-6E8A-4147-A177-3AD203B41FA5}">
                      <a16:colId xmlns:a16="http://schemas.microsoft.com/office/drawing/2014/main" xmlns="" val="1956081400"/>
                    </a:ext>
                  </a:extLst>
                </a:gridCol>
                <a:gridCol w="914017">
                  <a:extLst>
                    <a:ext uri="{9D8B030D-6E8A-4147-A177-3AD203B41FA5}">
                      <a16:colId xmlns:a16="http://schemas.microsoft.com/office/drawing/2014/main" xmlns="" val="2956713667"/>
                    </a:ext>
                  </a:extLst>
                </a:gridCol>
                <a:gridCol w="1090836">
                  <a:extLst>
                    <a:ext uri="{9D8B030D-6E8A-4147-A177-3AD203B41FA5}">
                      <a16:colId xmlns:a16="http://schemas.microsoft.com/office/drawing/2014/main" xmlns="" val="1259091545"/>
                    </a:ext>
                  </a:extLst>
                </a:gridCol>
                <a:gridCol w="1531089">
                  <a:extLst>
                    <a:ext uri="{9D8B030D-6E8A-4147-A177-3AD203B41FA5}">
                      <a16:colId xmlns:a16="http://schemas.microsoft.com/office/drawing/2014/main" xmlns="" val="896251210"/>
                    </a:ext>
                  </a:extLst>
                </a:gridCol>
                <a:gridCol w="1148316">
                  <a:extLst>
                    <a:ext uri="{9D8B030D-6E8A-4147-A177-3AD203B41FA5}">
                      <a16:colId xmlns:a16="http://schemas.microsoft.com/office/drawing/2014/main" xmlns="" val="3241760319"/>
                    </a:ext>
                  </a:extLst>
                </a:gridCol>
                <a:gridCol w="1031358">
                  <a:extLst>
                    <a:ext uri="{9D8B030D-6E8A-4147-A177-3AD203B41FA5}">
                      <a16:colId xmlns:a16="http://schemas.microsoft.com/office/drawing/2014/main" xmlns="" val="1761265786"/>
                    </a:ext>
                  </a:extLst>
                </a:gridCol>
                <a:gridCol w="1134139">
                  <a:extLst>
                    <a:ext uri="{9D8B030D-6E8A-4147-A177-3AD203B41FA5}">
                      <a16:colId xmlns:a16="http://schemas.microsoft.com/office/drawing/2014/main" xmlns="" val="3220200638"/>
                    </a:ext>
                  </a:extLst>
                </a:gridCol>
              </a:tblGrid>
              <a:tr h="233949">
                <a:tc gridSpan="9">
                  <a:txBody>
                    <a:bodyPr/>
                    <a:lstStyle/>
                    <a:p>
                      <a:pPr algn="ctr">
                        <a:lnSpc>
                          <a:spcPct val="107000"/>
                        </a:lnSpc>
                        <a:spcAft>
                          <a:spcPts val="800"/>
                        </a:spcAft>
                      </a:pPr>
                      <a:r>
                        <a:rPr lang="en-GB" sz="1700" dirty="0" err="1">
                          <a:solidFill>
                            <a:srgbClr val="4472C4"/>
                          </a:solidFill>
                          <a:effectLst/>
                          <a:latin typeface="Sylfaen" panose="010A0502050306030303" pitchFamily="18" charset="0"/>
                          <a:ea typeface="Calibri" panose="020F0502020204030204" pitchFamily="34" charset="0"/>
                          <a:cs typeface="Sylfaen" panose="010A0502050306030303" pitchFamily="18" charset="0"/>
                        </a:rPr>
                        <a:t>სტაციონარებში</a:t>
                      </a:r>
                      <a:r>
                        <a:rPr lang="en-GB" sz="17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solidFill>
                            <a:srgbClr val="4472C4"/>
                          </a:solidFill>
                          <a:effectLst/>
                          <a:latin typeface="Sylfaen" panose="010A0502050306030303" pitchFamily="18" charset="0"/>
                          <a:ea typeface="Calibri" panose="020F0502020204030204" pitchFamily="34" charset="0"/>
                          <a:cs typeface="Sylfaen" panose="010A0502050306030303" pitchFamily="18" charset="0"/>
                        </a:rPr>
                        <a:t>პაციენტთა</a:t>
                      </a:r>
                      <a:r>
                        <a:rPr lang="en-GB" sz="17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solidFill>
                            <a:srgbClr val="4472C4"/>
                          </a:solidFill>
                          <a:effectLst/>
                          <a:latin typeface="Sylfaen" panose="010A0502050306030303" pitchFamily="18" charset="0"/>
                          <a:ea typeface="Calibri" panose="020F0502020204030204" pitchFamily="34" charset="0"/>
                          <a:cs typeface="Sylfaen" panose="010A0502050306030303" pitchFamily="18" charset="0"/>
                        </a:rPr>
                        <a:t>რაოდენობა</a:t>
                      </a:r>
                      <a:r>
                        <a:rPr lang="en-GB" sz="17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solidFill>
                            <a:srgbClr val="4472C4"/>
                          </a:solidFill>
                          <a:effectLst/>
                          <a:latin typeface="Sylfaen" panose="010A0502050306030303" pitchFamily="18" charset="0"/>
                          <a:ea typeface="Calibri" panose="020F0502020204030204" pitchFamily="34" charset="0"/>
                          <a:cs typeface="Sylfaen" panose="010A0502050306030303" pitchFamily="18" charset="0"/>
                        </a:rPr>
                        <a:t>და</a:t>
                      </a:r>
                      <a:r>
                        <a:rPr lang="en-GB" sz="17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n-GB" sz="1700" dirty="0" err="1">
                          <a:solidFill>
                            <a:srgbClr val="4472C4"/>
                          </a:solidFill>
                          <a:effectLst/>
                          <a:latin typeface="Sylfaen" panose="010A0502050306030303" pitchFamily="18" charset="0"/>
                          <a:ea typeface="Calibri" panose="020F0502020204030204" pitchFamily="34" charset="0"/>
                          <a:cs typeface="Sylfaen" panose="010A0502050306030303" pitchFamily="18" charset="0"/>
                        </a:rPr>
                        <a:t>განაწილება</a:t>
                      </a:r>
                      <a:r>
                        <a:rPr lang="en-GB" sz="17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2018 </a:t>
                      </a:r>
                      <a:r>
                        <a:rPr lang="en-GB" sz="1700" dirty="0">
                          <a:solidFill>
                            <a:srgbClr val="4472C4"/>
                          </a:solidFill>
                          <a:effectLst/>
                          <a:latin typeface="Sylfaen" panose="010A0502050306030303" pitchFamily="18" charset="0"/>
                          <a:ea typeface="Calibri" panose="020F0502020204030204" pitchFamily="34" charset="0"/>
                          <a:cs typeface="Sylfaen" panose="010A0502050306030303" pitchFamily="18" charset="0"/>
                        </a:rPr>
                        <a:t>წ</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2451376736"/>
                  </a:ext>
                </a:extLst>
              </a:tr>
              <a:tr h="580661">
                <a:tc>
                  <a:txBody>
                    <a:bodyPr/>
                    <a:lstStyle/>
                    <a:p>
                      <a:pPr>
                        <a:lnSpc>
                          <a:spcPct val="107000"/>
                        </a:lnSpc>
                        <a:spcAft>
                          <a:spcPts val="0"/>
                        </a:spcAft>
                      </a:pPr>
                      <a:r>
                        <a:rPr lang="ka-GE" sz="1600" b="1">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პროვაიდერი</a:t>
                      </a:r>
                      <a:endParaRPr lang="ka-GE" sz="16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პაციენტების </a:t>
                      </a:r>
                      <a:r>
                        <a:rPr lang="en-GB"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N</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მწვავე კოდი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3 თვემდე</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3 – 6 თვე</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6 თვეზე მეტი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DS: F70-74                    </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DS: F01-09</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600" b="1" dirty="0">
                          <a:solidFill>
                            <a:srgbClr val="FFFFFF"/>
                          </a:solidFill>
                          <a:effectLst/>
                          <a:latin typeface="Sylfaen" panose="010A0502050306030303" pitchFamily="18" charset="0"/>
                          <a:ea typeface="Times New Roman" panose="02020603050405020304" pitchFamily="18" charset="0"/>
                          <a:cs typeface="Times New Roman" panose="02020603050405020304" pitchFamily="18" charset="0"/>
                        </a:rPr>
                        <a:t>ბავ. და მოზ</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xmlns="" val="3056059010"/>
                  </a:ext>
                </a:extLst>
              </a:tr>
              <a:tr h="386041">
                <a:tc>
                  <a:txBody>
                    <a:bodyPr/>
                    <a:lstStyle/>
                    <a:p>
                      <a:pPr>
                        <a:lnSpc>
                          <a:spcPct val="107000"/>
                        </a:lnSpc>
                        <a:spcAft>
                          <a:spcPts val="0"/>
                        </a:spcAft>
                      </a:pPr>
                      <a:r>
                        <a:rPr lang="ka-GE" sz="1700" dirty="0">
                          <a:effectLst/>
                          <a:latin typeface="Sylfaen" panose="010A0502050306030303" pitchFamily="18" charset="0"/>
                          <a:ea typeface="Times New Roman" panose="02020603050405020304" pitchFamily="18" charset="0"/>
                          <a:cs typeface="Times New Roman" panose="02020603050405020304" pitchFamily="18" charset="0"/>
                        </a:rPr>
                        <a:t>"ქალაქ თბილისის ფსიქიკური ჯანმრთელობის ცენტრი"</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7488377"/>
                  </a:ext>
                </a:extLst>
              </a:tr>
              <a:tr h="386041">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"ფსიქიკური ჯანმრთელობის და ნარკომანიის პრევენციის ცენტრი"</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4</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5765561"/>
                  </a:ext>
                </a:extLst>
              </a:tr>
              <a:tr h="191420">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მე 5 კლინიკური საავადმყოფო</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689534"/>
                  </a:ext>
                </a:extLst>
              </a:tr>
              <a:tr h="191420">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ივ.ბოკერიას სახ. სამ.ცენტრ</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6895174"/>
                  </a:ext>
                </a:extLst>
              </a:tr>
              <a:tr h="386041">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„რუსთავის ფსიქიკური ჯანმრთელობის ცენტრი"</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dirty="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2</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4018418"/>
                  </a:ext>
                </a:extLst>
              </a:tr>
              <a:tr h="137270">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ბედიანი</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9</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598234"/>
                  </a:ext>
                </a:extLst>
              </a:tr>
              <a:tr h="137270">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სურამი</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9968536"/>
                  </a:ext>
                </a:extLst>
              </a:tr>
              <a:tr h="386041">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„ქუთაისის ფსიქიკური ჯანმრთელობის ცენტრი"</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1096996"/>
                  </a:ext>
                </a:extLst>
              </a:tr>
              <a:tr h="386041">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,რესპუბლიკური, კლინიკური, ფსიქონევროლოგიური საავადმყოფო"</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8</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3</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2164279"/>
                  </a:ext>
                </a:extLst>
              </a:tr>
              <a:tr h="677972">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ფსიქიკური ჯანმრთელობის ეროვნული ცენტრი“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317</a:t>
                      </a:r>
                      <a:r>
                        <a:rPr lang="ka-GE" sz="17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 (100 თავშესაფარი</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a:t>
                      </a:r>
                      <a:r>
                        <a:rPr lang="ka-GE" sz="1700" dirty="0">
                          <a:solidFill>
                            <a:srgbClr val="000000"/>
                          </a:solidFill>
                          <a:effectLst/>
                          <a:latin typeface="Sylfaen" panose="010A0502050306030303" pitchFamily="18" charset="0"/>
                          <a:ea typeface="Times New Roman" panose="02020603050405020304" pitchFamily="18" charset="0"/>
                          <a:cs typeface="Calibri" panose="020F0502020204030204" pitchFamily="34" charset="0"/>
                        </a:rPr>
                        <a:t> (100 თავშესაფარი)</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17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4</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dirty="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3565546"/>
                  </a:ext>
                </a:extLst>
              </a:tr>
              <a:tr h="137270">
                <a:tc>
                  <a:txBody>
                    <a:bodyPr/>
                    <a:lstStyle/>
                    <a:p>
                      <a:pP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სენაკის ფ/ნ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solidFill>
                            <a:srgbClr val="244062"/>
                          </a:solidFill>
                          <a:effectLst/>
                          <a:latin typeface="Sylfaen" panose="010A0502050306030303" pitchFamily="18" charset="0"/>
                          <a:ea typeface="Times New Roman" panose="02020603050405020304" pitchFamily="18" charset="0"/>
                          <a:cs typeface="Times New Roman" panose="02020603050405020304" pitchFamily="18" charset="0"/>
                        </a:rPr>
                        <a:t>0</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700">
                          <a:effectLst/>
                          <a:latin typeface="Sylfaen" panose="010A0502050306030303" pitchFamily="18" charset="0"/>
                          <a:ea typeface="Times New Roman" panose="02020603050405020304" pitchFamily="18" charset="0"/>
                          <a:cs typeface="Times New Roman" panose="02020603050405020304" pitchFamily="18" charset="0"/>
                        </a:rPr>
                        <a:t> </a:t>
                      </a:r>
                      <a:endParaRPr lang="ka-GE" sz="170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9054120"/>
                  </a:ext>
                </a:extLst>
              </a:tr>
              <a:tr h="133902">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ჯამი</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1070</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210</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269</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149</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442</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74</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26</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a:lnSpc>
                          <a:spcPct val="107000"/>
                        </a:lnSpc>
                        <a:spcAft>
                          <a:spcPts val="0"/>
                        </a:spcAft>
                      </a:pPr>
                      <a:r>
                        <a:rPr lang="ka-GE" sz="1700" b="1" dirty="0">
                          <a:solidFill>
                            <a:srgbClr val="000000"/>
                          </a:solidFill>
                          <a:effectLst/>
                          <a:latin typeface="Sylfaen" panose="010A0502050306030303" pitchFamily="18" charset="0"/>
                          <a:ea typeface="Times New Roman" panose="02020603050405020304" pitchFamily="18" charset="0"/>
                          <a:cs typeface="Times New Roman" panose="02020603050405020304" pitchFamily="18" charset="0"/>
                        </a:rPr>
                        <a:t>7</a:t>
                      </a:r>
                      <a:endParaRPr lang="ka-G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476" marR="454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xmlns="" val="1686458535"/>
                  </a:ext>
                </a:extLst>
              </a:tr>
            </a:tbl>
          </a:graphicData>
        </a:graphic>
      </p:graphicFrame>
    </p:spTree>
    <p:extLst>
      <p:ext uri="{BB962C8B-B14F-4D97-AF65-F5344CB8AC3E}">
        <p14:creationId xmlns:p14="http://schemas.microsoft.com/office/powerpoint/2010/main" val="143636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8598D-6BE4-4148-923E-6D6016171206}"/>
              </a:ext>
            </a:extLst>
          </p:cNvPr>
          <p:cNvSpPr>
            <a:spLocks noGrp="1"/>
          </p:cNvSpPr>
          <p:nvPr>
            <p:ph type="title"/>
          </p:nvPr>
        </p:nvSpPr>
        <p:spPr>
          <a:xfrm>
            <a:off x="838200" y="365125"/>
            <a:ext cx="10515600" cy="414085"/>
          </a:xfrm>
        </p:spPr>
        <p:txBody>
          <a:bodyPr>
            <a:noAutofit/>
          </a:bodyPr>
          <a:lstStyle/>
          <a:p>
            <a:pPr algn="ctr"/>
            <a:r>
              <a:rPr lang="ka-GE" sz="3600" dirty="0"/>
              <a:t>ფსიქიატრიული საწოლების განაწილება</a:t>
            </a:r>
          </a:p>
        </p:txBody>
      </p:sp>
      <p:pic>
        <p:nvPicPr>
          <p:cNvPr id="3" name="Picture 2">
            <a:extLst>
              <a:ext uri="{FF2B5EF4-FFF2-40B4-BE49-F238E27FC236}">
                <a16:creationId xmlns:a16="http://schemas.microsoft.com/office/drawing/2014/main" xmlns="" id="{B62C1148-8A91-42AB-914C-92C378B0D7E6}"/>
              </a:ext>
            </a:extLst>
          </p:cNvPr>
          <p:cNvPicPr>
            <a:picLocks noChangeAspect="1"/>
          </p:cNvPicPr>
          <p:nvPr/>
        </p:nvPicPr>
        <p:blipFill>
          <a:blip r:embed="rId3"/>
          <a:stretch>
            <a:fillRect/>
          </a:stretch>
        </p:blipFill>
        <p:spPr>
          <a:xfrm>
            <a:off x="4040314" y="911602"/>
            <a:ext cx="4111370" cy="2460398"/>
          </a:xfrm>
          <a:prstGeom prst="rect">
            <a:avLst/>
          </a:prstGeom>
        </p:spPr>
      </p:pic>
      <p:pic>
        <p:nvPicPr>
          <p:cNvPr id="7" name="Picture 6">
            <a:extLst>
              <a:ext uri="{FF2B5EF4-FFF2-40B4-BE49-F238E27FC236}">
                <a16:creationId xmlns:a16="http://schemas.microsoft.com/office/drawing/2014/main" xmlns="" id="{CEE82669-D0BC-437A-8902-B5627813BFFC}"/>
              </a:ext>
            </a:extLst>
          </p:cNvPr>
          <p:cNvPicPr>
            <a:picLocks noChangeAspect="1"/>
          </p:cNvPicPr>
          <p:nvPr/>
        </p:nvPicPr>
        <p:blipFill>
          <a:blip r:embed="rId4"/>
          <a:stretch>
            <a:fillRect/>
          </a:stretch>
        </p:blipFill>
        <p:spPr>
          <a:xfrm>
            <a:off x="8466184" y="4651801"/>
            <a:ext cx="3533501" cy="981528"/>
          </a:xfrm>
          <a:prstGeom prst="rect">
            <a:avLst/>
          </a:prstGeom>
        </p:spPr>
      </p:pic>
      <p:sp>
        <p:nvSpPr>
          <p:cNvPr id="14" name="TextBox 13">
            <a:extLst>
              <a:ext uri="{FF2B5EF4-FFF2-40B4-BE49-F238E27FC236}">
                <a16:creationId xmlns:a16="http://schemas.microsoft.com/office/drawing/2014/main" xmlns="" id="{3076820A-FB19-4F0B-8E2E-4BFECB8C5917}"/>
              </a:ext>
            </a:extLst>
          </p:cNvPr>
          <p:cNvSpPr txBox="1"/>
          <p:nvPr/>
        </p:nvSpPr>
        <p:spPr>
          <a:xfrm>
            <a:off x="168632" y="3486001"/>
            <a:ext cx="4248388" cy="1200329"/>
          </a:xfrm>
          <a:prstGeom prst="rect">
            <a:avLst/>
          </a:prstGeom>
          <a:noFill/>
        </p:spPr>
        <p:txBody>
          <a:bodyPr wrap="square" rtlCol="0">
            <a:spAutoFit/>
          </a:bodyPr>
          <a:lstStyle/>
          <a:p>
            <a:r>
              <a:rPr lang="ka-GE" dirty="0"/>
              <a:t>სათემო ფსიქიკური ჯანმრთელობის </a:t>
            </a:r>
          </a:p>
          <a:p>
            <a:r>
              <a:rPr lang="ka-GE" dirty="0"/>
              <a:t>ცენტრი</a:t>
            </a:r>
            <a:r>
              <a:rPr lang="en-US" dirty="0"/>
              <a:t> (</a:t>
            </a:r>
            <a:r>
              <a:rPr lang="ka-GE" dirty="0"/>
              <a:t>ამბუტორია, კრიზისი, ფჯ დღის ცენტრი, მობილური გუნდი, მწვავე საწოლები)</a:t>
            </a:r>
          </a:p>
        </p:txBody>
      </p:sp>
      <p:sp>
        <p:nvSpPr>
          <p:cNvPr id="15" name="TextBox 14">
            <a:extLst>
              <a:ext uri="{FF2B5EF4-FFF2-40B4-BE49-F238E27FC236}">
                <a16:creationId xmlns:a16="http://schemas.microsoft.com/office/drawing/2014/main" xmlns="" id="{D8272579-3427-477A-B6BB-9B35FAAD2003}"/>
              </a:ext>
            </a:extLst>
          </p:cNvPr>
          <p:cNvSpPr txBox="1"/>
          <p:nvPr/>
        </p:nvSpPr>
        <p:spPr>
          <a:xfrm>
            <a:off x="7774980" y="3693440"/>
            <a:ext cx="4320413" cy="646331"/>
          </a:xfrm>
          <a:prstGeom prst="rect">
            <a:avLst/>
          </a:prstGeom>
          <a:noFill/>
        </p:spPr>
        <p:txBody>
          <a:bodyPr wrap="none" rtlCol="0">
            <a:spAutoFit/>
          </a:bodyPr>
          <a:lstStyle/>
          <a:p>
            <a:r>
              <a:rPr lang="ka-GE" dirty="0"/>
              <a:t>ფსიქიატრიული განყოფილება </a:t>
            </a:r>
          </a:p>
          <a:p>
            <a:r>
              <a:rPr lang="ka-GE" dirty="0"/>
              <a:t>ზოგადი პროფილის  საავადმყოფოებში</a:t>
            </a:r>
          </a:p>
        </p:txBody>
      </p:sp>
      <p:sp>
        <p:nvSpPr>
          <p:cNvPr id="16" name="TextBox 15">
            <a:extLst>
              <a:ext uri="{FF2B5EF4-FFF2-40B4-BE49-F238E27FC236}">
                <a16:creationId xmlns:a16="http://schemas.microsoft.com/office/drawing/2014/main" xmlns="" id="{A8473D71-31F4-40D1-8F23-735EFE3EE4B1}"/>
              </a:ext>
            </a:extLst>
          </p:cNvPr>
          <p:cNvSpPr txBox="1"/>
          <p:nvPr/>
        </p:nvSpPr>
        <p:spPr>
          <a:xfrm>
            <a:off x="4507490" y="4501664"/>
            <a:ext cx="3267490" cy="369332"/>
          </a:xfrm>
          <a:prstGeom prst="rect">
            <a:avLst/>
          </a:prstGeom>
          <a:noFill/>
        </p:spPr>
        <p:txBody>
          <a:bodyPr wrap="square" rtlCol="0">
            <a:spAutoFit/>
          </a:bodyPr>
          <a:lstStyle/>
          <a:p>
            <a:pPr algn="ctr"/>
            <a:r>
              <a:rPr lang="ka-GE" dirty="0"/>
              <a:t>საცხოვრებელი</a:t>
            </a:r>
          </a:p>
        </p:txBody>
      </p:sp>
      <p:sp>
        <p:nvSpPr>
          <p:cNvPr id="24" name="Arrow: Down 23">
            <a:extLst>
              <a:ext uri="{FF2B5EF4-FFF2-40B4-BE49-F238E27FC236}">
                <a16:creationId xmlns:a16="http://schemas.microsoft.com/office/drawing/2014/main" xmlns="" id="{76F16E10-B70B-4DEF-99EF-80E85DBD3986}"/>
              </a:ext>
            </a:extLst>
          </p:cNvPr>
          <p:cNvSpPr/>
          <p:nvPr/>
        </p:nvSpPr>
        <p:spPr>
          <a:xfrm>
            <a:off x="5987143" y="3606354"/>
            <a:ext cx="217714" cy="287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0" name="Arrow: Down 29">
            <a:extLst>
              <a:ext uri="{FF2B5EF4-FFF2-40B4-BE49-F238E27FC236}">
                <a16:creationId xmlns:a16="http://schemas.microsoft.com/office/drawing/2014/main" xmlns="" id="{5E48A764-5F07-402C-8718-83041778B03B}"/>
              </a:ext>
            </a:extLst>
          </p:cNvPr>
          <p:cNvSpPr/>
          <p:nvPr/>
        </p:nvSpPr>
        <p:spPr>
          <a:xfrm rot="3096381">
            <a:off x="2289963" y="2240219"/>
            <a:ext cx="522514" cy="128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31" name="Arrow: Down 30">
            <a:extLst>
              <a:ext uri="{FF2B5EF4-FFF2-40B4-BE49-F238E27FC236}">
                <a16:creationId xmlns:a16="http://schemas.microsoft.com/office/drawing/2014/main" xmlns="" id="{A128A19B-362D-47FA-8200-3D0D4973367E}"/>
              </a:ext>
            </a:extLst>
          </p:cNvPr>
          <p:cNvSpPr/>
          <p:nvPr/>
        </p:nvSpPr>
        <p:spPr>
          <a:xfrm rot="18769007">
            <a:off x="9031242" y="2293004"/>
            <a:ext cx="532673" cy="1244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pic>
        <p:nvPicPr>
          <p:cNvPr id="4" name="Picture 3">
            <a:extLst>
              <a:ext uri="{FF2B5EF4-FFF2-40B4-BE49-F238E27FC236}">
                <a16:creationId xmlns:a16="http://schemas.microsoft.com/office/drawing/2014/main" xmlns="" id="{DDE45378-161B-488F-8B7C-A30594FAED32}"/>
              </a:ext>
            </a:extLst>
          </p:cNvPr>
          <p:cNvPicPr>
            <a:picLocks noChangeAspect="1"/>
          </p:cNvPicPr>
          <p:nvPr/>
        </p:nvPicPr>
        <p:blipFill>
          <a:blip r:embed="rId5"/>
          <a:stretch>
            <a:fillRect/>
          </a:stretch>
        </p:blipFill>
        <p:spPr>
          <a:xfrm>
            <a:off x="585734" y="4840965"/>
            <a:ext cx="2690942" cy="1822896"/>
          </a:xfrm>
          <a:prstGeom prst="rect">
            <a:avLst/>
          </a:prstGeom>
        </p:spPr>
      </p:pic>
      <p:pic>
        <p:nvPicPr>
          <p:cNvPr id="6" name="Picture 5">
            <a:extLst>
              <a:ext uri="{FF2B5EF4-FFF2-40B4-BE49-F238E27FC236}">
                <a16:creationId xmlns:a16="http://schemas.microsoft.com/office/drawing/2014/main" xmlns="" id="{3192EB83-24FB-4628-AA09-0C02DD07F29C}"/>
              </a:ext>
            </a:extLst>
          </p:cNvPr>
          <p:cNvPicPr>
            <a:picLocks noChangeAspect="1"/>
          </p:cNvPicPr>
          <p:nvPr/>
        </p:nvPicPr>
        <p:blipFill>
          <a:blip r:embed="rId6"/>
          <a:stretch>
            <a:fillRect/>
          </a:stretch>
        </p:blipFill>
        <p:spPr>
          <a:xfrm>
            <a:off x="4772024" y="5010176"/>
            <a:ext cx="2647950" cy="1724025"/>
          </a:xfrm>
          <a:prstGeom prst="rect">
            <a:avLst/>
          </a:prstGeom>
        </p:spPr>
      </p:pic>
    </p:spTree>
    <p:extLst>
      <p:ext uri="{BB962C8B-B14F-4D97-AF65-F5344CB8AC3E}">
        <p14:creationId xmlns:p14="http://schemas.microsoft.com/office/powerpoint/2010/main" val="4676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4"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6E4A58-C39B-45AA-9F6F-3FB6B1980AA9}"/>
              </a:ext>
            </a:extLst>
          </p:cNvPr>
          <p:cNvPicPr>
            <a:picLocks noChangeAspect="1"/>
          </p:cNvPicPr>
          <p:nvPr/>
        </p:nvPicPr>
        <p:blipFill>
          <a:blip r:embed="rId2"/>
          <a:stretch>
            <a:fillRect/>
          </a:stretch>
        </p:blipFill>
        <p:spPr>
          <a:xfrm>
            <a:off x="1754975" y="1074972"/>
            <a:ext cx="9114933" cy="5487609"/>
          </a:xfrm>
          <a:prstGeom prst="rect">
            <a:avLst/>
          </a:prstGeom>
        </p:spPr>
      </p:pic>
      <p:pic>
        <p:nvPicPr>
          <p:cNvPr id="4" name="Picture 3">
            <a:extLst>
              <a:ext uri="{FF2B5EF4-FFF2-40B4-BE49-F238E27FC236}">
                <a16:creationId xmlns:a16="http://schemas.microsoft.com/office/drawing/2014/main" xmlns="" id="{73B68EF6-14AA-463C-BD9A-E5283038C3AF}"/>
              </a:ext>
            </a:extLst>
          </p:cNvPr>
          <p:cNvPicPr>
            <a:picLocks noChangeAspect="1"/>
          </p:cNvPicPr>
          <p:nvPr/>
        </p:nvPicPr>
        <p:blipFill>
          <a:blip r:embed="rId3"/>
          <a:stretch>
            <a:fillRect/>
          </a:stretch>
        </p:blipFill>
        <p:spPr>
          <a:xfrm>
            <a:off x="3529276" y="2327196"/>
            <a:ext cx="2028756" cy="1213039"/>
          </a:xfrm>
          <a:prstGeom prst="rect">
            <a:avLst/>
          </a:prstGeom>
        </p:spPr>
      </p:pic>
      <p:pic>
        <p:nvPicPr>
          <p:cNvPr id="5" name="Picture 4">
            <a:extLst>
              <a:ext uri="{FF2B5EF4-FFF2-40B4-BE49-F238E27FC236}">
                <a16:creationId xmlns:a16="http://schemas.microsoft.com/office/drawing/2014/main" xmlns="" id="{28031059-3C01-4DC4-8142-F34F68CB1C46}"/>
              </a:ext>
            </a:extLst>
          </p:cNvPr>
          <p:cNvPicPr>
            <a:picLocks noChangeAspect="1"/>
          </p:cNvPicPr>
          <p:nvPr/>
        </p:nvPicPr>
        <p:blipFill>
          <a:blip r:embed="rId4"/>
          <a:stretch>
            <a:fillRect/>
          </a:stretch>
        </p:blipFill>
        <p:spPr>
          <a:xfrm>
            <a:off x="5264143" y="4613590"/>
            <a:ext cx="2181902" cy="1304966"/>
          </a:xfrm>
          <a:prstGeom prst="rect">
            <a:avLst/>
          </a:prstGeom>
        </p:spPr>
      </p:pic>
      <p:pic>
        <p:nvPicPr>
          <p:cNvPr id="6" name="Picture 5">
            <a:extLst>
              <a:ext uri="{FF2B5EF4-FFF2-40B4-BE49-F238E27FC236}">
                <a16:creationId xmlns:a16="http://schemas.microsoft.com/office/drawing/2014/main" xmlns="" id="{9F678B33-C910-4B0F-BB6F-E3963802CAF4}"/>
              </a:ext>
            </a:extLst>
          </p:cNvPr>
          <p:cNvPicPr>
            <a:picLocks noChangeAspect="1"/>
          </p:cNvPicPr>
          <p:nvPr/>
        </p:nvPicPr>
        <p:blipFill>
          <a:blip r:embed="rId5"/>
          <a:stretch>
            <a:fillRect/>
          </a:stretch>
        </p:blipFill>
        <p:spPr>
          <a:xfrm>
            <a:off x="9431079" y="4397795"/>
            <a:ext cx="1174404" cy="749389"/>
          </a:xfrm>
          <a:prstGeom prst="rect">
            <a:avLst/>
          </a:prstGeom>
        </p:spPr>
      </p:pic>
      <p:pic>
        <p:nvPicPr>
          <p:cNvPr id="12" name="Picture 11">
            <a:extLst>
              <a:ext uri="{FF2B5EF4-FFF2-40B4-BE49-F238E27FC236}">
                <a16:creationId xmlns:a16="http://schemas.microsoft.com/office/drawing/2014/main" xmlns="" id="{103463A7-CD1F-4B6F-9580-D697AF63FCB7}"/>
              </a:ext>
            </a:extLst>
          </p:cNvPr>
          <p:cNvPicPr>
            <a:picLocks noChangeAspect="1"/>
          </p:cNvPicPr>
          <p:nvPr/>
        </p:nvPicPr>
        <p:blipFill>
          <a:blip r:embed="rId6"/>
          <a:stretch>
            <a:fillRect/>
          </a:stretch>
        </p:blipFill>
        <p:spPr>
          <a:xfrm>
            <a:off x="5715815" y="3050164"/>
            <a:ext cx="371888" cy="506012"/>
          </a:xfrm>
          <a:prstGeom prst="rect">
            <a:avLst/>
          </a:prstGeom>
        </p:spPr>
      </p:pic>
      <p:pic>
        <p:nvPicPr>
          <p:cNvPr id="13" name="Picture 12">
            <a:extLst>
              <a:ext uri="{FF2B5EF4-FFF2-40B4-BE49-F238E27FC236}">
                <a16:creationId xmlns:a16="http://schemas.microsoft.com/office/drawing/2014/main" xmlns="" id="{670F646E-84B1-4455-8C4E-CF83585968DD}"/>
              </a:ext>
            </a:extLst>
          </p:cNvPr>
          <p:cNvPicPr>
            <a:picLocks noChangeAspect="1"/>
          </p:cNvPicPr>
          <p:nvPr/>
        </p:nvPicPr>
        <p:blipFill>
          <a:blip r:embed="rId6"/>
          <a:stretch>
            <a:fillRect/>
          </a:stretch>
        </p:blipFill>
        <p:spPr>
          <a:xfrm>
            <a:off x="7166925" y="3015680"/>
            <a:ext cx="371888" cy="506012"/>
          </a:xfrm>
          <a:prstGeom prst="rect">
            <a:avLst/>
          </a:prstGeom>
        </p:spPr>
      </p:pic>
      <p:pic>
        <p:nvPicPr>
          <p:cNvPr id="14" name="Picture 13">
            <a:extLst>
              <a:ext uri="{FF2B5EF4-FFF2-40B4-BE49-F238E27FC236}">
                <a16:creationId xmlns:a16="http://schemas.microsoft.com/office/drawing/2014/main" xmlns="" id="{35B88522-6DB2-40AE-A122-07A97DE272FD}"/>
              </a:ext>
            </a:extLst>
          </p:cNvPr>
          <p:cNvPicPr>
            <a:picLocks noChangeAspect="1"/>
          </p:cNvPicPr>
          <p:nvPr/>
        </p:nvPicPr>
        <p:blipFill>
          <a:blip r:embed="rId7"/>
          <a:stretch>
            <a:fillRect/>
          </a:stretch>
        </p:blipFill>
        <p:spPr>
          <a:xfrm>
            <a:off x="3444934" y="4613590"/>
            <a:ext cx="370193" cy="503462"/>
          </a:xfrm>
          <a:prstGeom prst="rect">
            <a:avLst/>
          </a:prstGeom>
        </p:spPr>
      </p:pic>
      <p:pic>
        <p:nvPicPr>
          <p:cNvPr id="15" name="Picture 14">
            <a:extLst>
              <a:ext uri="{FF2B5EF4-FFF2-40B4-BE49-F238E27FC236}">
                <a16:creationId xmlns:a16="http://schemas.microsoft.com/office/drawing/2014/main" xmlns="" id="{9397AF67-4F7B-4257-B4C2-0306BA113E77}"/>
              </a:ext>
            </a:extLst>
          </p:cNvPr>
          <p:cNvPicPr>
            <a:picLocks noChangeAspect="1"/>
          </p:cNvPicPr>
          <p:nvPr/>
        </p:nvPicPr>
        <p:blipFill>
          <a:blip r:embed="rId6"/>
          <a:stretch>
            <a:fillRect/>
          </a:stretch>
        </p:blipFill>
        <p:spPr>
          <a:xfrm>
            <a:off x="9307242" y="5601876"/>
            <a:ext cx="371888" cy="506012"/>
          </a:xfrm>
          <a:prstGeom prst="rect">
            <a:avLst/>
          </a:prstGeom>
        </p:spPr>
      </p:pic>
      <p:sp>
        <p:nvSpPr>
          <p:cNvPr id="25" name="TextBox 24">
            <a:extLst>
              <a:ext uri="{FF2B5EF4-FFF2-40B4-BE49-F238E27FC236}">
                <a16:creationId xmlns:a16="http://schemas.microsoft.com/office/drawing/2014/main" xmlns="" id="{660C839C-5E89-44F6-835B-67F6594E997C}"/>
              </a:ext>
            </a:extLst>
          </p:cNvPr>
          <p:cNvSpPr txBox="1"/>
          <p:nvPr/>
        </p:nvSpPr>
        <p:spPr>
          <a:xfrm>
            <a:off x="2944695" y="157196"/>
            <a:ext cx="6955750" cy="830997"/>
          </a:xfrm>
          <a:prstGeom prst="rect">
            <a:avLst/>
          </a:prstGeom>
          <a:noFill/>
        </p:spPr>
        <p:txBody>
          <a:bodyPr wrap="none" rtlCol="0">
            <a:spAutoFit/>
          </a:bodyPr>
          <a:lstStyle/>
          <a:p>
            <a:pPr algn="ctr"/>
            <a:r>
              <a:rPr lang="ka-GE" sz="2400" dirty="0"/>
              <a:t>ფსიქიკური ჯანდაცვის სერვისების რეგიონული</a:t>
            </a:r>
          </a:p>
          <a:p>
            <a:pPr algn="ctr"/>
            <a:r>
              <a:rPr lang="ka-GE" sz="2400" dirty="0"/>
              <a:t>განაწილება</a:t>
            </a:r>
          </a:p>
        </p:txBody>
      </p:sp>
      <p:pic>
        <p:nvPicPr>
          <p:cNvPr id="26" name="Picture 25">
            <a:extLst>
              <a:ext uri="{FF2B5EF4-FFF2-40B4-BE49-F238E27FC236}">
                <a16:creationId xmlns:a16="http://schemas.microsoft.com/office/drawing/2014/main" xmlns="" id="{083D843F-0C4A-4400-B588-A87817FAF773}"/>
              </a:ext>
            </a:extLst>
          </p:cNvPr>
          <p:cNvPicPr>
            <a:picLocks noChangeAspect="1"/>
          </p:cNvPicPr>
          <p:nvPr/>
        </p:nvPicPr>
        <p:blipFill>
          <a:blip r:embed="rId6"/>
          <a:stretch>
            <a:fillRect/>
          </a:stretch>
        </p:blipFill>
        <p:spPr>
          <a:xfrm>
            <a:off x="8271473" y="5397975"/>
            <a:ext cx="371888" cy="506012"/>
          </a:xfrm>
          <a:prstGeom prst="rect">
            <a:avLst/>
          </a:prstGeom>
        </p:spPr>
      </p:pic>
      <p:pic>
        <p:nvPicPr>
          <p:cNvPr id="16" name="Picture 15">
            <a:extLst>
              <a:ext uri="{FF2B5EF4-FFF2-40B4-BE49-F238E27FC236}">
                <a16:creationId xmlns:a16="http://schemas.microsoft.com/office/drawing/2014/main" xmlns="" id="{EB0F9B77-E0F2-486D-9728-D51A833BF45F}"/>
              </a:ext>
            </a:extLst>
          </p:cNvPr>
          <p:cNvPicPr>
            <a:picLocks noChangeAspect="1"/>
          </p:cNvPicPr>
          <p:nvPr/>
        </p:nvPicPr>
        <p:blipFill>
          <a:blip r:embed="rId8"/>
          <a:stretch>
            <a:fillRect/>
          </a:stretch>
        </p:blipFill>
        <p:spPr>
          <a:xfrm>
            <a:off x="10774416" y="4992937"/>
            <a:ext cx="528849" cy="352295"/>
          </a:xfrm>
          <a:prstGeom prst="rect">
            <a:avLst/>
          </a:prstGeom>
        </p:spPr>
      </p:pic>
      <p:pic>
        <p:nvPicPr>
          <p:cNvPr id="17" name="Picture 16">
            <a:extLst>
              <a:ext uri="{FF2B5EF4-FFF2-40B4-BE49-F238E27FC236}">
                <a16:creationId xmlns:a16="http://schemas.microsoft.com/office/drawing/2014/main" xmlns="" id="{27C18A2A-DE97-4974-B381-221313B2E0D2}"/>
              </a:ext>
            </a:extLst>
          </p:cNvPr>
          <p:cNvPicPr>
            <a:picLocks noChangeAspect="1"/>
          </p:cNvPicPr>
          <p:nvPr/>
        </p:nvPicPr>
        <p:blipFill>
          <a:blip r:embed="rId8"/>
          <a:stretch>
            <a:fillRect/>
          </a:stretch>
        </p:blipFill>
        <p:spPr>
          <a:xfrm>
            <a:off x="10605483" y="5474834"/>
            <a:ext cx="528849" cy="352295"/>
          </a:xfrm>
          <a:prstGeom prst="rect">
            <a:avLst/>
          </a:prstGeom>
        </p:spPr>
      </p:pic>
      <p:sp>
        <p:nvSpPr>
          <p:cNvPr id="2" name="TextBox 1">
            <a:extLst>
              <a:ext uri="{FF2B5EF4-FFF2-40B4-BE49-F238E27FC236}">
                <a16:creationId xmlns:a16="http://schemas.microsoft.com/office/drawing/2014/main" xmlns="" id="{7A5B6FC5-1076-4F79-8779-4FED4E47DDD8}"/>
              </a:ext>
            </a:extLst>
          </p:cNvPr>
          <p:cNvSpPr txBox="1"/>
          <p:nvPr/>
        </p:nvSpPr>
        <p:spPr>
          <a:xfrm>
            <a:off x="4028929" y="2327196"/>
            <a:ext cx="1029449" cy="369332"/>
          </a:xfrm>
          <a:prstGeom prst="rect">
            <a:avLst/>
          </a:prstGeom>
          <a:solidFill>
            <a:schemeClr val="bg1"/>
          </a:solidFill>
        </p:spPr>
        <p:txBody>
          <a:bodyPr wrap="none" rtlCol="0">
            <a:spAutoFit/>
          </a:bodyPr>
          <a:lstStyle/>
          <a:p>
            <a:r>
              <a:rPr lang="ka-GE" dirty="0"/>
              <a:t>სურამი </a:t>
            </a:r>
          </a:p>
        </p:txBody>
      </p:sp>
      <p:sp>
        <p:nvSpPr>
          <p:cNvPr id="7" name="TextBox 6">
            <a:extLst>
              <a:ext uri="{FF2B5EF4-FFF2-40B4-BE49-F238E27FC236}">
                <a16:creationId xmlns:a16="http://schemas.microsoft.com/office/drawing/2014/main" xmlns="" id="{7F414959-FCAA-490D-87D6-2C0191F13674}"/>
              </a:ext>
            </a:extLst>
          </p:cNvPr>
          <p:cNvSpPr txBox="1"/>
          <p:nvPr/>
        </p:nvSpPr>
        <p:spPr>
          <a:xfrm>
            <a:off x="5774473" y="4680655"/>
            <a:ext cx="1075936" cy="369332"/>
          </a:xfrm>
          <a:prstGeom prst="rect">
            <a:avLst/>
          </a:prstGeom>
          <a:solidFill>
            <a:schemeClr val="bg1"/>
          </a:solidFill>
        </p:spPr>
        <p:txBody>
          <a:bodyPr wrap="none" rtlCol="0">
            <a:spAutoFit/>
          </a:bodyPr>
          <a:lstStyle/>
          <a:p>
            <a:r>
              <a:rPr lang="ka-GE" dirty="0"/>
              <a:t>ბედიანი</a:t>
            </a:r>
          </a:p>
        </p:txBody>
      </p:sp>
      <p:sp>
        <p:nvSpPr>
          <p:cNvPr id="8" name="TextBox 7">
            <a:extLst>
              <a:ext uri="{FF2B5EF4-FFF2-40B4-BE49-F238E27FC236}">
                <a16:creationId xmlns:a16="http://schemas.microsoft.com/office/drawing/2014/main" xmlns="" id="{B7724D92-2275-4590-9AF3-A1715CCBB55E}"/>
              </a:ext>
            </a:extLst>
          </p:cNvPr>
          <p:cNvSpPr txBox="1"/>
          <p:nvPr/>
        </p:nvSpPr>
        <p:spPr>
          <a:xfrm>
            <a:off x="8990610" y="4046710"/>
            <a:ext cx="2443298" cy="369332"/>
          </a:xfrm>
          <a:prstGeom prst="rect">
            <a:avLst/>
          </a:prstGeom>
          <a:noFill/>
        </p:spPr>
        <p:txBody>
          <a:bodyPr wrap="none" rtlCol="0">
            <a:spAutoFit/>
          </a:bodyPr>
          <a:lstStyle/>
          <a:p>
            <a:r>
              <a:rPr lang="ka-GE" dirty="0"/>
              <a:t>რუსთვის ფჯ ცენტრი</a:t>
            </a:r>
          </a:p>
        </p:txBody>
      </p:sp>
    </p:spTree>
    <p:extLst>
      <p:ext uri="{BB962C8B-B14F-4D97-AF65-F5344CB8AC3E}">
        <p14:creationId xmlns:p14="http://schemas.microsoft.com/office/powerpoint/2010/main" val="3814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par>
                                <p:cTn id="16" presetID="21"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4"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randombar(horizontal)">
                                      <p:cBhvr>
                                        <p:cTn id="38" dur="500"/>
                                        <p:tgtEl>
                                          <p:spTgt spid="2"/>
                                        </p:tgtEl>
                                      </p:cBhvr>
                                    </p:animEffect>
                                  </p:childTnLst>
                                </p:cTn>
                              </p:par>
                              <p:par>
                                <p:cTn id="39" presetID="14" presetClass="entr" presetSubtype="1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6E4A58-C39B-45AA-9F6F-3FB6B1980AA9}"/>
              </a:ext>
            </a:extLst>
          </p:cNvPr>
          <p:cNvPicPr>
            <a:picLocks noChangeAspect="1"/>
          </p:cNvPicPr>
          <p:nvPr/>
        </p:nvPicPr>
        <p:blipFill>
          <a:blip r:embed="rId2"/>
          <a:stretch>
            <a:fillRect/>
          </a:stretch>
        </p:blipFill>
        <p:spPr>
          <a:xfrm>
            <a:off x="1538538" y="1024128"/>
            <a:ext cx="8564692" cy="5419872"/>
          </a:xfrm>
          <a:prstGeom prst="rect">
            <a:avLst/>
          </a:prstGeom>
        </p:spPr>
      </p:pic>
      <p:pic>
        <p:nvPicPr>
          <p:cNvPr id="6" name="Picture 5">
            <a:extLst>
              <a:ext uri="{FF2B5EF4-FFF2-40B4-BE49-F238E27FC236}">
                <a16:creationId xmlns:a16="http://schemas.microsoft.com/office/drawing/2014/main" xmlns="" id="{9F678B33-C910-4B0F-BB6F-E3963802CAF4}"/>
              </a:ext>
            </a:extLst>
          </p:cNvPr>
          <p:cNvPicPr>
            <a:picLocks noChangeAspect="1"/>
          </p:cNvPicPr>
          <p:nvPr/>
        </p:nvPicPr>
        <p:blipFill>
          <a:blip r:embed="rId3"/>
          <a:stretch>
            <a:fillRect/>
          </a:stretch>
        </p:blipFill>
        <p:spPr>
          <a:xfrm>
            <a:off x="8829417" y="4369981"/>
            <a:ext cx="1120433" cy="736052"/>
          </a:xfrm>
          <a:prstGeom prst="rect">
            <a:avLst/>
          </a:prstGeom>
        </p:spPr>
      </p:pic>
      <p:pic>
        <p:nvPicPr>
          <p:cNvPr id="9" name="Picture 8">
            <a:extLst>
              <a:ext uri="{FF2B5EF4-FFF2-40B4-BE49-F238E27FC236}">
                <a16:creationId xmlns:a16="http://schemas.microsoft.com/office/drawing/2014/main" xmlns="" id="{C3B029CD-53B1-419C-8421-B972A110F49E}"/>
              </a:ext>
            </a:extLst>
          </p:cNvPr>
          <p:cNvPicPr>
            <a:picLocks noChangeAspect="1"/>
          </p:cNvPicPr>
          <p:nvPr/>
        </p:nvPicPr>
        <p:blipFill>
          <a:blip r:embed="rId4"/>
          <a:stretch>
            <a:fillRect/>
          </a:stretch>
        </p:blipFill>
        <p:spPr>
          <a:xfrm>
            <a:off x="7884278" y="4728923"/>
            <a:ext cx="370193" cy="503462"/>
          </a:xfrm>
          <a:prstGeom prst="rect">
            <a:avLst/>
          </a:prstGeom>
        </p:spPr>
      </p:pic>
      <p:pic>
        <p:nvPicPr>
          <p:cNvPr id="10" name="Picture 9">
            <a:extLst>
              <a:ext uri="{FF2B5EF4-FFF2-40B4-BE49-F238E27FC236}">
                <a16:creationId xmlns:a16="http://schemas.microsoft.com/office/drawing/2014/main" xmlns="" id="{53D0A3FD-8508-4746-A957-80FD3F0DD17B}"/>
              </a:ext>
            </a:extLst>
          </p:cNvPr>
          <p:cNvPicPr>
            <a:picLocks noChangeAspect="1"/>
          </p:cNvPicPr>
          <p:nvPr/>
        </p:nvPicPr>
        <p:blipFill>
          <a:blip r:embed="rId4"/>
          <a:stretch>
            <a:fillRect/>
          </a:stretch>
        </p:blipFill>
        <p:spPr>
          <a:xfrm>
            <a:off x="8737023" y="4565237"/>
            <a:ext cx="308192" cy="419141"/>
          </a:xfrm>
          <a:prstGeom prst="rect">
            <a:avLst/>
          </a:prstGeom>
        </p:spPr>
      </p:pic>
      <p:pic>
        <p:nvPicPr>
          <p:cNvPr id="11" name="Picture 10">
            <a:extLst>
              <a:ext uri="{FF2B5EF4-FFF2-40B4-BE49-F238E27FC236}">
                <a16:creationId xmlns:a16="http://schemas.microsoft.com/office/drawing/2014/main" xmlns="" id="{50C4197E-629E-46F8-8B81-A877611E2B6D}"/>
              </a:ext>
            </a:extLst>
          </p:cNvPr>
          <p:cNvPicPr>
            <a:picLocks noChangeAspect="1"/>
          </p:cNvPicPr>
          <p:nvPr/>
        </p:nvPicPr>
        <p:blipFill>
          <a:blip r:embed="rId4"/>
          <a:stretch>
            <a:fillRect/>
          </a:stretch>
        </p:blipFill>
        <p:spPr>
          <a:xfrm>
            <a:off x="4423439" y="5024854"/>
            <a:ext cx="406348" cy="552633"/>
          </a:xfrm>
          <a:prstGeom prst="rect">
            <a:avLst/>
          </a:prstGeom>
        </p:spPr>
      </p:pic>
      <p:pic>
        <p:nvPicPr>
          <p:cNvPr id="12" name="Picture 11">
            <a:extLst>
              <a:ext uri="{FF2B5EF4-FFF2-40B4-BE49-F238E27FC236}">
                <a16:creationId xmlns:a16="http://schemas.microsoft.com/office/drawing/2014/main" xmlns="" id="{AD03B3E8-43AA-4835-B095-56D5D4F1840B}"/>
              </a:ext>
            </a:extLst>
          </p:cNvPr>
          <p:cNvPicPr>
            <a:picLocks noChangeAspect="1"/>
          </p:cNvPicPr>
          <p:nvPr/>
        </p:nvPicPr>
        <p:blipFill>
          <a:blip r:embed="rId4"/>
          <a:stretch>
            <a:fillRect/>
          </a:stretch>
        </p:blipFill>
        <p:spPr>
          <a:xfrm>
            <a:off x="7655097" y="3755746"/>
            <a:ext cx="336177" cy="457200"/>
          </a:xfrm>
          <a:prstGeom prst="rect">
            <a:avLst/>
          </a:prstGeom>
        </p:spPr>
      </p:pic>
      <p:pic>
        <p:nvPicPr>
          <p:cNvPr id="13" name="Picture 12">
            <a:extLst>
              <a:ext uri="{FF2B5EF4-FFF2-40B4-BE49-F238E27FC236}">
                <a16:creationId xmlns:a16="http://schemas.microsoft.com/office/drawing/2014/main" xmlns="" id="{B90300CB-E811-4816-AE1A-173290FA8D99}"/>
              </a:ext>
            </a:extLst>
          </p:cNvPr>
          <p:cNvPicPr>
            <a:picLocks noChangeAspect="1"/>
          </p:cNvPicPr>
          <p:nvPr/>
        </p:nvPicPr>
        <p:blipFill>
          <a:blip r:embed="rId4"/>
          <a:stretch>
            <a:fillRect/>
          </a:stretch>
        </p:blipFill>
        <p:spPr>
          <a:xfrm>
            <a:off x="6826054" y="3564686"/>
            <a:ext cx="370193" cy="503463"/>
          </a:xfrm>
          <a:prstGeom prst="rect">
            <a:avLst/>
          </a:prstGeom>
        </p:spPr>
      </p:pic>
      <p:pic>
        <p:nvPicPr>
          <p:cNvPr id="14" name="Picture 13">
            <a:extLst>
              <a:ext uri="{FF2B5EF4-FFF2-40B4-BE49-F238E27FC236}">
                <a16:creationId xmlns:a16="http://schemas.microsoft.com/office/drawing/2014/main" xmlns="" id="{D480A68F-9976-4EEE-8849-A0A471D43276}"/>
              </a:ext>
            </a:extLst>
          </p:cNvPr>
          <p:cNvPicPr>
            <a:picLocks noChangeAspect="1"/>
          </p:cNvPicPr>
          <p:nvPr/>
        </p:nvPicPr>
        <p:blipFill>
          <a:blip r:embed="rId3"/>
          <a:stretch>
            <a:fillRect/>
          </a:stretch>
        </p:blipFill>
        <p:spPr>
          <a:xfrm>
            <a:off x="3765331" y="2685515"/>
            <a:ext cx="1193559" cy="784091"/>
          </a:xfrm>
          <a:prstGeom prst="rect">
            <a:avLst/>
          </a:prstGeom>
        </p:spPr>
      </p:pic>
      <p:pic>
        <p:nvPicPr>
          <p:cNvPr id="16" name="Picture 15">
            <a:extLst>
              <a:ext uri="{FF2B5EF4-FFF2-40B4-BE49-F238E27FC236}">
                <a16:creationId xmlns:a16="http://schemas.microsoft.com/office/drawing/2014/main" xmlns="" id="{7CC8A67D-DD92-4DCB-9039-574FE3BF2238}"/>
              </a:ext>
            </a:extLst>
          </p:cNvPr>
          <p:cNvPicPr>
            <a:picLocks noChangeAspect="1"/>
          </p:cNvPicPr>
          <p:nvPr/>
        </p:nvPicPr>
        <p:blipFill>
          <a:blip r:embed="rId5"/>
          <a:stretch>
            <a:fillRect/>
          </a:stretch>
        </p:blipFill>
        <p:spPr>
          <a:xfrm>
            <a:off x="6224331" y="4599187"/>
            <a:ext cx="371888" cy="506012"/>
          </a:xfrm>
          <a:prstGeom prst="rect">
            <a:avLst/>
          </a:prstGeom>
        </p:spPr>
      </p:pic>
      <p:pic>
        <p:nvPicPr>
          <p:cNvPr id="17" name="Picture 16">
            <a:extLst>
              <a:ext uri="{FF2B5EF4-FFF2-40B4-BE49-F238E27FC236}">
                <a16:creationId xmlns:a16="http://schemas.microsoft.com/office/drawing/2014/main" xmlns="" id="{FA448371-C3AC-4FD3-B4EB-5CC41851B087}"/>
              </a:ext>
            </a:extLst>
          </p:cNvPr>
          <p:cNvPicPr>
            <a:picLocks noChangeAspect="1"/>
          </p:cNvPicPr>
          <p:nvPr/>
        </p:nvPicPr>
        <p:blipFill>
          <a:blip r:embed="rId5"/>
          <a:stretch>
            <a:fillRect/>
          </a:stretch>
        </p:blipFill>
        <p:spPr>
          <a:xfrm>
            <a:off x="7878677" y="5574937"/>
            <a:ext cx="371888" cy="506012"/>
          </a:xfrm>
          <a:prstGeom prst="rect">
            <a:avLst/>
          </a:prstGeom>
        </p:spPr>
      </p:pic>
      <p:pic>
        <p:nvPicPr>
          <p:cNvPr id="18" name="Picture 17">
            <a:extLst>
              <a:ext uri="{FF2B5EF4-FFF2-40B4-BE49-F238E27FC236}">
                <a16:creationId xmlns:a16="http://schemas.microsoft.com/office/drawing/2014/main" xmlns="" id="{505965FE-011F-4DEC-8165-EE1DBC26614A}"/>
              </a:ext>
            </a:extLst>
          </p:cNvPr>
          <p:cNvPicPr>
            <a:picLocks noChangeAspect="1"/>
          </p:cNvPicPr>
          <p:nvPr/>
        </p:nvPicPr>
        <p:blipFill>
          <a:blip r:embed="rId4"/>
          <a:stretch>
            <a:fillRect/>
          </a:stretch>
        </p:blipFill>
        <p:spPr>
          <a:xfrm>
            <a:off x="8860119" y="5577487"/>
            <a:ext cx="370193" cy="503462"/>
          </a:xfrm>
          <a:prstGeom prst="rect">
            <a:avLst/>
          </a:prstGeom>
        </p:spPr>
      </p:pic>
      <p:pic>
        <p:nvPicPr>
          <p:cNvPr id="19" name="Picture 18">
            <a:extLst>
              <a:ext uri="{FF2B5EF4-FFF2-40B4-BE49-F238E27FC236}">
                <a16:creationId xmlns:a16="http://schemas.microsoft.com/office/drawing/2014/main" xmlns="" id="{4478FA83-66DF-43CB-8B6F-DCB0DCCBBE86}"/>
              </a:ext>
            </a:extLst>
          </p:cNvPr>
          <p:cNvPicPr>
            <a:picLocks noChangeAspect="1"/>
          </p:cNvPicPr>
          <p:nvPr/>
        </p:nvPicPr>
        <p:blipFill>
          <a:blip r:embed="rId4"/>
          <a:stretch>
            <a:fillRect/>
          </a:stretch>
        </p:blipFill>
        <p:spPr>
          <a:xfrm>
            <a:off x="2781754" y="4239391"/>
            <a:ext cx="406348" cy="552633"/>
          </a:xfrm>
          <a:prstGeom prst="rect">
            <a:avLst/>
          </a:prstGeom>
        </p:spPr>
      </p:pic>
      <p:sp>
        <p:nvSpPr>
          <p:cNvPr id="29" name="TextBox 28">
            <a:extLst>
              <a:ext uri="{FF2B5EF4-FFF2-40B4-BE49-F238E27FC236}">
                <a16:creationId xmlns:a16="http://schemas.microsoft.com/office/drawing/2014/main" xmlns="" id="{1D6D2541-FD7E-4F0C-BC13-8EAF6171991C}"/>
              </a:ext>
            </a:extLst>
          </p:cNvPr>
          <p:cNvSpPr txBox="1"/>
          <p:nvPr/>
        </p:nvSpPr>
        <p:spPr>
          <a:xfrm>
            <a:off x="2944695" y="157196"/>
            <a:ext cx="6955750" cy="830997"/>
          </a:xfrm>
          <a:prstGeom prst="rect">
            <a:avLst/>
          </a:prstGeom>
          <a:noFill/>
        </p:spPr>
        <p:txBody>
          <a:bodyPr wrap="none" rtlCol="0">
            <a:spAutoFit/>
          </a:bodyPr>
          <a:lstStyle/>
          <a:p>
            <a:pPr algn="ctr"/>
            <a:r>
              <a:rPr lang="ka-GE" sz="2400" dirty="0"/>
              <a:t>ფსიქიკური ჯანდაცვის სერვისების რეგიონული</a:t>
            </a:r>
          </a:p>
          <a:p>
            <a:pPr algn="ctr"/>
            <a:r>
              <a:rPr lang="ka-GE" sz="2400" dirty="0"/>
              <a:t>განაწილება</a:t>
            </a:r>
          </a:p>
        </p:txBody>
      </p:sp>
      <p:pic>
        <p:nvPicPr>
          <p:cNvPr id="30" name="Picture 29">
            <a:extLst>
              <a:ext uri="{FF2B5EF4-FFF2-40B4-BE49-F238E27FC236}">
                <a16:creationId xmlns:a16="http://schemas.microsoft.com/office/drawing/2014/main" xmlns="" id="{ABC5D2BB-21EB-4313-AA3B-63C1D7C83BC6}"/>
              </a:ext>
            </a:extLst>
          </p:cNvPr>
          <p:cNvPicPr>
            <a:picLocks noChangeAspect="1"/>
          </p:cNvPicPr>
          <p:nvPr/>
        </p:nvPicPr>
        <p:blipFill>
          <a:blip r:embed="rId5"/>
          <a:stretch>
            <a:fillRect/>
          </a:stretch>
        </p:blipFill>
        <p:spPr>
          <a:xfrm>
            <a:off x="5910056" y="3175994"/>
            <a:ext cx="371888" cy="506012"/>
          </a:xfrm>
          <a:prstGeom prst="rect">
            <a:avLst/>
          </a:prstGeom>
        </p:spPr>
      </p:pic>
      <p:pic>
        <p:nvPicPr>
          <p:cNvPr id="2" name="Picture 1">
            <a:extLst>
              <a:ext uri="{FF2B5EF4-FFF2-40B4-BE49-F238E27FC236}">
                <a16:creationId xmlns:a16="http://schemas.microsoft.com/office/drawing/2014/main" xmlns="" id="{9FB482FB-4348-4501-ADCE-9B83B60F23BB}"/>
              </a:ext>
            </a:extLst>
          </p:cNvPr>
          <p:cNvPicPr>
            <a:picLocks noChangeAspect="1"/>
          </p:cNvPicPr>
          <p:nvPr/>
        </p:nvPicPr>
        <p:blipFill>
          <a:blip r:embed="rId6"/>
          <a:stretch>
            <a:fillRect/>
          </a:stretch>
        </p:blipFill>
        <p:spPr>
          <a:xfrm>
            <a:off x="6596219" y="2393103"/>
            <a:ext cx="780564" cy="503463"/>
          </a:xfrm>
          <a:prstGeom prst="rect">
            <a:avLst/>
          </a:prstGeom>
        </p:spPr>
      </p:pic>
      <p:pic>
        <p:nvPicPr>
          <p:cNvPr id="4" name="Picture 3">
            <a:extLst>
              <a:ext uri="{FF2B5EF4-FFF2-40B4-BE49-F238E27FC236}">
                <a16:creationId xmlns:a16="http://schemas.microsoft.com/office/drawing/2014/main" xmlns="" id="{02AED9A6-EDE4-4661-9142-6BEA63D747FB}"/>
              </a:ext>
            </a:extLst>
          </p:cNvPr>
          <p:cNvPicPr>
            <a:picLocks noChangeAspect="1"/>
          </p:cNvPicPr>
          <p:nvPr/>
        </p:nvPicPr>
        <p:blipFill>
          <a:blip r:embed="rId7"/>
          <a:stretch>
            <a:fillRect/>
          </a:stretch>
        </p:blipFill>
        <p:spPr>
          <a:xfrm>
            <a:off x="3613290" y="4680487"/>
            <a:ext cx="855379" cy="552633"/>
          </a:xfrm>
          <a:prstGeom prst="rect">
            <a:avLst/>
          </a:prstGeom>
        </p:spPr>
      </p:pic>
      <p:pic>
        <p:nvPicPr>
          <p:cNvPr id="5" name="Picture 4">
            <a:extLst>
              <a:ext uri="{FF2B5EF4-FFF2-40B4-BE49-F238E27FC236}">
                <a16:creationId xmlns:a16="http://schemas.microsoft.com/office/drawing/2014/main" xmlns="" id="{1292A3BF-29A2-4D99-8EA2-77235597EC33}"/>
              </a:ext>
            </a:extLst>
          </p:cNvPr>
          <p:cNvPicPr>
            <a:picLocks noChangeAspect="1"/>
          </p:cNvPicPr>
          <p:nvPr/>
        </p:nvPicPr>
        <p:blipFill>
          <a:blip r:embed="rId7"/>
          <a:stretch>
            <a:fillRect/>
          </a:stretch>
        </p:blipFill>
        <p:spPr>
          <a:xfrm>
            <a:off x="6718521" y="5322328"/>
            <a:ext cx="855379" cy="552633"/>
          </a:xfrm>
          <a:prstGeom prst="rect">
            <a:avLst/>
          </a:prstGeom>
        </p:spPr>
      </p:pic>
      <p:pic>
        <p:nvPicPr>
          <p:cNvPr id="7" name="Picture 6">
            <a:extLst>
              <a:ext uri="{FF2B5EF4-FFF2-40B4-BE49-F238E27FC236}">
                <a16:creationId xmlns:a16="http://schemas.microsoft.com/office/drawing/2014/main" xmlns="" id="{241C93EC-D713-4750-A209-4147BDD04B98}"/>
              </a:ext>
            </a:extLst>
          </p:cNvPr>
          <p:cNvPicPr>
            <a:picLocks noChangeAspect="1"/>
          </p:cNvPicPr>
          <p:nvPr/>
        </p:nvPicPr>
        <p:blipFill>
          <a:blip r:embed="rId8"/>
          <a:stretch>
            <a:fillRect/>
          </a:stretch>
        </p:blipFill>
        <p:spPr>
          <a:xfrm>
            <a:off x="4115486" y="1144812"/>
            <a:ext cx="487559" cy="324789"/>
          </a:xfrm>
          <a:prstGeom prst="rect">
            <a:avLst/>
          </a:prstGeom>
        </p:spPr>
      </p:pic>
      <p:pic>
        <p:nvPicPr>
          <p:cNvPr id="31" name="Picture 30">
            <a:extLst>
              <a:ext uri="{FF2B5EF4-FFF2-40B4-BE49-F238E27FC236}">
                <a16:creationId xmlns:a16="http://schemas.microsoft.com/office/drawing/2014/main" xmlns="" id="{F7387733-62F9-4605-ADB6-2070F068ED9E}"/>
              </a:ext>
            </a:extLst>
          </p:cNvPr>
          <p:cNvPicPr>
            <a:picLocks noChangeAspect="1"/>
          </p:cNvPicPr>
          <p:nvPr/>
        </p:nvPicPr>
        <p:blipFill>
          <a:blip r:embed="rId8"/>
          <a:stretch>
            <a:fillRect/>
          </a:stretch>
        </p:blipFill>
        <p:spPr>
          <a:xfrm>
            <a:off x="4382833" y="1612910"/>
            <a:ext cx="487559" cy="324789"/>
          </a:xfrm>
          <a:prstGeom prst="rect">
            <a:avLst/>
          </a:prstGeom>
        </p:spPr>
      </p:pic>
      <p:pic>
        <p:nvPicPr>
          <p:cNvPr id="32" name="Picture 31">
            <a:extLst>
              <a:ext uri="{FF2B5EF4-FFF2-40B4-BE49-F238E27FC236}">
                <a16:creationId xmlns:a16="http://schemas.microsoft.com/office/drawing/2014/main" xmlns="" id="{16E196D2-3301-475C-8D50-77F602CE1A15}"/>
              </a:ext>
            </a:extLst>
          </p:cNvPr>
          <p:cNvPicPr>
            <a:picLocks noChangeAspect="1"/>
          </p:cNvPicPr>
          <p:nvPr/>
        </p:nvPicPr>
        <p:blipFill>
          <a:blip r:embed="rId8"/>
          <a:stretch>
            <a:fillRect/>
          </a:stretch>
        </p:blipFill>
        <p:spPr>
          <a:xfrm>
            <a:off x="4594435" y="1983432"/>
            <a:ext cx="487559" cy="324789"/>
          </a:xfrm>
          <a:prstGeom prst="rect">
            <a:avLst/>
          </a:prstGeom>
        </p:spPr>
      </p:pic>
      <p:pic>
        <p:nvPicPr>
          <p:cNvPr id="33" name="Picture 32">
            <a:extLst>
              <a:ext uri="{FF2B5EF4-FFF2-40B4-BE49-F238E27FC236}">
                <a16:creationId xmlns:a16="http://schemas.microsoft.com/office/drawing/2014/main" xmlns="" id="{D17B1B4A-733C-45AF-915A-E3842B0160C7}"/>
              </a:ext>
            </a:extLst>
          </p:cNvPr>
          <p:cNvPicPr>
            <a:picLocks noChangeAspect="1"/>
          </p:cNvPicPr>
          <p:nvPr/>
        </p:nvPicPr>
        <p:blipFill>
          <a:blip r:embed="rId8"/>
          <a:stretch>
            <a:fillRect/>
          </a:stretch>
        </p:blipFill>
        <p:spPr>
          <a:xfrm>
            <a:off x="9932375" y="4134077"/>
            <a:ext cx="528849" cy="352295"/>
          </a:xfrm>
          <a:prstGeom prst="rect">
            <a:avLst/>
          </a:prstGeom>
        </p:spPr>
      </p:pic>
      <p:pic>
        <p:nvPicPr>
          <p:cNvPr id="34" name="Picture 33">
            <a:extLst>
              <a:ext uri="{FF2B5EF4-FFF2-40B4-BE49-F238E27FC236}">
                <a16:creationId xmlns:a16="http://schemas.microsoft.com/office/drawing/2014/main" xmlns="" id="{0CF8CC4F-F324-4486-A7A8-6BF6D0BE696C}"/>
              </a:ext>
            </a:extLst>
          </p:cNvPr>
          <p:cNvPicPr>
            <a:picLocks noChangeAspect="1"/>
          </p:cNvPicPr>
          <p:nvPr/>
        </p:nvPicPr>
        <p:blipFill>
          <a:blip r:embed="rId8"/>
          <a:stretch>
            <a:fillRect/>
          </a:stretch>
        </p:blipFill>
        <p:spPr>
          <a:xfrm>
            <a:off x="10321356" y="4552775"/>
            <a:ext cx="528851" cy="352296"/>
          </a:xfrm>
          <a:prstGeom prst="rect">
            <a:avLst/>
          </a:prstGeom>
        </p:spPr>
      </p:pic>
      <p:pic>
        <p:nvPicPr>
          <p:cNvPr id="35" name="Picture 34">
            <a:extLst>
              <a:ext uri="{FF2B5EF4-FFF2-40B4-BE49-F238E27FC236}">
                <a16:creationId xmlns:a16="http://schemas.microsoft.com/office/drawing/2014/main" xmlns="" id="{441F2EE1-E059-4B4B-ABD7-93CFCD57052D}"/>
              </a:ext>
            </a:extLst>
          </p:cNvPr>
          <p:cNvPicPr>
            <a:picLocks noChangeAspect="1"/>
          </p:cNvPicPr>
          <p:nvPr/>
        </p:nvPicPr>
        <p:blipFill>
          <a:blip r:embed="rId8"/>
          <a:stretch>
            <a:fillRect/>
          </a:stretch>
        </p:blipFill>
        <p:spPr>
          <a:xfrm>
            <a:off x="10585781" y="4929050"/>
            <a:ext cx="528852" cy="352297"/>
          </a:xfrm>
          <a:prstGeom prst="rect">
            <a:avLst/>
          </a:prstGeom>
        </p:spPr>
      </p:pic>
      <p:pic>
        <p:nvPicPr>
          <p:cNvPr id="36" name="Picture 35">
            <a:extLst>
              <a:ext uri="{FF2B5EF4-FFF2-40B4-BE49-F238E27FC236}">
                <a16:creationId xmlns:a16="http://schemas.microsoft.com/office/drawing/2014/main" xmlns="" id="{677C2B3A-DF79-4A66-9A42-0FCD2C4AB940}"/>
              </a:ext>
            </a:extLst>
          </p:cNvPr>
          <p:cNvPicPr>
            <a:picLocks noChangeAspect="1"/>
          </p:cNvPicPr>
          <p:nvPr/>
        </p:nvPicPr>
        <p:blipFill>
          <a:blip r:embed="rId8"/>
          <a:stretch>
            <a:fillRect/>
          </a:stretch>
        </p:blipFill>
        <p:spPr>
          <a:xfrm>
            <a:off x="1350719" y="5176059"/>
            <a:ext cx="528852" cy="352297"/>
          </a:xfrm>
          <a:prstGeom prst="rect">
            <a:avLst/>
          </a:prstGeom>
        </p:spPr>
      </p:pic>
      <p:pic>
        <p:nvPicPr>
          <p:cNvPr id="37" name="Picture 36">
            <a:extLst>
              <a:ext uri="{FF2B5EF4-FFF2-40B4-BE49-F238E27FC236}">
                <a16:creationId xmlns:a16="http://schemas.microsoft.com/office/drawing/2014/main" xmlns="" id="{BBF099C1-9FC4-49C1-BAD9-CD27B674CAF1}"/>
              </a:ext>
            </a:extLst>
          </p:cNvPr>
          <p:cNvPicPr>
            <a:picLocks noChangeAspect="1"/>
          </p:cNvPicPr>
          <p:nvPr/>
        </p:nvPicPr>
        <p:blipFill>
          <a:blip r:embed="rId8"/>
          <a:stretch>
            <a:fillRect/>
          </a:stretch>
        </p:blipFill>
        <p:spPr>
          <a:xfrm>
            <a:off x="951100" y="4774807"/>
            <a:ext cx="528852" cy="352297"/>
          </a:xfrm>
          <a:prstGeom prst="rect">
            <a:avLst/>
          </a:prstGeom>
        </p:spPr>
      </p:pic>
      <p:sp>
        <p:nvSpPr>
          <p:cNvPr id="8" name="TextBox 7">
            <a:extLst>
              <a:ext uri="{FF2B5EF4-FFF2-40B4-BE49-F238E27FC236}">
                <a16:creationId xmlns:a16="http://schemas.microsoft.com/office/drawing/2014/main" xmlns="" id="{259A6452-6FF7-4C98-8340-8C379163E91E}"/>
              </a:ext>
            </a:extLst>
          </p:cNvPr>
          <p:cNvSpPr txBox="1"/>
          <p:nvPr/>
        </p:nvSpPr>
        <p:spPr>
          <a:xfrm>
            <a:off x="4040979" y="2372145"/>
            <a:ext cx="971741" cy="369332"/>
          </a:xfrm>
          <a:prstGeom prst="rect">
            <a:avLst/>
          </a:prstGeom>
          <a:noFill/>
        </p:spPr>
        <p:txBody>
          <a:bodyPr wrap="none" rtlCol="0">
            <a:spAutoFit/>
          </a:bodyPr>
          <a:lstStyle/>
          <a:p>
            <a:r>
              <a:rPr lang="ka-GE" dirty="0"/>
              <a:t>სურამი</a:t>
            </a:r>
          </a:p>
        </p:txBody>
      </p:sp>
      <p:sp>
        <p:nvSpPr>
          <p:cNvPr id="15" name="TextBox 14">
            <a:extLst>
              <a:ext uri="{FF2B5EF4-FFF2-40B4-BE49-F238E27FC236}">
                <a16:creationId xmlns:a16="http://schemas.microsoft.com/office/drawing/2014/main" xmlns="" id="{DFD4BC86-FA57-4D87-8226-DF4B7DD9A946}"/>
              </a:ext>
            </a:extLst>
          </p:cNvPr>
          <p:cNvSpPr txBox="1"/>
          <p:nvPr/>
        </p:nvSpPr>
        <p:spPr>
          <a:xfrm>
            <a:off x="8808384" y="4017520"/>
            <a:ext cx="1162498" cy="369332"/>
          </a:xfrm>
          <a:prstGeom prst="rect">
            <a:avLst/>
          </a:prstGeom>
          <a:noFill/>
        </p:spPr>
        <p:txBody>
          <a:bodyPr wrap="none" rtlCol="0">
            <a:spAutoFit/>
          </a:bodyPr>
          <a:lstStyle/>
          <a:p>
            <a:r>
              <a:rPr lang="ka-GE" dirty="0"/>
              <a:t>რუსთავი</a:t>
            </a:r>
          </a:p>
        </p:txBody>
      </p:sp>
    </p:spTree>
    <p:extLst>
      <p:ext uri="{BB962C8B-B14F-4D97-AF65-F5344CB8AC3E}">
        <p14:creationId xmlns:p14="http://schemas.microsoft.com/office/powerpoint/2010/main" val="30438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heel(1)">
                                      <p:cBhvr>
                                        <p:cTn id="26" dur="2000"/>
                                        <p:tgtEl>
                                          <p:spTgt spid="37"/>
                                        </p:tgtEl>
                                      </p:cBhvr>
                                    </p:animEffect>
                                  </p:childTnLst>
                                </p:cTn>
                              </p:par>
                              <p:par>
                                <p:cTn id="27" presetID="21" presetClass="entr" presetSubtype="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heel(1)">
                                      <p:cBhvr>
                                        <p:cTn id="29" dur="2000"/>
                                        <p:tgtEl>
                                          <p:spTgt spid="36"/>
                                        </p:tgtEl>
                                      </p:cBhvr>
                                    </p:animEffect>
                                  </p:childTnLst>
                                </p:cTn>
                              </p:par>
                              <p:par>
                                <p:cTn id="30" presetID="21" presetClass="entr" presetSubtype="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par>
                                <p:cTn id="33" presetID="21"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par>
                                <p:cTn id="36" presetID="21" presetClass="entr" presetSubtype="1"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2000"/>
                                        <p:tgtEl>
                                          <p:spTgt spid="30"/>
                                        </p:tgtEl>
                                      </p:cBhvr>
                                    </p:animEffect>
                                  </p:childTnLst>
                                </p:cTn>
                              </p:par>
                              <p:par>
                                <p:cTn id="39" presetID="21"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par>
                                <p:cTn id="42" presetID="21" presetClass="entr" presetSubtype="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2000"/>
                                        <p:tgtEl>
                                          <p:spTgt spid="7"/>
                                        </p:tgtEl>
                                      </p:cBhvr>
                                    </p:animEffect>
                                  </p:childTnLst>
                                </p:cTn>
                              </p:par>
                              <p:par>
                                <p:cTn id="48" presetID="21" presetClass="entr" presetSubtype="1"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heel(1)">
                                      <p:cBhvr>
                                        <p:cTn id="50" dur="2000"/>
                                        <p:tgtEl>
                                          <p:spTgt spid="31"/>
                                        </p:tgtEl>
                                      </p:cBhvr>
                                    </p:animEffect>
                                  </p:childTnLst>
                                </p:cTn>
                              </p:par>
                              <p:par>
                                <p:cTn id="51" presetID="21" presetClass="entr" presetSubtype="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heel(1)">
                                      <p:cBhvr>
                                        <p:cTn id="53" dur="2000"/>
                                        <p:tgtEl>
                                          <p:spTgt spid="32"/>
                                        </p:tgtEl>
                                      </p:cBhvr>
                                    </p:animEffect>
                                  </p:childTnLst>
                                </p:cTn>
                              </p:par>
                              <p:par>
                                <p:cTn id="54" presetID="21" presetClass="entr" presetSubtype="1"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1)">
                                      <p:cBhvr>
                                        <p:cTn id="56" dur="2000"/>
                                        <p:tgtEl>
                                          <p:spTgt spid="16"/>
                                        </p:tgtEl>
                                      </p:cBhvr>
                                    </p:animEffect>
                                  </p:childTnLst>
                                </p:cTn>
                              </p:par>
                              <p:par>
                                <p:cTn id="57" presetID="21" presetClass="entr" presetSubtype="1"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par>
                                <p:cTn id="60" presetID="21" presetClass="entr" presetSubtype="1"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heel(1)">
                                      <p:cBhvr>
                                        <p:cTn id="62" dur="2000"/>
                                        <p:tgtEl>
                                          <p:spTgt spid="6"/>
                                        </p:tgtEl>
                                      </p:cBhvr>
                                    </p:animEffect>
                                  </p:childTnLst>
                                </p:cTn>
                              </p:par>
                              <p:par>
                                <p:cTn id="63" presetID="21" presetClass="entr" presetSubtype="1"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1)">
                                      <p:cBhvr>
                                        <p:cTn id="65" dur="2000"/>
                                        <p:tgtEl>
                                          <p:spTgt spid="33"/>
                                        </p:tgtEl>
                                      </p:cBhvr>
                                    </p:animEffect>
                                  </p:childTnLst>
                                </p:cTn>
                              </p:par>
                              <p:par>
                                <p:cTn id="66" presetID="21" presetClass="entr" presetSubtype="1"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heel(1)">
                                      <p:cBhvr>
                                        <p:cTn id="68" dur="2000"/>
                                        <p:tgtEl>
                                          <p:spTgt spid="34"/>
                                        </p:tgtEl>
                                      </p:cBhvr>
                                    </p:animEffect>
                                  </p:childTnLst>
                                </p:cTn>
                              </p:par>
                              <p:par>
                                <p:cTn id="69" presetID="21" presetClass="entr" presetSubtype="1"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heel(1)">
                                      <p:cBhvr>
                                        <p:cTn id="71" dur="2000"/>
                                        <p:tgtEl>
                                          <p:spTgt spid="35"/>
                                        </p:tgtEl>
                                      </p:cBhvr>
                                    </p:animEffect>
                                  </p:childTnLst>
                                </p:cTn>
                              </p:par>
                              <p:par>
                                <p:cTn id="72" presetID="21" presetClass="entr" presetSubtype="1"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heel(1)">
                                      <p:cBhvr>
                                        <p:cTn id="74" dur="2000"/>
                                        <p:tgtEl>
                                          <p:spTgt spid="17"/>
                                        </p:tgtEl>
                                      </p:cBhvr>
                                    </p:animEffect>
                                  </p:childTnLst>
                                </p:cTn>
                              </p:par>
                              <p:par>
                                <p:cTn id="75" presetID="21"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heel(1)">
                                      <p:cBhvr>
                                        <p:cTn id="77" dur="2000"/>
                                        <p:tgtEl>
                                          <p:spTgt spid="18"/>
                                        </p:tgtEl>
                                      </p:cBhvr>
                                    </p:animEffect>
                                  </p:childTnLst>
                                </p:cTn>
                              </p:par>
                              <p:par>
                                <p:cTn id="78" presetID="21" presetClass="entr" presetSubtype="1" fill="hold"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heel(1)">
                                      <p:cBhvr>
                                        <p:cTn id="80" dur="2000"/>
                                        <p:tgtEl>
                                          <p:spTgt spid="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randombar(horizontal)">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57CB9-BCD3-4A6C-B985-172219B16E69}"/>
              </a:ext>
            </a:extLst>
          </p:cNvPr>
          <p:cNvSpPr>
            <a:spLocks noGrp="1"/>
          </p:cNvSpPr>
          <p:nvPr>
            <p:ph type="title"/>
          </p:nvPr>
        </p:nvSpPr>
        <p:spPr/>
        <p:txBody>
          <a:bodyPr>
            <a:normAutofit/>
          </a:bodyPr>
          <a:lstStyle/>
          <a:p>
            <a:pPr algn="ctr"/>
            <a:r>
              <a:rPr lang="ka-GE" sz="3600" dirty="0"/>
              <a:t>მაღალი, საშუალო და დაბალი ინტენსივობის ფსიქიკური ჯანმრთელობის (ფჯ) სერვისები</a:t>
            </a:r>
          </a:p>
        </p:txBody>
      </p:sp>
      <p:sp>
        <p:nvSpPr>
          <p:cNvPr id="3" name="Content Placeholder 2">
            <a:extLst>
              <a:ext uri="{FF2B5EF4-FFF2-40B4-BE49-F238E27FC236}">
                <a16:creationId xmlns:a16="http://schemas.microsoft.com/office/drawing/2014/main" xmlns="" id="{9EDA0019-ABE0-4174-A2B9-1E4A48E60244}"/>
              </a:ext>
            </a:extLst>
          </p:cNvPr>
          <p:cNvSpPr>
            <a:spLocks noGrp="1"/>
          </p:cNvSpPr>
          <p:nvPr>
            <p:ph idx="1"/>
          </p:nvPr>
        </p:nvSpPr>
        <p:spPr>
          <a:xfrm>
            <a:off x="838200" y="1825625"/>
            <a:ext cx="11025554" cy="4762744"/>
          </a:xfrm>
        </p:spPr>
        <p:txBody>
          <a:bodyPr>
            <a:normAutofit fontScale="85000" lnSpcReduction="10000"/>
          </a:bodyPr>
          <a:lstStyle/>
          <a:p>
            <a:pPr>
              <a:lnSpc>
                <a:spcPct val="120000"/>
              </a:lnSpc>
              <a:spcBef>
                <a:spcPts val="0"/>
              </a:spcBef>
            </a:pPr>
            <a:r>
              <a:rPr lang="ka-GE" dirty="0"/>
              <a:t>მძიმე ფსიქიკური აშლილობა (</a:t>
            </a:r>
            <a:r>
              <a:rPr lang="en-GB" dirty="0"/>
              <a:t>Serious mental illness - SMI) </a:t>
            </a:r>
            <a:r>
              <a:rPr lang="ka-GE" dirty="0"/>
              <a:t>განმარტებულია, როგორც ფსიქიკური, ქცევითი ან ემოციური აშლილობათა ჯგუფი, რომლებიც სოციალური და კოგნიტური ფუნქციონირების გამოხატულ გაუარესებასა და პიროვნების ერთი ან მეტი ცხოვრებისეულად მნიშვნელოვანი აქტივობის შეზღუდვას იწვევენ;</a:t>
            </a:r>
          </a:p>
          <a:p>
            <a:pPr>
              <a:lnSpc>
                <a:spcPct val="120000"/>
              </a:lnSpc>
              <a:spcBef>
                <a:spcPts val="0"/>
              </a:spcBef>
            </a:pPr>
            <a:endParaRPr lang="ka-GE" dirty="0"/>
          </a:p>
          <a:p>
            <a:pPr>
              <a:lnSpc>
                <a:spcPct val="120000"/>
              </a:lnSpc>
              <a:spcBef>
                <a:spcPts val="0"/>
              </a:spcBef>
            </a:pPr>
            <a:r>
              <a:rPr lang="ka-GE" dirty="0"/>
              <a:t>საქართველოში მოსახლეობის 114 100 პირს (3%) მძიმე ფსიქიკური აშლილობა უნდა აღენიშნებოდეს;</a:t>
            </a:r>
          </a:p>
          <a:p>
            <a:pPr marL="0" indent="0">
              <a:lnSpc>
                <a:spcPct val="120000"/>
              </a:lnSpc>
              <a:spcBef>
                <a:spcPts val="0"/>
              </a:spcBef>
              <a:buNone/>
            </a:pPr>
            <a:endParaRPr lang="ka-GE" dirty="0"/>
          </a:p>
          <a:p>
            <a:pPr>
              <a:lnSpc>
                <a:spcPct val="120000"/>
              </a:lnSpc>
              <a:spcBef>
                <a:spcPts val="0"/>
              </a:spcBef>
            </a:pPr>
            <a:r>
              <a:rPr lang="ka-GE" dirty="0"/>
              <a:t>არანაკლებ, 4% - ს, ანუ ≈4500 პირს მკურნალობა მაღალი ან საშუალო ინტენსივობის სერვისებში ესაჭიროებათ. </a:t>
            </a:r>
          </a:p>
          <a:p>
            <a:endParaRPr lang="ka-GE" dirty="0"/>
          </a:p>
          <a:p>
            <a:endParaRPr lang="ka-GE" dirty="0"/>
          </a:p>
        </p:txBody>
      </p:sp>
    </p:spTree>
    <p:extLst>
      <p:ext uri="{BB962C8B-B14F-4D97-AF65-F5344CB8AC3E}">
        <p14:creationId xmlns:p14="http://schemas.microsoft.com/office/powerpoint/2010/main" val="1269396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F9383-9573-4DA2-900D-7F1C4DC0975E}"/>
              </a:ext>
            </a:extLst>
          </p:cNvPr>
          <p:cNvSpPr>
            <a:spLocks noGrp="1"/>
          </p:cNvSpPr>
          <p:nvPr>
            <p:ph type="title"/>
          </p:nvPr>
        </p:nvSpPr>
        <p:spPr>
          <a:xfrm>
            <a:off x="838200" y="279953"/>
            <a:ext cx="10515600" cy="1325563"/>
          </a:xfrm>
        </p:spPr>
        <p:txBody>
          <a:bodyPr>
            <a:normAutofit/>
          </a:bodyPr>
          <a:lstStyle/>
          <a:p>
            <a:pPr algn="ctr"/>
            <a:r>
              <a:rPr lang="ka-GE" sz="3200" dirty="0"/>
              <a:t>ფსიქიკური ჯანმრთელობის (ფჯ) სერვისები</a:t>
            </a:r>
          </a:p>
        </p:txBody>
      </p:sp>
      <p:graphicFrame>
        <p:nvGraphicFramePr>
          <p:cNvPr id="4" name="Content Placeholder 3">
            <a:extLst>
              <a:ext uri="{FF2B5EF4-FFF2-40B4-BE49-F238E27FC236}">
                <a16:creationId xmlns:a16="http://schemas.microsoft.com/office/drawing/2014/main" xmlns="" id="{A0837E8C-5F3F-499D-81B7-8BC24775BDD3}"/>
              </a:ext>
            </a:extLst>
          </p:cNvPr>
          <p:cNvGraphicFramePr>
            <a:graphicFrameLocks noGrp="1"/>
          </p:cNvGraphicFramePr>
          <p:nvPr>
            <p:ph idx="1"/>
            <p:extLst>
              <p:ext uri="{D42A27DB-BD31-4B8C-83A1-F6EECF244321}">
                <p14:modId xmlns:p14="http://schemas.microsoft.com/office/powerpoint/2010/main" val="1258884768"/>
              </p:ext>
            </p:extLst>
          </p:nvPr>
        </p:nvGraphicFramePr>
        <p:xfrm>
          <a:off x="1350335" y="1382233"/>
          <a:ext cx="9516140"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xmlns="" id="{8D132175-2935-4412-A608-81F6B09263E8}"/>
              </a:ext>
            </a:extLst>
          </p:cNvPr>
          <p:cNvGrpSpPr/>
          <p:nvPr/>
        </p:nvGrpSpPr>
        <p:grpSpPr>
          <a:xfrm>
            <a:off x="232144" y="5722191"/>
            <a:ext cx="11727711" cy="916145"/>
            <a:chOff x="0" y="3953566"/>
            <a:chExt cx="11727711" cy="916145"/>
          </a:xfrm>
          <a:scene3d>
            <a:camera prst="orthographicFront"/>
            <a:lightRig rig="threePt" dir="t">
              <a:rot lat="0" lon="0" rev="7500000"/>
            </a:lightRig>
          </a:scene3d>
        </p:grpSpPr>
        <p:sp>
          <p:nvSpPr>
            <p:cNvPr id="6" name="Trapezoid 5">
              <a:extLst>
                <a:ext uri="{FF2B5EF4-FFF2-40B4-BE49-F238E27FC236}">
                  <a16:creationId xmlns:a16="http://schemas.microsoft.com/office/drawing/2014/main" xmlns="" id="{8DE904F6-66D5-4D2C-9546-F77FA00AE1FE}"/>
                </a:ext>
              </a:extLst>
            </p:cNvPr>
            <p:cNvSpPr/>
            <p:nvPr/>
          </p:nvSpPr>
          <p:spPr>
            <a:xfrm>
              <a:off x="0" y="3953566"/>
              <a:ext cx="11727711" cy="916145"/>
            </a:xfrm>
            <a:prstGeom prst="trapezoid">
              <a:avLst>
                <a:gd name="adj" fmla="val 120415"/>
              </a:avLst>
            </a:prstGeom>
            <a:ln>
              <a:solidFill>
                <a:schemeClr val="accent5">
                  <a:lumMod val="60000"/>
                  <a:lumOff val="40000"/>
                </a:schemeClr>
              </a:solidFill>
            </a:ln>
            <a:sp3d prstMaterial="plastic">
              <a:bevelT w="127000" h="25400" prst="relaxedInset"/>
            </a:sp3d>
          </p:spPr>
          <p:style>
            <a:lnRef idx="0">
              <a:scrgbClr r="0" g="0" b="0"/>
            </a:lnRef>
            <a:fillRef idx="3">
              <a:schemeClr val="accent5">
                <a:hueOff val="1106248"/>
                <a:satOff val="12561"/>
                <a:lumOff val="11372"/>
                <a:alphaOff val="0"/>
              </a:schemeClr>
            </a:fillRef>
            <a:effectRef idx="2">
              <a:schemeClr val="accent5">
                <a:hueOff val="1106248"/>
                <a:satOff val="12561"/>
                <a:lumOff val="11372"/>
                <a:alphaOff val="0"/>
              </a:schemeClr>
            </a:effectRef>
            <a:fontRef idx="minor">
              <a:schemeClr val="lt1"/>
            </a:fontRef>
          </p:style>
        </p:sp>
        <p:sp>
          <p:nvSpPr>
            <p:cNvPr id="7" name="Trapezoid 4">
              <a:extLst>
                <a:ext uri="{FF2B5EF4-FFF2-40B4-BE49-F238E27FC236}">
                  <a16:creationId xmlns:a16="http://schemas.microsoft.com/office/drawing/2014/main" xmlns="" id="{521209DA-85C0-435A-95B3-0B5845D2EA64}"/>
                </a:ext>
              </a:extLst>
            </p:cNvPr>
            <p:cNvSpPr txBox="1"/>
            <p:nvPr/>
          </p:nvSpPr>
          <p:spPr>
            <a:xfrm>
              <a:off x="2052349" y="3953566"/>
              <a:ext cx="7623012" cy="9161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ka-GE" sz="2200" b="0" kern="1200" dirty="0">
                  <a:solidFill>
                    <a:schemeClr val="bg1">
                      <a:lumMod val="95000"/>
                    </a:schemeClr>
                  </a:solidFill>
                </a:rPr>
                <a:t>პირველადი ჯანდაცვა </a:t>
              </a:r>
              <a:r>
                <a:rPr lang="en-US" sz="2200" b="0" kern="1200" dirty="0">
                  <a:solidFill>
                    <a:schemeClr val="bg1">
                      <a:lumMod val="95000"/>
                    </a:schemeClr>
                  </a:solidFill>
                </a:rPr>
                <a:t> </a:t>
              </a:r>
              <a:r>
                <a:rPr lang="ka-GE" sz="2200" b="0" kern="1200" dirty="0">
                  <a:solidFill>
                    <a:schemeClr val="bg1">
                      <a:lumMod val="95000"/>
                    </a:schemeClr>
                  </a:solidFill>
                </a:rPr>
                <a:t>(მოსახლეობის) </a:t>
              </a:r>
              <a:r>
                <a:rPr lang="en-US" sz="2200" b="1" kern="1200" dirty="0">
                  <a:solidFill>
                    <a:srgbClr val="C00000"/>
                  </a:solidFill>
                </a:rPr>
                <a:t>20%</a:t>
              </a:r>
              <a:endParaRPr lang="ka-GE" sz="2200" b="1" kern="1200" dirty="0">
                <a:solidFill>
                  <a:srgbClr val="C00000"/>
                </a:solidFill>
              </a:endParaRPr>
            </a:p>
          </p:txBody>
        </p:sp>
      </p:grpSp>
      <p:sp>
        <p:nvSpPr>
          <p:cNvPr id="3" name="Right Brace 2">
            <a:extLst>
              <a:ext uri="{FF2B5EF4-FFF2-40B4-BE49-F238E27FC236}">
                <a16:creationId xmlns:a16="http://schemas.microsoft.com/office/drawing/2014/main" xmlns="" id="{0C8E7B45-6154-4563-A44A-454754E62F02}"/>
              </a:ext>
            </a:extLst>
          </p:cNvPr>
          <p:cNvSpPr/>
          <p:nvPr/>
        </p:nvSpPr>
        <p:spPr>
          <a:xfrm flipH="1">
            <a:off x="10866476" y="1373476"/>
            <a:ext cx="53162" cy="4348716"/>
          </a:xfrm>
          <a:prstGeom prst="rightBrace">
            <a:avLst>
              <a:gd name="adj1" fmla="val 8333"/>
              <a:gd name="adj2" fmla="val 4608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a-GE" dirty="0"/>
          </a:p>
        </p:txBody>
      </p:sp>
      <p:cxnSp>
        <p:nvCxnSpPr>
          <p:cNvPr id="9" name="Straight Connector 8">
            <a:extLst>
              <a:ext uri="{FF2B5EF4-FFF2-40B4-BE49-F238E27FC236}">
                <a16:creationId xmlns:a16="http://schemas.microsoft.com/office/drawing/2014/main" xmlns="" id="{54B27B74-BB7D-4D45-A74C-F13AFD3E9287}"/>
              </a:ext>
            </a:extLst>
          </p:cNvPr>
          <p:cNvCxnSpPr>
            <a:cxnSpLocks/>
            <a:endCxn id="3" idx="0"/>
          </p:cNvCxnSpPr>
          <p:nvPr/>
        </p:nvCxnSpPr>
        <p:spPr>
          <a:xfrm flipV="1">
            <a:off x="6096000" y="1373476"/>
            <a:ext cx="4823638" cy="4065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2DEF392E-94B6-4510-95BD-3B175BCCE691}"/>
              </a:ext>
            </a:extLst>
          </p:cNvPr>
          <p:cNvSpPr txBox="1"/>
          <p:nvPr/>
        </p:nvSpPr>
        <p:spPr>
          <a:xfrm>
            <a:off x="8771162" y="2905780"/>
            <a:ext cx="3188693" cy="523220"/>
          </a:xfrm>
          <a:prstGeom prst="rect">
            <a:avLst/>
          </a:prstGeom>
          <a:solidFill>
            <a:schemeClr val="bg1"/>
          </a:solidFill>
        </p:spPr>
        <p:txBody>
          <a:bodyPr wrap="none" rtlCol="0">
            <a:spAutoFit/>
          </a:bodyPr>
          <a:lstStyle/>
          <a:p>
            <a:r>
              <a:rPr lang="ka-GE" sz="2800" b="1" dirty="0">
                <a:solidFill>
                  <a:srgbClr val="C00000"/>
                </a:solidFill>
              </a:rPr>
              <a:t>(მოსახლეობის) </a:t>
            </a:r>
            <a:r>
              <a:rPr lang="en-US" sz="2800" b="1" dirty="0">
                <a:solidFill>
                  <a:srgbClr val="C00000"/>
                </a:solidFill>
              </a:rPr>
              <a:t>3%</a:t>
            </a:r>
            <a:endParaRPr lang="ka-GE" sz="2800" b="1" dirty="0">
              <a:solidFill>
                <a:srgbClr val="C00000"/>
              </a:solidFill>
            </a:endParaRPr>
          </a:p>
        </p:txBody>
      </p:sp>
    </p:spTree>
    <p:extLst>
      <p:ext uri="{BB962C8B-B14F-4D97-AF65-F5344CB8AC3E}">
        <p14:creationId xmlns:p14="http://schemas.microsoft.com/office/powerpoint/2010/main" val="48481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F9383-9573-4DA2-900D-7F1C4DC0975E}"/>
              </a:ext>
            </a:extLst>
          </p:cNvPr>
          <p:cNvSpPr>
            <a:spLocks noGrp="1"/>
          </p:cNvSpPr>
          <p:nvPr>
            <p:ph type="title"/>
          </p:nvPr>
        </p:nvSpPr>
        <p:spPr>
          <a:xfrm>
            <a:off x="265814" y="109832"/>
            <a:ext cx="11087986" cy="1325563"/>
          </a:xfrm>
        </p:spPr>
        <p:txBody>
          <a:bodyPr>
            <a:normAutofit/>
          </a:bodyPr>
          <a:lstStyle/>
          <a:p>
            <a:pPr algn="ctr"/>
            <a:r>
              <a:rPr lang="ka-GE" sz="2800" dirty="0"/>
              <a:t>მაღალი, საშუალო და დაბალი ინტენსივობის ფსიქიკური ჯანმრთელობის (ფჯ) სერვისები</a:t>
            </a:r>
          </a:p>
        </p:txBody>
      </p:sp>
      <p:graphicFrame>
        <p:nvGraphicFramePr>
          <p:cNvPr id="4" name="Content Placeholder 3">
            <a:extLst>
              <a:ext uri="{FF2B5EF4-FFF2-40B4-BE49-F238E27FC236}">
                <a16:creationId xmlns:a16="http://schemas.microsoft.com/office/drawing/2014/main" xmlns="" id="{A0837E8C-5F3F-499D-81B7-8BC24775BDD3}"/>
              </a:ext>
            </a:extLst>
          </p:cNvPr>
          <p:cNvGraphicFramePr>
            <a:graphicFrameLocks noGrp="1"/>
          </p:cNvGraphicFramePr>
          <p:nvPr>
            <p:ph idx="1"/>
            <p:extLst>
              <p:ext uri="{D42A27DB-BD31-4B8C-83A1-F6EECF244321}">
                <p14:modId xmlns:p14="http://schemas.microsoft.com/office/powerpoint/2010/main" val="1106460031"/>
              </p:ext>
            </p:extLst>
          </p:nvPr>
        </p:nvGraphicFramePr>
        <p:xfrm>
          <a:off x="350874" y="1286540"/>
          <a:ext cx="11727711" cy="525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48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B0E6165-923D-47F2-AA07-C6FC45DF852F}"/>
              </a:ext>
            </a:extLst>
          </p:cNvPr>
          <p:cNvGraphicFramePr>
            <a:graphicFrameLocks noGrp="1"/>
          </p:cNvGraphicFramePr>
          <p:nvPr>
            <p:extLst>
              <p:ext uri="{D42A27DB-BD31-4B8C-83A1-F6EECF244321}">
                <p14:modId xmlns:p14="http://schemas.microsoft.com/office/powerpoint/2010/main" val="1244040706"/>
              </p:ext>
            </p:extLst>
          </p:nvPr>
        </p:nvGraphicFramePr>
        <p:xfrm>
          <a:off x="244548" y="117231"/>
          <a:ext cx="11525694" cy="6666139"/>
        </p:xfrm>
        <a:graphic>
          <a:graphicData uri="http://schemas.openxmlformats.org/drawingml/2006/table">
            <a:tbl>
              <a:tblPr/>
              <a:tblGrid>
                <a:gridCol w="1566440">
                  <a:extLst>
                    <a:ext uri="{9D8B030D-6E8A-4147-A177-3AD203B41FA5}">
                      <a16:colId xmlns:a16="http://schemas.microsoft.com/office/drawing/2014/main" xmlns="" val="432890299"/>
                    </a:ext>
                  </a:extLst>
                </a:gridCol>
                <a:gridCol w="939863">
                  <a:extLst>
                    <a:ext uri="{9D8B030D-6E8A-4147-A177-3AD203B41FA5}">
                      <a16:colId xmlns:a16="http://schemas.microsoft.com/office/drawing/2014/main" xmlns="" val="2285690971"/>
                    </a:ext>
                  </a:extLst>
                </a:gridCol>
                <a:gridCol w="774975">
                  <a:extLst>
                    <a:ext uri="{9D8B030D-6E8A-4147-A177-3AD203B41FA5}">
                      <a16:colId xmlns:a16="http://schemas.microsoft.com/office/drawing/2014/main" xmlns="" val="1559471919"/>
                    </a:ext>
                  </a:extLst>
                </a:gridCol>
                <a:gridCol w="857419">
                  <a:extLst>
                    <a:ext uri="{9D8B030D-6E8A-4147-A177-3AD203B41FA5}">
                      <a16:colId xmlns:a16="http://schemas.microsoft.com/office/drawing/2014/main" xmlns="" val="3065351883"/>
                    </a:ext>
                  </a:extLst>
                </a:gridCol>
                <a:gridCol w="610086">
                  <a:extLst>
                    <a:ext uri="{9D8B030D-6E8A-4147-A177-3AD203B41FA5}">
                      <a16:colId xmlns:a16="http://schemas.microsoft.com/office/drawing/2014/main" xmlns="" val="1563908509"/>
                    </a:ext>
                  </a:extLst>
                </a:gridCol>
                <a:gridCol w="939863">
                  <a:extLst>
                    <a:ext uri="{9D8B030D-6E8A-4147-A177-3AD203B41FA5}">
                      <a16:colId xmlns:a16="http://schemas.microsoft.com/office/drawing/2014/main" xmlns="" val="234044398"/>
                    </a:ext>
                  </a:extLst>
                </a:gridCol>
                <a:gridCol w="560620">
                  <a:extLst>
                    <a:ext uri="{9D8B030D-6E8A-4147-A177-3AD203B41FA5}">
                      <a16:colId xmlns:a16="http://schemas.microsoft.com/office/drawing/2014/main" xmlns="" val="398870186"/>
                    </a:ext>
                  </a:extLst>
                </a:gridCol>
                <a:gridCol w="791464">
                  <a:extLst>
                    <a:ext uri="{9D8B030D-6E8A-4147-A177-3AD203B41FA5}">
                      <a16:colId xmlns:a16="http://schemas.microsoft.com/office/drawing/2014/main" xmlns="" val="783583845"/>
                    </a:ext>
                  </a:extLst>
                </a:gridCol>
                <a:gridCol w="692530">
                  <a:extLst>
                    <a:ext uri="{9D8B030D-6E8A-4147-A177-3AD203B41FA5}">
                      <a16:colId xmlns:a16="http://schemas.microsoft.com/office/drawing/2014/main" xmlns="" val="3042201131"/>
                    </a:ext>
                  </a:extLst>
                </a:gridCol>
                <a:gridCol w="741999">
                  <a:extLst>
                    <a:ext uri="{9D8B030D-6E8A-4147-A177-3AD203B41FA5}">
                      <a16:colId xmlns:a16="http://schemas.microsoft.com/office/drawing/2014/main" xmlns="" val="37642730"/>
                    </a:ext>
                  </a:extLst>
                </a:gridCol>
                <a:gridCol w="626576">
                  <a:extLst>
                    <a:ext uri="{9D8B030D-6E8A-4147-A177-3AD203B41FA5}">
                      <a16:colId xmlns:a16="http://schemas.microsoft.com/office/drawing/2014/main" xmlns="" val="378483727"/>
                    </a:ext>
                  </a:extLst>
                </a:gridCol>
                <a:gridCol w="807953">
                  <a:extLst>
                    <a:ext uri="{9D8B030D-6E8A-4147-A177-3AD203B41FA5}">
                      <a16:colId xmlns:a16="http://schemas.microsoft.com/office/drawing/2014/main" xmlns="" val="3494016222"/>
                    </a:ext>
                  </a:extLst>
                </a:gridCol>
                <a:gridCol w="857419">
                  <a:extLst>
                    <a:ext uri="{9D8B030D-6E8A-4147-A177-3AD203B41FA5}">
                      <a16:colId xmlns:a16="http://schemas.microsoft.com/office/drawing/2014/main" xmlns="" val="3296330747"/>
                    </a:ext>
                  </a:extLst>
                </a:gridCol>
                <a:gridCol w="758487">
                  <a:extLst>
                    <a:ext uri="{9D8B030D-6E8A-4147-A177-3AD203B41FA5}">
                      <a16:colId xmlns:a16="http://schemas.microsoft.com/office/drawing/2014/main" xmlns="" val="1186551679"/>
                    </a:ext>
                  </a:extLst>
                </a:gridCol>
              </a:tblGrid>
              <a:tr h="171549">
                <a:tc gridSpan="14">
                  <a:txBody>
                    <a:bodyPr/>
                    <a:lstStyle/>
                    <a:p>
                      <a:pPr algn="l" fontAlgn="t"/>
                      <a:r>
                        <a:rPr lang="ka-GE" sz="1050" b="0" i="0" u="none" strike="noStrike">
                          <a:solidFill>
                            <a:srgbClr val="000000"/>
                          </a:solidFill>
                          <a:effectLst/>
                          <a:latin typeface="Sylfaen" panose="010A0502050306030303" pitchFamily="18" charset="0"/>
                        </a:rPr>
                        <a:t>მძიმე ფსიქიკური აშლილობის მქონე პირების განაწილება მაღალი და საშუალო ინტენსივობის ფჯ სერვისებში (ცხრილი 12)</a:t>
                      </a:r>
                    </a:p>
                  </a:txBody>
                  <a:tcPr marL="3632" marR="3632" marT="3632"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2256528936"/>
                  </a:ext>
                </a:extLst>
              </a:tr>
              <a:tr h="367526">
                <a:tc>
                  <a:txBody>
                    <a:bodyPr/>
                    <a:lstStyle/>
                    <a:p>
                      <a:pPr algn="ctr" fontAlgn="t"/>
                      <a:r>
                        <a:rPr lang="ka-GE" sz="1100" b="1" i="0" u="none" strike="noStrike">
                          <a:solidFill>
                            <a:schemeClr val="accent1">
                              <a:lumMod val="75000"/>
                            </a:schemeClr>
                          </a:solidFill>
                          <a:effectLst/>
                          <a:latin typeface="Sylfaen" panose="010A0502050306030303" pitchFamily="18" charset="0"/>
                        </a:rPr>
                        <a:t> </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7">
                  <a:txBody>
                    <a:bodyPr/>
                    <a:lstStyle/>
                    <a:p>
                      <a:pPr algn="ctr" fontAlgn="t"/>
                      <a:r>
                        <a:rPr lang="ka-GE" sz="1400" b="1" i="0" u="none" strike="noStrike" dirty="0">
                          <a:solidFill>
                            <a:schemeClr val="accent5"/>
                          </a:solidFill>
                          <a:effectLst/>
                          <a:latin typeface="Sylfaen" panose="010A0502050306030303" pitchFamily="18" charset="0"/>
                        </a:rPr>
                        <a:t>მაღალი ინტენსივობის სერვისები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6">
                  <a:txBody>
                    <a:bodyPr/>
                    <a:lstStyle/>
                    <a:p>
                      <a:pPr algn="ctr" fontAlgn="t"/>
                      <a:r>
                        <a:rPr lang="ka-GE" sz="1400" b="1" i="0" u="none" strike="noStrike" dirty="0">
                          <a:solidFill>
                            <a:srgbClr val="0070C0"/>
                          </a:solidFill>
                          <a:effectLst/>
                          <a:latin typeface="Sylfaen" panose="010A0502050306030303" pitchFamily="18" charset="0"/>
                        </a:rPr>
                        <a:t>საშუალო ინტენსივობის სერვისები</a:t>
                      </a:r>
                    </a:p>
                  </a:txBody>
                  <a:tcPr marL="3632" marR="3632" marT="3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3705635253"/>
                  </a:ext>
                </a:extLst>
              </a:tr>
              <a:tr h="247722">
                <a:tc>
                  <a:txBody>
                    <a:bodyPr/>
                    <a:lstStyle/>
                    <a:p>
                      <a:pPr algn="ctr" fontAlgn="t"/>
                      <a:r>
                        <a:rPr lang="ka-GE" sz="1100" b="1" i="0" u="none" strike="noStrike" dirty="0">
                          <a:solidFill>
                            <a:schemeClr val="accent4">
                              <a:lumMod val="75000"/>
                            </a:schemeClr>
                          </a:solidFill>
                          <a:effectLst/>
                          <a:latin typeface="Sylfaen" panose="010A0502050306030303" pitchFamily="18" charset="0"/>
                        </a:rPr>
                        <a:t>რეგიონი</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400" b="0" i="0" u="none" strike="noStrike" dirty="0">
                          <a:solidFill>
                            <a:schemeClr val="accent5"/>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t"/>
                      <a:r>
                        <a:rPr lang="ka-GE" sz="1400" b="1" i="0" u="none" strike="noStrike" dirty="0">
                          <a:solidFill>
                            <a:schemeClr val="accent5"/>
                          </a:solidFill>
                          <a:effectLst/>
                          <a:latin typeface="Sylfaen" panose="010A0502050306030303" pitchFamily="18" charset="0"/>
                        </a:rPr>
                        <a:t>სტაციონარი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chemeClr val="accent5"/>
                          </a:solidFill>
                          <a:effectLst/>
                          <a:latin typeface="Sylfaen" panose="010A0502050306030303" pitchFamily="18" charset="0"/>
                        </a:rPr>
                        <a:t>კრიზისი (15 კაციანი)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chemeClr val="accent5"/>
                          </a:solidFill>
                          <a:effectLst/>
                          <a:latin typeface="Sylfaen" panose="010A0502050306030303" pitchFamily="18" charset="0"/>
                        </a:rPr>
                        <a:t>ასერტული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საცხოვრებელი)</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მობილური გუნდი</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tc gridSpan="2">
                  <a:txBody>
                    <a:bodyPr/>
                    <a:lstStyle/>
                    <a:p>
                      <a:pPr algn="ctr" fontAlgn="t"/>
                      <a:r>
                        <a:rPr lang="ka-GE" sz="1400" b="1" i="0" u="none" strike="noStrike" dirty="0">
                          <a:solidFill>
                            <a:srgbClr val="0070C0"/>
                          </a:solidFill>
                          <a:effectLst/>
                          <a:latin typeface="Sylfaen" panose="010A0502050306030303" pitchFamily="18" charset="0"/>
                        </a:rPr>
                        <a:t>დღის ცენტრი</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ka-GE"/>
                    </a:p>
                  </a:txBody>
                  <a:tcPr/>
                </a:tc>
                <a:extLst>
                  <a:ext uri="{0D108BD9-81ED-4DB2-BD59-A6C34878D82A}">
                    <a16:rowId xmlns:a16="http://schemas.microsoft.com/office/drawing/2014/main" xmlns="" val="2329037045"/>
                  </a:ext>
                </a:extLst>
              </a:tr>
              <a:tr h="674774">
                <a:tc>
                  <a:txBody>
                    <a:bodyPr/>
                    <a:lstStyle/>
                    <a:p>
                      <a:pPr algn="ctr" fontAlgn="t"/>
                      <a:r>
                        <a:rPr lang="ka-GE" sz="1100" b="0" i="0" u="none" strike="noStrike" dirty="0">
                          <a:solidFill>
                            <a:schemeClr val="accent4">
                              <a:lumMod val="75000"/>
                            </a:schemeClr>
                          </a:solidFill>
                          <a:effectLst/>
                          <a:latin typeface="Sylfaen" panose="010A0502050306030303" pitchFamily="18" charset="0"/>
                        </a:rPr>
                        <a:t> </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მოსახლეობის რაოდენობა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საწოლების </a:t>
                      </a:r>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ჩართული პაციენტების რ-ბა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(30) </a:t>
                      </a:r>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(100) რ-ბა</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24-იანის შემთხვევაში </a:t>
                      </a:r>
                      <a:r>
                        <a:rPr lang="en-GB" sz="1050" b="0" i="0" u="none" strike="noStrike" dirty="0">
                          <a:solidFill>
                            <a:srgbClr val="000000"/>
                          </a:solidFill>
                          <a:effectLst/>
                          <a:latin typeface="Sylfaen" panose="010A0502050306030303" pitchFamily="18" charset="0"/>
                        </a:rPr>
                        <a:t>N</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პაციენტების რ-ბ</a:t>
                      </a:r>
                      <a:r>
                        <a:rPr lang="en-GB" sz="1050" b="0" i="0" u="none" strike="noStrike" dirty="0">
                          <a:solidFill>
                            <a:srgbClr val="000000"/>
                          </a:solidFill>
                          <a:effectLst/>
                          <a:latin typeface="Sylfaen" panose="010A0502050306030303" pitchFamily="18" charset="0"/>
                        </a:rPr>
                        <a:t>N 5 </a:t>
                      </a:r>
                      <a:r>
                        <a:rPr lang="ka-GE" sz="1050" b="0" i="0" u="none" strike="noStrike" dirty="0">
                          <a:solidFill>
                            <a:srgbClr val="000000"/>
                          </a:solidFill>
                          <a:effectLst/>
                          <a:latin typeface="Sylfaen" panose="010A0502050306030303" pitchFamily="18" charset="0"/>
                        </a:rPr>
                        <a:t>ან/და 24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dirty="0">
                          <a:solidFill>
                            <a:srgbClr val="000000"/>
                          </a:solidFill>
                          <a:effectLst/>
                          <a:latin typeface="Sylfaen" panose="010A0502050306030303" pitchFamily="18" charset="0"/>
                        </a:rPr>
                        <a:t>ჩართული პაციენტები (60) რ-ბა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GB" sz="1050" b="0" i="0" u="none" strike="noStrike" dirty="0">
                          <a:solidFill>
                            <a:srgbClr val="000000"/>
                          </a:solidFill>
                          <a:effectLst/>
                          <a:latin typeface="Sylfaen" panose="010A0502050306030303" pitchFamily="18" charset="0"/>
                        </a:rPr>
                        <a:t>N</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ka-GE" sz="1050" b="0" i="0" u="none" strike="noStrike">
                          <a:solidFill>
                            <a:srgbClr val="000000"/>
                          </a:solidFill>
                          <a:effectLst/>
                          <a:latin typeface="Sylfaen" panose="010A0502050306030303" pitchFamily="18" charset="0"/>
                        </a:rPr>
                        <a:t>ჩართული პაციენტების რ-ბა </a:t>
                      </a:r>
                      <a:r>
                        <a:rPr lang="en-GB" sz="1050" b="0" i="0" u="none" strike="noStrike" dirty="0">
                          <a:solidFill>
                            <a:srgbClr val="000000"/>
                          </a:solidFill>
                          <a:effectLst/>
                          <a:latin typeface="Sylfaen" panose="010A0502050306030303" pitchFamily="18" charset="0"/>
                        </a:rPr>
                        <a:t>N30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55737916"/>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სულ თბილისი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1108717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85</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20161686"/>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მცხეთა-მთიანეთი </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94573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99336658"/>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კახეთი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318583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17483280"/>
                  </a:ext>
                </a:extLst>
              </a:tr>
              <a:tr h="339291">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თბილისი, კახეთი, მცხეთა მთიანეთი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1521873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210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85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7</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174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373156806"/>
                  </a:ext>
                </a:extLst>
              </a:tr>
              <a:tr h="507033">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იმერეთი (აქედან 280 სასამართლო ექსპერტიზის საწოლია)</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533906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4</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90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05786348"/>
                  </a:ext>
                </a:extLst>
              </a:tr>
              <a:tr h="339291">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რაჭა-ლეჩხუმი ქვ.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32089</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79257165"/>
                  </a:ext>
                </a:extLst>
              </a:tr>
              <a:tr h="171549">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გურია</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113350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919568815"/>
                  </a:ext>
                </a:extLst>
              </a:tr>
              <a:tr h="339291">
                <a:tc>
                  <a:txBody>
                    <a:bodyPr/>
                    <a:lstStyle/>
                    <a:p>
                      <a:pPr algn="l" fontAlgn="ctr"/>
                      <a:r>
                        <a:rPr lang="ka-GE" sz="1100" b="0" i="0" u="none" strike="noStrike" dirty="0">
                          <a:solidFill>
                            <a:schemeClr val="accent4">
                              <a:lumMod val="75000"/>
                            </a:schemeClr>
                          </a:solidFill>
                          <a:effectLst/>
                          <a:latin typeface="Sylfaen" panose="010A0502050306030303" pitchFamily="18" charset="0"/>
                        </a:rPr>
                        <a:t>სამეგრელო ზემო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330761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54125630"/>
                  </a:ext>
                </a:extLst>
              </a:tr>
              <a:tr h="660749">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იმერეთი, რაჭა-ლეჩხუმი, გურია, სამეგრელო, ზემო სვანეთი</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1010106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440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440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150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3136527108"/>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სამცხე-ჯავახეთი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160504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889342"/>
                  </a:ext>
                </a:extLst>
              </a:tr>
              <a:tr h="60918">
                <a:tc>
                  <a:txBody>
                    <a:bodyPr/>
                    <a:lstStyle/>
                    <a:p>
                      <a:pPr algn="l" fontAlgn="b"/>
                      <a:r>
                        <a:rPr lang="ka-GE" sz="1100" b="0" i="0" u="none" strike="noStrike" dirty="0">
                          <a:solidFill>
                            <a:schemeClr val="accent4">
                              <a:lumMod val="75000"/>
                            </a:schemeClr>
                          </a:solidFill>
                          <a:effectLst/>
                          <a:latin typeface="Sylfaen" panose="010A0502050306030303" pitchFamily="18" charset="0"/>
                        </a:rPr>
                        <a:t>შიდა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263382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9856314"/>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ქვემო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423986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110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48</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846981"/>
                  </a:ext>
                </a:extLst>
              </a:tr>
              <a:tr h="339291">
                <a:tc>
                  <a:txBody>
                    <a:bodyPr/>
                    <a:lstStyle/>
                    <a:p>
                      <a:pPr algn="l" fontAlgn="b"/>
                      <a:r>
                        <a:rPr lang="ka-GE" sz="1100" b="1" i="0" u="none" strike="noStrike" dirty="0">
                          <a:solidFill>
                            <a:schemeClr val="accent4">
                              <a:lumMod val="75000"/>
                            </a:schemeClr>
                          </a:solidFill>
                          <a:effectLst/>
                          <a:latin typeface="Sylfaen" panose="010A0502050306030303" pitchFamily="18" charset="0"/>
                        </a:rPr>
                        <a:t>სულ სამცხე ჯავახეთი, შიდა, ქვემო ქართლი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847872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170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96</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8</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4</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120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3511886153"/>
                  </a:ext>
                </a:extLst>
              </a:tr>
              <a:tr h="171549">
                <a:tc>
                  <a:txBody>
                    <a:bodyPr/>
                    <a:lstStyle/>
                    <a:p>
                      <a:pPr algn="l" fontAlgn="b"/>
                      <a:r>
                        <a:rPr lang="ka-GE" sz="1100" b="0" i="0" u="none" strike="noStrike" dirty="0">
                          <a:solidFill>
                            <a:schemeClr val="accent4">
                              <a:lumMod val="75000"/>
                            </a:schemeClr>
                          </a:solidFill>
                          <a:effectLst/>
                          <a:latin typeface="Sylfaen" panose="010A0502050306030303" pitchFamily="18" charset="0"/>
                        </a:rPr>
                        <a:t>აჭარა, გურიის ნაწილი</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ka-GE" sz="1050" b="0" i="0" u="none" strike="noStrike">
                          <a:solidFill>
                            <a:srgbClr val="000000"/>
                          </a:solidFill>
                          <a:effectLst/>
                          <a:latin typeface="Sylfaen" panose="010A0502050306030303" pitchFamily="18" charset="0"/>
                        </a:rPr>
                        <a:t>333953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 </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55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5744775"/>
                  </a:ext>
                </a:extLst>
              </a:tr>
              <a:tr h="171549">
                <a:tc>
                  <a:txBody>
                    <a:bodyPr/>
                    <a:lstStyle/>
                    <a:p>
                      <a:pPr algn="l" fontAlgn="b"/>
                      <a:r>
                        <a:rPr lang="ka-GE" sz="1100" b="1" i="0" u="none" strike="noStrike" dirty="0">
                          <a:solidFill>
                            <a:schemeClr val="accent4">
                              <a:lumMod val="75000"/>
                            </a:schemeClr>
                          </a:solidFill>
                          <a:effectLst/>
                          <a:latin typeface="Sylfaen" panose="010A0502050306030303" pitchFamily="18" charset="0"/>
                        </a:rPr>
                        <a:t>სულ აჭარა</a:t>
                      </a:r>
                    </a:p>
                  </a:txBody>
                  <a:tcPr marL="3632" marR="3632" marT="36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333953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100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55</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3</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180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dirty="0">
                          <a:solidFill>
                            <a:srgbClr val="000000"/>
                          </a:solidFill>
                          <a:effectLst/>
                          <a:latin typeface="Sylfaen" panose="010A0502050306030303" pitchFamily="18" charset="0"/>
                        </a:rPr>
                        <a:t>2</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t"/>
                      <a:r>
                        <a:rPr lang="ka-GE" sz="1050" b="0" i="0" u="none" strike="noStrike">
                          <a:solidFill>
                            <a:srgbClr val="000000"/>
                          </a:solidFill>
                          <a:effectLst/>
                          <a:latin typeface="Sylfaen" panose="010A0502050306030303" pitchFamily="18" charset="0"/>
                        </a:rPr>
                        <a:t>60</a:t>
                      </a:r>
                    </a:p>
                  </a:txBody>
                  <a:tcPr marL="3632" marR="3632" marT="363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xmlns="" val="3499405519"/>
                  </a:ext>
                </a:extLst>
              </a:tr>
              <a:tr h="282068">
                <a:tc>
                  <a:txBody>
                    <a:bodyPr/>
                    <a:lstStyle/>
                    <a:p>
                      <a:pPr algn="l" fontAlgn="ctr"/>
                      <a:r>
                        <a:rPr lang="ka-GE" sz="1100" b="1" i="0" u="none" strike="noStrike" dirty="0">
                          <a:solidFill>
                            <a:schemeClr val="accent4">
                              <a:lumMod val="75000"/>
                            </a:schemeClr>
                          </a:solidFill>
                          <a:effectLst/>
                          <a:latin typeface="Sylfaen" panose="010A0502050306030303" pitchFamily="18" charset="0"/>
                        </a:rPr>
                        <a:t>სულ საქართველო</a:t>
                      </a:r>
                    </a:p>
                  </a:txBody>
                  <a:tcPr marL="3632" marR="3632" marT="36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3713804</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1040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1040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300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85</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19</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445</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32</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1920</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a:solidFill>
                            <a:srgbClr val="000000"/>
                          </a:solidFill>
                          <a:effectLst/>
                          <a:latin typeface="Sylfaen" panose="010A0502050306030303" pitchFamily="18" charset="0"/>
                        </a:rPr>
                        <a:t>16</a:t>
                      </a:r>
                    </a:p>
                  </a:txBody>
                  <a:tcPr marL="3632" marR="3632" marT="36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ka-GE" sz="1050" b="1" i="0" u="none" strike="noStrike" dirty="0">
                          <a:solidFill>
                            <a:srgbClr val="000000"/>
                          </a:solidFill>
                          <a:effectLst/>
                          <a:latin typeface="Sylfaen" panose="010A0502050306030303" pitchFamily="18" charset="0"/>
                        </a:rPr>
                        <a:t>480</a:t>
                      </a:r>
                    </a:p>
                  </a:txBody>
                  <a:tcPr marL="3632" marR="3632" marT="36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19306042"/>
                  </a:ext>
                </a:extLst>
              </a:tr>
              <a:tr h="339291">
                <a:tc gridSpan="6">
                  <a:txBody>
                    <a:bodyPr/>
                    <a:lstStyle/>
                    <a:p>
                      <a:pPr algn="l" fontAlgn="t"/>
                      <a:r>
                        <a:rPr lang="ka-GE" sz="1050" b="0" i="0" u="none" strike="noStrike" dirty="0">
                          <a:solidFill>
                            <a:srgbClr val="000000"/>
                          </a:solidFill>
                          <a:effectLst/>
                          <a:latin typeface="Sylfaen" panose="010A0502050306030303" pitchFamily="18" charset="0"/>
                        </a:rPr>
                        <a:t>მაღალი ინტენსივობის სევისებში ჩართული პაციენტების რაოდენობა</a:t>
                      </a:r>
                    </a:p>
                  </a:txBody>
                  <a:tcPr marL="3632" marR="3632" marT="36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050" b="0" i="0" u="none" strike="noStrike">
                          <a:solidFill>
                            <a:srgbClr val="000000"/>
                          </a:solidFill>
                          <a:effectLst/>
                          <a:latin typeface="Sylfaen" panose="010A0502050306030303" pitchFamily="18" charset="0"/>
                        </a:rPr>
                        <a:t>1425</a:t>
                      </a:r>
                    </a:p>
                  </a:txBody>
                  <a:tcPr marL="3632" marR="3632" marT="36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gridSpan="4">
                  <a:txBody>
                    <a:bodyPr/>
                    <a:lstStyle/>
                    <a:p>
                      <a:pPr algn="l" fontAlgn="t"/>
                      <a:r>
                        <a:rPr lang="ka-GE" sz="1050" b="0" i="0" u="none" strike="noStrike">
                          <a:solidFill>
                            <a:srgbClr val="000000"/>
                          </a:solidFill>
                          <a:effectLst/>
                          <a:latin typeface="Sylfaen" panose="010A0502050306030303" pitchFamily="18" charset="0"/>
                        </a:rPr>
                        <a:t>საშუალო ინტენსივობის სერვისებში ჩართული პაციენტების რ-ბა</a:t>
                      </a:r>
                    </a:p>
                  </a:txBody>
                  <a:tcPr marL="3632" marR="3632" marT="36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050" b="0" i="0" u="none" strike="noStrike">
                          <a:solidFill>
                            <a:srgbClr val="000000"/>
                          </a:solidFill>
                          <a:effectLst/>
                          <a:latin typeface="Sylfaen" panose="010A0502050306030303" pitchFamily="18" charset="0"/>
                        </a:rPr>
                        <a:t>2845</a:t>
                      </a:r>
                    </a:p>
                  </a:txBody>
                  <a:tcPr marL="3632" marR="3632" marT="36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extLst>
                  <a:ext uri="{0D108BD9-81ED-4DB2-BD59-A6C34878D82A}">
                    <a16:rowId xmlns:a16="http://schemas.microsoft.com/office/drawing/2014/main" xmlns="" val="1641441706"/>
                  </a:ext>
                </a:extLst>
              </a:tr>
              <a:tr h="318526">
                <a:tc gridSpan="12">
                  <a:txBody>
                    <a:bodyPr/>
                    <a:lstStyle/>
                    <a:p>
                      <a:pPr algn="l" fontAlgn="t"/>
                      <a:r>
                        <a:rPr lang="ka-GE" sz="1050" b="0" i="0" u="none" strike="noStrike" dirty="0">
                          <a:solidFill>
                            <a:srgbClr val="000000"/>
                          </a:solidFill>
                          <a:effectLst/>
                          <a:latin typeface="Sylfaen" panose="010A0502050306030303" pitchFamily="18" charset="0"/>
                        </a:rPr>
                        <a:t>სულ მაღალი და სასუალო ინტენსივობის სერვისებში ჩართული პირების რაოდენობა</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gridSpan="2">
                  <a:txBody>
                    <a:bodyPr/>
                    <a:lstStyle/>
                    <a:p>
                      <a:pPr algn="l" fontAlgn="t"/>
                      <a:r>
                        <a:rPr lang="ka-GE" sz="1400" b="1" i="0" u="none" strike="noStrike" dirty="0">
                          <a:solidFill>
                            <a:schemeClr val="accent5">
                              <a:lumMod val="75000"/>
                            </a:schemeClr>
                          </a:solidFill>
                          <a:effectLst/>
                          <a:latin typeface="Sylfaen" panose="010A0502050306030303" pitchFamily="18" charset="0"/>
                        </a:rPr>
                        <a:t>4270</a:t>
                      </a:r>
                    </a:p>
                  </a:txBody>
                  <a:tcPr marL="3632" marR="3632" marT="36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ka-GE"/>
                    </a:p>
                  </a:txBody>
                  <a:tcPr/>
                </a:tc>
                <a:extLst>
                  <a:ext uri="{0D108BD9-81ED-4DB2-BD59-A6C34878D82A}">
                    <a16:rowId xmlns:a16="http://schemas.microsoft.com/office/drawing/2014/main" xmlns="" val="1024486511"/>
                  </a:ext>
                </a:extLst>
              </a:tr>
            </a:tbl>
          </a:graphicData>
        </a:graphic>
      </p:graphicFrame>
      <p:sp>
        <p:nvSpPr>
          <p:cNvPr id="10" name="Rectangle 9">
            <a:extLst>
              <a:ext uri="{FF2B5EF4-FFF2-40B4-BE49-F238E27FC236}">
                <a16:creationId xmlns:a16="http://schemas.microsoft.com/office/drawing/2014/main" xmlns="" id="{EA3345DC-7295-4360-8A29-872AA31A8D95}"/>
              </a:ext>
            </a:extLst>
          </p:cNvPr>
          <p:cNvSpPr/>
          <p:nvPr/>
        </p:nvSpPr>
        <p:spPr>
          <a:xfrm>
            <a:off x="1852814" y="315685"/>
            <a:ext cx="5301342" cy="6138277"/>
          </a:xfrm>
          <a:prstGeom prst="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1" name="Rectangle 10">
            <a:extLst>
              <a:ext uri="{FF2B5EF4-FFF2-40B4-BE49-F238E27FC236}">
                <a16:creationId xmlns:a16="http://schemas.microsoft.com/office/drawing/2014/main" xmlns="" id="{8CE72B23-88B0-4E7C-9529-A1EA0D33EF6F}"/>
              </a:ext>
            </a:extLst>
          </p:cNvPr>
          <p:cNvSpPr/>
          <p:nvPr/>
        </p:nvSpPr>
        <p:spPr>
          <a:xfrm>
            <a:off x="7285056" y="315684"/>
            <a:ext cx="4485186" cy="6138278"/>
          </a:xfrm>
          <a:prstGeom prst="rect">
            <a:avLst/>
          </a:prstGeom>
          <a:solidFill>
            <a:schemeClr val="accent4">
              <a:lumMod val="75000"/>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a-GE"/>
          </a:p>
        </p:txBody>
      </p:sp>
      <p:sp>
        <p:nvSpPr>
          <p:cNvPr id="2" name="Rectangle 1">
            <a:extLst>
              <a:ext uri="{FF2B5EF4-FFF2-40B4-BE49-F238E27FC236}">
                <a16:creationId xmlns:a16="http://schemas.microsoft.com/office/drawing/2014/main" xmlns="" id="{C937A7C6-BD0D-4C55-831F-43690EA3E216}"/>
              </a:ext>
            </a:extLst>
          </p:cNvPr>
          <p:cNvSpPr/>
          <p:nvPr/>
        </p:nvSpPr>
        <p:spPr>
          <a:xfrm>
            <a:off x="244548" y="315685"/>
            <a:ext cx="1608266" cy="6138277"/>
          </a:xfrm>
          <a:prstGeom prst="rect">
            <a:avLst/>
          </a:prstGeom>
          <a:solidFill>
            <a:schemeClr val="accent6">
              <a:lumMod val="60000"/>
              <a:lumOff val="40000"/>
              <a:alpha val="11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Tree>
    <p:extLst>
      <p:ext uri="{BB962C8B-B14F-4D97-AF65-F5344CB8AC3E}">
        <p14:creationId xmlns:p14="http://schemas.microsoft.com/office/powerpoint/2010/main" val="10774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83D94-B806-4A22-8C03-C804F44A4F24}"/>
              </a:ext>
            </a:extLst>
          </p:cNvPr>
          <p:cNvSpPr>
            <a:spLocks noGrp="1"/>
          </p:cNvSpPr>
          <p:nvPr>
            <p:ph type="title"/>
          </p:nvPr>
        </p:nvSpPr>
        <p:spPr/>
        <p:txBody>
          <a:bodyPr>
            <a:normAutofit/>
          </a:bodyPr>
          <a:lstStyle/>
          <a:p>
            <a:pPr algn="ctr"/>
            <a:r>
              <a:rPr lang="ka-GE" sz="3200" dirty="0"/>
              <a:t>სამომავლო პრიორიტეტები</a:t>
            </a:r>
          </a:p>
        </p:txBody>
      </p:sp>
      <p:sp>
        <p:nvSpPr>
          <p:cNvPr id="3" name="Content Placeholder 2">
            <a:extLst>
              <a:ext uri="{FF2B5EF4-FFF2-40B4-BE49-F238E27FC236}">
                <a16:creationId xmlns:a16="http://schemas.microsoft.com/office/drawing/2014/main" xmlns="" id="{74DB281A-5351-4C8B-9B3A-DEF4DD515EBA}"/>
              </a:ext>
            </a:extLst>
          </p:cNvPr>
          <p:cNvSpPr>
            <a:spLocks noGrp="1"/>
          </p:cNvSpPr>
          <p:nvPr>
            <p:ph idx="1"/>
          </p:nvPr>
        </p:nvSpPr>
        <p:spPr/>
        <p:txBody>
          <a:bodyPr>
            <a:normAutofit fontScale="92500"/>
          </a:bodyPr>
          <a:lstStyle/>
          <a:p>
            <a:pPr>
              <a:tabLst>
                <a:tab pos="447675" algn="l"/>
                <a:tab pos="625475" algn="l"/>
              </a:tabLst>
            </a:pPr>
            <a:r>
              <a:rPr lang="ka-GE" dirty="0"/>
              <a:t>ფსიქიატრიული სტაციონარული მომსახურების გაუმჯობესება;</a:t>
            </a:r>
          </a:p>
          <a:p>
            <a:pPr>
              <a:tabLst>
                <a:tab pos="447675" algn="l"/>
                <a:tab pos="625475" algn="l"/>
              </a:tabLst>
            </a:pPr>
            <a:endParaRPr lang="ka-GE" dirty="0"/>
          </a:p>
          <a:p>
            <a:pPr>
              <a:tabLst>
                <a:tab pos="447675" algn="l"/>
                <a:tab pos="625475" algn="l"/>
              </a:tabLst>
            </a:pPr>
            <a:r>
              <a:rPr lang="ka-GE" dirty="0"/>
              <a:t>საცხოვრებლის/თავშესაფრის კომპონენტის გამიჯვნა სტაციონარული მომსახურებიდან, რაც საფუძველს შეუქმინის რეზიდენციული საწოლების სტაციონარიდან გატანის პროცესს, მაგალითად, </a:t>
            </a:r>
            <a:r>
              <a:rPr lang="ka-GE" b="1" dirty="0">
                <a:solidFill>
                  <a:srgbClr val="C00000"/>
                </a:solidFill>
              </a:rPr>
              <a:t>ბედიანის საავადმყოფოს მიენიჭოს საცხოვრებლის სტატუსი</a:t>
            </a:r>
          </a:p>
          <a:p>
            <a:pPr>
              <a:tabLst>
                <a:tab pos="447675" algn="l"/>
                <a:tab pos="625475" algn="l"/>
              </a:tabLst>
            </a:pPr>
            <a:endParaRPr lang="ka-GE" dirty="0"/>
          </a:p>
          <a:p>
            <a:pPr>
              <a:tabLst>
                <a:tab pos="447675" algn="l"/>
                <a:tab pos="625475" algn="l"/>
              </a:tabLst>
            </a:pPr>
            <a:r>
              <a:rPr lang="ka-GE" dirty="0"/>
              <a:t>თემზე დაფუძნებული მობილური მომსახურებით იმ სათემო ამბულატორიული სერვისების გაძლიერება, სადაც ამის რეალური რესურსი არსებობს</a:t>
            </a:r>
          </a:p>
        </p:txBody>
      </p:sp>
    </p:spTree>
    <p:extLst>
      <p:ext uri="{BB962C8B-B14F-4D97-AF65-F5344CB8AC3E}">
        <p14:creationId xmlns:p14="http://schemas.microsoft.com/office/powerpoint/2010/main" val="176987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124F0-2A6E-49C1-8698-6AF8898CC5B8}"/>
              </a:ext>
            </a:extLst>
          </p:cNvPr>
          <p:cNvSpPr>
            <a:spLocks noGrp="1"/>
          </p:cNvSpPr>
          <p:nvPr>
            <p:ph type="title"/>
          </p:nvPr>
        </p:nvSpPr>
        <p:spPr/>
        <p:txBody>
          <a:bodyPr>
            <a:normAutofit/>
          </a:bodyPr>
          <a:lstStyle/>
          <a:p>
            <a:pPr algn="ctr"/>
            <a:r>
              <a:rPr lang="ka-GE" sz="3200" b="1" dirty="0">
                <a:solidFill>
                  <a:schemeClr val="accent4">
                    <a:lumMod val="50000"/>
                  </a:schemeClr>
                </a:solidFill>
              </a:rPr>
              <a:t>რეკომენდაციები</a:t>
            </a:r>
          </a:p>
        </p:txBody>
      </p:sp>
      <p:sp>
        <p:nvSpPr>
          <p:cNvPr id="5" name="Content Placeholder 4">
            <a:extLst>
              <a:ext uri="{FF2B5EF4-FFF2-40B4-BE49-F238E27FC236}">
                <a16:creationId xmlns:a16="http://schemas.microsoft.com/office/drawing/2014/main" xmlns="" id="{79EC25AB-959C-49DF-AE47-9654563890E3}"/>
              </a:ext>
            </a:extLst>
          </p:cNvPr>
          <p:cNvSpPr>
            <a:spLocks noGrp="1"/>
          </p:cNvSpPr>
          <p:nvPr>
            <p:ph idx="1"/>
          </p:nvPr>
        </p:nvSpPr>
        <p:spPr>
          <a:xfrm>
            <a:off x="838200" y="1533832"/>
            <a:ext cx="10515600" cy="4643131"/>
          </a:xfrm>
        </p:spPr>
        <p:txBody>
          <a:bodyPr>
            <a:normAutofit/>
          </a:bodyPr>
          <a:lstStyle/>
          <a:p>
            <a:pPr marL="0" indent="0">
              <a:lnSpc>
                <a:spcPct val="150000"/>
              </a:lnSpc>
              <a:buNone/>
              <a:tabLst>
                <a:tab pos="442913" algn="l"/>
                <a:tab pos="633413" algn="l"/>
              </a:tabLst>
            </a:pPr>
            <a:r>
              <a:rPr lang="ka-GE" sz="2400" dirty="0"/>
              <a:t>1.	მაქსიმალურად მჭიდრო ვადებში უნდა მოხდეს </a:t>
            </a:r>
            <a:r>
              <a:rPr lang="ka-GE" sz="2400" b="1" dirty="0">
                <a:solidFill>
                  <a:srgbClr val="C00000"/>
                </a:solidFill>
              </a:rPr>
              <a:t>სტანდარტის დოკუმენტის </a:t>
            </a:r>
            <a:r>
              <a:rPr lang="ka-GE" sz="2400" dirty="0"/>
              <a:t> დამტკიცება და დანერგვა. </a:t>
            </a:r>
          </a:p>
          <a:p>
            <a:pPr marL="0" indent="0">
              <a:lnSpc>
                <a:spcPct val="150000"/>
              </a:lnSpc>
              <a:buNone/>
              <a:tabLst>
                <a:tab pos="442913" algn="l"/>
                <a:tab pos="633413" algn="l"/>
              </a:tabLst>
            </a:pPr>
            <a:endParaRPr lang="ka-GE" sz="2400" dirty="0"/>
          </a:p>
          <a:p>
            <a:pPr marL="0" indent="0">
              <a:lnSpc>
                <a:spcPct val="150000"/>
              </a:lnSpc>
              <a:buNone/>
              <a:tabLst>
                <a:tab pos="442913" algn="l"/>
                <a:tab pos="633413" algn="l"/>
              </a:tabLst>
            </a:pPr>
            <a:r>
              <a:rPr lang="ka-GE" sz="2400" dirty="0"/>
              <a:t>2.	უნდა შეიქმნას </a:t>
            </a:r>
            <a:r>
              <a:rPr lang="ka-GE" sz="2400" b="1" dirty="0">
                <a:solidFill>
                  <a:srgbClr val="C00000"/>
                </a:solidFill>
              </a:rPr>
              <a:t>მონიტორინგის</a:t>
            </a:r>
            <a:r>
              <a:rPr lang="ka-GE" sz="2400" dirty="0"/>
              <a:t> განმახორციელებელი ავტორიტეტული </a:t>
            </a:r>
            <a:r>
              <a:rPr lang="ka-GE" sz="2400" b="1" dirty="0">
                <a:solidFill>
                  <a:srgbClr val="C00000"/>
                </a:solidFill>
              </a:rPr>
              <a:t>ორგანო,</a:t>
            </a:r>
            <a:r>
              <a:rPr lang="ka-GE" sz="2400" dirty="0"/>
              <a:t> რომელსაც ექნება როგორც ფინანსური, ასევე კლინიკური მონაცემების შეგროვების უფლებამოსილება. </a:t>
            </a:r>
          </a:p>
          <a:p>
            <a:endParaRPr lang="ka-GE" dirty="0"/>
          </a:p>
        </p:txBody>
      </p:sp>
    </p:spTree>
    <p:extLst>
      <p:ext uri="{BB962C8B-B14F-4D97-AF65-F5344CB8AC3E}">
        <p14:creationId xmlns:p14="http://schemas.microsoft.com/office/powerpoint/2010/main" val="346225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DACE14-ACD5-43F3-8FF9-544A8053B68F}"/>
              </a:ext>
            </a:extLst>
          </p:cNvPr>
          <p:cNvSpPr>
            <a:spLocks noGrp="1"/>
          </p:cNvSpPr>
          <p:nvPr>
            <p:ph type="title"/>
          </p:nvPr>
        </p:nvSpPr>
        <p:spPr>
          <a:xfrm>
            <a:off x="838200" y="365125"/>
            <a:ext cx="10515600" cy="430941"/>
          </a:xfrm>
        </p:spPr>
        <p:txBody>
          <a:bodyPr>
            <a:noAutofit/>
          </a:bodyPr>
          <a:lstStyle/>
          <a:p>
            <a:pPr algn="ctr"/>
            <a:r>
              <a:rPr lang="ka-GE" sz="3200" dirty="0"/>
              <a:t>ფსიქიკური ჯანმრთელობის ძირითადი დოკუმენტები</a:t>
            </a:r>
          </a:p>
        </p:txBody>
      </p:sp>
      <p:sp>
        <p:nvSpPr>
          <p:cNvPr id="6" name="Rectangle 5">
            <a:extLst>
              <a:ext uri="{FF2B5EF4-FFF2-40B4-BE49-F238E27FC236}">
                <a16:creationId xmlns:a16="http://schemas.microsoft.com/office/drawing/2014/main" xmlns="" id="{B03BF124-7A0D-4989-9EEB-1521BF66B5E4}"/>
              </a:ext>
            </a:extLst>
          </p:cNvPr>
          <p:cNvSpPr/>
          <p:nvPr/>
        </p:nvSpPr>
        <p:spPr>
          <a:xfrm>
            <a:off x="838200" y="917090"/>
            <a:ext cx="11058861" cy="5755422"/>
          </a:xfrm>
          <a:prstGeom prst="rect">
            <a:avLst/>
          </a:prstGeom>
        </p:spPr>
        <p:txBody>
          <a:bodyPr wrap="square">
            <a:spAutoFit/>
          </a:bodyPr>
          <a:lstStyle/>
          <a:p>
            <a:pPr>
              <a:lnSpc>
                <a:spcPts val="3500"/>
              </a:lnSpc>
            </a:pPr>
            <a:r>
              <a:rPr lang="ka-GE" sz="2800" b="1" dirty="0">
                <a:solidFill>
                  <a:srgbClr val="C00000"/>
                </a:solidFill>
              </a:rPr>
              <a:t>უწყვეტობა, გეოგრაფიული და ფინანსური ხელმისაწვდომობა </a:t>
            </a:r>
            <a:r>
              <a:rPr lang="ka-GE" sz="2000" dirty="0"/>
              <a:t>გულისხმობს ქვეყნის რეგიონებში მდგრადი, ეფექტიანი, მაღალი სტანდარტის ფსიქიკური ჯანმრთელობის დაცვის სერვისების შექმნას, რაც ხელს შეუწყობს ფსიქიკური აშლილობების  პრევენციას,  მკურნალობას, რეაბილიტაციას და, აქედან გამომდინარე, სოციალურ დაცულობას; </a:t>
            </a:r>
            <a:endParaRPr lang="ka-GE" dirty="0"/>
          </a:p>
          <a:p>
            <a:pPr>
              <a:lnSpc>
                <a:spcPts val="3500"/>
              </a:lnSpc>
            </a:pPr>
            <a:r>
              <a:rPr lang="ka-GE" dirty="0">
                <a:solidFill>
                  <a:srgbClr val="002060"/>
                </a:solidFill>
              </a:rPr>
              <a:t>ფსიქიკური ჯანმრთელობის დაცვის სახელმწიფო კონცეფცია (</a:t>
            </a:r>
            <a:r>
              <a:rPr lang="en-GB" dirty="0">
                <a:solidFill>
                  <a:srgbClr val="002060"/>
                </a:solidFill>
              </a:rPr>
              <a:t>N1741-1</a:t>
            </a:r>
            <a:r>
              <a:rPr lang="ka-GE" dirty="0">
                <a:solidFill>
                  <a:srgbClr val="002060"/>
                </a:solidFill>
              </a:rPr>
              <a:t>ს 11/დეკემბერი/2013) </a:t>
            </a:r>
          </a:p>
          <a:p>
            <a:pPr>
              <a:lnSpc>
                <a:spcPts val="3500"/>
              </a:lnSpc>
            </a:pPr>
            <a:endParaRPr lang="ka-GE" sz="2400" dirty="0"/>
          </a:p>
          <a:p>
            <a:pPr>
              <a:lnSpc>
                <a:spcPts val="3500"/>
              </a:lnSpc>
            </a:pPr>
            <a:r>
              <a:rPr lang="ka-GE" sz="2800" b="1" dirty="0">
                <a:solidFill>
                  <a:srgbClr val="C00000"/>
                </a:solidFill>
              </a:rPr>
              <a:t>ხელმისაწვდომობა,  ბიოფსიქოსოციალური მიდგომა და ყოვლისმომცველობა -</a:t>
            </a:r>
            <a:r>
              <a:rPr lang="ka-GE" sz="2000" dirty="0"/>
              <a:t>სერვისები თითოეულ თემში (</a:t>
            </a:r>
            <a:r>
              <a:rPr lang="en-GB" sz="2000" dirty="0"/>
              <a:t>catchment area) </a:t>
            </a:r>
            <a:r>
              <a:rPr lang="ka-GE" sz="2000" dirty="0"/>
              <a:t>უნდა შეიცავდეს პროგრამების მრავალფეროვან სპექტრს, რათა უზრუნველყოფილი იქნეს მოსახლეობის ფსიქიკური ჯანმრთელობის საჭიროებები.</a:t>
            </a:r>
            <a:endParaRPr lang="ka-GE" b="1" dirty="0">
              <a:solidFill>
                <a:srgbClr val="C00000"/>
              </a:solidFill>
            </a:endParaRPr>
          </a:p>
          <a:p>
            <a:pPr>
              <a:lnSpc>
                <a:spcPts val="3500"/>
              </a:lnSpc>
            </a:pPr>
            <a:r>
              <a:rPr lang="ka-GE" dirty="0">
                <a:solidFill>
                  <a:srgbClr val="002060"/>
                </a:solidFill>
              </a:rPr>
              <a:t>ფსიქიკური ჯანმრთელობის განვითარების 2015-2020 წლის სამოქმედო გეგმა</a:t>
            </a:r>
          </a:p>
          <a:p>
            <a:endParaRPr lang="en-US" dirty="0"/>
          </a:p>
        </p:txBody>
      </p:sp>
    </p:spTree>
    <p:extLst>
      <p:ext uri="{BB962C8B-B14F-4D97-AF65-F5344CB8AC3E}">
        <p14:creationId xmlns:p14="http://schemas.microsoft.com/office/powerpoint/2010/main" val="40096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E84FA-B494-405E-A18E-9186854FC50B}"/>
              </a:ext>
            </a:extLst>
          </p:cNvPr>
          <p:cNvSpPr>
            <a:spLocks noGrp="1"/>
          </p:cNvSpPr>
          <p:nvPr>
            <p:ph type="title"/>
          </p:nvPr>
        </p:nvSpPr>
        <p:spPr>
          <a:xfrm>
            <a:off x="838200" y="129726"/>
            <a:ext cx="10515600" cy="1325563"/>
          </a:xfrm>
        </p:spPr>
        <p:txBody>
          <a:bodyPr>
            <a:normAutofit/>
          </a:bodyPr>
          <a:lstStyle/>
          <a:p>
            <a:pPr algn="ctr"/>
            <a:r>
              <a:rPr lang="ka-GE" sz="3200" b="1" dirty="0">
                <a:solidFill>
                  <a:schemeClr val="accent4">
                    <a:lumMod val="50000"/>
                  </a:schemeClr>
                </a:solidFill>
              </a:rPr>
              <a:t>რეკომენდაციები</a:t>
            </a:r>
          </a:p>
        </p:txBody>
      </p:sp>
      <p:sp>
        <p:nvSpPr>
          <p:cNvPr id="3" name="Content Placeholder 2">
            <a:extLst>
              <a:ext uri="{FF2B5EF4-FFF2-40B4-BE49-F238E27FC236}">
                <a16:creationId xmlns:a16="http://schemas.microsoft.com/office/drawing/2014/main" xmlns="" id="{54F22DF6-3475-4A3A-8B85-8B52EAE3A723}"/>
              </a:ext>
            </a:extLst>
          </p:cNvPr>
          <p:cNvSpPr>
            <a:spLocks noGrp="1"/>
          </p:cNvSpPr>
          <p:nvPr>
            <p:ph idx="1"/>
          </p:nvPr>
        </p:nvSpPr>
        <p:spPr>
          <a:xfrm>
            <a:off x="676940" y="1168210"/>
            <a:ext cx="10676860" cy="4734232"/>
          </a:xfrm>
        </p:spPr>
        <p:txBody>
          <a:bodyPr>
            <a:normAutofit fontScale="92500" lnSpcReduction="20000"/>
          </a:bodyPr>
          <a:lstStyle/>
          <a:p>
            <a:pPr marL="0" indent="0">
              <a:lnSpc>
                <a:spcPct val="150000"/>
              </a:lnSpc>
              <a:buNone/>
              <a:tabLst>
                <a:tab pos="442913" algn="l"/>
                <a:tab pos="633413" algn="l"/>
              </a:tabLst>
            </a:pPr>
            <a:r>
              <a:rPr lang="ka-GE" dirty="0"/>
              <a:t>3. კვალიფიციური კადრების მოზიდვისა და მათი მოტივირებისთვის, მნიშვნელოვანია, ბიუჯეტის მიზნობრივად განაწილების უზრუნველყოფა, მაგალითად, </a:t>
            </a:r>
            <a:r>
              <a:rPr lang="ka-GE" b="1" dirty="0">
                <a:solidFill>
                  <a:srgbClr val="C00000"/>
                </a:solidFill>
              </a:rPr>
              <a:t>35% მულტიდისციპლინური გუნდის წევრებისთვის.</a:t>
            </a:r>
          </a:p>
          <a:p>
            <a:pPr marL="0" indent="0">
              <a:lnSpc>
                <a:spcPct val="150000"/>
              </a:lnSpc>
              <a:buNone/>
              <a:tabLst>
                <a:tab pos="442913" algn="l"/>
                <a:tab pos="633413" algn="l"/>
              </a:tabLst>
            </a:pPr>
            <a:endParaRPr lang="ka-GE" dirty="0"/>
          </a:p>
          <a:p>
            <a:pPr marL="0" indent="0">
              <a:lnSpc>
                <a:spcPct val="150000"/>
              </a:lnSpc>
              <a:buNone/>
              <a:tabLst>
                <a:tab pos="442913" algn="l"/>
                <a:tab pos="633413" algn="l"/>
              </a:tabLst>
            </a:pPr>
            <a:r>
              <a:rPr lang="ka-GE" dirty="0"/>
              <a:t>4. ფსიქიკური აშლილობის მქონე პირებისთვის კომპლექსური და მოქნილი ზრუნვის განხორციელებისთვის მიზანშეწონილია, რომ მომავალში ფსიქიკური ჯანდაცვის სერვისების განვითარება მრავალფუნქციური მოდელის სახით მოხდეს - </a:t>
            </a:r>
            <a:r>
              <a:rPr lang="ka-GE" b="1" dirty="0">
                <a:solidFill>
                  <a:srgbClr val="C00000"/>
                </a:solidFill>
              </a:rPr>
              <a:t>კლასტერული მოდელი</a:t>
            </a:r>
          </a:p>
        </p:txBody>
      </p:sp>
    </p:spTree>
    <p:extLst>
      <p:ext uri="{BB962C8B-B14F-4D97-AF65-F5344CB8AC3E}">
        <p14:creationId xmlns:p14="http://schemas.microsoft.com/office/powerpoint/2010/main" val="76877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640CD-F204-4B3F-B365-C0B382EB1BE2}"/>
              </a:ext>
            </a:extLst>
          </p:cNvPr>
          <p:cNvSpPr>
            <a:spLocks noGrp="1"/>
          </p:cNvSpPr>
          <p:nvPr>
            <p:ph type="title"/>
          </p:nvPr>
        </p:nvSpPr>
        <p:spPr>
          <a:xfrm>
            <a:off x="838200" y="365125"/>
            <a:ext cx="10515600" cy="1325563"/>
          </a:xfrm>
        </p:spPr>
        <p:txBody>
          <a:bodyPr>
            <a:normAutofit/>
          </a:bodyPr>
          <a:lstStyle/>
          <a:p>
            <a:pPr algn="ctr"/>
            <a:r>
              <a:rPr lang="ka-GE" sz="3200"/>
              <a:t>დაფინანსების მეთოდოლოგია</a:t>
            </a:r>
            <a:endParaRPr lang="ka-GE" sz="3200" dirty="0"/>
          </a:p>
        </p:txBody>
      </p:sp>
      <p:sp>
        <p:nvSpPr>
          <p:cNvPr id="3" name="Content Placeholder 2">
            <a:extLst>
              <a:ext uri="{FF2B5EF4-FFF2-40B4-BE49-F238E27FC236}">
                <a16:creationId xmlns:a16="http://schemas.microsoft.com/office/drawing/2014/main" xmlns="" id="{850A4C0A-D0F4-4F66-B52B-29E164F8E7B0}"/>
              </a:ext>
            </a:extLst>
          </p:cNvPr>
          <p:cNvSpPr>
            <a:spLocks noGrp="1"/>
          </p:cNvSpPr>
          <p:nvPr>
            <p:ph idx="1"/>
          </p:nvPr>
        </p:nvSpPr>
        <p:spPr>
          <a:xfrm>
            <a:off x="838200" y="1825625"/>
            <a:ext cx="5950226" cy="4351338"/>
          </a:xfrm>
        </p:spPr>
        <p:txBody>
          <a:bodyPr/>
          <a:lstStyle/>
          <a:p>
            <a:pPr>
              <a:lnSpc>
                <a:spcPct val="100000"/>
              </a:lnSpc>
            </a:pPr>
            <a:r>
              <a:rPr lang="ka-GE" dirty="0"/>
              <a:t>შემოსაზღვრული არეალის (</a:t>
            </a:r>
            <a:r>
              <a:rPr lang="en-GB" dirty="0"/>
              <a:t>catchment area</a:t>
            </a:r>
            <a:r>
              <a:rPr lang="ka-GE" dirty="0"/>
              <a:t>) მიხედვით </a:t>
            </a:r>
          </a:p>
          <a:p>
            <a:pPr>
              <a:lnSpc>
                <a:spcPct val="100000"/>
              </a:lnSpc>
            </a:pPr>
            <a:endParaRPr lang="ka-GE" dirty="0"/>
          </a:p>
          <a:p>
            <a:pPr marL="0" indent="0">
              <a:lnSpc>
                <a:spcPct val="100000"/>
              </a:lnSpc>
              <a:buNone/>
            </a:pPr>
            <a:endParaRPr lang="ka-GE" dirty="0"/>
          </a:p>
          <a:p>
            <a:pPr>
              <a:lnSpc>
                <a:spcPct val="100000"/>
              </a:lnSpc>
            </a:pPr>
            <a:r>
              <a:rPr lang="ka-GE" dirty="0"/>
              <a:t>მოსახლეობის რაოდენობის ≈ 3%</a:t>
            </a:r>
            <a:r>
              <a:rPr lang="en-US" dirty="0"/>
              <a:t> (NIMH, 2015)</a:t>
            </a:r>
          </a:p>
          <a:p>
            <a:pPr marL="0" indent="0">
              <a:buNone/>
            </a:pPr>
            <a:endParaRPr lang="ka-GE" dirty="0"/>
          </a:p>
        </p:txBody>
      </p:sp>
      <p:pic>
        <p:nvPicPr>
          <p:cNvPr id="4" name="Picture 3">
            <a:extLst>
              <a:ext uri="{FF2B5EF4-FFF2-40B4-BE49-F238E27FC236}">
                <a16:creationId xmlns:a16="http://schemas.microsoft.com/office/drawing/2014/main" xmlns="" id="{F86CB799-5B4E-42BB-90C5-03A4D9EC0E33}"/>
              </a:ext>
            </a:extLst>
          </p:cNvPr>
          <p:cNvPicPr>
            <a:picLocks noChangeAspect="1"/>
          </p:cNvPicPr>
          <p:nvPr/>
        </p:nvPicPr>
        <p:blipFill>
          <a:blip r:embed="rId3"/>
          <a:stretch>
            <a:fillRect/>
          </a:stretch>
        </p:blipFill>
        <p:spPr>
          <a:xfrm>
            <a:off x="6519332" y="1510748"/>
            <a:ext cx="5444596" cy="3062585"/>
          </a:xfrm>
          <a:prstGeom prst="rect">
            <a:avLst/>
          </a:prstGeom>
        </p:spPr>
      </p:pic>
    </p:spTree>
    <p:extLst>
      <p:ext uri="{BB962C8B-B14F-4D97-AF65-F5344CB8AC3E}">
        <p14:creationId xmlns:p14="http://schemas.microsoft.com/office/powerpoint/2010/main" val="331528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B5C720C-AA65-48E6-95B9-3797EBFCDEF5}"/>
              </a:ext>
            </a:extLst>
          </p:cNvPr>
          <p:cNvGraphicFramePr>
            <a:graphicFrameLocks noGrp="1"/>
          </p:cNvGraphicFramePr>
          <p:nvPr>
            <p:extLst>
              <p:ext uri="{D42A27DB-BD31-4B8C-83A1-F6EECF244321}">
                <p14:modId xmlns:p14="http://schemas.microsoft.com/office/powerpoint/2010/main" val="3092531737"/>
              </p:ext>
            </p:extLst>
          </p:nvPr>
        </p:nvGraphicFramePr>
        <p:xfrm>
          <a:off x="235527" y="272170"/>
          <a:ext cx="11707090" cy="6531054"/>
        </p:xfrm>
        <a:graphic>
          <a:graphicData uri="http://schemas.openxmlformats.org/drawingml/2006/table">
            <a:tbl>
              <a:tblPr>
                <a:tableStyleId>{BDBED569-4797-4DF1-A0F4-6AAB3CD982D8}</a:tableStyleId>
              </a:tblPr>
              <a:tblGrid>
                <a:gridCol w="415884">
                  <a:extLst>
                    <a:ext uri="{9D8B030D-6E8A-4147-A177-3AD203B41FA5}">
                      <a16:colId xmlns:a16="http://schemas.microsoft.com/office/drawing/2014/main" xmlns="" val="1068502735"/>
                    </a:ext>
                  </a:extLst>
                </a:gridCol>
                <a:gridCol w="4821134">
                  <a:extLst>
                    <a:ext uri="{9D8B030D-6E8A-4147-A177-3AD203B41FA5}">
                      <a16:colId xmlns:a16="http://schemas.microsoft.com/office/drawing/2014/main" xmlns="" val="3827243585"/>
                    </a:ext>
                  </a:extLst>
                </a:gridCol>
                <a:gridCol w="1814946">
                  <a:extLst>
                    <a:ext uri="{9D8B030D-6E8A-4147-A177-3AD203B41FA5}">
                      <a16:colId xmlns:a16="http://schemas.microsoft.com/office/drawing/2014/main" xmlns="" val="2655745692"/>
                    </a:ext>
                  </a:extLst>
                </a:gridCol>
                <a:gridCol w="1717964">
                  <a:extLst>
                    <a:ext uri="{9D8B030D-6E8A-4147-A177-3AD203B41FA5}">
                      <a16:colId xmlns:a16="http://schemas.microsoft.com/office/drawing/2014/main" xmlns="" val="831684371"/>
                    </a:ext>
                  </a:extLst>
                </a:gridCol>
                <a:gridCol w="1620981">
                  <a:extLst>
                    <a:ext uri="{9D8B030D-6E8A-4147-A177-3AD203B41FA5}">
                      <a16:colId xmlns:a16="http://schemas.microsoft.com/office/drawing/2014/main" xmlns="" val="3770599267"/>
                    </a:ext>
                  </a:extLst>
                </a:gridCol>
                <a:gridCol w="1316181">
                  <a:extLst>
                    <a:ext uri="{9D8B030D-6E8A-4147-A177-3AD203B41FA5}">
                      <a16:colId xmlns:a16="http://schemas.microsoft.com/office/drawing/2014/main" xmlns="" val="172407146"/>
                    </a:ext>
                  </a:extLst>
                </a:gridCol>
              </a:tblGrid>
              <a:tr h="307133">
                <a:tc gridSpan="6">
                  <a:txBody>
                    <a:bodyPr/>
                    <a:lstStyle/>
                    <a:p>
                      <a:pPr algn="ctr" fontAlgn="t"/>
                      <a:r>
                        <a:rPr lang="ka-GE" sz="1800" u="none" strike="noStrike">
                          <a:effectLst/>
                        </a:rPr>
                        <a:t>ფსიქიკური ჯანმრთელობის სახელმწიფო პროგრამით განსაზღვრული დაფინანსების მოცულობა</a:t>
                      </a:r>
                      <a:endParaRPr lang="ka-GE" sz="1800" b="0" i="0" u="none" strike="noStrike">
                        <a:solidFill>
                          <a:srgbClr val="000000"/>
                        </a:solidFill>
                        <a:effectLst/>
                        <a:latin typeface="Sylfaen" panose="010A0502050306030303" pitchFamily="18" charset="0"/>
                      </a:endParaRPr>
                    </a:p>
                  </a:txBody>
                  <a:tcPr marL="6350" marR="6350" marT="6350" marB="0"/>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3569137673"/>
                  </a:ext>
                </a:extLst>
              </a:tr>
              <a:tr h="307133">
                <a:tc>
                  <a:txBody>
                    <a:bodyPr/>
                    <a:lstStyle/>
                    <a:p>
                      <a:pPr algn="ctr" fontAlgn="t"/>
                      <a:r>
                        <a:rPr lang="ka-GE" sz="1800" u="none" strike="noStrike">
                          <a:effectLst/>
                        </a:rPr>
                        <a:t>№</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a:effectLst/>
                        </a:rPr>
                        <a:t>კომპონენტის დასახელება</a:t>
                      </a:r>
                      <a:endParaRPr lang="ka-GE" sz="1800" b="0" i="0" u="none" strike="noStrike">
                        <a:solidFill>
                          <a:srgbClr val="000000"/>
                        </a:solidFill>
                        <a:effectLst/>
                        <a:latin typeface="Sylfaen" panose="010A0502050306030303" pitchFamily="18" charset="0"/>
                      </a:endParaRPr>
                    </a:p>
                  </a:txBody>
                  <a:tcPr marL="6350" marR="6350" marT="6350" marB="0"/>
                </a:tc>
                <a:tc gridSpan="4">
                  <a:txBody>
                    <a:bodyPr/>
                    <a:lstStyle/>
                    <a:p>
                      <a:pPr algn="ctr" fontAlgn="t"/>
                      <a:r>
                        <a:rPr lang="ka-GE" sz="1800" u="none" strike="noStrike">
                          <a:effectLst/>
                        </a:rPr>
                        <a:t>ბიუჯეტი ათასი ლარი</a:t>
                      </a:r>
                      <a:endParaRPr lang="ka-GE" sz="1800" b="0" i="0" u="none" strike="noStrike">
                        <a:solidFill>
                          <a:srgbClr val="000000"/>
                        </a:solidFill>
                        <a:effectLst/>
                        <a:latin typeface="Sylfaen" panose="010A0502050306030303" pitchFamily="18" charset="0"/>
                      </a:endParaRPr>
                    </a:p>
                  </a:txBody>
                  <a:tcPr marL="6350" marR="6350" marT="6350" marB="0"/>
                </a:tc>
                <a:tc hMerge="1">
                  <a:txBody>
                    <a:bodyPr/>
                    <a:lstStyle/>
                    <a:p>
                      <a:endParaRPr lang="ka-GE"/>
                    </a:p>
                  </a:txBody>
                  <a:tcP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1873349629"/>
                  </a:ext>
                </a:extLst>
              </a:tr>
              <a:tr h="307133">
                <a:tc>
                  <a:txBody>
                    <a:bodyPr/>
                    <a:lstStyle/>
                    <a:p>
                      <a:pPr algn="ctr" fontAlgn="t"/>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2019</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2018</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b"/>
                      <a:r>
                        <a:rPr lang="ka-GE" sz="1800" u="none" strike="noStrike">
                          <a:effectLst/>
                        </a:rPr>
                        <a:t>2017</a:t>
                      </a:r>
                      <a:endParaRPr lang="ka-GE" sz="1800" b="0" i="0" u="none" strike="noStrike">
                        <a:solidFill>
                          <a:srgbClr val="000000"/>
                        </a:solidFill>
                        <a:effectLst/>
                        <a:latin typeface="Sylfaen" panose="010A0502050306030303" pitchFamily="18" charset="0"/>
                      </a:endParaRPr>
                    </a:p>
                  </a:txBody>
                  <a:tcPr marL="6350" marR="6350" marT="6350" marB="0" anchor="b"/>
                </a:tc>
                <a:tc>
                  <a:txBody>
                    <a:bodyPr/>
                    <a:lstStyle/>
                    <a:p>
                      <a:pPr algn="ctr" fontAlgn="b"/>
                      <a:endParaRPr lang="ka-GE" sz="1800" b="0" i="0" u="none" strike="noStrike">
                        <a:solidFill>
                          <a:srgbClr val="000000"/>
                        </a:solidFill>
                        <a:effectLst/>
                        <a:latin typeface="Sylfaen" panose="010A0502050306030303" pitchFamily="18" charset="0"/>
                      </a:endParaRPr>
                    </a:p>
                  </a:txBody>
                  <a:tcPr marL="6350" marR="6350" marT="6350" marB="0" anchor="b"/>
                </a:tc>
                <a:extLst>
                  <a:ext uri="{0D108BD9-81ED-4DB2-BD59-A6C34878D82A}">
                    <a16:rowId xmlns:a16="http://schemas.microsoft.com/office/drawing/2014/main" xmlns="" val="3501044426"/>
                  </a:ext>
                </a:extLst>
              </a:tr>
              <a:tr h="607317">
                <a:tc>
                  <a:txBody>
                    <a:bodyPr/>
                    <a:lstStyle/>
                    <a:p>
                      <a:pPr algn="ctr" fontAlgn="t"/>
                      <a:r>
                        <a:rPr lang="ka-GE" sz="1800" u="none" strike="noStrike">
                          <a:effectLst/>
                        </a:rPr>
                        <a:t>1</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სათემო </a:t>
                      </a:r>
                      <a:r>
                        <a:rPr lang="ka-GE" sz="1800" b="1" u="none" strike="noStrike" dirty="0">
                          <a:solidFill>
                            <a:schemeClr val="accent5">
                              <a:lumMod val="75000"/>
                            </a:schemeClr>
                          </a:solidFill>
                          <a:effectLst/>
                        </a:rPr>
                        <a:t>ამბულატორიული </a:t>
                      </a:r>
                      <a:r>
                        <a:rPr lang="ka-GE" sz="1800" u="none" strike="noStrike" dirty="0">
                          <a:effectLst/>
                        </a:rPr>
                        <a:t>მომსახურება</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6 850 000,00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5 570 700,00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2 865 300,00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b="1" u="none" strike="noStrike" dirty="0">
                          <a:solidFill>
                            <a:srgbClr val="C00000"/>
                          </a:solidFill>
                          <a:effectLst/>
                        </a:rPr>
                        <a:t>&gt; 2,4 ჯერ </a:t>
                      </a:r>
                      <a:endParaRPr lang="ka-GE" sz="1800" b="1" i="0" u="none" strike="noStrike" dirty="0">
                        <a:solidFill>
                          <a:srgbClr val="C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2583414769"/>
                  </a:ext>
                </a:extLst>
              </a:tr>
              <a:tr h="607317">
                <a:tc>
                  <a:txBody>
                    <a:bodyPr/>
                    <a:lstStyle/>
                    <a:p>
                      <a:pPr algn="ctr" fontAlgn="t"/>
                      <a:r>
                        <a:rPr lang="ka-GE" sz="1800" u="none" strike="noStrike">
                          <a:effectLst/>
                        </a:rPr>
                        <a:t>2</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ფსიქოსოციალური </a:t>
                      </a:r>
                      <a:r>
                        <a:rPr lang="ka-GE" sz="1800" b="1" u="none" strike="noStrike" dirty="0">
                          <a:solidFill>
                            <a:schemeClr val="accent5">
                              <a:lumMod val="75000"/>
                            </a:schemeClr>
                          </a:solidFill>
                          <a:effectLst/>
                        </a:rPr>
                        <a:t>რეაბილიტაცია</a:t>
                      </a:r>
                      <a:r>
                        <a:rPr lang="en-US" sz="1800" b="1" u="none" strike="noStrike" dirty="0">
                          <a:solidFill>
                            <a:schemeClr val="accent5">
                              <a:lumMod val="75000"/>
                            </a:schemeClr>
                          </a:solidFill>
                          <a:effectLst/>
                        </a:rPr>
                        <a:t>/</a:t>
                      </a:r>
                      <a:r>
                        <a:rPr lang="ka-GE" sz="1800" b="1" u="none" strike="noStrike" dirty="0">
                          <a:solidFill>
                            <a:schemeClr val="accent5">
                              <a:lumMod val="75000"/>
                            </a:schemeClr>
                          </a:solidFill>
                          <a:effectLst/>
                        </a:rPr>
                        <a:t>დღის ცენტრები</a:t>
                      </a:r>
                      <a:endParaRPr lang="ka-GE" sz="1800" b="1" i="0" u="none" strike="noStrike" dirty="0">
                        <a:solidFill>
                          <a:schemeClr val="accent5">
                            <a:lumMod val="75000"/>
                          </a:schemeClr>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88 000,00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77 800,00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70 100,00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&gt; 0,3 ჯერ</a:t>
                      </a:r>
                      <a:endParaRPr lang="ka-GE" sz="1800" b="0" i="0" u="none" strike="noStrike">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3168595391"/>
                  </a:ext>
                </a:extLst>
              </a:tr>
              <a:tr h="307133">
                <a:tc>
                  <a:txBody>
                    <a:bodyPr/>
                    <a:lstStyle/>
                    <a:p>
                      <a:pPr algn="ctr" fontAlgn="t"/>
                      <a:r>
                        <a:rPr lang="ka-GE" sz="1800" u="none" strike="noStrike">
                          <a:effectLst/>
                        </a:rPr>
                        <a:t>3</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b="1" u="none" strike="noStrike" dirty="0">
                          <a:solidFill>
                            <a:schemeClr val="accent5">
                              <a:lumMod val="75000"/>
                            </a:schemeClr>
                          </a:solidFill>
                          <a:effectLst/>
                        </a:rPr>
                        <a:t>ბავშვთა</a:t>
                      </a:r>
                      <a:r>
                        <a:rPr lang="ka-GE" sz="1800" u="none" strike="noStrike" dirty="0">
                          <a:effectLst/>
                        </a:rPr>
                        <a:t> ფსიქიკური ჯანმრთელობა</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151 000,00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151 000,00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151 000,00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dirty="0">
                          <a:effectLst/>
                        </a:rPr>
                        <a:t>0</a:t>
                      </a:r>
                      <a:endParaRPr lang="ka-GE" sz="1800" b="0" i="0" u="none" strike="noStrike" dirty="0">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3244313936"/>
                  </a:ext>
                </a:extLst>
              </a:tr>
              <a:tr h="607317">
                <a:tc>
                  <a:txBody>
                    <a:bodyPr/>
                    <a:lstStyle/>
                    <a:p>
                      <a:pPr algn="ctr" fontAlgn="t"/>
                      <a:r>
                        <a:rPr lang="ka-GE" sz="1800" u="none" strike="noStrike">
                          <a:effectLst/>
                        </a:rPr>
                        <a:t>4</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ფსიქიატრიული </a:t>
                      </a:r>
                      <a:r>
                        <a:rPr lang="ka-GE" sz="1800" b="1" u="none" strike="noStrike" dirty="0">
                          <a:solidFill>
                            <a:schemeClr val="accent5">
                              <a:lumMod val="75000"/>
                            </a:schemeClr>
                          </a:solidFill>
                          <a:effectLst/>
                        </a:rPr>
                        <a:t>კრიზისული </a:t>
                      </a:r>
                      <a:r>
                        <a:rPr lang="ka-GE" sz="1800" u="none" strike="noStrike" dirty="0">
                          <a:effectLst/>
                        </a:rPr>
                        <a:t>ინტერვენციის სამსახური მოზრდილთათვის</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662 300,00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662 300,00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662 300,00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0</a:t>
                      </a:r>
                      <a:endParaRPr lang="ka-GE" sz="1800" b="0" i="0" u="none" strike="noStrike">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3859662301"/>
                  </a:ext>
                </a:extLst>
              </a:tr>
              <a:tr h="607317">
                <a:tc>
                  <a:txBody>
                    <a:bodyPr/>
                    <a:lstStyle/>
                    <a:p>
                      <a:pPr algn="ctr" fontAlgn="t"/>
                      <a:r>
                        <a:rPr lang="ka-GE" sz="1800" u="none" strike="noStrike">
                          <a:effectLst/>
                        </a:rPr>
                        <a:t>5</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თემზე დაფუძნებული </a:t>
                      </a:r>
                      <a:r>
                        <a:rPr lang="ka-GE" sz="1800" b="1" u="none" strike="noStrike" dirty="0">
                          <a:solidFill>
                            <a:schemeClr val="accent5">
                              <a:lumMod val="75000"/>
                            </a:schemeClr>
                          </a:solidFill>
                          <a:effectLst/>
                        </a:rPr>
                        <a:t>მობილური გუნდის </a:t>
                      </a:r>
                      <a:r>
                        <a:rPr lang="ka-GE" sz="1800" u="none" strike="noStrike" dirty="0">
                          <a:effectLst/>
                        </a:rPr>
                        <a:t>მომსახურება</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1 718 200,00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774 000,00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232 200,00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b="1" u="none" strike="noStrike" dirty="0">
                          <a:solidFill>
                            <a:srgbClr val="C00000"/>
                          </a:solidFill>
                          <a:effectLst/>
                        </a:rPr>
                        <a:t>&gt; 6,4 ჯერ</a:t>
                      </a:r>
                      <a:endParaRPr lang="ka-GE" sz="1800" b="1" i="0" u="none" strike="noStrike" dirty="0">
                        <a:solidFill>
                          <a:srgbClr val="C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421994663"/>
                  </a:ext>
                </a:extLst>
              </a:tr>
              <a:tr h="607317">
                <a:tc>
                  <a:txBody>
                    <a:bodyPr/>
                    <a:lstStyle/>
                    <a:p>
                      <a:pPr algn="ctr" fontAlgn="t"/>
                      <a:r>
                        <a:rPr lang="ka-GE" sz="1800" u="none" strike="noStrike">
                          <a:effectLst/>
                        </a:rPr>
                        <a:t>6</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ფსიქიკური აშლილობის მქონე </a:t>
                      </a:r>
                      <a:r>
                        <a:rPr lang="ka-GE" sz="1800" b="1" u="none" strike="noStrike" dirty="0">
                          <a:solidFill>
                            <a:schemeClr val="accent5">
                              <a:lumMod val="75000"/>
                            </a:schemeClr>
                          </a:solidFill>
                          <a:effectLst/>
                        </a:rPr>
                        <a:t>მოზრდილთა</a:t>
                      </a:r>
                      <a:r>
                        <a:rPr lang="ka-GE" sz="1800" u="none" strike="noStrike" dirty="0">
                          <a:effectLst/>
                        </a:rPr>
                        <a:t> ფსიქიატრიული </a:t>
                      </a:r>
                      <a:r>
                        <a:rPr lang="ka-GE" sz="1800" b="1" u="none" strike="noStrike" dirty="0">
                          <a:solidFill>
                            <a:schemeClr val="accent5">
                              <a:lumMod val="75000"/>
                            </a:schemeClr>
                          </a:solidFill>
                          <a:effectLst/>
                        </a:rPr>
                        <a:t>სტაციონარული</a:t>
                      </a:r>
                      <a:r>
                        <a:rPr lang="ka-GE" sz="1800" u="none" strike="noStrike" dirty="0">
                          <a:effectLst/>
                        </a:rPr>
                        <a:t> მომსახურება</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dirty="0">
                          <a:effectLst/>
                        </a:rPr>
                        <a:t>13 660 000,00 ₾</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12 793 700,00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11 479 100,00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&gt; 0,2</a:t>
                      </a:r>
                      <a:endParaRPr lang="ka-GE" sz="1800" b="0" i="0" u="none" strike="noStrike">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4142698988"/>
                  </a:ext>
                </a:extLst>
              </a:tr>
              <a:tr h="607317">
                <a:tc>
                  <a:txBody>
                    <a:bodyPr/>
                    <a:lstStyle/>
                    <a:p>
                      <a:pPr algn="ctr" fontAlgn="t"/>
                      <a:r>
                        <a:rPr lang="ka-GE" sz="1800" u="none" strike="noStrike">
                          <a:effectLst/>
                        </a:rPr>
                        <a:t>7</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ფსიქიკური აშლილობის მქონე </a:t>
                      </a:r>
                      <a:r>
                        <a:rPr lang="ka-GE" sz="1800" b="1" u="none" strike="noStrike" dirty="0">
                          <a:solidFill>
                            <a:schemeClr val="accent5">
                              <a:lumMod val="75000"/>
                            </a:schemeClr>
                          </a:solidFill>
                          <a:effectLst/>
                        </a:rPr>
                        <a:t>ბავშვთა</a:t>
                      </a:r>
                      <a:r>
                        <a:rPr lang="ka-GE" sz="1800" u="none" strike="noStrike" dirty="0">
                          <a:effectLst/>
                        </a:rPr>
                        <a:t> ფსიქიატრიული </a:t>
                      </a:r>
                      <a:r>
                        <a:rPr lang="ka-GE" sz="1800" b="1" u="none" strike="noStrike" dirty="0">
                          <a:solidFill>
                            <a:schemeClr val="accent5">
                              <a:lumMod val="75000"/>
                            </a:schemeClr>
                          </a:solidFill>
                          <a:effectLst/>
                        </a:rPr>
                        <a:t>სტაციონარული</a:t>
                      </a:r>
                      <a:r>
                        <a:rPr lang="ka-GE" sz="1800" u="none" strike="noStrike" dirty="0">
                          <a:effectLst/>
                        </a:rPr>
                        <a:t> მომსახურება</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360 000,00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350 000,00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endParaRPr lang="ka-GE" sz="1800" b="0" i="0" u="none" strike="noStrike">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1083600555"/>
                  </a:ext>
                </a:extLst>
              </a:tr>
              <a:tr h="607317">
                <a:tc>
                  <a:txBody>
                    <a:bodyPr/>
                    <a:lstStyle/>
                    <a:p>
                      <a:pPr algn="ctr" fontAlgn="t"/>
                      <a:r>
                        <a:rPr lang="ka-GE" sz="1800" u="none" strike="noStrike">
                          <a:effectLst/>
                        </a:rPr>
                        <a:t>8</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l" fontAlgn="t"/>
                      <a:r>
                        <a:rPr lang="ka-GE" sz="1800" u="none" strike="noStrike" dirty="0">
                          <a:effectLst/>
                        </a:rPr>
                        <a:t>ფსიქიკური დარღვევების მქონე შშმ პირთა </a:t>
                      </a:r>
                      <a:r>
                        <a:rPr lang="ka-GE" sz="1800" b="1" u="none" strike="noStrike" dirty="0">
                          <a:solidFill>
                            <a:schemeClr val="accent5">
                              <a:lumMod val="75000"/>
                            </a:schemeClr>
                          </a:solidFill>
                          <a:effectLst/>
                        </a:rPr>
                        <a:t>თავშესაფრით</a:t>
                      </a:r>
                      <a:r>
                        <a:rPr lang="ka-GE" sz="1800" u="none" strike="noStrike" dirty="0">
                          <a:effectLst/>
                        </a:rPr>
                        <a:t> უზრუნველყოფის კომპონენტი</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dirty="0">
                          <a:effectLst/>
                        </a:rPr>
                        <a:t>620 500,00 ₾</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620 500,00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540 000,00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&gt; 0,1 </a:t>
                      </a:r>
                      <a:endParaRPr lang="ka-GE" sz="1800" b="0" i="0" u="none" strike="noStrike">
                        <a:solidFill>
                          <a:srgbClr val="0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1862839321"/>
                  </a:ext>
                </a:extLst>
              </a:tr>
              <a:tr h="607317">
                <a:tc>
                  <a:txBody>
                    <a:bodyPr/>
                    <a:lstStyle/>
                    <a:p>
                      <a:pPr algn="ctr" fontAlgn="t"/>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dirty="0">
                          <a:effectLst/>
                        </a:rPr>
                        <a:t>სულ</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dirty="0">
                          <a:effectLst/>
                        </a:rPr>
                        <a:t>24 110 000,00 ₾</a:t>
                      </a:r>
                      <a:endParaRPr lang="ka-GE" sz="1800" b="0" i="0" u="none" strike="noStrike" dirty="0">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21 000 000,00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u="none" strike="noStrike">
                          <a:effectLst/>
                        </a:rPr>
                        <a:t>16 000 000,00 ₾</a:t>
                      </a:r>
                      <a:endParaRPr lang="ka-GE" sz="1800" b="0" i="0" u="none" strike="noStrike">
                        <a:solidFill>
                          <a:srgbClr val="000000"/>
                        </a:solidFill>
                        <a:effectLst/>
                        <a:latin typeface="Sylfaen" panose="010A0502050306030303" pitchFamily="18" charset="0"/>
                      </a:endParaRPr>
                    </a:p>
                  </a:txBody>
                  <a:tcPr marL="6350" marR="6350" marT="6350" marB="0"/>
                </a:tc>
                <a:tc>
                  <a:txBody>
                    <a:bodyPr/>
                    <a:lstStyle/>
                    <a:p>
                      <a:pPr algn="ctr" fontAlgn="t"/>
                      <a:r>
                        <a:rPr lang="ka-GE" sz="1800" b="1" u="none" strike="noStrike" dirty="0">
                          <a:solidFill>
                            <a:srgbClr val="C00000"/>
                          </a:solidFill>
                          <a:effectLst/>
                        </a:rPr>
                        <a:t>&gt; 8 110 000 ₾</a:t>
                      </a:r>
                      <a:endParaRPr lang="ka-GE" sz="1800" b="1" i="0" u="none" strike="noStrike" dirty="0">
                        <a:solidFill>
                          <a:srgbClr val="C00000"/>
                        </a:solidFill>
                        <a:effectLst/>
                        <a:latin typeface="Sylfaen" panose="010A0502050306030303" pitchFamily="18" charset="0"/>
                      </a:endParaRPr>
                    </a:p>
                  </a:txBody>
                  <a:tcPr marL="6350" marR="6350" marT="6350" marB="0"/>
                </a:tc>
                <a:extLst>
                  <a:ext uri="{0D108BD9-81ED-4DB2-BD59-A6C34878D82A}">
                    <a16:rowId xmlns:a16="http://schemas.microsoft.com/office/drawing/2014/main" xmlns="" val="920356255"/>
                  </a:ext>
                </a:extLst>
              </a:tr>
            </a:tbl>
          </a:graphicData>
        </a:graphic>
      </p:graphicFrame>
    </p:spTree>
    <p:extLst>
      <p:ext uri="{BB962C8B-B14F-4D97-AF65-F5344CB8AC3E}">
        <p14:creationId xmlns:p14="http://schemas.microsoft.com/office/powerpoint/2010/main" val="11609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52C8F-A37E-4453-830C-5DDB25E4FD61}"/>
              </a:ext>
            </a:extLst>
          </p:cNvPr>
          <p:cNvSpPr>
            <a:spLocks noGrp="1"/>
          </p:cNvSpPr>
          <p:nvPr>
            <p:ph type="title"/>
          </p:nvPr>
        </p:nvSpPr>
        <p:spPr/>
        <p:txBody>
          <a:bodyPr>
            <a:normAutofit/>
          </a:bodyPr>
          <a:lstStyle/>
          <a:p>
            <a:pPr algn="ctr"/>
            <a:r>
              <a:rPr lang="ka-GE" sz="3600" dirty="0"/>
              <a:t>სერვისების მოცულობა საქართველოში</a:t>
            </a:r>
          </a:p>
        </p:txBody>
      </p:sp>
      <p:sp>
        <p:nvSpPr>
          <p:cNvPr id="3" name="Content Placeholder 2">
            <a:extLst>
              <a:ext uri="{FF2B5EF4-FFF2-40B4-BE49-F238E27FC236}">
                <a16:creationId xmlns:a16="http://schemas.microsoft.com/office/drawing/2014/main" xmlns="" id="{1EB2DF5E-D190-45E8-8982-6A8B18CF5D4C}"/>
              </a:ext>
            </a:extLst>
          </p:cNvPr>
          <p:cNvSpPr>
            <a:spLocks noGrp="1"/>
          </p:cNvSpPr>
          <p:nvPr>
            <p:ph idx="1"/>
          </p:nvPr>
        </p:nvSpPr>
        <p:spPr>
          <a:xfrm>
            <a:off x="838200" y="1594338"/>
            <a:ext cx="10515600" cy="4582625"/>
          </a:xfrm>
        </p:spPr>
        <p:txBody>
          <a:bodyPr>
            <a:noAutofit/>
          </a:bodyPr>
          <a:lstStyle/>
          <a:p>
            <a:pPr marL="0" indent="0">
              <a:buNone/>
            </a:pPr>
            <a:r>
              <a:rPr lang="ka-GE" sz="2400" b="1" dirty="0">
                <a:solidFill>
                  <a:schemeClr val="accent1"/>
                </a:solidFill>
              </a:rPr>
              <a:t>აჭარის ავტონომიური </a:t>
            </a:r>
            <a:r>
              <a:rPr lang="ka-GE" sz="2400" dirty="0"/>
              <a:t>რესპუბლიკის 2019 წლის რესპუბლიკური ბიუჯეტით, აჭარის მაცხოვრებლებისთვის დამატებით გათვალისწინებულია:</a:t>
            </a:r>
          </a:p>
          <a:p>
            <a:pPr marL="0" indent="0">
              <a:buNone/>
            </a:pPr>
            <a:endParaRPr lang="ka-GE" sz="2400" dirty="0"/>
          </a:p>
          <a:p>
            <a:pPr marL="514350" indent="-514350">
              <a:buFont typeface="+mj-lt"/>
              <a:buAutoNum type="arabicPeriod"/>
            </a:pPr>
            <a:r>
              <a:rPr lang="ka-GE" sz="2400" dirty="0"/>
              <a:t>ფსიქიკური პრობლემების მქონე გერიატრიული პაციენტების თავშესაფრით უზრუნველყოფა (456.3 ათასი ლარი 2018) </a:t>
            </a:r>
            <a:r>
              <a:rPr lang="ka-GE" sz="2400" b="1" dirty="0">
                <a:solidFill>
                  <a:srgbClr val="C00000"/>
                </a:solidFill>
              </a:rPr>
              <a:t>= 456.3 ათასი ლარი </a:t>
            </a:r>
            <a:r>
              <a:rPr lang="ka-GE" sz="2400" dirty="0"/>
              <a:t>;</a:t>
            </a:r>
          </a:p>
          <a:p>
            <a:pPr marL="514350" indent="-514350">
              <a:buFont typeface="+mj-lt"/>
              <a:buAutoNum type="arabicPeriod"/>
            </a:pPr>
            <a:endParaRPr lang="ka-GE" sz="2400" dirty="0"/>
          </a:p>
          <a:p>
            <a:pPr marL="514350" indent="-514350">
              <a:buFont typeface="+mj-lt"/>
              <a:buAutoNum type="arabicPeriod"/>
            </a:pPr>
            <a:r>
              <a:rPr lang="ka-GE" sz="2400" dirty="0"/>
              <a:t>18 წლამდე ასაკის ბავშვთა  ფსიქოსომატური აბილიტაცია /რეაბილიტაცია, (815.5 ათასი ლარი 2018) </a:t>
            </a:r>
            <a:r>
              <a:rPr lang="ka-GE" sz="2400" b="1" dirty="0">
                <a:solidFill>
                  <a:srgbClr val="C00000"/>
                </a:solidFill>
              </a:rPr>
              <a:t>&gt;1,141.7</a:t>
            </a:r>
          </a:p>
          <a:p>
            <a:pPr marL="514350" indent="-514350">
              <a:buFont typeface="+mj-lt"/>
              <a:buAutoNum type="arabicPeriod"/>
            </a:pPr>
            <a:endParaRPr lang="ka-GE" sz="2400" b="1" dirty="0">
              <a:solidFill>
                <a:srgbClr val="C00000"/>
              </a:solidFill>
            </a:endParaRPr>
          </a:p>
          <a:p>
            <a:pPr marL="514350" indent="-514350">
              <a:buFont typeface="+mj-lt"/>
              <a:buAutoNum type="arabicPeriod"/>
            </a:pPr>
            <a:r>
              <a:rPr lang="ka-GE" sz="2400" dirty="0"/>
              <a:t>სათემო მობილური გუნდები</a:t>
            </a:r>
          </a:p>
        </p:txBody>
      </p:sp>
    </p:spTree>
    <p:extLst>
      <p:ext uri="{BB962C8B-B14F-4D97-AF65-F5344CB8AC3E}">
        <p14:creationId xmlns:p14="http://schemas.microsoft.com/office/powerpoint/2010/main" val="381586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79DA3-62E1-44C9-8FD3-49F0AA5787CE}"/>
              </a:ext>
            </a:extLst>
          </p:cNvPr>
          <p:cNvSpPr>
            <a:spLocks noGrp="1"/>
          </p:cNvSpPr>
          <p:nvPr>
            <p:ph type="title"/>
          </p:nvPr>
        </p:nvSpPr>
        <p:spPr/>
        <p:txBody>
          <a:bodyPr>
            <a:normAutofit/>
          </a:bodyPr>
          <a:lstStyle/>
          <a:p>
            <a:pPr algn="ctr"/>
            <a:r>
              <a:rPr lang="ka-GE" sz="3600" dirty="0"/>
              <a:t>სერვისების მოცულობა საქართველოში</a:t>
            </a:r>
          </a:p>
        </p:txBody>
      </p:sp>
      <p:sp>
        <p:nvSpPr>
          <p:cNvPr id="3" name="Content Placeholder 2">
            <a:extLst>
              <a:ext uri="{FF2B5EF4-FFF2-40B4-BE49-F238E27FC236}">
                <a16:creationId xmlns:a16="http://schemas.microsoft.com/office/drawing/2014/main" xmlns="" id="{20C70912-CC4C-4A50-B33A-A71260269925}"/>
              </a:ext>
            </a:extLst>
          </p:cNvPr>
          <p:cNvSpPr>
            <a:spLocks noGrp="1"/>
          </p:cNvSpPr>
          <p:nvPr>
            <p:ph idx="1"/>
          </p:nvPr>
        </p:nvSpPr>
        <p:spPr>
          <a:xfrm>
            <a:off x="838200" y="1825625"/>
            <a:ext cx="10515600" cy="4667250"/>
          </a:xfrm>
        </p:spPr>
        <p:txBody>
          <a:bodyPr>
            <a:normAutofit/>
          </a:bodyPr>
          <a:lstStyle/>
          <a:p>
            <a:pPr marL="0" indent="0">
              <a:buNone/>
            </a:pPr>
            <a:r>
              <a:rPr lang="ka-GE" b="1" dirty="0">
                <a:solidFill>
                  <a:schemeClr val="accent1"/>
                </a:solidFill>
              </a:rPr>
              <a:t>მუნიციპალური</a:t>
            </a:r>
            <a:r>
              <a:rPr lang="ka-GE" dirty="0"/>
              <a:t> პროგრამებით:</a:t>
            </a:r>
          </a:p>
          <a:p>
            <a:r>
              <a:rPr lang="ka-GE" dirty="0"/>
              <a:t>თბილისში ფინანსდება:</a:t>
            </a:r>
          </a:p>
          <a:p>
            <a:r>
              <a:rPr lang="ka-GE" dirty="0"/>
              <a:t>ა) ფსიქიატრიული კრიზისული ხანმოკლე ინტერვენცია ბავშვთა და მოზარდთათვის;</a:t>
            </a:r>
          </a:p>
          <a:p>
            <a:r>
              <a:rPr lang="ka-GE" dirty="0"/>
              <a:t>ბ) აქტიური (ასერტული) ფსიქიატრიული;</a:t>
            </a:r>
          </a:p>
          <a:p>
            <a:pPr marL="0" indent="0">
              <a:buNone/>
            </a:pPr>
            <a:endParaRPr lang="ka-GE" dirty="0"/>
          </a:p>
          <a:p>
            <a:r>
              <a:rPr lang="ka-GE" dirty="0"/>
              <a:t>ბათუმის მერიით ფინანსდება ფსიქიკური პრობლემების მქონე პირთა ფსიქო-სოციალური რეაბილიტაცია.</a:t>
            </a:r>
          </a:p>
          <a:p>
            <a:endParaRPr lang="ka-GE" dirty="0"/>
          </a:p>
        </p:txBody>
      </p:sp>
    </p:spTree>
    <p:extLst>
      <p:ext uri="{BB962C8B-B14F-4D97-AF65-F5344CB8AC3E}">
        <p14:creationId xmlns:p14="http://schemas.microsoft.com/office/powerpoint/2010/main" val="88874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26EAB-4C59-4DDF-8C25-24DB1C6C7C01}"/>
              </a:ext>
            </a:extLst>
          </p:cNvPr>
          <p:cNvSpPr>
            <a:spLocks noGrp="1"/>
          </p:cNvSpPr>
          <p:nvPr>
            <p:ph type="title"/>
          </p:nvPr>
        </p:nvSpPr>
        <p:spPr/>
        <p:txBody>
          <a:bodyPr>
            <a:normAutofit/>
          </a:bodyPr>
          <a:lstStyle/>
          <a:p>
            <a:pPr algn="ctr"/>
            <a:r>
              <a:rPr lang="ka-GE" sz="3600" dirty="0"/>
              <a:t>საქართველოს ფჯ სერვისები</a:t>
            </a:r>
          </a:p>
        </p:txBody>
      </p:sp>
      <p:sp>
        <p:nvSpPr>
          <p:cNvPr id="3" name="Content Placeholder 2">
            <a:extLst>
              <a:ext uri="{FF2B5EF4-FFF2-40B4-BE49-F238E27FC236}">
                <a16:creationId xmlns:a16="http://schemas.microsoft.com/office/drawing/2014/main" xmlns="" id="{7AC03095-36BE-4B34-B4AE-62FD7174FE31}"/>
              </a:ext>
            </a:extLst>
          </p:cNvPr>
          <p:cNvSpPr>
            <a:spLocks noGrp="1"/>
          </p:cNvSpPr>
          <p:nvPr>
            <p:ph idx="1"/>
          </p:nvPr>
        </p:nvSpPr>
        <p:spPr>
          <a:xfrm>
            <a:off x="435935" y="1552353"/>
            <a:ext cx="10917865" cy="4624610"/>
          </a:xfrm>
        </p:spPr>
        <p:txBody>
          <a:bodyPr/>
          <a:lstStyle/>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სათემო ამბულატორიული </a:t>
            </a: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ფსიქოსოციალური რეაბილიტაცია</a:t>
            </a:r>
            <a:r>
              <a:rPr lang="en-US" sz="2400" dirty="0">
                <a:solidFill>
                  <a:srgbClr val="000000"/>
                </a:solidFill>
                <a:latin typeface="Calibri" panose="020F0502020204030204" pitchFamily="34" charset="0"/>
              </a:rPr>
              <a:t>/</a:t>
            </a:r>
            <a:r>
              <a:rPr lang="ka-GE" sz="2400" dirty="0">
                <a:solidFill>
                  <a:srgbClr val="000000"/>
                </a:solidFill>
                <a:latin typeface="Calibri" panose="020F0502020204030204" pitchFamily="34" charset="0"/>
              </a:rPr>
              <a:t>დღის ცენტრები</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ბავშვთა ფსიქიკური ჯანმრთელობა</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ფსიქიატრიული კრიზისული ინტერვენცია მოზრდილთათვის</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თემზე დაფუძნებული მობილური გუნდი</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მოზრდილთა ფსიქიატრიული სტაციონარული მომსახურება</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ბავშვთა ფსიქიატრიული სტაციონარული მომსახურება</a:t>
            </a:r>
            <a:endParaRPr lang="ka-GE" sz="2400" dirty="0">
              <a:latin typeface="Arial" panose="020B0604020202020204" pitchFamily="34" charset="0"/>
            </a:endParaRPr>
          </a:p>
          <a:p>
            <a:pPr indent="-457200" fontAlgn="t">
              <a:lnSpc>
                <a:spcPct val="100000"/>
              </a:lnSpc>
              <a:spcBef>
                <a:spcPts val="0"/>
              </a:spcBef>
              <a:buFont typeface="+mj-lt"/>
              <a:buAutoNum type="arabicPeriod"/>
            </a:pPr>
            <a:r>
              <a:rPr lang="ka-GE" sz="2400" dirty="0">
                <a:solidFill>
                  <a:srgbClr val="000000"/>
                </a:solidFill>
                <a:latin typeface="Calibri" panose="020F0502020204030204" pitchFamily="34" charset="0"/>
              </a:rPr>
              <a:t>ფსიქიკური დარღვევების მქონე შშმ პირთა თავშესაფარი (საცხოვრებელი)</a:t>
            </a:r>
          </a:p>
          <a:p>
            <a:pPr marL="0" fontAlgn="t">
              <a:lnSpc>
                <a:spcPct val="100000"/>
              </a:lnSpc>
              <a:spcBef>
                <a:spcPts val="0"/>
              </a:spcBef>
            </a:pPr>
            <a:endParaRPr lang="ka-GE" sz="2400" dirty="0">
              <a:solidFill>
                <a:srgbClr val="000000"/>
              </a:solidFill>
              <a:latin typeface="Arial" panose="020B0604020202020204" pitchFamily="34" charset="0"/>
            </a:endParaRPr>
          </a:p>
          <a:p>
            <a:pPr marL="0" fontAlgn="t">
              <a:lnSpc>
                <a:spcPct val="100000"/>
              </a:lnSpc>
              <a:spcBef>
                <a:spcPts val="0"/>
              </a:spcBef>
            </a:pPr>
            <a:r>
              <a:rPr lang="ka-GE" sz="2400" dirty="0">
                <a:solidFill>
                  <a:srgbClr val="000000"/>
                </a:solidFill>
                <a:latin typeface="Arial" panose="020B0604020202020204" pitchFamily="34" charset="0"/>
              </a:rPr>
              <a:t>ასერტული მობილური სამსახური</a:t>
            </a:r>
          </a:p>
          <a:p>
            <a:pPr marL="0" fontAlgn="t">
              <a:lnSpc>
                <a:spcPct val="100000"/>
              </a:lnSpc>
              <a:spcBef>
                <a:spcPts val="0"/>
              </a:spcBef>
            </a:pPr>
            <a:r>
              <a:rPr lang="ka-GE" sz="2400" dirty="0">
                <a:solidFill>
                  <a:srgbClr val="000000"/>
                </a:solidFill>
                <a:latin typeface="Arial" panose="020B0604020202020204" pitchFamily="34" charset="0"/>
              </a:rPr>
              <a:t>ბავშვთა და მოზარდთა კრიზისული ინტერვენცია</a:t>
            </a:r>
          </a:p>
          <a:p>
            <a:pPr marL="0" fontAlgn="t">
              <a:lnSpc>
                <a:spcPct val="100000"/>
              </a:lnSpc>
              <a:spcBef>
                <a:spcPts val="0"/>
              </a:spcBef>
            </a:pPr>
            <a:r>
              <a:rPr lang="ka-GE" sz="2400" dirty="0">
                <a:solidFill>
                  <a:srgbClr val="000000"/>
                </a:solidFill>
                <a:latin typeface="Arial" panose="020B0604020202020204" pitchFamily="34" charset="0"/>
              </a:rPr>
              <a:t>გერიატრიული </a:t>
            </a:r>
          </a:p>
          <a:p>
            <a:pPr marL="0" fontAlgn="t">
              <a:lnSpc>
                <a:spcPct val="100000"/>
              </a:lnSpc>
              <a:spcBef>
                <a:spcPts val="0"/>
              </a:spcBef>
            </a:pPr>
            <a:r>
              <a:rPr lang="ka-GE" sz="2400" dirty="0">
                <a:solidFill>
                  <a:srgbClr val="000000"/>
                </a:solidFill>
                <a:latin typeface="Arial" panose="020B0604020202020204" pitchFamily="34" charset="0"/>
              </a:rPr>
              <a:t>ბავშვთა აბილიტაცია/რეაბილიტაციის პროგრამა </a:t>
            </a:r>
            <a:endParaRPr lang="ka-GE" sz="2400" dirty="0">
              <a:latin typeface="Arial" panose="020B0604020202020204" pitchFamily="34" charset="0"/>
            </a:endParaRPr>
          </a:p>
          <a:p>
            <a:endParaRPr lang="ka-GE" dirty="0"/>
          </a:p>
        </p:txBody>
      </p:sp>
    </p:spTree>
    <p:extLst>
      <p:ext uri="{BB962C8B-B14F-4D97-AF65-F5344CB8AC3E}">
        <p14:creationId xmlns:p14="http://schemas.microsoft.com/office/powerpoint/2010/main" val="28713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up)">
                                      <p:cBhvr>
                                        <p:cTn id="7" dur="500"/>
                                        <p:tgtEl>
                                          <p:spTgt spid="3">
                                            <p:txEl>
                                              <p:pRg st="9" end="9"/>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up)">
                                      <p:cBhvr>
                                        <p:cTn id="10" dur="500"/>
                                        <p:tgtEl>
                                          <p:spTgt spid="3">
                                            <p:txEl>
                                              <p:pRg st="10" end="1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wipe(up)">
                                      <p:cBhvr>
                                        <p:cTn id="13" dur="500"/>
                                        <p:tgtEl>
                                          <p:spTgt spid="3">
                                            <p:txEl>
                                              <p:pRg st="11" end="11"/>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wipe(up)">
                                      <p:cBhvr>
                                        <p:cTn id="1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B55EC-29D9-4F60-BFDF-FFDBEAC17AEE}"/>
              </a:ext>
            </a:extLst>
          </p:cNvPr>
          <p:cNvSpPr>
            <a:spLocks noGrp="1"/>
          </p:cNvSpPr>
          <p:nvPr>
            <p:ph type="title"/>
          </p:nvPr>
        </p:nvSpPr>
        <p:spPr>
          <a:xfrm>
            <a:off x="199526" y="634639"/>
            <a:ext cx="5082020" cy="1218971"/>
          </a:xfrm>
          <a:prstGeom prst="ellipse">
            <a:avLst/>
          </a:prstGeom>
        </p:spPr>
        <p:txBody>
          <a:bodyPr>
            <a:normAutofit/>
          </a:bodyPr>
          <a:lstStyle/>
          <a:p>
            <a:r>
              <a:rPr lang="ka-GE" sz="2400" dirty="0"/>
              <a:t>ფსიქიკური ჯანმრთელობა საქართველოში</a:t>
            </a:r>
          </a:p>
        </p:txBody>
      </p:sp>
      <p:sp>
        <p:nvSpPr>
          <p:cNvPr id="3" name="Content Placeholder 2">
            <a:extLst>
              <a:ext uri="{FF2B5EF4-FFF2-40B4-BE49-F238E27FC236}">
                <a16:creationId xmlns:a16="http://schemas.microsoft.com/office/drawing/2014/main" xmlns="" id="{517C9E17-B589-4306-AE99-12173C5A2944}"/>
              </a:ext>
            </a:extLst>
          </p:cNvPr>
          <p:cNvSpPr>
            <a:spLocks noGrp="1"/>
          </p:cNvSpPr>
          <p:nvPr>
            <p:ph idx="1"/>
          </p:nvPr>
        </p:nvSpPr>
        <p:spPr>
          <a:xfrm>
            <a:off x="648930" y="1853610"/>
            <a:ext cx="4305842" cy="3785419"/>
          </a:xfrm>
        </p:spPr>
        <p:txBody>
          <a:bodyPr>
            <a:normAutofit/>
          </a:bodyPr>
          <a:lstStyle/>
          <a:p>
            <a:r>
              <a:rPr lang="ka-GE" sz="1900" dirty="0"/>
              <a:t>2017 - რეგისტრირებული პაციენტების რაოდენობა 88610</a:t>
            </a:r>
          </a:p>
          <a:p>
            <a:endParaRPr lang="ka-GE" sz="1900" dirty="0"/>
          </a:p>
          <a:p>
            <a:r>
              <a:rPr lang="ka-GE" sz="1900" dirty="0"/>
              <a:t>2017 –</a:t>
            </a:r>
            <a:r>
              <a:rPr lang="en-US" sz="1900" dirty="0"/>
              <a:t> </a:t>
            </a:r>
            <a:r>
              <a:rPr lang="ka-GE" sz="1900" dirty="0"/>
              <a:t>სახლემწიფო პროგრამის ფარგლებში  მომსახურება მიიღო 30618 პირმა</a:t>
            </a:r>
          </a:p>
          <a:p>
            <a:endParaRPr lang="ka-GE" sz="1900" dirty="0"/>
          </a:p>
          <a:p>
            <a:r>
              <a:rPr lang="ka-GE" sz="1900" dirty="0"/>
              <a:t>2018 -  49789 ზრუნვაში ჩართული პირების რაოდენობა</a:t>
            </a:r>
          </a:p>
          <a:p>
            <a:pPr marL="0" indent="0">
              <a:buNone/>
            </a:pPr>
            <a:endParaRPr lang="ka-GE" sz="1900" dirty="0"/>
          </a:p>
          <a:p>
            <a:r>
              <a:rPr lang="ka-GE" sz="1900" dirty="0"/>
              <a:t>2018 - 3,528,000.0 ჯანდაცვის პროგრამები 21,000.0 ფჯ პროგრამა </a:t>
            </a:r>
            <a:r>
              <a:rPr lang="ka-GE" sz="1900" b="1" dirty="0">
                <a:solidFill>
                  <a:schemeClr val="accent5">
                    <a:lumMod val="75000"/>
                  </a:schemeClr>
                </a:solidFill>
              </a:rPr>
              <a:t>0,6%</a:t>
            </a:r>
          </a:p>
          <a:p>
            <a:pPr marL="0" indent="0">
              <a:buNone/>
            </a:pPr>
            <a:endParaRPr lang="ka-GE" sz="1900" dirty="0"/>
          </a:p>
        </p:txBody>
      </p:sp>
      <p:graphicFrame>
        <p:nvGraphicFramePr>
          <p:cNvPr id="7" name="Chart 6">
            <a:extLst>
              <a:ext uri="{FF2B5EF4-FFF2-40B4-BE49-F238E27FC236}">
                <a16:creationId xmlns:a16="http://schemas.microsoft.com/office/drawing/2014/main" xmlns="" id="{E0685A3B-246A-4541-967B-B3AF04A696EB}"/>
              </a:ext>
            </a:extLst>
          </p:cNvPr>
          <p:cNvGraphicFramePr>
            <a:graphicFrameLocks/>
          </p:cNvGraphicFramePr>
          <p:nvPr>
            <p:extLst>
              <p:ext uri="{D42A27DB-BD31-4B8C-83A1-F6EECF244321}">
                <p14:modId xmlns:p14="http://schemas.microsoft.com/office/powerpoint/2010/main" val="2670374488"/>
              </p:ext>
            </p:extLst>
          </p:nvPr>
        </p:nvGraphicFramePr>
        <p:xfrm>
          <a:off x="5608319" y="965595"/>
          <a:ext cx="5614835" cy="4773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2207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3125</Words>
  <Application>Microsoft Office PowerPoint</Application>
  <PresentationFormat>Custom</PresentationFormat>
  <Paragraphs>1008</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ფსიქიკური ჯანდაცვი სერვისების განვითარების ძირითადი მიმართულებები და სამომავლო ხედვა</vt:lpstr>
      <vt:lpstr>ფსიქიკური ჯანმრთელობის ძირითადი დოკუმენტები</vt:lpstr>
      <vt:lpstr>ფსიქიკური ჯანმრთელობის ძირითადი დოკუმენტები</vt:lpstr>
      <vt:lpstr>დაფინანსების მეთოდოლოგია</vt:lpstr>
      <vt:lpstr>PowerPoint Presentation</vt:lpstr>
      <vt:lpstr>სერვისების მოცულობა საქართველოში</vt:lpstr>
      <vt:lpstr>სერვისების მოცულობა საქართველოში</vt:lpstr>
      <vt:lpstr>საქართველოს ფჯ სერვისები</vt:lpstr>
      <vt:lpstr>ფსიქიკური ჯანმრთელობა საქართველოში</vt:lpstr>
      <vt:lpstr>სათემო ამბულატორიული ფსიქიატრიული სერვისის (საფს) აღწერა</vt:lpstr>
      <vt:lpstr>წარმატებული საფს მომსახურების ინდიკატორებია:</vt:lpstr>
      <vt:lpstr>სათემო ამბულატორიული ფსიქიატრიული მომსახურება</vt:lpstr>
      <vt:lpstr>სათემო ამბულატორიული ფსიქიატრიული მომსახურება</vt:lpstr>
      <vt:lpstr>სათემო/თემზე დაფუძნებული მობილური გუნდი </vt:lpstr>
      <vt:lpstr>სათემო მობილური გუნდი</vt:lpstr>
      <vt:lpstr>სათემო მობილური გუნდების ლოკაცია რეგიონების მიხედვით </vt:lpstr>
      <vt:lpstr>PowerPoint Presentation</vt:lpstr>
      <vt:lpstr>ფსიქიარიული სტაციონარული მომსახურება</vt:lpstr>
      <vt:lpstr>PowerPoint Presentation</vt:lpstr>
      <vt:lpstr>PowerPoint Presentation</vt:lpstr>
      <vt:lpstr>ფსიქიატრიული საწოლების განაწილება</vt:lpstr>
      <vt:lpstr>PowerPoint Presentation</vt:lpstr>
      <vt:lpstr>PowerPoint Presentation</vt:lpstr>
      <vt:lpstr>მაღალი, საშუალო და დაბალი ინტენსივობის ფსიქიკური ჯანმრთელობის (ფჯ) სერვისები</vt:lpstr>
      <vt:lpstr>ფსიქიკური ჯანმრთელობის (ფჯ) სერვისები</vt:lpstr>
      <vt:lpstr>მაღალი, საშუალო და დაბალი ინტენსივობის ფსიქიკური ჯანმრთელობის (ფჯ) სერვისები</vt:lpstr>
      <vt:lpstr>PowerPoint Presentation</vt:lpstr>
      <vt:lpstr>სამომავლო პრიორიტეტები</vt:lpstr>
      <vt:lpstr>რეკომენდაციები</vt:lpstr>
      <vt:lpstr>რეკომენდაციები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ფსიქიკური ჯანდაცვი სერვისების განვითარების ძირითადი მიმართულებები და სამომავლო ხედვა</dc:title>
  <dc:creator>Eka Chkonia</dc:creator>
  <cp:lastModifiedBy>Nino</cp:lastModifiedBy>
  <cp:revision>26</cp:revision>
  <dcterms:created xsi:type="dcterms:W3CDTF">2019-04-14T23:37:23Z</dcterms:created>
  <dcterms:modified xsi:type="dcterms:W3CDTF">2019-04-17T13:05:40Z</dcterms:modified>
</cp:coreProperties>
</file>