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58"/>
  </p:notesMasterIdLst>
  <p:sldIdLst>
    <p:sldId id="696" r:id="rId2"/>
    <p:sldId id="697" r:id="rId3"/>
    <p:sldId id="288" r:id="rId4"/>
    <p:sldId id="297" r:id="rId5"/>
    <p:sldId id="298" r:id="rId6"/>
    <p:sldId id="294" r:id="rId7"/>
    <p:sldId id="301" r:id="rId8"/>
    <p:sldId id="289" r:id="rId9"/>
    <p:sldId id="284" r:id="rId10"/>
    <p:sldId id="420" r:id="rId11"/>
    <p:sldId id="306" r:id="rId12"/>
    <p:sldId id="419" r:id="rId13"/>
    <p:sldId id="692" r:id="rId14"/>
    <p:sldId id="300" r:id="rId15"/>
    <p:sldId id="421" r:id="rId16"/>
    <p:sldId id="422" r:id="rId17"/>
    <p:sldId id="423" r:id="rId18"/>
    <p:sldId id="424" r:id="rId19"/>
    <p:sldId id="258" r:id="rId20"/>
    <p:sldId id="688" r:id="rId21"/>
    <p:sldId id="457" r:id="rId22"/>
    <p:sldId id="418" r:id="rId23"/>
    <p:sldId id="425" r:id="rId24"/>
    <p:sldId id="426" r:id="rId25"/>
    <p:sldId id="427" r:id="rId26"/>
    <p:sldId id="689" r:id="rId27"/>
    <p:sldId id="435" r:id="rId28"/>
    <p:sldId id="436" r:id="rId29"/>
    <p:sldId id="458" r:id="rId30"/>
    <p:sldId id="290" r:id="rId31"/>
    <p:sldId id="440" r:id="rId32"/>
    <p:sldId id="437" r:id="rId33"/>
    <p:sldId id="443" r:id="rId34"/>
    <p:sldId id="444" r:id="rId35"/>
    <p:sldId id="445" r:id="rId36"/>
    <p:sldId id="441" r:id="rId37"/>
    <p:sldId id="278" r:id="rId38"/>
    <p:sldId id="332" r:id="rId39"/>
    <p:sldId id="287" r:id="rId40"/>
    <p:sldId id="286" r:id="rId41"/>
    <p:sldId id="695" r:id="rId42"/>
    <p:sldId id="432" r:id="rId43"/>
    <p:sldId id="681" r:id="rId44"/>
    <p:sldId id="677" r:id="rId45"/>
    <p:sldId id="698" r:id="rId46"/>
    <p:sldId id="699" r:id="rId47"/>
    <p:sldId id="377" r:id="rId48"/>
    <p:sldId id="386" r:id="rId49"/>
    <p:sldId id="700" r:id="rId50"/>
    <p:sldId id="682" r:id="rId51"/>
    <p:sldId id="683" r:id="rId52"/>
    <p:sldId id="701" r:id="rId53"/>
    <p:sldId id="702" r:id="rId54"/>
    <p:sldId id="703" r:id="rId55"/>
    <p:sldId id="452" r:id="rId56"/>
    <p:sldId id="45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3" autoAdjust="0"/>
    <p:restoredTop sz="91057" autoAdjust="0"/>
  </p:normalViewPr>
  <p:slideViewPr>
    <p:cSldViewPr snapToGrid="0" snapToObjects="1">
      <p:cViewPr varScale="1">
        <p:scale>
          <a:sx n="78" d="100"/>
          <a:sy n="78" d="100"/>
        </p:scale>
        <p:origin x="706" y="72"/>
      </p:cViewPr>
      <p:guideLst>
        <p:guide orient="horz" pos="2160"/>
        <p:guide pos="386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248" d="100"/>
          <a:sy n="248" d="100"/>
        </p:scale>
        <p:origin x="144" y="-5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FADF0-AB63-419D-86AE-3052D5A4D660}"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243E3B3A-7FE6-4DE9-AAF5-41DC813D0B6B}">
      <dgm:prSet phldrT="[Text]" custT="1"/>
      <dgm:spPr/>
      <dgm:t>
        <a:bodyPr/>
        <a:lstStyle/>
        <a:p>
          <a:r>
            <a:rPr lang="ka-GE" sz="2800" dirty="0">
              <a:solidFill>
                <a:schemeClr val="tx1"/>
              </a:solidFill>
            </a:rPr>
            <a:t>აქტივობებზე ორიენტირება </a:t>
          </a:r>
          <a:r>
            <a:rPr lang="ka-GE" sz="2000" dirty="0">
              <a:solidFill>
                <a:schemeClr val="tx1"/>
              </a:solidFill>
            </a:rPr>
            <a:t>(</a:t>
          </a:r>
          <a:r>
            <a:rPr lang="ka-GE" sz="2400" dirty="0">
              <a:solidFill>
                <a:schemeClr val="tx1"/>
              </a:solidFill>
            </a:rPr>
            <a:t>არა შედეგებზე</a:t>
          </a:r>
          <a:r>
            <a:rPr lang="ka-GE" sz="2000" dirty="0">
              <a:solidFill>
                <a:schemeClr val="tx1"/>
              </a:solidFill>
            </a:rPr>
            <a:t>)</a:t>
          </a:r>
          <a:endParaRPr lang="en-US" sz="2800" dirty="0">
            <a:solidFill>
              <a:schemeClr val="tx1"/>
            </a:solidFill>
          </a:endParaRPr>
        </a:p>
      </dgm:t>
    </dgm:pt>
    <dgm:pt modelId="{2EE520DF-A493-445B-9A8B-39E41BC6CBAD}" type="parTrans" cxnId="{139594CB-85B2-4A25-8D1D-6001A7B04338}">
      <dgm:prSet/>
      <dgm:spPr/>
      <dgm:t>
        <a:bodyPr/>
        <a:lstStyle/>
        <a:p>
          <a:endParaRPr lang="en-US" sz="1400">
            <a:solidFill>
              <a:schemeClr val="tx1"/>
            </a:solidFill>
          </a:endParaRPr>
        </a:p>
      </dgm:t>
    </dgm:pt>
    <dgm:pt modelId="{1057D66F-9C9A-4CDD-87D2-C602691E9361}" type="sibTrans" cxnId="{139594CB-85B2-4A25-8D1D-6001A7B04338}">
      <dgm:prSet/>
      <dgm:spPr/>
      <dgm:t>
        <a:bodyPr/>
        <a:lstStyle/>
        <a:p>
          <a:endParaRPr lang="en-US" sz="1400">
            <a:solidFill>
              <a:schemeClr val="tx1"/>
            </a:solidFill>
          </a:endParaRPr>
        </a:p>
      </dgm:t>
    </dgm:pt>
    <dgm:pt modelId="{FC433EB6-63A8-4F7A-A93C-BABCCF97399D}">
      <dgm:prSet custT="1"/>
      <dgm:spPr/>
      <dgm:t>
        <a:bodyPr/>
        <a:lstStyle/>
        <a:p>
          <a:pPr algn="l"/>
          <a:r>
            <a:rPr lang="ka-GE" sz="2800" dirty="0">
              <a:solidFill>
                <a:schemeClr val="tx1"/>
              </a:solidFill>
            </a:rPr>
            <a:t>პოლიტიკის დოკუმენტების ინფლაცია</a:t>
          </a:r>
          <a:endParaRPr lang="en-US" sz="2800" dirty="0">
            <a:solidFill>
              <a:schemeClr val="tx1"/>
            </a:solidFill>
          </a:endParaRPr>
        </a:p>
      </dgm:t>
    </dgm:pt>
    <dgm:pt modelId="{028EB772-0EB6-4F31-9AED-C2E3CCD98726}" type="parTrans" cxnId="{19DE1E23-0200-400B-A5DC-811B8437B812}">
      <dgm:prSet/>
      <dgm:spPr/>
      <dgm:t>
        <a:bodyPr/>
        <a:lstStyle/>
        <a:p>
          <a:endParaRPr lang="en-US" sz="1400">
            <a:solidFill>
              <a:schemeClr val="tx1"/>
            </a:solidFill>
          </a:endParaRPr>
        </a:p>
      </dgm:t>
    </dgm:pt>
    <dgm:pt modelId="{2A64297E-4BAE-40A4-B89F-968B29D0CBB7}" type="sibTrans" cxnId="{19DE1E23-0200-400B-A5DC-811B8437B812}">
      <dgm:prSet/>
      <dgm:spPr/>
      <dgm:t>
        <a:bodyPr/>
        <a:lstStyle/>
        <a:p>
          <a:endParaRPr lang="en-US" sz="1400">
            <a:solidFill>
              <a:schemeClr val="tx1"/>
            </a:solidFill>
          </a:endParaRPr>
        </a:p>
      </dgm:t>
    </dgm:pt>
    <dgm:pt modelId="{D03D785C-9825-49FD-97C7-C7BC896143FB}">
      <dgm:prSet custT="1"/>
      <dgm:spPr/>
      <dgm:t>
        <a:bodyPr/>
        <a:lstStyle/>
        <a:p>
          <a:r>
            <a:rPr lang="ka-GE" sz="2800" dirty="0">
              <a:solidFill>
                <a:schemeClr val="tx1"/>
              </a:solidFill>
            </a:rPr>
            <a:t>კოორდინაცია დაგეგმვის პროცესში</a:t>
          </a:r>
          <a:endParaRPr lang="en-US" sz="2800" dirty="0">
            <a:solidFill>
              <a:schemeClr val="tx1"/>
            </a:solidFill>
          </a:endParaRPr>
        </a:p>
      </dgm:t>
    </dgm:pt>
    <dgm:pt modelId="{CD157122-94CE-4FBF-9C41-C9DB9BAA4C40}" type="parTrans" cxnId="{E380AFB7-25CB-4400-8232-BE9A43474FCB}">
      <dgm:prSet/>
      <dgm:spPr/>
      <dgm:t>
        <a:bodyPr/>
        <a:lstStyle/>
        <a:p>
          <a:endParaRPr lang="en-US" sz="1400">
            <a:solidFill>
              <a:schemeClr val="tx1"/>
            </a:solidFill>
          </a:endParaRPr>
        </a:p>
      </dgm:t>
    </dgm:pt>
    <dgm:pt modelId="{2D45A133-89E6-4D51-BF24-0C5440A94B80}" type="sibTrans" cxnId="{E380AFB7-25CB-4400-8232-BE9A43474FCB}">
      <dgm:prSet/>
      <dgm:spPr/>
      <dgm:t>
        <a:bodyPr/>
        <a:lstStyle/>
        <a:p>
          <a:endParaRPr lang="en-US" sz="1400">
            <a:solidFill>
              <a:schemeClr val="tx1"/>
            </a:solidFill>
          </a:endParaRPr>
        </a:p>
      </dgm:t>
    </dgm:pt>
    <dgm:pt modelId="{D89832AD-E21F-4A11-B93B-6D5A23E7CC65}">
      <dgm:prSet custT="1"/>
      <dgm:spPr/>
      <dgm:t>
        <a:bodyPr/>
        <a:lstStyle/>
        <a:p>
          <a:r>
            <a:rPr lang="ka-GE" sz="2800" dirty="0">
              <a:solidFill>
                <a:schemeClr val="tx1"/>
              </a:solidFill>
            </a:rPr>
            <a:t>უწყებების ეფექტურობის კონტროლი</a:t>
          </a:r>
          <a:endParaRPr lang="en-US" sz="2800" dirty="0">
            <a:solidFill>
              <a:schemeClr val="tx1"/>
            </a:solidFill>
          </a:endParaRPr>
        </a:p>
      </dgm:t>
    </dgm:pt>
    <dgm:pt modelId="{1A710891-65F2-4730-A925-FFF14B4750E7}" type="parTrans" cxnId="{C6A95374-CF7B-4752-8F4C-E1C745C7D79D}">
      <dgm:prSet/>
      <dgm:spPr/>
      <dgm:t>
        <a:bodyPr/>
        <a:lstStyle/>
        <a:p>
          <a:endParaRPr lang="en-US" sz="1400">
            <a:solidFill>
              <a:schemeClr val="tx1"/>
            </a:solidFill>
          </a:endParaRPr>
        </a:p>
      </dgm:t>
    </dgm:pt>
    <dgm:pt modelId="{DE559F02-D8A1-4869-9270-4477124AB9B3}" type="sibTrans" cxnId="{C6A95374-CF7B-4752-8F4C-E1C745C7D79D}">
      <dgm:prSet/>
      <dgm:spPr/>
      <dgm:t>
        <a:bodyPr/>
        <a:lstStyle/>
        <a:p>
          <a:endParaRPr lang="en-US" sz="1400">
            <a:solidFill>
              <a:schemeClr val="tx1"/>
            </a:solidFill>
          </a:endParaRPr>
        </a:p>
      </dgm:t>
    </dgm:pt>
    <dgm:pt modelId="{533CECE0-0A26-4FB8-AC90-CA3B665CA810}">
      <dgm:prSet custT="1"/>
      <dgm:spPr/>
      <dgm:t>
        <a:bodyPr/>
        <a:lstStyle/>
        <a:p>
          <a:r>
            <a:rPr lang="ka-GE" sz="2800" dirty="0">
              <a:solidFill>
                <a:schemeClr val="tx1"/>
              </a:solidFill>
            </a:rPr>
            <a:t>მონიტორინგი, შეფასება და ანგარიშგება </a:t>
          </a:r>
          <a:endParaRPr lang="en-US" sz="2800" dirty="0">
            <a:solidFill>
              <a:schemeClr val="tx1"/>
            </a:solidFill>
          </a:endParaRPr>
        </a:p>
      </dgm:t>
    </dgm:pt>
    <dgm:pt modelId="{55B16763-FDAD-438D-902A-042189554A14}" type="parTrans" cxnId="{BAFA403E-4090-4B95-B1B4-3B26EEFF58DC}">
      <dgm:prSet/>
      <dgm:spPr/>
      <dgm:t>
        <a:bodyPr/>
        <a:lstStyle/>
        <a:p>
          <a:endParaRPr lang="en-US" sz="1400">
            <a:solidFill>
              <a:schemeClr val="tx1"/>
            </a:solidFill>
          </a:endParaRPr>
        </a:p>
      </dgm:t>
    </dgm:pt>
    <dgm:pt modelId="{D8704EDD-B977-46C8-BB63-C1CD8E0BE0B0}" type="sibTrans" cxnId="{BAFA403E-4090-4B95-B1B4-3B26EEFF58DC}">
      <dgm:prSet/>
      <dgm:spPr/>
      <dgm:t>
        <a:bodyPr/>
        <a:lstStyle/>
        <a:p>
          <a:endParaRPr lang="en-US" sz="1400">
            <a:solidFill>
              <a:schemeClr val="tx1"/>
            </a:solidFill>
          </a:endParaRPr>
        </a:p>
      </dgm:t>
    </dgm:pt>
    <dgm:pt modelId="{B6E6ADEF-8BE0-4E79-8A68-835B58EDDCB1}">
      <dgm:prSet custT="1"/>
      <dgm:spPr/>
      <dgm:t>
        <a:bodyPr/>
        <a:lstStyle/>
        <a:p>
          <a:r>
            <a:rPr lang="ka-GE" sz="2800" dirty="0">
              <a:solidFill>
                <a:schemeClr val="tx1"/>
              </a:solidFill>
            </a:rPr>
            <a:t>სამინისტროებში ანალიზი და მონაცემები</a:t>
          </a:r>
          <a:endParaRPr lang="en-US" sz="2800" dirty="0">
            <a:solidFill>
              <a:schemeClr val="tx1"/>
            </a:solidFill>
          </a:endParaRPr>
        </a:p>
      </dgm:t>
    </dgm:pt>
    <dgm:pt modelId="{1B3B6C3D-3724-44F2-93D8-A5E4FD3759AC}" type="parTrans" cxnId="{E1D91DC6-7462-4B7C-8FB9-4C5814C206E9}">
      <dgm:prSet/>
      <dgm:spPr/>
      <dgm:t>
        <a:bodyPr/>
        <a:lstStyle/>
        <a:p>
          <a:endParaRPr lang="en-US" sz="1400">
            <a:solidFill>
              <a:schemeClr val="tx1"/>
            </a:solidFill>
          </a:endParaRPr>
        </a:p>
      </dgm:t>
    </dgm:pt>
    <dgm:pt modelId="{FC00CB6A-5763-46B0-A01B-7E4D7CB790E6}" type="sibTrans" cxnId="{E1D91DC6-7462-4B7C-8FB9-4C5814C206E9}">
      <dgm:prSet/>
      <dgm:spPr/>
      <dgm:t>
        <a:bodyPr/>
        <a:lstStyle/>
        <a:p>
          <a:endParaRPr lang="en-US" sz="1400">
            <a:solidFill>
              <a:schemeClr val="tx1"/>
            </a:solidFill>
          </a:endParaRPr>
        </a:p>
      </dgm:t>
    </dgm:pt>
    <dgm:pt modelId="{FE725441-B90B-4B30-9A6F-A7A883386711}" type="pres">
      <dgm:prSet presAssocID="{CECFADF0-AB63-419D-86AE-3052D5A4D660}" presName="linear" presStyleCnt="0">
        <dgm:presLayoutVars>
          <dgm:animLvl val="lvl"/>
          <dgm:resizeHandles val="exact"/>
        </dgm:presLayoutVars>
      </dgm:prSet>
      <dgm:spPr/>
    </dgm:pt>
    <dgm:pt modelId="{B5E21E34-FB87-480E-98B3-5DE0C552A299}" type="pres">
      <dgm:prSet presAssocID="{FC433EB6-63A8-4F7A-A93C-BABCCF97399D}" presName="parentText" presStyleLbl="node1" presStyleIdx="0" presStyleCnt="6">
        <dgm:presLayoutVars>
          <dgm:chMax val="0"/>
          <dgm:bulletEnabled val="1"/>
        </dgm:presLayoutVars>
      </dgm:prSet>
      <dgm:spPr/>
    </dgm:pt>
    <dgm:pt modelId="{E3463A4D-AC09-4241-AC5B-AB31BFF2D764}" type="pres">
      <dgm:prSet presAssocID="{2A64297E-4BAE-40A4-B89F-968B29D0CBB7}" presName="spacer" presStyleCnt="0"/>
      <dgm:spPr/>
    </dgm:pt>
    <dgm:pt modelId="{BC242979-B2D9-471E-B075-FF5AE45325B9}" type="pres">
      <dgm:prSet presAssocID="{243E3B3A-7FE6-4DE9-AAF5-41DC813D0B6B}" presName="parentText" presStyleLbl="node1" presStyleIdx="1" presStyleCnt="6">
        <dgm:presLayoutVars>
          <dgm:chMax val="0"/>
          <dgm:bulletEnabled val="1"/>
        </dgm:presLayoutVars>
      </dgm:prSet>
      <dgm:spPr/>
    </dgm:pt>
    <dgm:pt modelId="{DCD9F3B9-E422-42AF-AE02-085EDD3A7EEE}" type="pres">
      <dgm:prSet presAssocID="{1057D66F-9C9A-4CDD-87D2-C602691E9361}" presName="spacer" presStyleCnt="0"/>
      <dgm:spPr/>
    </dgm:pt>
    <dgm:pt modelId="{7D07437A-4063-4287-AC51-8A817566A18F}" type="pres">
      <dgm:prSet presAssocID="{D03D785C-9825-49FD-97C7-C7BC896143FB}" presName="parentText" presStyleLbl="node1" presStyleIdx="2" presStyleCnt="6">
        <dgm:presLayoutVars>
          <dgm:chMax val="0"/>
          <dgm:bulletEnabled val="1"/>
        </dgm:presLayoutVars>
      </dgm:prSet>
      <dgm:spPr/>
    </dgm:pt>
    <dgm:pt modelId="{E388DAC9-4C50-4798-BD3B-9EE32D826D81}" type="pres">
      <dgm:prSet presAssocID="{2D45A133-89E6-4D51-BF24-0C5440A94B80}" presName="spacer" presStyleCnt="0"/>
      <dgm:spPr/>
    </dgm:pt>
    <dgm:pt modelId="{51E4138D-7A16-4FDF-953D-F8BCB47632D1}" type="pres">
      <dgm:prSet presAssocID="{B6E6ADEF-8BE0-4E79-8A68-835B58EDDCB1}" presName="parentText" presStyleLbl="node1" presStyleIdx="3" presStyleCnt="6">
        <dgm:presLayoutVars>
          <dgm:chMax val="0"/>
          <dgm:bulletEnabled val="1"/>
        </dgm:presLayoutVars>
      </dgm:prSet>
      <dgm:spPr/>
    </dgm:pt>
    <dgm:pt modelId="{9A9B6529-183D-4294-8DE8-45113703BEB7}" type="pres">
      <dgm:prSet presAssocID="{FC00CB6A-5763-46B0-A01B-7E4D7CB790E6}" presName="spacer" presStyleCnt="0"/>
      <dgm:spPr/>
    </dgm:pt>
    <dgm:pt modelId="{E86F0759-05D9-4BF6-AE37-BCA4CDC88730}" type="pres">
      <dgm:prSet presAssocID="{D89832AD-E21F-4A11-B93B-6D5A23E7CC65}" presName="parentText" presStyleLbl="node1" presStyleIdx="4" presStyleCnt="6">
        <dgm:presLayoutVars>
          <dgm:chMax val="0"/>
          <dgm:bulletEnabled val="1"/>
        </dgm:presLayoutVars>
      </dgm:prSet>
      <dgm:spPr/>
    </dgm:pt>
    <dgm:pt modelId="{F21F81AE-F2EA-4B57-8FB3-E3996AD01EDB}" type="pres">
      <dgm:prSet presAssocID="{DE559F02-D8A1-4869-9270-4477124AB9B3}" presName="spacer" presStyleCnt="0"/>
      <dgm:spPr/>
    </dgm:pt>
    <dgm:pt modelId="{1414E93D-EE71-4C53-940C-4A2FE68E8055}" type="pres">
      <dgm:prSet presAssocID="{533CECE0-0A26-4FB8-AC90-CA3B665CA810}" presName="parentText" presStyleLbl="node1" presStyleIdx="5" presStyleCnt="6">
        <dgm:presLayoutVars>
          <dgm:chMax val="0"/>
          <dgm:bulletEnabled val="1"/>
        </dgm:presLayoutVars>
      </dgm:prSet>
      <dgm:spPr/>
    </dgm:pt>
  </dgm:ptLst>
  <dgm:cxnLst>
    <dgm:cxn modelId="{C608030B-60ED-4F2E-8DEE-3CA7CB668819}" type="presOf" srcId="{D03D785C-9825-49FD-97C7-C7BC896143FB}" destId="{7D07437A-4063-4287-AC51-8A817566A18F}" srcOrd="0" destOrd="0" presId="urn:microsoft.com/office/officeart/2005/8/layout/vList2"/>
    <dgm:cxn modelId="{6762301C-3E35-40E8-A790-6E96DAE2D09F}" type="presOf" srcId="{B6E6ADEF-8BE0-4E79-8A68-835B58EDDCB1}" destId="{51E4138D-7A16-4FDF-953D-F8BCB47632D1}" srcOrd="0" destOrd="0" presId="urn:microsoft.com/office/officeart/2005/8/layout/vList2"/>
    <dgm:cxn modelId="{19DE1E23-0200-400B-A5DC-811B8437B812}" srcId="{CECFADF0-AB63-419D-86AE-3052D5A4D660}" destId="{FC433EB6-63A8-4F7A-A93C-BABCCF97399D}" srcOrd="0" destOrd="0" parTransId="{028EB772-0EB6-4F31-9AED-C2E3CCD98726}" sibTransId="{2A64297E-4BAE-40A4-B89F-968B29D0CBB7}"/>
    <dgm:cxn modelId="{21C0E733-73F6-49CB-9037-629576C5C38B}" type="presOf" srcId="{533CECE0-0A26-4FB8-AC90-CA3B665CA810}" destId="{1414E93D-EE71-4C53-940C-4A2FE68E8055}" srcOrd="0" destOrd="0" presId="urn:microsoft.com/office/officeart/2005/8/layout/vList2"/>
    <dgm:cxn modelId="{BAFA403E-4090-4B95-B1B4-3B26EEFF58DC}" srcId="{CECFADF0-AB63-419D-86AE-3052D5A4D660}" destId="{533CECE0-0A26-4FB8-AC90-CA3B665CA810}" srcOrd="5" destOrd="0" parTransId="{55B16763-FDAD-438D-902A-042189554A14}" sibTransId="{D8704EDD-B977-46C8-BB63-C1CD8E0BE0B0}"/>
    <dgm:cxn modelId="{81B73141-08CE-458F-9E60-2953C6A32989}" type="presOf" srcId="{CECFADF0-AB63-419D-86AE-3052D5A4D660}" destId="{FE725441-B90B-4B30-9A6F-A7A883386711}" srcOrd="0" destOrd="0" presId="urn:microsoft.com/office/officeart/2005/8/layout/vList2"/>
    <dgm:cxn modelId="{C6A95374-CF7B-4752-8F4C-E1C745C7D79D}" srcId="{CECFADF0-AB63-419D-86AE-3052D5A4D660}" destId="{D89832AD-E21F-4A11-B93B-6D5A23E7CC65}" srcOrd="4" destOrd="0" parTransId="{1A710891-65F2-4730-A925-FFF14B4750E7}" sibTransId="{DE559F02-D8A1-4869-9270-4477124AB9B3}"/>
    <dgm:cxn modelId="{7A5A8697-85A9-4828-BF59-D710E551761C}" type="presOf" srcId="{FC433EB6-63A8-4F7A-A93C-BABCCF97399D}" destId="{B5E21E34-FB87-480E-98B3-5DE0C552A299}" srcOrd="0" destOrd="0" presId="urn:microsoft.com/office/officeart/2005/8/layout/vList2"/>
    <dgm:cxn modelId="{E380AFB7-25CB-4400-8232-BE9A43474FCB}" srcId="{CECFADF0-AB63-419D-86AE-3052D5A4D660}" destId="{D03D785C-9825-49FD-97C7-C7BC896143FB}" srcOrd="2" destOrd="0" parTransId="{CD157122-94CE-4FBF-9C41-C9DB9BAA4C40}" sibTransId="{2D45A133-89E6-4D51-BF24-0C5440A94B80}"/>
    <dgm:cxn modelId="{6FEAEFBE-9503-4926-BF1F-178AF5C02F2D}" type="presOf" srcId="{D89832AD-E21F-4A11-B93B-6D5A23E7CC65}" destId="{E86F0759-05D9-4BF6-AE37-BCA4CDC88730}" srcOrd="0" destOrd="0" presId="urn:microsoft.com/office/officeart/2005/8/layout/vList2"/>
    <dgm:cxn modelId="{E1D91DC6-7462-4B7C-8FB9-4C5814C206E9}" srcId="{CECFADF0-AB63-419D-86AE-3052D5A4D660}" destId="{B6E6ADEF-8BE0-4E79-8A68-835B58EDDCB1}" srcOrd="3" destOrd="0" parTransId="{1B3B6C3D-3724-44F2-93D8-A5E4FD3759AC}" sibTransId="{FC00CB6A-5763-46B0-A01B-7E4D7CB790E6}"/>
    <dgm:cxn modelId="{139594CB-85B2-4A25-8D1D-6001A7B04338}" srcId="{CECFADF0-AB63-419D-86AE-3052D5A4D660}" destId="{243E3B3A-7FE6-4DE9-AAF5-41DC813D0B6B}" srcOrd="1" destOrd="0" parTransId="{2EE520DF-A493-445B-9A8B-39E41BC6CBAD}" sibTransId="{1057D66F-9C9A-4CDD-87D2-C602691E9361}"/>
    <dgm:cxn modelId="{0A4F81E5-E9C2-4F25-B718-867CCBF5F557}" type="presOf" srcId="{243E3B3A-7FE6-4DE9-AAF5-41DC813D0B6B}" destId="{BC242979-B2D9-471E-B075-FF5AE45325B9}" srcOrd="0" destOrd="0" presId="urn:microsoft.com/office/officeart/2005/8/layout/vList2"/>
    <dgm:cxn modelId="{5B4E056A-4C49-4CD0-93A0-BB177A16C68E}" type="presParOf" srcId="{FE725441-B90B-4B30-9A6F-A7A883386711}" destId="{B5E21E34-FB87-480E-98B3-5DE0C552A299}" srcOrd="0" destOrd="0" presId="urn:microsoft.com/office/officeart/2005/8/layout/vList2"/>
    <dgm:cxn modelId="{AE0490FE-A8A4-4824-85CE-96EEFB52D6DB}" type="presParOf" srcId="{FE725441-B90B-4B30-9A6F-A7A883386711}" destId="{E3463A4D-AC09-4241-AC5B-AB31BFF2D764}" srcOrd="1" destOrd="0" presId="urn:microsoft.com/office/officeart/2005/8/layout/vList2"/>
    <dgm:cxn modelId="{C5261C3E-0219-4CB9-B2A9-2077C05037CB}" type="presParOf" srcId="{FE725441-B90B-4B30-9A6F-A7A883386711}" destId="{BC242979-B2D9-471E-B075-FF5AE45325B9}" srcOrd="2" destOrd="0" presId="urn:microsoft.com/office/officeart/2005/8/layout/vList2"/>
    <dgm:cxn modelId="{8DD99F28-8BF6-46E3-9F2A-EF7C21D581A7}" type="presParOf" srcId="{FE725441-B90B-4B30-9A6F-A7A883386711}" destId="{DCD9F3B9-E422-42AF-AE02-085EDD3A7EEE}" srcOrd="3" destOrd="0" presId="urn:microsoft.com/office/officeart/2005/8/layout/vList2"/>
    <dgm:cxn modelId="{C7D9008C-D11B-4CA2-B1BD-3AA7F4579562}" type="presParOf" srcId="{FE725441-B90B-4B30-9A6F-A7A883386711}" destId="{7D07437A-4063-4287-AC51-8A817566A18F}" srcOrd="4" destOrd="0" presId="urn:microsoft.com/office/officeart/2005/8/layout/vList2"/>
    <dgm:cxn modelId="{64900AEF-A51F-49BD-AD95-6BF373567C14}" type="presParOf" srcId="{FE725441-B90B-4B30-9A6F-A7A883386711}" destId="{E388DAC9-4C50-4798-BD3B-9EE32D826D81}" srcOrd="5" destOrd="0" presId="urn:microsoft.com/office/officeart/2005/8/layout/vList2"/>
    <dgm:cxn modelId="{01E17499-B541-4BD1-AB4C-88E74A48853E}" type="presParOf" srcId="{FE725441-B90B-4B30-9A6F-A7A883386711}" destId="{51E4138D-7A16-4FDF-953D-F8BCB47632D1}" srcOrd="6" destOrd="0" presId="urn:microsoft.com/office/officeart/2005/8/layout/vList2"/>
    <dgm:cxn modelId="{5A6EB266-0455-48CF-8475-258D1958DA64}" type="presParOf" srcId="{FE725441-B90B-4B30-9A6F-A7A883386711}" destId="{9A9B6529-183D-4294-8DE8-45113703BEB7}" srcOrd="7" destOrd="0" presId="urn:microsoft.com/office/officeart/2005/8/layout/vList2"/>
    <dgm:cxn modelId="{0C64A5B9-92E4-4877-96BD-16CE6F3061EB}" type="presParOf" srcId="{FE725441-B90B-4B30-9A6F-A7A883386711}" destId="{E86F0759-05D9-4BF6-AE37-BCA4CDC88730}" srcOrd="8" destOrd="0" presId="urn:microsoft.com/office/officeart/2005/8/layout/vList2"/>
    <dgm:cxn modelId="{4A6C46E4-D045-471D-A266-B29BC8D32774}" type="presParOf" srcId="{FE725441-B90B-4B30-9A6F-A7A883386711}" destId="{F21F81AE-F2EA-4B57-8FB3-E3996AD01EDB}" srcOrd="9" destOrd="0" presId="urn:microsoft.com/office/officeart/2005/8/layout/vList2"/>
    <dgm:cxn modelId="{F12970C0-D2AD-4483-97DF-4186CBB82ACC}" type="presParOf" srcId="{FE725441-B90B-4B30-9A6F-A7A883386711}" destId="{1414E93D-EE71-4C53-940C-4A2FE68E805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FADF0-AB63-419D-86AE-3052D5A4D6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DEA5A24-894A-4F65-9EA8-7F4C6E9B5903}">
      <dgm:prSet phldrT="[Text]" custT="1"/>
      <dgm:spPr/>
      <dgm:t>
        <a:bodyPr/>
        <a:lstStyle/>
        <a:p>
          <a:r>
            <a:rPr lang="ka-GE" sz="3200" dirty="0">
              <a:solidFill>
                <a:schemeClr val="bg1"/>
              </a:solidFill>
            </a:rPr>
            <a:t>მტკიცებულებებზე დაფუძნებული</a:t>
          </a:r>
          <a:endParaRPr lang="en-US" sz="3200" dirty="0">
            <a:solidFill>
              <a:schemeClr val="bg1"/>
            </a:solidFill>
          </a:endParaRPr>
        </a:p>
        <a:p>
          <a:r>
            <a:rPr lang="en-US" sz="2400" dirty="0">
              <a:solidFill>
                <a:schemeClr val="bg1"/>
              </a:solidFill>
            </a:rPr>
            <a:t>Evidence Based Policy-Making</a:t>
          </a:r>
          <a:r>
            <a:rPr lang="ka-GE" sz="2400" dirty="0">
              <a:solidFill>
                <a:schemeClr val="bg1"/>
              </a:solidFill>
            </a:rPr>
            <a:t>  </a:t>
          </a:r>
        </a:p>
      </dgm:t>
    </dgm:pt>
    <dgm:pt modelId="{1E75CA5C-C48B-4C58-99B0-B70DEF746E17}" type="parTrans" cxnId="{7F9CC974-6A42-47C4-9CAA-062F1747AF82}">
      <dgm:prSet/>
      <dgm:spPr/>
      <dgm:t>
        <a:bodyPr/>
        <a:lstStyle/>
        <a:p>
          <a:endParaRPr lang="en-US"/>
        </a:p>
      </dgm:t>
    </dgm:pt>
    <dgm:pt modelId="{3EE9405A-3895-4256-890B-869B9A5FB1A8}" type="sibTrans" cxnId="{7F9CC974-6A42-47C4-9CAA-062F1747AF82}">
      <dgm:prSet/>
      <dgm:spPr/>
      <dgm:t>
        <a:bodyPr/>
        <a:lstStyle/>
        <a:p>
          <a:endParaRPr lang="en-US"/>
        </a:p>
      </dgm:t>
    </dgm:pt>
    <dgm:pt modelId="{243E3B3A-7FE6-4DE9-AAF5-41DC813D0B6B}">
      <dgm:prSet phldrT="[Text]" custT="1"/>
      <dgm:spPr/>
      <dgm:t>
        <a:bodyPr/>
        <a:lstStyle/>
        <a:p>
          <a:r>
            <a:rPr lang="ka-GE" sz="3600" dirty="0">
              <a:solidFill>
                <a:schemeClr val="bg1"/>
              </a:solidFill>
            </a:rPr>
            <a:t>მთავრობის ერთიანი მიდგომა</a:t>
          </a:r>
        </a:p>
        <a:p>
          <a:r>
            <a:rPr lang="en-US" sz="2400" dirty="0">
              <a:solidFill>
                <a:schemeClr val="bg1"/>
              </a:solidFill>
            </a:rPr>
            <a:t>Whole of Government Approach</a:t>
          </a:r>
        </a:p>
      </dgm:t>
    </dgm:pt>
    <dgm:pt modelId="{2EE520DF-A493-445B-9A8B-39E41BC6CBAD}" type="parTrans" cxnId="{139594CB-85B2-4A25-8D1D-6001A7B04338}">
      <dgm:prSet/>
      <dgm:spPr/>
      <dgm:t>
        <a:bodyPr/>
        <a:lstStyle/>
        <a:p>
          <a:endParaRPr lang="en-US"/>
        </a:p>
      </dgm:t>
    </dgm:pt>
    <dgm:pt modelId="{1057D66F-9C9A-4CDD-87D2-C602691E9361}" type="sibTrans" cxnId="{139594CB-85B2-4A25-8D1D-6001A7B04338}">
      <dgm:prSet/>
      <dgm:spPr/>
      <dgm:t>
        <a:bodyPr/>
        <a:lstStyle/>
        <a:p>
          <a:endParaRPr lang="en-US"/>
        </a:p>
      </dgm:t>
    </dgm:pt>
    <dgm:pt modelId="{FC433EB6-63A8-4F7A-A93C-BABCCF97399D}">
      <dgm:prSet custT="1"/>
      <dgm:spPr/>
      <dgm:t>
        <a:bodyPr/>
        <a:lstStyle/>
        <a:p>
          <a:r>
            <a:rPr lang="ka-GE" sz="3600" dirty="0">
              <a:solidFill>
                <a:schemeClr val="bg1"/>
              </a:solidFill>
            </a:rPr>
            <a:t>შედეგებზე ორიენტირებული</a:t>
          </a:r>
          <a:endParaRPr lang="en-US" sz="3600" dirty="0">
            <a:solidFill>
              <a:schemeClr val="bg1"/>
            </a:solidFill>
          </a:endParaRPr>
        </a:p>
        <a:p>
          <a:r>
            <a:rPr lang="en-US" sz="2400" dirty="0">
              <a:solidFill>
                <a:schemeClr val="bg1"/>
              </a:solidFill>
            </a:rPr>
            <a:t>Results Based Management</a:t>
          </a:r>
          <a:endParaRPr lang="en-US" sz="3600" dirty="0">
            <a:solidFill>
              <a:schemeClr val="bg1"/>
            </a:solidFill>
          </a:endParaRPr>
        </a:p>
      </dgm:t>
    </dgm:pt>
    <dgm:pt modelId="{028EB772-0EB6-4F31-9AED-C2E3CCD98726}" type="parTrans" cxnId="{19DE1E23-0200-400B-A5DC-811B8437B812}">
      <dgm:prSet/>
      <dgm:spPr/>
      <dgm:t>
        <a:bodyPr/>
        <a:lstStyle/>
        <a:p>
          <a:endParaRPr lang="en-US"/>
        </a:p>
      </dgm:t>
    </dgm:pt>
    <dgm:pt modelId="{2A64297E-4BAE-40A4-B89F-968B29D0CBB7}" type="sibTrans" cxnId="{19DE1E23-0200-400B-A5DC-811B8437B812}">
      <dgm:prSet/>
      <dgm:spPr/>
      <dgm:t>
        <a:bodyPr/>
        <a:lstStyle/>
        <a:p>
          <a:endParaRPr lang="en-US"/>
        </a:p>
      </dgm:t>
    </dgm:pt>
    <dgm:pt modelId="{FE725441-B90B-4B30-9A6F-A7A883386711}" type="pres">
      <dgm:prSet presAssocID="{CECFADF0-AB63-419D-86AE-3052D5A4D660}" presName="linear" presStyleCnt="0">
        <dgm:presLayoutVars>
          <dgm:animLvl val="lvl"/>
          <dgm:resizeHandles val="exact"/>
        </dgm:presLayoutVars>
      </dgm:prSet>
      <dgm:spPr/>
    </dgm:pt>
    <dgm:pt modelId="{03862913-D440-4CC3-BE67-5CB85566C700}" type="pres">
      <dgm:prSet presAssocID="{ADEA5A24-894A-4F65-9EA8-7F4C6E9B5903}" presName="parentText" presStyleLbl="node1" presStyleIdx="0" presStyleCnt="3">
        <dgm:presLayoutVars>
          <dgm:chMax val="0"/>
          <dgm:bulletEnabled val="1"/>
        </dgm:presLayoutVars>
      </dgm:prSet>
      <dgm:spPr/>
    </dgm:pt>
    <dgm:pt modelId="{31D42E4F-5C4A-4863-9E50-7F48C28AB01B}" type="pres">
      <dgm:prSet presAssocID="{3EE9405A-3895-4256-890B-869B9A5FB1A8}" presName="spacer" presStyleCnt="0"/>
      <dgm:spPr/>
    </dgm:pt>
    <dgm:pt modelId="{B5E21E34-FB87-480E-98B3-5DE0C552A299}" type="pres">
      <dgm:prSet presAssocID="{FC433EB6-63A8-4F7A-A93C-BABCCF97399D}" presName="parentText" presStyleLbl="node1" presStyleIdx="1" presStyleCnt="3">
        <dgm:presLayoutVars>
          <dgm:chMax val="0"/>
          <dgm:bulletEnabled val="1"/>
        </dgm:presLayoutVars>
      </dgm:prSet>
      <dgm:spPr/>
    </dgm:pt>
    <dgm:pt modelId="{E3463A4D-AC09-4241-AC5B-AB31BFF2D764}" type="pres">
      <dgm:prSet presAssocID="{2A64297E-4BAE-40A4-B89F-968B29D0CBB7}" presName="spacer" presStyleCnt="0"/>
      <dgm:spPr/>
    </dgm:pt>
    <dgm:pt modelId="{BC242979-B2D9-471E-B075-FF5AE45325B9}" type="pres">
      <dgm:prSet presAssocID="{243E3B3A-7FE6-4DE9-AAF5-41DC813D0B6B}" presName="parentText" presStyleLbl="node1" presStyleIdx="2" presStyleCnt="3">
        <dgm:presLayoutVars>
          <dgm:chMax val="0"/>
          <dgm:bulletEnabled val="1"/>
        </dgm:presLayoutVars>
      </dgm:prSet>
      <dgm:spPr/>
    </dgm:pt>
  </dgm:ptLst>
  <dgm:cxnLst>
    <dgm:cxn modelId="{19DE1E23-0200-400B-A5DC-811B8437B812}" srcId="{CECFADF0-AB63-419D-86AE-3052D5A4D660}" destId="{FC433EB6-63A8-4F7A-A93C-BABCCF97399D}" srcOrd="1" destOrd="0" parTransId="{028EB772-0EB6-4F31-9AED-C2E3CCD98726}" sibTransId="{2A64297E-4BAE-40A4-B89F-968B29D0CBB7}"/>
    <dgm:cxn modelId="{34C18826-CB91-45B2-A96D-61C40B9F90CC}" type="presOf" srcId="{ADEA5A24-894A-4F65-9EA8-7F4C6E9B5903}" destId="{03862913-D440-4CC3-BE67-5CB85566C700}" srcOrd="0" destOrd="0" presId="urn:microsoft.com/office/officeart/2005/8/layout/vList2"/>
    <dgm:cxn modelId="{81B73141-08CE-458F-9E60-2953C6A32989}" type="presOf" srcId="{CECFADF0-AB63-419D-86AE-3052D5A4D660}" destId="{FE725441-B90B-4B30-9A6F-A7A883386711}" srcOrd="0" destOrd="0" presId="urn:microsoft.com/office/officeart/2005/8/layout/vList2"/>
    <dgm:cxn modelId="{7F9CC974-6A42-47C4-9CAA-062F1747AF82}" srcId="{CECFADF0-AB63-419D-86AE-3052D5A4D660}" destId="{ADEA5A24-894A-4F65-9EA8-7F4C6E9B5903}" srcOrd="0" destOrd="0" parTransId="{1E75CA5C-C48B-4C58-99B0-B70DEF746E17}" sibTransId="{3EE9405A-3895-4256-890B-869B9A5FB1A8}"/>
    <dgm:cxn modelId="{7A5A8697-85A9-4828-BF59-D710E551761C}" type="presOf" srcId="{FC433EB6-63A8-4F7A-A93C-BABCCF97399D}" destId="{B5E21E34-FB87-480E-98B3-5DE0C552A299}" srcOrd="0" destOrd="0" presId="urn:microsoft.com/office/officeart/2005/8/layout/vList2"/>
    <dgm:cxn modelId="{139594CB-85B2-4A25-8D1D-6001A7B04338}" srcId="{CECFADF0-AB63-419D-86AE-3052D5A4D660}" destId="{243E3B3A-7FE6-4DE9-AAF5-41DC813D0B6B}" srcOrd="2" destOrd="0" parTransId="{2EE520DF-A493-445B-9A8B-39E41BC6CBAD}" sibTransId="{1057D66F-9C9A-4CDD-87D2-C602691E9361}"/>
    <dgm:cxn modelId="{0A4F81E5-E9C2-4F25-B718-867CCBF5F557}" type="presOf" srcId="{243E3B3A-7FE6-4DE9-AAF5-41DC813D0B6B}" destId="{BC242979-B2D9-471E-B075-FF5AE45325B9}" srcOrd="0" destOrd="0" presId="urn:microsoft.com/office/officeart/2005/8/layout/vList2"/>
    <dgm:cxn modelId="{B5C19897-6699-4E8C-A7B9-354328E53AF7}" type="presParOf" srcId="{FE725441-B90B-4B30-9A6F-A7A883386711}" destId="{03862913-D440-4CC3-BE67-5CB85566C700}" srcOrd="0" destOrd="0" presId="urn:microsoft.com/office/officeart/2005/8/layout/vList2"/>
    <dgm:cxn modelId="{D2B48175-D5BD-455D-A9D5-D505F1D4C95C}" type="presParOf" srcId="{FE725441-B90B-4B30-9A6F-A7A883386711}" destId="{31D42E4F-5C4A-4863-9E50-7F48C28AB01B}" srcOrd="1" destOrd="0" presId="urn:microsoft.com/office/officeart/2005/8/layout/vList2"/>
    <dgm:cxn modelId="{5B4E056A-4C49-4CD0-93A0-BB177A16C68E}" type="presParOf" srcId="{FE725441-B90B-4B30-9A6F-A7A883386711}" destId="{B5E21E34-FB87-480E-98B3-5DE0C552A299}" srcOrd="2" destOrd="0" presId="urn:microsoft.com/office/officeart/2005/8/layout/vList2"/>
    <dgm:cxn modelId="{AE0490FE-A8A4-4824-85CE-96EEFB52D6DB}" type="presParOf" srcId="{FE725441-B90B-4B30-9A6F-A7A883386711}" destId="{E3463A4D-AC09-4241-AC5B-AB31BFF2D764}" srcOrd="3" destOrd="0" presId="urn:microsoft.com/office/officeart/2005/8/layout/vList2"/>
    <dgm:cxn modelId="{C5261C3E-0219-4CB9-B2A9-2077C05037CB}" type="presParOf" srcId="{FE725441-B90B-4B30-9A6F-A7A883386711}" destId="{BC242979-B2D9-471E-B075-FF5AE45325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CFADF0-AB63-419D-86AE-3052D5A4D660}"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US"/>
        </a:p>
      </dgm:t>
    </dgm:pt>
    <dgm:pt modelId="{ADEA5A24-894A-4F65-9EA8-7F4C6E9B5903}">
      <dgm:prSet phldrT="[Text]" custT="1"/>
      <dgm:spPr/>
      <dgm:t>
        <a:bodyPr/>
        <a:lstStyle/>
        <a:p>
          <a:r>
            <a:rPr lang="ka-GE" sz="2800" dirty="0">
              <a:solidFill>
                <a:schemeClr val="tx1"/>
              </a:solidFill>
            </a:rPr>
            <a:t>იზრდება ადმინისტრაციის როლი</a:t>
          </a:r>
          <a:endParaRPr lang="ka-GE" sz="1800" dirty="0">
            <a:solidFill>
              <a:schemeClr val="tx1"/>
            </a:solidFill>
          </a:endParaRPr>
        </a:p>
      </dgm:t>
    </dgm:pt>
    <dgm:pt modelId="{1E75CA5C-C48B-4C58-99B0-B70DEF746E17}" type="parTrans" cxnId="{7F9CC974-6A42-47C4-9CAA-062F1747AF82}">
      <dgm:prSet/>
      <dgm:spPr/>
      <dgm:t>
        <a:bodyPr/>
        <a:lstStyle/>
        <a:p>
          <a:endParaRPr lang="en-US" sz="1600"/>
        </a:p>
      </dgm:t>
    </dgm:pt>
    <dgm:pt modelId="{3EE9405A-3895-4256-890B-869B9A5FB1A8}" type="sibTrans" cxnId="{7F9CC974-6A42-47C4-9CAA-062F1747AF82}">
      <dgm:prSet/>
      <dgm:spPr/>
      <dgm:t>
        <a:bodyPr/>
        <a:lstStyle/>
        <a:p>
          <a:endParaRPr lang="en-US" sz="1600"/>
        </a:p>
      </dgm:t>
    </dgm:pt>
    <dgm:pt modelId="{243E3B3A-7FE6-4DE9-AAF5-41DC813D0B6B}">
      <dgm:prSet phldrT="[Text]" custT="1"/>
      <dgm:spPr/>
      <dgm:t>
        <a:bodyPr/>
        <a:lstStyle/>
        <a:p>
          <a:r>
            <a:rPr lang="ka-GE" sz="2800" dirty="0">
              <a:solidFill>
                <a:schemeClr val="tx1"/>
              </a:solidFill>
            </a:rPr>
            <a:t>ყალიბდება იერარქია</a:t>
          </a:r>
          <a:endParaRPr lang="en-US" sz="1600" dirty="0">
            <a:solidFill>
              <a:schemeClr val="tx1"/>
            </a:solidFill>
          </a:endParaRPr>
        </a:p>
      </dgm:t>
    </dgm:pt>
    <dgm:pt modelId="{2EE520DF-A493-445B-9A8B-39E41BC6CBAD}" type="parTrans" cxnId="{139594CB-85B2-4A25-8D1D-6001A7B04338}">
      <dgm:prSet/>
      <dgm:spPr/>
      <dgm:t>
        <a:bodyPr/>
        <a:lstStyle/>
        <a:p>
          <a:endParaRPr lang="en-US" sz="1600"/>
        </a:p>
      </dgm:t>
    </dgm:pt>
    <dgm:pt modelId="{1057D66F-9C9A-4CDD-87D2-C602691E9361}" type="sibTrans" cxnId="{139594CB-85B2-4A25-8D1D-6001A7B04338}">
      <dgm:prSet/>
      <dgm:spPr/>
      <dgm:t>
        <a:bodyPr/>
        <a:lstStyle/>
        <a:p>
          <a:endParaRPr lang="en-US" sz="1600"/>
        </a:p>
      </dgm:t>
    </dgm:pt>
    <dgm:pt modelId="{FC433EB6-63A8-4F7A-A93C-BABCCF97399D}">
      <dgm:prSet custT="1"/>
      <dgm:spPr/>
      <dgm:t>
        <a:bodyPr/>
        <a:lstStyle/>
        <a:p>
          <a:r>
            <a:rPr lang="ka-GE" sz="2800" kern="1200" dirty="0">
              <a:solidFill>
                <a:prstClr val="black"/>
              </a:solidFill>
              <a:latin typeface="Sylfaen" panose="010A0502050306030303" pitchFamily="18" charset="0"/>
              <a:ea typeface="+mn-ea"/>
              <a:cs typeface="+mn-cs"/>
            </a:rPr>
            <a:t>შემოდის</a:t>
          </a:r>
          <a:r>
            <a:rPr lang="ka-GE" sz="2800" kern="1200" dirty="0"/>
            <a:t> </a:t>
          </a:r>
          <a:r>
            <a:rPr lang="ka-GE" sz="2800" kern="1200" dirty="0">
              <a:solidFill>
                <a:prstClr val="black"/>
              </a:solidFill>
              <a:latin typeface="Sylfaen" panose="010A0502050306030303" pitchFamily="18" charset="0"/>
              <a:ea typeface="+mn-ea"/>
              <a:cs typeface="+mn-cs"/>
            </a:rPr>
            <a:t>ინიცირების წესი</a:t>
          </a:r>
          <a:endParaRPr lang="en-US" sz="2800" kern="1200" dirty="0">
            <a:solidFill>
              <a:prstClr val="black"/>
            </a:solidFill>
            <a:latin typeface="Sylfaen" panose="010A0502050306030303" pitchFamily="18" charset="0"/>
            <a:ea typeface="+mn-ea"/>
            <a:cs typeface="+mn-cs"/>
          </a:endParaRPr>
        </a:p>
      </dgm:t>
    </dgm:pt>
    <dgm:pt modelId="{028EB772-0EB6-4F31-9AED-C2E3CCD98726}" type="parTrans" cxnId="{19DE1E23-0200-400B-A5DC-811B8437B812}">
      <dgm:prSet/>
      <dgm:spPr/>
      <dgm:t>
        <a:bodyPr/>
        <a:lstStyle/>
        <a:p>
          <a:endParaRPr lang="en-US" sz="1600"/>
        </a:p>
      </dgm:t>
    </dgm:pt>
    <dgm:pt modelId="{2A64297E-4BAE-40A4-B89F-968B29D0CBB7}" type="sibTrans" cxnId="{19DE1E23-0200-400B-A5DC-811B8437B812}">
      <dgm:prSet/>
      <dgm:spPr/>
      <dgm:t>
        <a:bodyPr/>
        <a:lstStyle/>
        <a:p>
          <a:endParaRPr lang="en-US" sz="1600"/>
        </a:p>
      </dgm:t>
    </dgm:pt>
    <dgm:pt modelId="{7AD389C2-D206-4259-9B69-2AC537FCDC2C}">
      <dgm:prSet custT="1"/>
      <dgm:spPr/>
      <dgm:t>
        <a:bodyPr/>
        <a:lstStyle/>
        <a:p>
          <a:r>
            <a:rPr lang="ka-GE" sz="2800" dirty="0">
              <a:solidFill>
                <a:schemeClr val="tx1"/>
              </a:solidFill>
            </a:rPr>
            <a:t>დგინდება მინიმალური სტანდარტები</a:t>
          </a:r>
          <a:endParaRPr lang="en-US" sz="2800" dirty="0">
            <a:solidFill>
              <a:schemeClr val="tx1"/>
            </a:solidFill>
          </a:endParaRPr>
        </a:p>
      </dgm:t>
    </dgm:pt>
    <dgm:pt modelId="{89C25FF5-CB15-4E9A-B2B6-3D314724734E}" type="parTrans" cxnId="{42D5F841-3AE8-4B8B-8243-F3AACB3ADE81}">
      <dgm:prSet/>
      <dgm:spPr/>
      <dgm:t>
        <a:bodyPr/>
        <a:lstStyle/>
        <a:p>
          <a:endParaRPr lang="en-US" sz="1600"/>
        </a:p>
      </dgm:t>
    </dgm:pt>
    <dgm:pt modelId="{49013067-2E20-436F-A4AE-711A3222ED89}" type="sibTrans" cxnId="{42D5F841-3AE8-4B8B-8243-F3AACB3ADE81}">
      <dgm:prSet/>
      <dgm:spPr/>
      <dgm:t>
        <a:bodyPr/>
        <a:lstStyle/>
        <a:p>
          <a:endParaRPr lang="en-US" sz="1600"/>
        </a:p>
      </dgm:t>
    </dgm:pt>
    <dgm:pt modelId="{9708C8F4-0DA5-4434-A517-FFAD4EDA629A}">
      <dgm:prSet custT="1"/>
      <dgm:spPr/>
      <dgm:t>
        <a:bodyPr/>
        <a:lstStyle/>
        <a:p>
          <a:r>
            <a:rPr lang="ka-GE" sz="2800" dirty="0">
              <a:solidFill>
                <a:schemeClr val="tx1"/>
              </a:solidFill>
            </a:rPr>
            <a:t>საჯარო კონსულტაციები</a:t>
          </a:r>
          <a:endParaRPr lang="en-US" sz="2800" dirty="0">
            <a:solidFill>
              <a:schemeClr val="tx1"/>
            </a:solidFill>
          </a:endParaRPr>
        </a:p>
      </dgm:t>
    </dgm:pt>
    <dgm:pt modelId="{517990BE-F11D-4A1E-868A-C9BA760BFEB7}" type="parTrans" cxnId="{439EFA5C-FF68-4DB6-83BC-80807B227E04}">
      <dgm:prSet/>
      <dgm:spPr/>
      <dgm:t>
        <a:bodyPr/>
        <a:lstStyle/>
        <a:p>
          <a:endParaRPr lang="en-US" sz="1600"/>
        </a:p>
      </dgm:t>
    </dgm:pt>
    <dgm:pt modelId="{DF1F66DC-2896-45E3-9DF7-5F1B08EA809D}" type="sibTrans" cxnId="{439EFA5C-FF68-4DB6-83BC-80807B227E04}">
      <dgm:prSet/>
      <dgm:spPr/>
      <dgm:t>
        <a:bodyPr/>
        <a:lstStyle/>
        <a:p>
          <a:endParaRPr lang="en-US" sz="1600"/>
        </a:p>
      </dgm:t>
    </dgm:pt>
    <dgm:pt modelId="{DF4DC6EA-C863-4228-B7AB-E44AAA264F14}">
      <dgm:prSet custT="1"/>
      <dgm:spPr/>
      <dgm:t>
        <a:bodyPr/>
        <a:lstStyle/>
        <a:p>
          <a:r>
            <a:rPr lang="ka-GE" sz="2000" dirty="0">
              <a:solidFill>
                <a:schemeClr val="tx1"/>
              </a:solidFill>
            </a:rPr>
            <a:t>შედეგებზე ორიენტირებული მონიტორინგი და ანგარიშგება</a:t>
          </a:r>
          <a:endParaRPr lang="en-US" sz="2000" dirty="0">
            <a:solidFill>
              <a:schemeClr val="tx1"/>
            </a:solidFill>
          </a:endParaRPr>
        </a:p>
      </dgm:t>
    </dgm:pt>
    <dgm:pt modelId="{F0817278-5C21-4E26-B3F6-193C920DB853}" type="parTrans" cxnId="{BAD5465A-6989-435F-9054-8736B6A93FCD}">
      <dgm:prSet/>
      <dgm:spPr/>
      <dgm:t>
        <a:bodyPr/>
        <a:lstStyle/>
        <a:p>
          <a:endParaRPr lang="en-US" sz="1600"/>
        </a:p>
      </dgm:t>
    </dgm:pt>
    <dgm:pt modelId="{09981D54-B434-4DCB-922A-2A62626316E5}" type="sibTrans" cxnId="{BAD5465A-6989-435F-9054-8736B6A93FCD}">
      <dgm:prSet/>
      <dgm:spPr/>
      <dgm:t>
        <a:bodyPr/>
        <a:lstStyle/>
        <a:p>
          <a:endParaRPr lang="en-US" sz="1600"/>
        </a:p>
      </dgm:t>
    </dgm:pt>
    <dgm:pt modelId="{EE79C5B9-2C1C-4B3D-ACDB-8539ABBF5D00}">
      <dgm:prSet custT="1"/>
      <dgm:spPr/>
      <dgm:t>
        <a:bodyPr/>
        <a:lstStyle/>
        <a:p>
          <a:r>
            <a:rPr lang="ka-GE" sz="2400" dirty="0">
              <a:solidFill>
                <a:schemeClr val="tx1"/>
              </a:solidFill>
            </a:rPr>
            <a:t>მკაფიო ხარისხის უზრუნველყოფა (</a:t>
          </a:r>
          <a:r>
            <a:rPr lang="en-US" sz="2400" dirty="0">
              <a:solidFill>
                <a:schemeClr val="tx1"/>
              </a:solidFill>
            </a:rPr>
            <a:t>QA)</a:t>
          </a:r>
        </a:p>
      </dgm:t>
    </dgm:pt>
    <dgm:pt modelId="{04CADD6E-7BCC-4629-9907-B6A8DC0B4B56}" type="parTrans" cxnId="{19EAAA27-F0D1-4B0D-85CF-FF14857E0314}">
      <dgm:prSet/>
      <dgm:spPr/>
      <dgm:t>
        <a:bodyPr/>
        <a:lstStyle/>
        <a:p>
          <a:endParaRPr lang="en-US" sz="1600"/>
        </a:p>
      </dgm:t>
    </dgm:pt>
    <dgm:pt modelId="{E30035CE-91D9-47DF-A35F-07B9DC40B04E}" type="sibTrans" cxnId="{19EAAA27-F0D1-4B0D-85CF-FF14857E0314}">
      <dgm:prSet/>
      <dgm:spPr/>
      <dgm:t>
        <a:bodyPr/>
        <a:lstStyle/>
        <a:p>
          <a:endParaRPr lang="en-US" sz="1600"/>
        </a:p>
      </dgm:t>
    </dgm:pt>
    <dgm:pt modelId="{3F5D14DB-887F-49B9-B319-2E8A110E4D76}">
      <dgm:prSet custT="1"/>
      <dgm:spPr/>
      <dgm:t>
        <a:bodyPr/>
        <a:lstStyle/>
        <a:p>
          <a:r>
            <a:rPr lang="ka-GE" sz="2800" dirty="0">
              <a:solidFill>
                <a:schemeClr val="tx1"/>
              </a:solidFill>
            </a:rPr>
            <a:t>ერთიანი ლექსიკონი</a:t>
          </a:r>
          <a:endParaRPr lang="en-US" sz="2800" dirty="0">
            <a:solidFill>
              <a:schemeClr val="tx1"/>
            </a:solidFill>
          </a:endParaRPr>
        </a:p>
      </dgm:t>
    </dgm:pt>
    <dgm:pt modelId="{E3E5D7F1-1B24-49FD-BFE5-32379B97BA1D}" type="parTrans" cxnId="{A5A6C7AA-C86D-4EE1-B939-A6EF2BCDCD32}">
      <dgm:prSet/>
      <dgm:spPr/>
      <dgm:t>
        <a:bodyPr/>
        <a:lstStyle/>
        <a:p>
          <a:endParaRPr lang="en-US" sz="1600"/>
        </a:p>
      </dgm:t>
    </dgm:pt>
    <dgm:pt modelId="{33128AC2-A386-4FBA-A167-754E936B237C}" type="sibTrans" cxnId="{A5A6C7AA-C86D-4EE1-B939-A6EF2BCDCD32}">
      <dgm:prSet/>
      <dgm:spPr/>
      <dgm:t>
        <a:bodyPr/>
        <a:lstStyle/>
        <a:p>
          <a:endParaRPr lang="en-US" sz="1600"/>
        </a:p>
      </dgm:t>
    </dgm:pt>
    <dgm:pt modelId="{FE725441-B90B-4B30-9A6F-A7A883386711}" type="pres">
      <dgm:prSet presAssocID="{CECFADF0-AB63-419D-86AE-3052D5A4D660}" presName="linear" presStyleCnt="0">
        <dgm:presLayoutVars>
          <dgm:animLvl val="lvl"/>
          <dgm:resizeHandles val="exact"/>
        </dgm:presLayoutVars>
      </dgm:prSet>
      <dgm:spPr/>
    </dgm:pt>
    <dgm:pt modelId="{03862913-D440-4CC3-BE67-5CB85566C700}" type="pres">
      <dgm:prSet presAssocID="{ADEA5A24-894A-4F65-9EA8-7F4C6E9B5903}" presName="parentText" presStyleLbl="node1" presStyleIdx="0" presStyleCnt="8" custLinFactY="-25579" custLinFactNeighborX="7167" custLinFactNeighborY="-100000">
        <dgm:presLayoutVars>
          <dgm:chMax val="0"/>
          <dgm:bulletEnabled val="1"/>
        </dgm:presLayoutVars>
      </dgm:prSet>
      <dgm:spPr/>
    </dgm:pt>
    <dgm:pt modelId="{31D42E4F-5C4A-4863-9E50-7F48C28AB01B}" type="pres">
      <dgm:prSet presAssocID="{3EE9405A-3895-4256-890B-869B9A5FB1A8}" presName="spacer" presStyleCnt="0"/>
      <dgm:spPr/>
    </dgm:pt>
    <dgm:pt modelId="{B5E21E34-FB87-480E-98B3-5DE0C552A299}" type="pres">
      <dgm:prSet presAssocID="{FC433EB6-63A8-4F7A-A93C-BABCCF97399D}" presName="parentText" presStyleLbl="node1" presStyleIdx="1" presStyleCnt="8">
        <dgm:presLayoutVars>
          <dgm:chMax val="0"/>
          <dgm:bulletEnabled val="1"/>
        </dgm:presLayoutVars>
      </dgm:prSet>
      <dgm:spPr/>
    </dgm:pt>
    <dgm:pt modelId="{E3463A4D-AC09-4241-AC5B-AB31BFF2D764}" type="pres">
      <dgm:prSet presAssocID="{2A64297E-4BAE-40A4-B89F-968B29D0CBB7}" presName="spacer" presStyleCnt="0"/>
      <dgm:spPr/>
    </dgm:pt>
    <dgm:pt modelId="{BC242979-B2D9-471E-B075-FF5AE45325B9}" type="pres">
      <dgm:prSet presAssocID="{243E3B3A-7FE6-4DE9-AAF5-41DC813D0B6B}" presName="parentText" presStyleLbl="node1" presStyleIdx="2" presStyleCnt="8" custLinFactY="-4276" custLinFactNeighborX="-1898" custLinFactNeighborY="-100000">
        <dgm:presLayoutVars>
          <dgm:chMax val="0"/>
          <dgm:bulletEnabled val="1"/>
        </dgm:presLayoutVars>
      </dgm:prSet>
      <dgm:spPr/>
    </dgm:pt>
    <dgm:pt modelId="{72C6C52A-E3A1-42BC-86FB-12D3ADC2A3B9}" type="pres">
      <dgm:prSet presAssocID="{1057D66F-9C9A-4CDD-87D2-C602691E9361}" presName="spacer" presStyleCnt="0"/>
      <dgm:spPr/>
    </dgm:pt>
    <dgm:pt modelId="{8A231CD7-61F7-49E4-A950-5F42311F8B35}" type="pres">
      <dgm:prSet presAssocID="{7AD389C2-D206-4259-9B69-2AC537FCDC2C}" presName="parentText" presStyleLbl="node1" presStyleIdx="3" presStyleCnt="8">
        <dgm:presLayoutVars>
          <dgm:chMax val="0"/>
          <dgm:bulletEnabled val="1"/>
        </dgm:presLayoutVars>
      </dgm:prSet>
      <dgm:spPr/>
    </dgm:pt>
    <dgm:pt modelId="{86915627-6F73-424B-A8BC-85FD87DF0BCA}" type="pres">
      <dgm:prSet presAssocID="{49013067-2E20-436F-A4AE-711A3222ED89}" presName="spacer" presStyleCnt="0"/>
      <dgm:spPr/>
    </dgm:pt>
    <dgm:pt modelId="{DF1AA311-8E51-443B-BD8B-E40E2C82E9A4}" type="pres">
      <dgm:prSet presAssocID="{9708C8F4-0DA5-4434-A517-FFAD4EDA629A}" presName="parentText" presStyleLbl="node1" presStyleIdx="4" presStyleCnt="8">
        <dgm:presLayoutVars>
          <dgm:chMax val="0"/>
          <dgm:bulletEnabled val="1"/>
        </dgm:presLayoutVars>
      </dgm:prSet>
      <dgm:spPr/>
    </dgm:pt>
    <dgm:pt modelId="{665C1EA9-9A1B-4E77-88E7-6A0FD4A8BB74}" type="pres">
      <dgm:prSet presAssocID="{DF1F66DC-2896-45E3-9DF7-5F1B08EA809D}" presName="spacer" presStyleCnt="0"/>
      <dgm:spPr/>
    </dgm:pt>
    <dgm:pt modelId="{14A38F01-BA06-40B9-8633-9A4272C507F4}" type="pres">
      <dgm:prSet presAssocID="{DF4DC6EA-C863-4228-B7AB-E44AAA264F14}" presName="parentText" presStyleLbl="node1" presStyleIdx="5" presStyleCnt="8">
        <dgm:presLayoutVars>
          <dgm:chMax val="0"/>
          <dgm:bulletEnabled val="1"/>
        </dgm:presLayoutVars>
      </dgm:prSet>
      <dgm:spPr/>
    </dgm:pt>
    <dgm:pt modelId="{786E74B1-2302-4BF1-A47A-2997DFE3C801}" type="pres">
      <dgm:prSet presAssocID="{09981D54-B434-4DCB-922A-2A62626316E5}" presName="spacer" presStyleCnt="0"/>
      <dgm:spPr/>
    </dgm:pt>
    <dgm:pt modelId="{85B95368-E2E2-485C-B05E-79AB359A6F14}" type="pres">
      <dgm:prSet presAssocID="{EE79C5B9-2C1C-4B3D-ACDB-8539ABBF5D00}" presName="parentText" presStyleLbl="node1" presStyleIdx="6" presStyleCnt="8">
        <dgm:presLayoutVars>
          <dgm:chMax val="0"/>
          <dgm:bulletEnabled val="1"/>
        </dgm:presLayoutVars>
      </dgm:prSet>
      <dgm:spPr/>
    </dgm:pt>
    <dgm:pt modelId="{58925C93-31B9-489E-B293-EFEB39216F0C}" type="pres">
      <dgm:prSet presAssocID="{E30035CE-91D9-47DF-A35F-07B9DC40B04E}" presName="spacer" presStyleCnt="0"/>
      <dgm:spPr/>
    </dgm:pt>
    <dgm:pt modelId="{B663B5F2-8E09-4ADD-9714-8EE516BE7EC7}" type="pres">
      <dgm:prSet presAssocID="{3F5D14DB-887F-49B9-B319-2E8A110E4D76}" presName="parentText" presStyleLbl="node1" presStyleIdx="7" presStyleCnt="8">
        <dgm:presLayoutVars>
          <dgm:chMax val="0"/>
          <dgm:bulletEnabled val="1"/>
        </dgm:presLayoutVars>
      </dgm:prSet>
      <dgm:spPr/>
    </dgm:pt>
  </dgm:ptLst>
  <dgm:cxnLst>
    <dgm:cxn modelId="{19DE1E23-0200-400B-A5DC-811B8437B812}" srcId="{CECFADF0-AB63-419D-86AE-3052D5A4D660}" destId="{FC433EB6-63A8-4F7A-A93C-BABCCF97399D}" srcOrd="1" destOrd="0" parTransId="{028EB772-0EB6-4F31-9AED-C2E3CCD98726}" sibTransId="{2A64297E-4BAE-40A4-B89F-968B29D0CBB7}"/>
    <dgm:cxn modelId="{34C18826-CB91-45B2-A96D-61C40B9F90CC}" type="presOf" srcId="{ADEA5A24-894A-4F65-9EA8-7F4C6E9B5903}" destId="{03862913-D440-4CC3-BE67-5CB85566C700}" srcOrd="0" destOrd="0" presId="urn:microsoft.com/office/officeart/2005/8/layout/vList2"/>
    <dgm:cxn modelId="{A2070A27-B35D-496D-8C76-4C6FD1BA47DB}" type="presOf" srcId="{EE79C5B9-2C1C-4B3D-ACDB-8539ABBF5D00}" destId="{85B95368-E2E2-485C-B05E-79AB359A6F14}" srcOrd="0" destOrd="0" presId="urn:microsoft.com/office/officeart/2005/8/layout/vList2"/>
    <dgm:cxn modelId="{19EAAA27-F0D1-4B0D-85CF-FF14857E0314}" srcId="{CECFADF0-AB63-419D-86AE-3052D5A4D660}" destId="{EE79C5B9-2C1C-4B3D-ACDB-8539ABBF5D00}" srcOrd="6" destOrd="0" parTransId="{04CADD6E-7BCC-4629-9907-B6A8DC0B4B56}" sibTransId="{E30035CE-91D9-47DF-A35F-07B9DC40B04E}"/>
    <dgm:cxn modelId="{C2E12735-C306-43BE-B784-AE1CCF76B475}" type="presOf" srcId="{9708C8F4-0DA5-4434-A517-FFAD4EDA629A}" destId="{DF1AA311-8E51-443B-BD8B-E40E2C82E9A4}" srcOrd="0" destOrd="0" presId="urn:microsoft.com/office/officeart/2005/8/layout/vList2"/>
    <dgm:cxn modelId="{439EFA5C-FF68-4DB6-83BC-80807B227E04}" srcId="{CECFADF0-AB63-419D-86AE-3052D5A4D660}" destId="{9708C8F4-0DA5-4434-A517-FFAD4EDA629A}" srcOrd="4" destOrd="0" parTransId="{517990BE-F11D-4A1E-868A-C9BA760BFEB7}" sibTransId="{DF1F66DC-2896-45E3-9DF7-5F1B08EA809D}"/>
    <dgm:cxn modelId="{81B73141-08CE-458F-9E60-2953C6A32989}" type="presOf" srcId="{CECFADF0-AB63-419D-86AE-3052D5A4D660}" destId="{FE725441-B90B-4B30-9A6F-A7A883386711}" srcOrd="0" destOrd="0" presId="urn:microsoft.com/office/officeart/2005/8/layout/vList2"/>
    <dgm:cxn modelId="{42D5F841-3AE8-4B8B-8243-F3AACB3ADE81}" srcId="{CECFADF0-AB63-419D-86AE-3052D5A4D660}" destId="{7AD389C2-D206-4259-9B69-2AC537FCDC2C}" srcOrd="3" destOrd="0" parTransId="{89C25FF5-CB15-4E9A-B2B6-3D314724734E}" sibTransId="{49013067-2E20-436F-A4AE-711A3222ED89}"/>
    <dgm:cxn modelId="{DF934954-948A-4E1A-AB0C-AFBC81B99ACE}" type="presOf" srcId="{DF4DC6EA-C863-4228-B7AB-E44AAA264F14}" destId="{14A38F01-BA06-40B9-8633-9A4272C507F4}" srcOrd="0" destOrd="0" presId="urn:microsoft.com/office/officeart/2005/8/layout/vList2"/>
    <dgm:cxn modelId="{7F9CC974-6A42-47C4-9CAA-062F1747AF82}" srcId="{CECFADF0-AB63-419D-86AE-3052D5A4D660}" destId="{ADEA5A24-894A-4F65-9EA8-7F4C6E9B5903}" srcOrd="0" destOrd="0" parTransId="{1E75CA5C-C48B-4C58-99B0-B70DEF746E17}" sibTransId="{3EE9405A-3895-4256-890B-869B9A5FB1A8}"/>
    <dgm:cxn modelId="{896C8F58-9ADA-48D8-84CF-1FD2FBA72BEA}" type="presOf" srcId="{7AD389C2-D206-4259-9B69-2AC537FCDC2C}" destId="{8A231CD7-61F7-49E4-A950-5F42311F8B35}" srcOrd="0" destOrd="0" presId="urn:microsoft.com/office/officeart/2005/8/layout/vList2"/>
    <dgm:cxn modelId="{BAD5465A-6989-435F-9054-8736B6A93FCD}" srcId="{CECFADF0-AB63-419D-86AE-3052D5A4D660}" destId="{DF4DC6EA-C863-4228-B7AB-E44AAA264F14}" srcOrd="5" destOrd="0" parTransId="{F0817278-5C21-4E26-B3F6-193C920DB853}" sibTransId="{09981D54-B434-4DCB-922A-2A62626316E5}"/>
    <dgm:cxn modelId="{CCC1965A-E4EA-4C72-9EB6-B769BE3A4579}" type="presOf" srcId="{3F5D14DB-887F-49B9-B319-2E8A110E4D76}" destId="{B663B5F2-8E09-4ADD-9714-8EE516BE7EC7}" srcOrd="0" destOrd="0" presId="urn:microsoft.com/office/officeart/2005/8/layout/vList2"/>
    <dgm:cxn modelId="{7A5A8697-85A9-4828-BF59-D710E551761C}" type="presOf" srcId="{FC433EB6-63A8-4F7A-A93C-BABCCF97399D}" destId="{B5E21E34-FB87-480E-98B3-5DE0C552A299}" srcOrd="0" destOrd="0" presId="urn:microsoft.com/office/officeart/2005/8/layout/vList2"/>
    <dgm:cxn modelId="{A5A6C7AA-C86D-4EE1-B939-A6EF2BCDCD32}" srcId="{CECFADF0-AB63-419D-86AE-3052D5A4D660}" destId="{3F5D14DB-887F-49B9-B319-2E8A110E4D76}" srcOrd="7" destOrd="0" parTransId="{E3E5D7F1-1B24-49FD-BFE5-32379B97BA1D}" sibTransId="{33128AC2-A386-4FBA-A167-754E936B237C}"/>
    <dgm:cxn modelId="{139594CB-85B2-4A25-8D1D-6001A7B04338}" srcId="{CECFADF0-AB63-419D-86AE-3052D5A4D660}" destId="{243E3B3A-7FE6-4DE9-AAF5-41DC813D0B6B}" srcOrd="2" destOrd="0" parTransId="{2EE520DF-A493-445B-9A8B-39E41BC6CBAD}" sibTransId="{1057D66F-9C9A-4CDD-87D2-C602691E9361}"/>
    <dgm:cxn modelId="{0A4F81E5-E9C2-4F25-B718-867CCBF5F557}" type="presOf" srcId="{243E3B3A-7FE6-4DE9-AAF5-41DC813D0B6B}" destId="{BC242979-B2D9-471E-B075-FF5AE45325B9}" srcOrd="0" destOrd="0" presId="urn:microsoft.com/office/officeart/2005/8/layout/vList2"/>
    <dgm:cxn modelId="{B5C19897-6699-4E8C-A7B9-354328E53AF7}" type="presParOf" srcId="{FE725441-B90B-4B30-9A6F-A7A883386711}" destId="{03862913-D440-4CC3-BE67-5CB85566C700}" srcOrd="0" destOrd="0" presId="urn:microsoft.com/office/officeart/2005/8/layout/vList2"/>
    <dgm:cxn modelId="{D2B48175-D5BD-455D-A9D5-D505F1D4C95C}" type="presParOf" srcId="{FE725441-B90B-4B30-9A6F-A7A883386711}" destId="{31D42E4F-5C4A-4863-9E50-7F48C28AB01B}" srcOrd="1" destOrd="0" presId="urn:microsoft.com/office/officeart/2005/8/layout/vList2"/>
    <dgm:cxn modelId="{5B4E056A-4C49-4CD0-93A0-BB177A16C68E}" type="presParOf" srcId="{FE725441-B90B-4B30-9A6F-A7A883386711}" destId="{B5E21E34-FB87-480E-98B3-5DE0C552A299}" srcOrd="2" destOrd="0" presId="urn:microsoft.com/office/officeart/2005/8/layout/vList2"/>
    <dgm:cxn modelId="{AE0490FE-A8A4-4824-85CE-96EEFB52D6DB}" type="presParOf" srcId="{FE725441-B90B-4B30-9A6F-A7A883386711}" destId="{E3463A4D-AC09-4241-AC5B-AB31BFF2D764}" srcOrd="3" destOrd="0" presId="urn:microsoft.com/office/officeart/2005/8/layout/vList2"/>
    <dgm:cxn modelId="{C5261C3E-0219-4CB9-B2A9-2077C05037CB}" type="presParOf" srcId="{FE725441-B90B-4B30-9A6F-A7A883386711}" destId="{BC242979-B2D9-471E-B075-FF5AE45325B9}" srcOrd="4" destOrd="0" presId="urn:microsoft.com/office/officeart/2005/8/layout/vList2"/>
    <dgm:cxn modelId="{1F0A9D07-7A53-4EAD-B266-91394D3271A5}" type="presParOf" srcId="{FE725441-B90B-4B30-9A6F-A7A883386711}" destId="{72C6C52A-E3A1-42BC-86FB-12D3ADC2A3B9}" srcOrd="5" destOrd="0" presId="urn:microsoft.com/office/officeart/2005/8/layout/vList2"/>
    <dgm:cxn modelId="{C64DA20F-E6AF-4922-AF88-8EAD101E7D84}" type="presParOf" srcId="{FE725441-B90B-4B30-9A6F-A7A883386711}" destId="{8A231CD7-61F7-49E4-A950-5F42311F8B35}" srcOrd="6" destOrd="0" presId="urn:microsoft.com/office/officeart/2005/8/layout/vList2"/>
    <dgm:cxn modelId="{D0E1713A-2061-4B03-831B-AE430FFC8FAD}" type="presParOf" srcId="{FE725441-B90B-4B30-9A6F-A7A883386711}" destId="{86915627-6F73-424B-A8BC-85FD87DF0BCA}" srcOrd="7" destOrd="0" presId="urn:microsoft.com/office/officeart/2005/8/layout/vList2"/>
    <dgm:cxn modelId="{F97759DB-1CB7-4772-A4E0-AA5498110293}" type="presParOf" srcId="{FE725441-B90B-4B30-9A6F-A7A883386711}" destId="{DF1AA311-8E51-443B-BD8B-E40E2C82E9A4}" srcOrd="8" destOrd="0" presId="urn:microsoft.com/office/officeart/2005/8/layout/vList2"/>
    <dgm:cxn modelId="{3C6252D3-FBCF-4188-B89C-902B69ED343B}" type="presParOf" srcId="{FE725441-B90B-4B30-9A6F-A7A883386711}" destId="{665C1EA9-9A1B-4E77-88E7-6A0FD4A8BB74}" srcOrd="9" destOrd="0" presId="urn:microsoft.com/office/officeart/2005/8/layout/vList2"/>
    <dgm:cxn modelId="{42AD1E73-7A5D-45C9-BA76-A8F773A2B26C}" type="presParOf" srcId="{FE725441-B90B-4B30-9A6F-A7A883386711}" destId="{14A38F01-BA06-40B9-8633-9A4272C507F4}" srcOrd="10" destOrd="0" presId="urn:microsoft.com/office/officeart/2005/8/layout/vList2"/>
    <dgm:cxn modelId="{23A76826-A3FB-4A28-A292-F0D252672270}" type="presParOf" srcId="{FE725441-B90B-4B30-9A6F-A7A883386711}" destId="{786E74B1-2302-4BF1-A47A-2997DFE3C801}" srcOrd="11" destOrd="0" presId="urn:microsoft.com/office/officeart/2005/8/layout/vList2"/>
    <dgm:cxn modelId="{808F7A44-2F82-4B7A-B485-BB66DC5591D3}" type="presParOf" srcId="{FE725441-B90B-4B30-9A6F-A7A883386711}" destId="{85B95368-E2E2-485C-B05E-79AB359A6F14}" srcOrd="12" destOrd="0" presId="urn:microsoft.com/office/officeart/2005/8/layout/vList2"/>
    <dgm:cxn modelId="{6BB40733-BE96-4908-AD19-969E25DBDC0A}" type="presParOf" srcId="{FE725441-B90B-4B30-9A6F-A7A883386711}" destId="{58925C93-31B9-489E-B293-EFEB39216F0C}" srcOrd="13" destOrd="0" presId="urn:microsoft.com/office/officeart/2005/8/layout/vList2"/>
    <dgm:cxn modelId="{84441B17-EE5E-4F12-B4F3-74B31069E23C}" type="presParOf" srcId="{FE725441-B90B-4B30-9A6F-A7A883386711}" destId="{B663B5F2-8E09-4ADD-9714-8EE516BE7EC7}"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B3F8E-C09C-C549-923E-7387F09118CB}" type="doc">
      <dgm:prSet loTypeId="urn:microsoft.com/office/officeart/2005/8/layout/chevron1" loCatId="process" qsTypeId="urn:microsoft.com/office/officeart/2005/8/quickstyle/simple4" qsCatId="simple" csTypeId="urn:microsoft.com/office/officeart/2005/8/colors/accent1_2#5" csCatId="accent1" phldr="1"/>
      <dgm:spPr/>
    </dgm:pt>
    <dgm:pt modelId="{72B82299-7A21-FD4F-94E3-11EAA54420A6}">
      <dgm:prSet phldrT="[Text]" custT="1"/>
      <dgm:spPr>
        <a:solidFill>
          <a:schemeClr val="accent1"/>
        </a:solidFill>
        <a:ln>
          <a:noFill/>
        </a:ln>
      </dgm:spPr>
      <dgm:t>
        <a:bodyPr/>
        <a:lstStyle/>
        <a:p>
          <a:pPr algn="ctr"/>
          <a:r>
            <a:rPr lang="ka-GE" sz="1900" dirty="0">
              <a:solidFill>
                <a:srgbClr val="FFFFFF"/>
              </a:solidFill>
              <a:latin typeface="Times New Roman"/>
              <a:cs typeface="Times New Roman"/>
            </a:rPr>
            <a:t>საქართველო</a:t>
          </a:r>
          <a:r>
            <a:rPr lang="en-US" sz="2000" dirty="0">
              <a:solidFill>
                <a:srgbClr val="FFFFFF"/>
              </a:solidFill>
              <a:latin typeface="Times New Roman"/>
              <a:cs typeface="Times New Roman"/>
            </a:rPr>
            <a:t> 2020</a:t>
          </a:r>
        </a:p>
      </dgm:t>
    </dgm:pt>
    <dgm:pt modelId="{A52E70DF-C294-2E48-8BAB-1C00CC29AEC1}" type="parTrans" cxnId="{E3B586B8-52E5-704A-B2DD-65377694B55B}">
      <dgm:prSet/>
      <dgm:spPr/>
      <dgm:t>
        <a:bodyPr/>
        <a:lstStyle/>
        <a:p>
          <a:endParaRPr lang="en-US" sz="2000">
            <a:latin typeface="Times New Roman"/>
            <a:cs typeface="Times New Roman"/>
          </a:endParaRPr>
        </a:p>
      </dgm:t>
    </dgm:pt>
    <dgm:pt modelId="{807CE050-05F6-6F48-A804-3FE0F530EEF9}" type="sibTrans" cxnId="{E3B586B8-52E5-704A-B2DD-65377694B55B}">
      <dgm:prSet/>
      <dgm:spPr/>
      <dgm:t>
        <a:bodyPr/>
        <a:lstStyle/>
        <a:p>
          <a:endParaRPr lang="en-US" sz="2000">
            <a:latin typeface="Times New Roman"/>
            <a:cs typeface="Times New Roman"/>
          </a:endParaRPr>
        </a:p>
      </dgm:t>
    </dgm:pt>
    <dgm:pt modelId="{9DB84365-FA5F-B343-B475-18754763843A}">
      <dgm:prSet phldrT="[Text]" custT="1"/>
      <dgm:spPr>
        <a:solidFill>
          <a:schemeClr val="accent1"/>
        </a:solidFill>
      </dgm:spPr>
      <dgm:t>
        <a:bodyPr/>
        <a:lstStyle/>
        <a:p>
          <a:pPr algn="ctr">
            <a:spcAft>
              <a:spcPts val="240"/>
            </a:spcAft>
          </a:pPr>
          <a:r>
            <a:rPr lang="ka-GE" sz="1900" dirty="0">
              <a:solidFill>
                <a:srgbClr val="FFFFFF"/>
              </a:solidFill>
              <a:latin typeface="Times New Roman"/>
              <a:cs typeface="Times New Roman"/>
            </a:rPr>
            <a:t>საქართველო</a:t>
          </a:r>
          <a:r>
            <a:rPr lang="en-US" sz="2000" dirty="0">
              <a:solidFill>
                <a:srgbClr val="FFFFFF"/>
              </a:solidFill>
              <a:latin typeface="Times New Roman"/>
              <a:cs typeface="Times New Roman"/>
            </a:rPr>
            <a:t> 2030</a:t>
          </a:r>
        </a:p>
      </dgm:t>
    </dgm:pt>
    <dgm:pt modelId="{D3D437BC-8063-7946-BE01-7DD2B5D9FE15}" type="parTrans" cxnId="{E0A9B536-FD0A-A543-B8D1-2842E99B4AAB}">
      <dgm:prSet/>
      <dgm:spPr/>
      <dgm:t>
        <a:bodyPr/>
        <a:lstStyle/>
        <a:p>
          <a:endParaRPr lang="en-US" sz="2000">
            <a:latin typeface="Times New Roman"/>
            <a:cs typeface="Times New Roman"/>
          </a:endParaRPr>
        </a:p>
      </dgm:t>
    </dgm:pt>
    <dgm:pt modelId="{EB663067-DE04-4B47-9D20-0D6CD7B359EA}" type="sibTrans" cxnId="{E0A9B536-FD0A-A543-B8D1-2842E99B4AAB}">
      <dgm:prSet/>
      <dgm:spPr/>
      <dgm:t>
        <a:bodyPr/>
        <a:lstStyle/>
        <a:p>
          <a:endParaRPr lang="en-US" sz="2000">
            <a:latin typeface="Times New Roman"/>
            <a:cs typeface="Times New Roman"/>
          </a:endParaRPr>
        </a:p>
      </dgm:t>
    </dgm:pt>
    <dgm:pt modelId="{C41C4473-9DF3-5942-80BE-6D74FF53C76F}">
      <dgm:prSet custT="1"/>
      <dgm:spPr>
        <a:solidFill>
          <a:schemeClr val="accent1"/>
        </a:solidFill>
      </dgm:spPr>
      <dgm:t>
        <a:bodyPr/>
        <a:lstStyle/>
        <a:p>
          <a:pPr>
            <a:spcAft>
              <a:spcPts val="240"/>
            </a:spcAft>
          </a:pPr>
          <a:r>
            <a:rPr lang="ka-GE" sz="1900" dirty="0">
              <a:solidFill>
                <a:srgbClr val="FFFFFF"/>
              </a:solidFill>
              <a:latin typeface="Times New Roman"/>
              <a:cs typeface="Times New Roman"/>
            </a:rPr>
            <a:t>საქართველო</a:t>
          </a:r>
          <a:r>
            <a:rPr lang="en-US" sz="2000" dirty="0">
              <a:solidFill>
                <a:srgbClr val="FFFFFF"/>
              </a:solidFill>
              <a:latin typeface="Times New Roman"/>
              <a:cs typeface="Times New Roman"/>
            </a:rPr>
            <a:t> 2050</a:t>
          </a:r>
        </a:p>
      </dgm:t>
    </dgm:pt>
    <dgm:pt modelId="{EAABAE7E-B1F3-B343-B724-396B64A9E39D}" type="parTrans" cxnId="{B66B091A-3A04-3B46-AF49-9407F4C37746}">
      <dgm:prSet/>
      <dgm:spPr/>
      <dgm:t>
        <a:bodyPr/>
        <a:lstStyle/>
        <a:p>
          <a:endParaRPr lang="en-US" sz="2000">
            <a:latin typeface="Times New Roman"/>
            <a:cs typeface="Times New Roman"/>
          </a:endParaRPr>
        </a:p>
      </dgm:t>
    </dgm:pt>
    <dgm:pt modelId="{23206B63-6E3D-BC43-B7BA-3FFE5E6BAF8E}" type="sibTrans" cxnId="{B66B091A-3A04-3B46-AF49-9407F4C37746}">
      <dgm:prSet/>
      <dgm:spPr/>
      <dgm:t>
        <a:bodyPr/>
        <a:lstStyle/>
        <a:p>
          <a:endParaRPr lang="en-US" sz="2000">
            <a:latin typeface="Times New Roman"/>
            <a:cs typeface="Times New Roman"/>
          </a:endParaRPr>
        </a:p>
      </dgm:t>
    </dgm:pt>
    <dgm:pt modelId="{1B013C60-7F52-2B4C-B53F-E28EDC4972B5}">
      <dgm:prSet phldrT="[Text]" custT="1"/>
      <dgm:spPr>
        <a:solidFill>
          <a:schemeClr val="accent1"/>
        </a:solidFill>
      </dgm:spPr>
      <dgm:t>
        <a:bodyPr/>
        <a:lstStyle/>
        <a:p>
          <a:pPr algn="ctr">
            <a:spcAft>
              <a:spcPts val="240"/>
            </a:spcAft>
          </a:pPr>
          <a:r>
            <a:rPr lang="ka-GE" sz="1900" dirty="0">
              <a:solidFill>
                <a:srgbClr val="FFFFFF"/>
              </a:solidFill>
              <a:latin typeface="Times New Roman"/>
              <a:cs typeface="Times New Roman"/>
            </a:rPr>
            <a:t>საქართველო</a:t>
          </a:r>
          <a:r>
            <a:rPr lang="en-US" sz="2000" dirty="0">
              <a:solidFill>
                <a:srgbClr val="FFFFFF"/>
              </a:solidFill>
              <a:latin typeface="Times New Roman"/>
              <a:cs typeface="Times New Roman"/>
            </a:rPr>
            <a:t> 2025</a:t>
          </a:r>
        </a:p>
      </dgm:t>
    </dgm:pt>
    <dgm:pt modelId="{4374BCE0-B2AA-F44D-96BE-07B3BD85CA7B}" type="sibTrans" cxnId="{82113BF1-ECF6-4541-9114-9AFE74437A3A}">
      <dgm:prSet/>
      <dgm:spPr/>
      <dgm:t>
        <a:bodyPr/>
        <a:lstStyle/>
        <a:p>
          <a:endParaRPr lang="en-US" sz="2000">
            <a:latin typeface="Times New Roman"/>
            <a:cs typeface="Times New Roman"/>
          </a:endParaRPr>
        </a:p>
      </dgm:t>
    </dgm:pt>
    <dgm:pt modelId="{F162BD31-80B9-4243-A2C9-E00898721A0B}" type="parTrans" cxnId="{82113BF1-ECF6-4541-9114-9AFE74437A3A}">
      <dgm:prSet/>
      <dgm:spPr/>
      <dgm:t>
        <a:bodyPr/>
        <a:lstStyle/>
        <a:p>
          <a:endParaRPr lang="en-US" sz="2000">
            <a:latin typeface="Times New Roman"/>
            <a:cs typeface="Times New Roman"/>
          </a:endParaRPr>
        </a:p>
      </dgm:t>
    </dgm:pt>
    <dgm:pt modelId="{664D1A54-F37F-F245-A41C-8776F304BA23}" type="pres">
      <dgm:prSet presAssocID="{BB0B3F8E-C09C-C549-923E-7387F09118CB}" presName="Name0" presStyleCnt="0">
        <dgm:presLayoutVars>
          <dgm:dir/>
          <dgm:animLvl val="lvl"/>
          <dgm:resizeHandles val="exact"/>
        </dgm:presLayoutVars>
      </dgm:prSet>
      <dgm:spPr/>
    </dgm:pt>
    <dgm:pt modelId="{C2998DBE-5596-9F49-856A-212F989727F7}" type="pres">
      <dgm:prSet presAssocID="{72B82299-7A21-FD4F-94E3-11EAA54420A6}" presName="parTxOnly" presStyleLbl="node1" presStyleIdx="0" presStyleCnt="4" custScaleX="449623" custScaleY="416701" custLinFactX="42394" custLinFactNeighborX="100000" custLinFactNeighborY="22574">
        <dgm:presLayoutVars>
          <dgm:chMax val="0"/>
          <dgm:chPref val="0"/>
          <dgm:bulletEnabled val="1"/>
        </dgm:presLayoutVars>
      </dgm:prSet>
      <dgm:spPr/>
    </dgm:pt>
    <dgm:pt modelId="{45024745-6CC2-B74A-9024-E5F70249B42D}" type="pres">
      <dgm:prSet presAssocID="{807CE050-05F6-6F48-A804-3FE0F530EEF9}" presName="parTxOnlySpace" presStyleCnt="0"/>
      <dgm:spPr/>
    </dgm:pt>
    <dgm:pt modelId="{0B07A32D-5A41-2D45-9EAE-49073C00FF87}" type="pres">
      <dgm:prSet presAssocID="{1B013C60-7F52-2B4C-B53F-E28EDC4972B5}" presName="parTxOnly" presStyleLbl="node1" presStyleIdx="1" presStyleCnt="4" custScaleX="472075" custScaleY="425234" custLinFactX="29569" custLinFactNeighborX="100000" custLinFactNeighborY="22574">
        <dgm:presLayoutVars>
          <dgm:chMax val="0"/>
          <dgm:chPref val="0"/>
          <dgm:bulletEnabled val="1"/>
        </dgm:presLayoutVars>
      </dgm:prSet>
      <dgm:spPr/>
    </dgm:pt>
    <dgm:pt modelId="{4683EDCF-B47C-634B-8314-CA12C5A65552}" type="pres">
      <dgm:prSet presAssocID="{4374BCE0-B2AA-F44D-96BE-07B3BD85CA7B}" presName="parTxOnlySpace" presStyleCnt="0"/>
      <dgm:spPr/>
    </dgm:pt>
    <dgm:pt modelId="{386AF56E-3FB2-6740-86BC-95033FAB07FD}" type="pres">
      <dgm:prSet presAssocID="{9DB84365-FA5F-B343-B475-18754763843A}" presName="parTxOnly" presStyleLbl="node1" presStyleIdx="2" presStyleCnt="4" custScaleX="460063" custScaleY="419151" custLinFactX="15581" custLinFactNeighborX="100000" custLinFactNeighborY="25615">
        <dgm:presLayoutVars>
          <dgm:chMax val="0"/>
          <dgm:chPref val="0"/>
          <dgm:bulletEnabled val="1"/>
        </dgm:presLayoutVars>
      </dgm:prSet>
      <dgm:spPr/>
    </dgm:pt>
    <dgm:pt modelId="{97A6FCE1-909E-D84C-B57D-B0133D86056F}" type="pres">
      <dgm:prSet presAssocID="{EB663067-DE04-4B47-9D20-0D6CD7B359EA}" presName="parTxOnlySpace" presStyleCnt="0"/>
      <dgm:spPr/>
    </dgm:pt>
    <dgm:pt modelId="{35CB89E7-DBD7-EA4F-B197-44442D3468E1}" type="pres">
      <dgm:prSet presAssocID="{C41C4473-9DF3-5942-80BE-6D74FF53C76F}" presName="parTxOnly" presStyleLbl="node1" presStyleIdx="3" presStyleCnt="4" custScaleX="461361" custScaleY="421053" custLinFactNeighborX="21358" custLinFactNeighborY="24665">
        <dgm:presLayoutVars>
          <dgm:chMax val="0"/>
          <dgm:chPref val="0"/>
          <dgm:bulletEnabled val="1"/>
        </dgm:presLayoutVars>
      </dgm:prSet>
      <dgm:spPr/>
    </dgm:pt>
  </dgm:ptLst>
  <dgm:cxnLst>
    <dgm:cxn modelId="{B66B091A-3A04-3B46-AF49-9407F4C37746}" srcId="{BB0B3F8E-C09C-C549-923E-7387F09118CB}" destId="{C41C4473-9DF3-5942-80BE-6D74FF53C76F}" srcOrd="3" destOrd="0" parTransId="{EAABAE7E-B1F3-B343-B724-396B64A9E39D}" sibTransId="{23206B63-6E3D-BC43-B7BA-3FFE5E6BAF8E}"/>
    <dgm:cxn modelId="{08078A26-49E8-EC49-8585-8E54BBA9641C}" type="presOf" srcId="{72B82299-7A21-FD4F-94E3-11EAA54420A6}" destId="{C2998DBE-5596-9F49-856A-212F989727F7}" srcOrd="0" destOrd="0" presId="urn:microsoft.com/office/officeart/2005/8/layout/chevron1"/>
    <dgm:cxn modelId="{E0A9B536-FD0A-A543-B8D1-2842E99B4AAB}" srcId="{BB0B3F8E-C09C-C549-923E-7387F09118CB}" destId="{9DB84365-FA5F-B343-B475-18754763843A}" srcOrd="2" destOrd="0" parTransId="{D3D437BC-8063-7946-BE01-7DD2B5D9FE15}" sibTransId="{EB663067-DE04-4B47-9D20-0D6CD7B359EA}"/>
    <dgm:cxn modelId="{F6BB1569-66A7-914A-89C9-0D2C862F1678}" type="presOf" srcId="{C41C4473-9DF3-5942-80BE-6D74FF53C76F}" destId="{35CB89E7-DBD7-EA4F-B197-44442D3468E1}" srcOrd="0" destOrd="0" presId="urn:microsoft.com/office/officeart/2005/8/layout/chevron1"/>
    <dgm:cxn modelId="{76721C6B-DFFB-8D4A-B412-E63D7B356B2C}" type="presOf" srcId="{BB0B3F8E-C09C-C549-923E-7387F09118CB}" destId="{664D1A54-F37F-F245-A41C-8776F304BA23}" srcOrd="0" destOrd="0" presId="urn:microsoft.com/office/officeart/2005/8/layout/chevron1"/>
    <dgm:cxn modelId="{C0F64F4E-8974-2945-A44B-94D389DF4615}" type="presOf" srcId="{9DB84365-FA5F-B343-B475-18754763843A}" destId="{386AF56E-3FB2-6740-86BC-95033FAB07FD}" srcOrd="0" destOrd="0" presId="urn:microsoft.com/office/officeart/2005/8/layout/chevron1"/>
    <dgm:cxn modelId="{8801BF98-96B4-4649-818D-C191EE5C5D3D}" type="presOf" srcId="{1B013C60-7F52-2B4C-B53F-E28EDC4972B5}" destId="{0B07A32D-5A41-2D45-9EAE-49073C00FF87}" srcOrd="0" destOrd="0" presId="urn:microsoft.com/office/officeart/2005/8/layout/chevron1"/>
    <dgm:cxn modelId="{E3B586B8-52E5-704A-B2DD-65377694B55B}" srcId="{BB0B3F8E-C09C-C549-923E-7387F09118CB}" destId="{72B82299-7A21-FD4F-94E3-11EAA54420A6}" srcOrd="0" destOrd="0" parTransId="{A52E70DF-C294-2E48-8BAB-1C00CC29AEC1}" sibTransId="{807CE050-05F6-6F48-A804-3FE0F530EEF9}"/>
    <dgm:cxn modelId="{82113BF1-ECF6-4541-9114-9AFE74437A3A}" srcId="{BB0B3F8E-C09C-C549-923E-7387F09118CB}" destId="{1B013C60-7F52-2B4C-B53F-E28EDC4972B5}" srcOrd="1" destOrd="0" parTransId="{F162BD31-80B9-4243-A2C9-E00898721A0B}" sibTransId="{4374BCE0-B2AA-F44D-96BE-07B3BD85CA7B}"/>
    <dgm:cxn modelId="{D3F73E16-4EAD-4141-9D6D-28873F167FC3}" type="presParOf" srcId="{664D1A54-F37F-F245-A41C-8776F304BA23}" destId="{C2998DBE-5596-9F49-856A-212F989727F7}" srcOrd="0" destOrd="0" presId="urn:microsoft.com/office/officeart/2005/8/layout/chevron1"/>
    <dgm:cxn modelId="{2C779AAA-1DB3-3247-A306-E4305EEF549F}" type="presParOf" srcId="{664D1A54-F37F-F245-A41C-8776F304BA23}" destId="{45024745-6CC2-B74A-9024-E5F70249B42D}" srcOrd="1" destOrd="0" presId="urn:microsoft.com/office/officeart/2005/8/layout/chevron1"/>
    <dgm:cxn modelId="{869C4BD1-EA0F-9B4A-877E-7D41D34DC6CD}" type="presParOf" srcId="{664D1A54-F37F-F245-A41C-8776F304BA23}" destId="{0B07A32D-5A41-2D45-9EAE-49073C00FF87}" srcOrd="2" destOrd="0" presId="urn:microsoft.com/office/officeart/2005/8/layout/chevron1"/>
    <dgm:cxn modelId="{FB064CC4-21C2-7246-8D4C-23CAB7C3163F}" type="presParOf" srcId="{664D1A54-F37F-F245-A41C-8776F304BA23}" destId="{4683EDCF-B47C-634B-8314-CA12C5A65552}" srcOrd="3" destOrd="0" presId="urn:microsoft.com/office/officeart/2005/8/layout/chevron1"/>
    <dgm:cxn modelId="{1046AC16-64C7-0A48-AC97-0DC6C7CB96AF}" type="presParOf" srcId="{664D1A54-F37F-F245-A41C-8776F304BA23}" destId="{386AF56E-3FB2-6740-86BC-95033FAB07FD}" srcOrd="4" destOrd="0" presId="urn:microsoft.com/office/officeart/2005/8/layout/chevron1"/>
    <dgm:cxn modelId="{8B323662-3E71-644D-A0C4-F3ED1A9343A6}" type="presParOf" srcId="{664D1A54-F37F-F245-A41C-8776F304BA23}" destId="{97A6FCE1-909E-D84C-B57D-B0133D86056F}" srcOrd="5" destOrd="0" presId="urn:microsoft.com/office/officeart/2005/8/layout/chevron1"/>
    <dgm:cxn modelId="{619C5246-3818-3744-8088-A782E14049BF}" type="presParOf" srcId="{664D1A54-F37F-F245-A41C-8776F304BA23}" destId="{35CB89E7-DBD7-EA4F-B197-44442D3468E1}" srcOrd="6"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41EA7E1-6E9C-D244-8F32-5D9B5782E315}" type="doc">
      <dgm:prSet loTypeId="urn:microsoft.com/office/officeart/2005/8/layout/cycle3" loCatId="cycle" qsTypeId="urn:microsoft.com/office/officeart/2005/8/quickstyle/3D3" qsCatId="3D" csTypeId="urn:microsoft.com/office/officeart/2005/8/colors/accent5_2" csCatId="accent5" phldr="1"/>
      <dgm:spPr/>
      <dgm:t>
        <a:bodyPr/>
        <a:lstStyle/>
        <a:p>
          <a:endParaRPr lang="en-US"/>
        </a:p>
      </dgm:t>
    </dgm:pt>
    <dgm:pt modelId="{5101F661-6D26-734C-A748-C0AF392B4DDF}">
      <dgm:prSet phldrT="[Text]" custT="1"/>
      <dgm:spPr/>
      <dgm:t>
        <a:bodyPr/>
        <a:lstStyle/>
        <a:p>
          <a:r>
            <a:rPr lang="ka-GE" sz="1700" b="1" dirty="0">
              <a:solidFill>
                <a:schemeClr val="bg1"/>
              </a:solidFill>
              <a:latin typeface="+mj-lt"/>
              <a:cs typeface="Times New Roman"/>
            </a:rPr>
            <a:t>პრობლემის გაგება </a:t>
          </a:r>
          <a:endParaRPr lang="en-US" sz="1700" b="1" dirty="0">
            <a:ln/>
            <a:solidFill>
              <a:schemeClr val="bg1"/>
            </a:solidFill>
            <a:latin typeface="+mj-lt"/>
            <a:cs typeface="Times New Roman"/>
          </a:endParaRPr>
        </a:p>
        <a:p>
          <a:r>
            <a:rPr lang="en-US" sz="1700" dirty="0">
              <a:solidFill>
                <a:schemeClr val="bg1"/>
              </a:solidFill>
              <a:latin typeface="+mj-lt"/>
              <a:cs typeface="Times New Roman"/>
            </a:rPr>
            <a:t>(</a:t>
          </a:r>
          <a:r>
            <a:rPr lang="ka-GE" sz="1700" dirty="0">
              <a:solidFill>
                <a:schemeClr val="bg1"/>
              </a:solidFill>
              <a:latin typeface="+mj-lt"/>
              <a:cs typeface="Times New Roman"/>
            </a:rPr>
            <a:t>კონცეპტუალიზება</a:t>
          </a:r>
          <a:r>
            <a:rPr lang="en-US" sz="1700" dirty="0">
              <a:solidFill>
                <a:schemeClr val="bg1"/>
              </a:solidFill>
              <a:latin typeface="+mj-lt"/>
              <a:cs typeface="Times New Roman"/>
            </a:rPr>
            <a:t>)</a:t>
          </a:r>
        </a:p>
      </dgm:t>
    </dgm:pt>
    <dgm:pt modelId="{3D354702-D80D-4144-B6D4-B9F82C92741A}" type="parTrans" cxnId="{165B55B4-50A8-5144-B6D9-C6C3B84BA2CC}">
      <dgm:prSet/>
      <dgm:spPr/>
      <dgm:t>
        <a:bodyPr/>
        <a:lstStyle/>
        <a:p>
          <a:endParaRPr lang="en-US" sz="1700">
            <a:solidFill>
              <a:srgbClr val="002060"/>
            </a:solidFill>
            <a:latin typeface="+mj-lt"/>
            <a:cs typeface="Times New Roman"/>
          </a:endParaRPr>
        </a:p>
      </dgm:t>
    </dgm:pt>
    <dgm:pt modelId="{155EA6D0-2407-F545-A397-35FC1D25A329}" type="sibTrans" cxnId="{165B55B4-50A8-5144-B6D9-C6C3B84BA2CC}">
      <dgm:prSet/>
      <dgm:spPr>
        <a:solidFill>
          <a:schemeClr val="tx2"/>
        </a:solidFill>
      </dgm:spPr>
      <dgm:t>
        <a:bodyPr/>
        <a:lstStyle/>
        <a:p>
          <a:endParaRPr lang="en-US" sz="1700">
            <a:solidFill>
              <a:srgbClr val="002060"/>
            </a:solidFill>
            <a:latin typeface="+mj-lt"/>
            <a:cs typeface="Times New Roman"/>
          </a:endParaRPr>
        </a:p>
      </dgm:t>
    </dgm:pt>
    <dgm:pt modelId="{EC228CF2-AE08-0444-8A51-207C7C58123C}">
      <dgm:prSet phldrT="[Text]" custT="1"/>
      <dgm:spPr/>
      <dgm:t>
        <a:bodyPr/>
        <a:lstStyle/>
        <a:p>
          <a:r>
            <a:rPr lang="ka-GE" sz="1700" b="1" dirty="0">
              <a:solidFill>
                <a:schemeClr val="bg1"/>
              </a:solidFill>
              <a:latin typeface="+mj-lt"/>
              <a:cs typeface="Times New Roman"/>
            </a:rPr>
            <a:t>გამოსავლების ძიება </a:t>
          </a:r>
          <a:endParaRPr lang="en-US" sz="1700" b="1" dirty="0">
            <a:solidFill>
              <a:schemeClr val="bg1"/>
            </a:solidFill>
            <a:latin typeface="+mj-lt"/>
            <a:cs typeface="Times New Roman"/>
          </a:endParaRPr>
        </a:p>
        <a:p>
          <a:r>
            <a:rPr lang="en-US" sz="1700" dirty="0">
              <a:solidFill>
                <a:schemeClr val="bg1"/>
              </a:solidFill>
              <a:latin typeface="+mj-lt"/>
              <a:cs typeface="Times New Roman"/>
            </a:rPr>
            <a:t>(</a:t>
          </a:r>
          <a:r>
            <a:rPr lang="ka-GE" sz="1700" dirty="0">
              <a:solidFill>
                <a:schemeClr val="bg1"/>
              </a:solidFill>
              <a:latin typeface="+mj-lt"/>
              <a:cs typeface="Times New Roman"/>
            </a:rPr>
            <a:t>პროექტის შემუშავება</a:t>
          </a:r>
          <a:r>
            <a:rPr lang="en-US" sz="1700" dirty="0">
              <a:solidFill>
                <a:schemeClr val="bg1"/>
              </a:solidFill>
              <a:latin typeface="+mj-lt"/>
              <a:cs typeface="Times New Roman"/>
            </a:rPr>
            <a:t>)</a:t>
          </a:r>
        </a:p>
      </dgm:t>
    </dgm:pt>
    <dgm:pt modelId="{00800762-4805-B542-976B-A2098040EB55}" type="parTrans" cxnId="{0E4D9CC9-2D35-B545-A733-B1DEBC0FB0E7}">
      <dgm:prSet/>
      <dgm:spPr/>
      <dgm:t>
        <a:bodyPr/>
        <a:lstStyle/>
        <a:p>
          <a:endParaRPr lang="en-US" sz="1700">
            <a:solidFill>
              <a:srgbClr val="002060"/>
            </a:solidFill>
            <a:latin typeface="+mj-lt"/>
            <a:cs typeface="Times New Roman"/>
          </a:endParaRPr>
        </a:p>
      </dgm:t>
    </dgm:pt>
    <dgm:pt modelId="{553803C3-C239-9B4E-97CA-5D3D822FD288}" type="sibTrans" cxnId="{0E4D9CC9-2D35-B545-A733-B1DEBC0FB0E7}">
      <dgm:prSet/>
      <dgm:spPr/>
      <dgm:t>
        <a:bodyPr/>
        <a:lstStyle/>
        <a:p>
          <a:endParaRPr lang="en-US" sz="1700">
            <a:solidFill>
              <a:srgbClr val="002060"/>
            </a:solidFill>
            <a:latin typeface="+mj-lt"/>
            <a:cs typeface="Times New Roman"/>
          </a:endParaRPr>
        </a:p>
      </dgm:t>
    </dgm:pt>
    <dgm:pt modelId="{F86335D7-3BE5-E842-A32C-014C9150A301}">
      <dgm:prSet phldrT="[Text]" custT="1"/>
      <dgm:spPr/>
      <dgm:t>
        <a:bodyPr/>
        <a:lstStyle/>
        <a:p>
          <a:r>
            <a:rPr lang="ka-GE" sz="1700" b="1" dirty="0">
              <a:solidFill>
                <a:schemeClr val="bg1"/>
              </a:solidFill>
              <a:latin typeface="+mj-lt"/>
              <a:cs typeface="Times New Roman"/>
            </a:rPr>
            <a:t>გამოსავალის პრაქტიკაში გადმოტანა</a:t>
          </a:r>
          <a:r>
            <a:rPr lang="ka-GE" sz="1700" dirty="0">
              <a:solidFill>
                <a:schemeClr val="bg1"/>
              </a:solidFill>
              <a:latin typeface="+mj-lt"/>
              <a:cs typeface="Times New Roman"/>
            </a:rPr>
            <a:t> </a:t>
          </a:r>
          <a:endParaRPr lang="en-US" sz="1700" dirty="0">
            <a:solidFill>
              <a:schemeClr val="bg1"/>
            </a:solidFill>
            <a:latin typeface="+mj-lt"/>
            <a:cs typeface="Times New Roman"/>
          </a:endParaRPr>
        </a:p>
        <a:p>
          <a:r>
            <a:rPr lang="en-US" sz="1700" dirty="0">
              <a:solidFill>
                <a:schemeClr val="bg1"/>
              </a:solidFill>
              <a:latin typeface="+mj-lt"/>
              <a:cs typeface="Times New Roman"/>
            </a:rPr>
            <a:t>(</a:t>
          </a:r>
          <a:r>
            <a:rPr lang="ka-GE" sz="1700" dirty="0">
              <a:solidFill>
                <a:schemeClr val="bg1"/>
              </a:solidFill>
              <a:latin typeface="+mj-lt"/>
              <a:cs typeface="Times New Roman"/>
            </a:rPr>
            <a:t>იმპლემენტაცია</a:t>
          </a:r>
          <a:r>
            <a:rPr lang="en-US" sz="1700" dirty="0">
              <a:solidFill>
                <a:schemeClr val="bg1"/>
              </a:solidFill>
              <a:latin typeface="+mj-lt"/>
              <a:cs typeface="Times New Roman"/>
            </a:rPr>
            <a:t>)</a:t>
          </a:r>
        </a:p>
      </dgm:t>
    </dgm:pt>
    <dgm:pt modelId="{2CCA8F3E-4FEC-4049-AA74-E188F23AD366}" type="parTrans" cxnId="{53776DDA-4673-C843-AD30-C6F3C6C401D8}">
      <dgm:prSet/>
      <dgm:spPr/>
      <dgm:t>
        <a:bodyPr/>
        <a:lstStyle/>
        <a:p>
          <a:endParaRPr lang="en-US" sz="1700">
            <a:solidFill>
              <a:srgbClr val="002060"/>
            </a:solidFill>
            <a:latin typeface="+mj-lt"/>
            <a:cs typeface="Times New Roman"/>
          </a:endParaRPr>
        </a:p>
      </dgm:t>
    </dgm:pt>
    <dgm:pt modelId="{9F2D2D49-64BD-0745-803D-50D3FFAE8010}" type="sibTrans" cxnId="{53776DDA-4673-C843-AD30-C6F3C6C401D8}">
      <dgm:prSet/>
      <dgm:spPr/>
      <dgm:t>
        <a:bodyPr/>
        <a:lstStyle/>
        <a:p>
          <a:endParaRPr lang="en-US" sz="1700">
            <a:solidFill>
              <a:srgbClr val="002060"/>
            </a:solidFill>
            <a:latin typeface="+mj-lt"/>
            <a:cs typeface="Times New Roman"/>
          </a:endParaRPr>
        </a:p>
      </dgm:t>
    </dgm:pt>
    <dgm:pt modelId="{C335F78A-D538-AD44-8CDE-87F803CA6F6B}">
      <dgm:prSet phldrT="[Text]" custT="1"/>
      <dgm:spPr/>
      <dgm:t>
        <a:bodyPr/>
        <a:lstStyle/>
        <a:p>
          <a:r>
            <a:rPr lang="ka-GE" sz="1700" b="1" dirty="0">
              <a:solidFill>
                <a:schemeClr val="bg1"/>
              </a:solidFill>
              <a:latin typeface="+mj-lt"/>
              <a:cs typeface="Times New Roman"/>
            </a:rPr>
            <a:t>მონიტორინგი და შეფასება </a:t>
          </a:r>
          <a:r>
            <a:rPr lang="en-US" sz="1700" b="1" dirty="0">
              <a:solidFill>
                <a:schemeClr val="bg1"/>
              </a:solidFill>
              <a:latin typeface="+mj-lt"/>
              <a:cs typeface="Times New Roman"/>
            </a:rPr>
            <a:t>(M&amp;E)</a:t>
          </a:r>
        </a:p>
      </dgm:t>
    </dgm:pt>
    <dgm:pt modelId="{E0C5223C-9B07-7F42-AF14-A133F6470927}" type="parTrans" cxnId="{4EAA8CD3-4BDC-1546-BDE9-9C1C204C1183}">
      <dgm:prSet/>
      <dgm:spPr/>
      <dgm:t>
        <a:bodyPr/>
        <a:lstStyle/>
        <a:p>
          <a:endParaRPr lang="en-US" sz="1700">
            <a:solidFill>
              <a:srgbClr val="002060"/>
            </a:solidFill>
            <a:latin typeface="+mj-lt"/>
            <a:cs typeface="Times New Roman"/>
          </a:endParaRPr>
        </a:p>
      </dgm:t>
    </dgm:pt>
    <dgm:pt modelId="{D460384C-CC50-1B41-9955-CA9B9D328AA4}" type="sibTrans" cxnId="{4EAA8CD3-4BDC-1546-BDE9-9C1C204C1183}">
      <dgm:prSet/>
      <dgm:spPr/>
      <dgm:t>
        <a:bodyPr/>
        <a:lstStyle/>
        <a:p>
          <a:endParaRPr lang="en-US" sz="1700">
            <a:solidFill>
              <a:srgbClr val="002060"/>
            </a:solidFill>
            <a:latin typeface="+mj-lt"/>
            <a:cs typeface="Times New Roman"/>
          </a:endParaRPr>
        </a:p>
      </dgm:t>
    </dgm:pt>
    <dgm:pt modelId="{66CC8293-D4D5-1641-AB73-1A22C991132B}" type="pres">
      <dgm:prSet presAssocID="{F41EA7E1-6E9C-D244-8F32-5D9B5782E315}" presName="Name0" presStyleCnt="0">
        <dgm:presLayoutVars>
          <dgm:dir/>
          <dgm:resizeHandles val="exact"/>
        </dgm:presLayoutVars>
      </dgm:prSet>
      <dgm:spPr/>
    </dgm:pt>
    <dgm:pt modelId="{9981BC84-7D85-EA49-81E4-8742F02C168C}" type="pres">
      <dgm:prSet presAssocID="{F41EA7E1-6E9C-D244-8F32-5D9B5782E315}" presName="cycle" presStyleCnt="0"/>
      <dgm:spPr/>
    </dgm:pt>
    <dgm:pt modelId="{077431B2-F8F0-3142-BF48-C03EFA7BD19B}" type="pres">
      <dgm:prSet presAssocID="{5101F661-6D26-734C-A748-C0AF392B4DDF}" presName="nodeFirstNode" presStyleLbl="node1" presStyleIdx="0" presStyleCnt="4" custScaleX="118183" custRadScaleRad="106951" custRadScaleInc="-4344">
        <dgm:presLayoutVars>
          <dgm:bulletEnabled val="1"/>
        </dgm:presLayoutVars>
      </dgm:prSet>
      <dgm:spPr/>
    </dgm:pt>
    <dgm:pt modelId="{E5BCCB1A-CAE5-A448-8F91-A94D0788B3AA}" type="pres">
      <dgm:prSet presAssocID="{155EA6D0-2407-F545-A397-35FC1D25A329}" presName="sibTransFirstNode" presStyleLbl="bgShp" presStyleIdx="0" presStyleCnt="1" custLinFactNeighborX="1230" custLinFactNeighborY="-1802"/>
      <dgm:spPr/>
    </dgm:pt>
    <dgm:pt modelId="{95B333CE-C327-6B42-BC78-352E00C920EC}" type="pres">
      <dgm:prSet presAssocID="{EC228CF2-AE08-0444-8A51-207C7C58123C}" presName="nodeFollowingNodes" presStyleLbl="node1" presStyleIdx="1" presStyleCnt="4" custScaleX="102759" custRadScaleRad="102107" custRadScaleInc="-4334">
        <dgm:presLayoutVars>
          <dgm:bulletEnabled val="1"/>
        </dgm:presLayoutVars>
      </dgm:prSet>
      <dgm:spPr/>
    </dgm:pt>
    <dgm:pt modelId="{DE1AD8DB-1ABA-B941-8AB7-E233F16A1053}" type="pres">
      <dgm:prSet presAssocID="{F86335D7-3BE5-E842-A32C-014C9150A301}" presName="nodeFollowingNodes" presStyleLbl="node1" presStyleIdx="2" presStyleCnt="4" custScaleX="133089" custRadScaleRad="98846" custRadScaleInc="-4217">
        <dgm:presLayoutVars>
          <dgm:bulletEnabled val="1"/>
        </dgm:presLayoutVars>
      </dgm:prSet>
      <dgm:spPr/>
    </dgm:pt>
    <dgm:pt modelId="{74B31EFB-AD72-8E47-AE28-9BEBE45B6F66}" type="pres">
      <dgm:prSet presAssocID="{C335F78A-D538-AD44-8CDE-87F803CA6F6B}" presName="nodeFollowingNodes" presStyleLbl="node1" presStyleIdx="3" presStyleCnt="4" custScaleX="92914" custRadScaleRad="102107" custRadScaleInc="4334">
        <dgm:presLayoutVars>
          <dgm:bulletEnabled val="1"/>
        </dgm:presLayoutVars>
      </dgm:prSet>
      <dgm:spPr/>
    </dgm:pt>
  </dgm:ptLst>
  <dgm:cxnLst>
    <dgm:cxn modelId="{95B12D2A-BF79-714D-9F4A-E4AF20D616FF}" type="presOf" srcId="{F86335D7-3BE5-E842-A32C-014C9150A301}" destId="{DE1AD8DB-1ABA-B941-8AB7-E233F16A1053}" srcOrd="0" destOrd="0" presId="urn:microsoft.com/office/officeart/2005/8/layout/cycle3"/>
    <dgm:cxn modelId="{00BD08A6-3F8A-684C-9E62-91F0E356F1D0}" type="presOf" srcId="{C335F78A-D538-AD44-8CDE-87F803CA6F6B}" destId="{74B31EFB-AD72-8E47-AE28-9BEBE45B6F66}" srcOrd="0" destOrd="0" presId="urn:microsoft.com/office/officeart/2005/8/layout/cycle3"/>
    <dgm:cxn modelId="{FB2CD2AB-DAC7-1B4A-9E15-C62E8330EE04}" type="presOf" srcId="{5101F661-6D26-734C-A748-C0AF392B4DDF}" destId="{077431B2-F8F0-3142-BF48-C03EFA7BD19B}" srcOrd="0" destOrd="0" presId="urn:microsoft.com/office/officeart/2005/8/layout/cycle3"/>
    <dgm:cxn modelId="{51A510AD-8BFE-A742-BFA6-FCE0026FC5A2}" type="presOf" srcId="{F41EA7E1-6E9C-D244-8F32-5D9B5782E315}" destId="{66CC8293-D4D5-1641-AB73-1A22C991132B}" srcOrd="0" destOrd="0" presId="urn:microsoft.com/office/officeart/2005/8/layout/cycle3"/>
    <dgm:cxn modelId="{C7A96DAF-BBF3-E545-B77C-EB3609A68B26}" type="presOf" srcId="{155EA6D0-2407-F545-A397-35FC1D25A329}" destId="{E5BCCB1A-CAE5-A448-8F91-A94D0788B3AA}" srcOrd="0" destOrd="0" presId="urn:microsoft.com/office/officeart/2005/8/layout/cycle3"/>
    <dgm:cxn modelId="{165B55B4-50A8-5144-B6D9-C6C3B84BA2CC}" srcId="{F41EA7E1-6E9C-D244-8F32-5D9B5782E315}" destId="{5101F661-6D26-734C-A748-C0AF392B4DDF}" srcOrd="0" destOrd="0" parTransId="{3D354702-D80D-4144-B6D4-B9F82C92741A}" sibTransId="{155EA6D0-2407-F545-A397-35FC1D25A329}"/>
    <dgm:cxn modelId="{0E4D9CC9-2D35-B545-A733-B1DEBC0FB0E7}" srcId="{F41EA7E1-6E9C-D244-8F32-5D9B5782E315}" destId="{EC228CF2-AE08-0444-8A51-207C7C58123C}" srcOrd="1" destOrd="0" parTransId="{00800762-4805-B542-976B-A2098040EB55}" sibTransId="{553803C3-C239-9B4E-97CA-5D3D822FD288}"/>
    <dgm:cxn modelId="{4EAA8CD3-4BDC-1546-BDE9-9C1C204C1183}" srcId="{F41EA7E1-6E9C-D244-8F32-5D9B5782E315}" destId="{C335F78A-D538-AD44-8CDE-87F803CA6F6B}" srcOrd="3" destOrd="0" parTransId="{E0C5223C-9B07-7F42-AF14-A133F6470927}" sibTransId="{D460384C-CC50-1B41-9955-CA9B9D328AA4}"/>
    <dgm:cxn modelId="{53776DDA-4673-C843-AD30-C6F3C6C401D8}" srcId="{F41EA7E1-6E9C-D244-8F32-5D9B5782E315}" destId="{F86335D7-3BE5-E842-A32C-014C9150A301}" srcOrd="2" destOrd="0" parTransId="{2CCA8F3E-4FEC-4049-AA74-E188F23AD366}" sibTransId="{9F2D2D49-64BD-0745-803D-50D3FFAE8010}"/>
    <dgm:cxn modelId="{5879F6E7-B7F1-DC4B-B914-E73A69CB99C9}" type="presOf" srcId="{EC228CF2-AE08-0444-8A51-207C7C58123C}" destId="{95B333CE-C327-6B42-BC78-352E00C920EC}" srcOrd="0" destOrd="0" presId="urn:microsoft.com/office/officeart/2005/8/layout/cycle3"/>
    <dgm:cxn modelId="{A2EF38B7-F906-1042-9FC8-600AD97BFA86}" type="presParOf" srcId="{66CC8293-D4D5-1641-AB73-1A22C991132B}" destId="{9981BC84-7D85-EA49-81E4-8742F02C168C}" srcOrd="0" destOrd="0" presId="urn:microsoft.com/office/officeart/2005/8/layout/cycle3"/>
    <dgm:cxn modelId="{DA409C47-EB56-2841-BC69-F9ACF0B46AF2}" type="presParOf" srcId="{9981BC84-7D85-EA49-81E4-8742F02C168C}" destId="{077431B2-F8F0-3142-BF48-C03EFA7BD19B}" srcOrd="0" destOrd="0" presId="urn:microsoft.com/office/officeart/2005/8/layout/cycle3"/>
    <dgm:cxn modelId="{4CEFCA54-65D5-DE42-9D2B-327BE727C109}" type="presParOf" srcId="{9981BC84-7D85-EA49-81E4-8742F02C168C}" destId="{E5BCCB1A-CAE5-A448-8F91-A94D0788B3AA}" srcOrd="1" destOrd="0" presId="urn:microsoft.com/office/officeart/2005/8/layout/cycle3"/>
    <dgm:cxn modelId="{667407C7-F98D-0F44-8809-211A73EFEA25}" type="presParOf" srcId="{9981BC84-7D85-EA49-81E4-8742F02C168C}" destId="{95B333CE-C327-6B42-BC78-352E00C920EC}" srcOrd="2" destOrd="0" presId="urn:microsoft.com/office/officeart/2005/8/layout/cycle3"/>
    <dgm:cxn modelId="{503C1240-89BF-FC43-8608-990D00F4F94A}" type="presParOf" srcId="{9981BC84-7D85-EA49-81E4-8742F02C168C}" destId="{DE1AD8DB-1ABA-B941-8AB7-E233F16A1053}" srcOrd="3" destOrd="0" presId="urn:microsoft.com/office/officeart/2005/8/layout/cycle3"/>
    <dgm:cxn modelId="{C55D5236-7343-7140-847C-153551B30D2E}" type="presParOf" srcId="{9981BC84-7D85-EA49-81E4-8742F02C168C}" destId="{74B31EFB-AD72-8E47-AE28-9BEBE45B6F66}" srcOrd="4" destOrd="0" presId="urn:microsoft.com/office/officeart/2005/8/layout/cycle3"/>
  </dgm:cxnLst>
  <dgm:bg>
    <a:noFill/>
    <a:effectLst>
      <a:outerShdw blurRad="50800" dist="38100" dir="2700000" algn="tl" rotWithShape="0">
        <a:srgbClr val="000000">
          <a:alpha val="43000"/>
        </a:srgb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692828-5C6F-45CE-83A1-107E236D21DD}" type="doc">
      <dgm:prSet loTypeId="urn:microsoft.com/office/officeart/2005/8/layout/pyramid1" loCatId="pyramid" qsTypeId="urn:microsoft.com/office/officeart/2005/8/quickstyle/simple5" qsCatId="simple" csTypeId="urn:microsoft.com/office/officeart/2005/8/colors/accent1_2" csCatId="accent1" phldr="1"/>
      <dgm:spPr/>
    </dgm:pt>
    <dgm:pt modelId="{B71E914A-0731-4804-B864-5579BC901F50}">
      <dgm:prSet phldrT="[Text]" custT="1"/>
      <dgm:spPr/>
      <dgm:t>
        <a:bodyPr anchor="b"/>
        <a:lstStyle/>
        <a:p>
          <a:r>
            <a:rPr lang="ka-GE" sz="2000" dirty="0">
              <a:solidFill>
                <a:schemeClr val="bg1"/>
              </a:solidFill>
            </a:rPr>
            <a:t>ეროვნული</a:t>
          </a:r>
          <a:endParaRPr lang="en-US" sz="2000" dirty="0">
            <a:solidFill>
              <a:schemeClr val="bg1"/>
            </a:solidFill>
          </a:endParaRPr>
        </a:p>
      </dgm:t>
    </dgm:pt>
    <dgm:pt modelId="{AFE10E73-BE2A-4BAB-9923-688C773E0535}" type="parTrans" cxnId="{B64877DC-57A4-49AC-9627-103CD2D5D97F}">
      <dgm:prSet/>
      <dgm:spPr/>
      <dgm:t>
        <a:bodyPr/>
        <a:lstStyle/>
        <a:p>
          <a:endParaRPr lang="en-US" sz="1600">
            <a:solidFill>
              <a:schemeClr val="bg1"/>
            </a:solidFill>
          </a:endParaRPr>
        </a:p>
      </dgm:t>
    </dgm:pt>
    <dgm:pt modelId="{AA7BB00F-111E-4CCF-AD7E-C0EEE467BDF0}" type="sibTrans" cxnId="{B64877DC-57A4-49AC-9627-103CD2D5D97F}">
      <dgm:prSet/>
      <dgm:spPr/>
      <dgm:t>
        <a:bodyPr/>
        <a:lstStyle/>
        <a:p>
          <a:endParaRPr lang="en-US" sz="1600">
            <a:solidFill>
              <a:schemeClr val="bg1"/>
            </a:solidFill>
          </a:endParaRPr>
        </a:p>
      </dgm:t>
    </dgm:pt>
    <dgm:pt modelId="{A1959FB3-B344-48CA-BAB5-2EEA53F6B7C5}">
      <dgm:prSet phldrT="[Text]" custT="1"/>
      <dgm:spPr/>
      <dgm:t>
        <a:bodyPr anchor="b"/>
        <a:lstStyle/>
        <a:p>
          <a:r>
            <a:rPr lang="ka-GE" sz="2800" dirty="0">
              <a:solidFill>
                <a:schemeClr val="bg1"/>
              </a:solidFill>
            </a:rPr>
            <a:t>სექტორული</a:t>
          </a:r>
          <a:endParaRPr lang="en-US" sz="2800" dirty="0">
            <a:solidFill>
              <a:schemeClr val="bg1"/>
            </a:solidFill>
          </a:endParaRPr>
        </a:p>
      </dgm:t>
    </dgm:pt>
    <dgm:pt modelId="{FC4DB7B6-BD5C-42C1-BFB0-46029A4CB18B}" type="parTrans" cxnId="{FF0F2255-2496-4593-BF45-60FD21BB3525}">
      <dgm:prSet/>
      <dgm:spPr/>
      <dgm:t>
        <a:bodyPr/>
        <a:lstStyle/>
        <a:p>
          <a:endParaRPr lang="en-US" sz="1600">
            <a:solidFill>
              <a:schemeClr val="bg1"/>
            </a:solidFill>
          </a:endParaRPr>
        </a:p>
      </dgm:t>
    </dgm:pt>
    <dgm:pt modelId="{7B235EDD-72F4-4045-91FE-CDC7DB53E960}" type="sibTrans" cxnId="{FF0F2255-2496-4593-BF45-60FD21BB3525}">
      <dgm:prSet/>
      <dgm:spPr/>
      <dgm:t>
        <a:bodyPr/>
        <a:lstStyle/>
        <a:p>
          <a:endParaRPr lang="en-US" sz="1600">
            <a:solidFill>
              <a:schemeClr val="bg1"/>
            </a:solidFill>
          </a:endParaRPr>
        </a:p>
      </dgm:t>
    </dgm:pt>
    <dgm:pt modelId="{015C79C4-3B8C-40FE-93B4-F1249F3F4B4C}">
      <dgm:prSet phldrT="[Text]" custT="1"/>
      <dgm:spPr/>
      <dgm:t>
        <a:bodyPr anchor="b"/>
        <a:lstStyle/>
        <a:p>
          <a:r>
            <a:rPr lang="ka-GE" sz="3600" dirty="0">
              <a:solidFill>
                <a:schemeClr val="bg1"/>
              </a:solidFill>
            </a:rPr>
            <a:t>ინსტიტუციური</a:t>
          </a:r>
          <a:endParaRPr lang="en-US" sz="3600" dirty="0">
            <a:solidFill>
              <a:schemeClr val="bg1"/>
            </a:solidFill>
          </a:endParaRPr>
        </a:p>
      </dgm:t>
    </dgm:pt>
    <dgm:pt modelId="{EA40A73A-974D-4130-B10E-ACBAC66F7288}" type="parTrans" cxnId="{55A09D13-D07A-4C57-B44C-4F6AA8F32F56}">
      <dgm:prSet/>
      <dgm:spPr/>
      <dgm:t>
        <a:bodyPr/>
        <a:lstStyle/>
        <a:p>
          <a:endParaRPr lang="en-US" sz="1600">
            <a:solidFill>
              <a:schemeClr val="bg1"/>
            </a:solidFill>
          </a:endParaRPr>
        </a:p>
      </dgm:t>
    </dgm:pt>
    <dgm:pt modelId="{F0841506-0215-41CA-B48E-FE54F0847149}" type="sibTrans" cxnId="{55A09D13-D07A-4C57-B44C-4F6AA8F32F56}">
      <dgm:prSet/>
      <dgm:spPr/>
      <dgm:t>
        <a:bodyPr/>
        <a:lstStyle/>
        <a:p>
          <a:endParaRPr lang="en-US" sz="1600">
            <a:solidFill>
              <a:schemeClr val="bg1"/>
            </a:solidFill>
          </a:endParaRPr>
        </a:p>
      </dgm:t>
    </dgm:pt>
    <dgm:pt modelId="{C4A41638-7FC9-4A10-AA21-0A36A89E16EF}" type="pres">
      <dgm:prSet presAssocID="{81692828-5C6F-45CE-83A1-107E236D21DD}" presName="Name0" presStyleCnt="0">
        <dgm:presLayoutVars>
          <dgm:dir/>
          <dgm:animLvl val="lvl"/>
          <dgm:resizeHandles val="exact"/>
        </dgm:presLayoutVars>
      </dgm:prSet>
      <dgm:spPr/>
    </dgm:pt>
    <dgm:pt modelId="{1F5F5AC9-1A4B-4ECE-ABAA-6455E0DFE532}" type="pres">
      <dgm:prSet presAssocID="{B71E914A-0731-4804-B864-5579BC901F50}" presName="Name8" presStyleCnt="0"/>
      <dgm:spPr/>
    </dgm:pt>
    <dgm:pt modelId="{8918BE85-BC1F-4815-812D-FE932758EF93}" type="pres">
      <dgm:prSet presAssocID="{B71E914A-0731-4804-B864-5579BC901F50}" presName="level" presStyleLbl="node1" presStyleIdx="0" presStyleCnt="3">
        <dgm:presLayoutVars>
          <dgm:chMax val="1"/>
          <dgm:bulletEnabled val="1"/>
        </dgm:presLayoutVars>
      </dgm:prSet>
      <dgm:spPr/>
    </dgm:pt>
    <dgm:pt modelId="{0D0A0A1C-3A09-4E1B-BC5D-DA12D5DA76F2}" type="pres">
      <dgm:prSet presAssocID="{B71E914A-0731-4804-B864-5579BC901F50}" presName="levelTx" presStyleLbl="revTx" presStyleIdx="0" presStyleCnt="0">
        <dgm:presLayoutVars>
          <dgm:chMax val="1"/>
          <dgm:bulletEnabled val="1"/>
        </dgm:presLayoutVars>
      </dgm:prSet>
      <dgm:spPr/>
    </dgm:pt>
    <dgm:pt modelId="{ED0C72A1-E088-40A2-984B-8DBD012553A8}" type="pres">
      <dgm:prSet presAssocID="{A1959FB3-B344-48CA-BAB5-2EEA53F6B7C5}" presName="Name8" presStyleCnt="0"/>
      <dgm:spPr/>
    </dgm:pt>
    <dgm:pt modelId="{145CEA9C-CBAE-4AF9-B765-B656F4787C94}" type="pres">
      <dgm:prSet presAssocID="{A1959FB3-B344-48CA-BAB5-2EEA53F6B7C5}" presName="level" presStyleLbl="node1" presStyleIdx="1" presStyleCnt="3">
        <dgm:presLayoutVars>
          <dgm:chMax val="1"/>
          <dgm:bulletEnabled val="1"/>
        </dgm:presLayoutVars>
      </dgm:prSet>
      <dgm:spPr/>
    </dgm:pt>
    <dgm:pt modelId="{1D9465A0-CABA-491C-8091-206ADA0615A5}" type="pres">
      <dgm:prSet presAssocID="{A1959FB3-B344-48CA-BAB5-2EEA53F6B7C5}" presName="levelTx" presStyleLbl="revTx" presStyleIdx="0" presStyleCnt="0">
        <dgm:presLayoutVars>
          <dgm:chMax val="1"/>
          <dgm:bulletEnabled val="1"/>
        </dgm:presLayoutVars>
      </dgm:prSet>
      <dgm:spPr/>
    </dgm:pt>
    <dgm:pt modelId="{E34DE4EE-4ACB-40C3-8D17-2684794F312B}" type="pres">
      <dgm:prSet presAssocID="{015C79C4-3B8C-40FE-93B4-F1249F3F4B4C}" presName="Name8" presStyleCnt="0"/>
      <dgm:spPr/>
    </dgm:pt>
    <dgm:pt modelId="{98DBA55A-FB7F-4B09-8BCD-FD622EE259AC}" type="pres">
      <dgm:prSet presAssocID="{015C79C4-3B8C-40FE-93B4-F1249F3F4B4C}" presName="level" presStyleLbl="node1" presStyleIdx="2" presStyleCnt="3">
        <dgm:presLayoutVars>
          <dgm:chMax val="1"/>
          <dgm:bulletEnabled val="1"/>
        </dgm:presLayoutVars>
      </dgm:prSet>
      <dgm:spPr/>
    </dgm:pt>
    <dgm:pt modelId="{A9B4D4E7-CD21-46BC-8788-18A40851593B}" type="pres">
      <dgm:prSet presAssocID="{015C79C4-3B8C-40FE-93B4-F1249F3F4B4C}" presName="levelTx" presStyleLbl="revTx" presStyleIdx="0" presStyleCnt="0">
        <dgm:presLayoutVars>
          <dgm:chMax val="1"/>
          <dgm:bulletEnabled val="1"/>
        </dgm:presLayoutVars>
      </dgm:prSet>
      <dgm:spPr/>
    </dgm:pt>
  </dgm:ptLst>
  <dgm:cxnLst>
    <dgm:cxn modelId="{7CAF1A07-3969-4C92-8787-2AB783D496E7}" type="presOf" srcId="{015C79C4-3B8C-40FE-93B4-F1249F3F4B4C}" destId="{98DBA55A-FB7F-4B09-8BCD-FD622EE259AC}" srcOrd="0" destOrd="0" presId="urn:microsoft.com/office/officeart/2005/8/layout/pyramid1"/>
    <dgm:cxn modelId="{55A09D13-D07A-4C57-B44C-4F6AA8F32F56}" srcId="{81692828-5C6F-45CE-83A1-107E236D21DD}" destId="{015C79C4-3B8C-40FE-93B4-F1249F3F4B4C}" srcOrd="2" destOrd="0" parTransId="{EA40A73A-974D-4130-B10E-ACBAC66F7288}" sibTransId="{F0841506-0215-41CA-B48E-FE54F0847149}"/>
    <dgm:cxn modelId="{DF2A6015-06C4-407B-934A-A989842591E0}" type="presOf" srcId="{B71E914A-0731-4804-B864-5579BC901F50}" destId="{0D0A0A1C-3A09-4E1B-BC5D-DA12D5DA76F2}" srcOrd="1" destOrd="0" presId="urn:microsoft.com/office/officeart/2005/8/layout/pyramid1"/>
    <dgm:cxn modelId="{CBBA615E-45B9-4D65-BBAD-620B1B32664F}" type="presOf" srcId="{81692828-5C6F-45CE-83A1-107E236D21DD}" destId="{C4A41638-7FC9-4A10-AA21-0A36A89E16EF}" srcOrd="0" destOrd="0" presId="urn:microsoft.com/office/officeart/2005/8/layout/pyramid1"/>
    <dgm:cxn modelId="{FF0F2255-2496-4593-BF45-60FD21BB3525}" srcId="{81692828-5C6F-45CE-83A1-107E236D21DD}" destId="{A1959FB3-B344-48CA-BAB5-2EEA53F6B7C5}" srcOrd="1" destOrd="0" parTransId="{FC4DB7B6-BD5C-42C1-BFB0-46029A4CB18B}" sibTransId="{7B235EDD-72F4-4045-91FE-CDC7DB53E960}"/>
    <dgm:cxn modelId="{9CF47EA7-581A-4834-8B12-ED9BBA290F65}" type="presOf" srcId="{B71E914A-0731-4804-B864-5579BC901F50}" destId="{8918BE85-BC1F-4815-812D-FE932758EF93}" srcOrd="0" destOrd="0" presId="urn:microsoft.com/office/officeart/2005/8/layout/pyramid1"/>
    <dgm:cxn modelId="{0FCF3CAF-A2D5-4D78-930F-396B0FBDED68}" type="presOf" srcId="{015C79C4-3B8C-40FE-93B4-F1249F3F4B4C}" destId="{A9B4D4E7-CD21-46BC-8788-18A40851593B}" srcOrd="1" destOrd="0" presId="urn:microsoft.com/office/officeart/2005/8/layout/pyramid1"/>
    <dgm:cxn modelId="{D62A3FB5-6870-41BE-85DF-C437EA400925}" type="presOf" srcId="{A1959FB3-B344-48CA-BAB5-2EEA53F6B7C5}" destId="{1D9465A0-CABA-491C-8091-206ADA0615A5}" srcOrd="1" destOrd="0" presId="urn:microsoft.com/office/officeart/2005/8/layout/pyramid1"/>
    <dgm:cxn modelId="{B64877DC-57A4-49AC-9627-103CD2D5D97F}" srcId="{81692828-5C6F-45CE-83A1-107E236D21DD}" destId="{B71E914A-0731-4804-B864-5579BC901F50}" srcOrd="0" destOrd="0" parTransId="{AFE10E73-BE2A-4BAB-9923-688C773E0535}" sibTransId="{AA7BB00F-111E-4CCF-AD7E-C0EEE467BDF0}"/>
    <dgm:cxn modelId="{D9669DED-DD47-492A-A5D4-91247FE50F2B}" type="presOf" srcId="{A1959FB3-B344-48CA-BAB5-2EEA53F6B7C5}" destId="{145CEA9C-CBAE-4AF9-B765-B656F4787C94}" srcOrd="0" destOrd="0" presId="urn:microsoft.com/office/officeart/2005/8/layout/pyramid1"/>
    <dgm:cxn modelId="{FE20EC9A-D1D8-4F3F-985E-6AE4E222F821}" type="presParOf" srcId="{C4A41638-7FC9-4A10-AA21-0A36A89E16EF}" destId="{1F5F5AC9-1A4B-4ECE-ABAA-6455E0DFE532}" srcOrd="0" destOrd="0" presId="urn:microsoft.com/office/officeart/2005/8/layout/pyramid1"/>
    <dgm:cxn modelId="{A87F62DA-366E-48A7-8D8B-4E1766C71A7F}" type="presParOf" srcId="{1F5F5AC9-1A4B-4ECE-ABAA-6455E0DFE532}" destId="{8918BE85-BC1F-4815-812D-FE932758EF93}" srcOrd="0" destOrd="0" presId="urn:microsoft.com/office/officeart/2005/8/layout/pyramid1"/>
    <dgm:cxn modelId="{007D6487-3565-4E5D-88D1-DFE7D0445C69}" type="presParOf" srcId="{1F5F5AC9-1A4B-4ECE-ABAA-6455E0DFE532}" destId="{0D0A0A1C-3A09-4E1B-BC5D-DA12D5DA76F2}" srcOrd="1" destOrd="0" presId="urn:microsoft.com/office/officeart/2005/8/layout/pyramid1"/>
    <dgm:cxn modelId="{069BA8C1-1F47-4B75-BDF5-C1710257F67B}" type="presParOf" srcId="{C4A41638-7FC9-4A10-AA21-0A36A89E16EF}" destId="{ED0C72A1-E088-40A2-984B-8DBD012553A8}" srcOrd="1" destOrd="0" presId="urn:microsoft.com/office/officeart/2005/8/layout/pyramid1"/>
    <dgm:cxn modelId="{D52B2954-1946-4B3C-A21C-BCCA2691C10D}" type="presParOf" srcId="{ED0C72A1-E088-40A2-984B-8DBD012553A8}" destId="{145CEA9C-CBAE-4AF9-B765-B656F4787C94}" srcOrd="0" destOrd="0" presId="urn:microsoft.com/office/officeart/2005/8/layout/pyramid1"/>
    <dgm:cxn modelId="{8BD17E3B-3F90-4FF2-9298-488CC432AD07}" type="presParOf" srcId="{ED0C72A1-E088-40A2-984B-8DBD012553A8}" destId="{1D9465A0-CABA-491C-8091-206ADA0615A5}" srcOrd="1" destOrd="0" presId="urn:microsoft.com/office/officeart/2005/8/layout/pyramid1"/>
    <dgm:cxn modelId="{A1915B62-A079-4863-B4B0-46A6B003CEFB}" type="presParOf" srcId="{C4A41638-7FC9-4A10-AA21-0A36A89E16EF}" destId="{E34DE4EE-4ACB-40C3-8D17-2684794F312B}" srcOrd="2" destOrd="0" presId="urn:microsoft.com/office/officeart/2005/8/layout/pyramid1"/>
    <dgm:cxn modelId="{047DD85A-21C3-47C9-BA81-E52DF360BD39}" type="presParOf" srcId="{E34DE4EE-4ACB-40C3-8D17-2684794F312B}" destId="{98DBA55A-FB7F-4B09-8BCD-FD622EE259AC}" srcOrd="0" destOrd="0" presId="urn:microsoft.com/office/officeart/2005/8/layout/pyramid1"/>
    <dgm:cxn modelId="{8B38E69A-7516-4B6E-AD4E-2397C00EB320}" type="presParOf" srcId="{E34DE4EE-4ACB-40C3-8D17-2684794F312B}" destId="{A9B4D4E7-CD21-46BC-8788-18A40851593B}"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1E34-FB87-480E-98B3-5DE0C552A299}">
      <dsp:nvSpPr>
        <dsp:cNvPr id="0" name=""/>
        <dsp:cNvSpPr/>
      </dsp:nvSpPr>
      <dsp:spPr>
        <a:xfrm>
          <a:off x="0" y="19561"/>
          <a:ext cx="8292843" cy="713700"/>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პოლიტიკის დოკუმენტების ინფლაცია</a:t>
          </a:r>
          <a:endParaRPr lang="en-US" sz="2800" kern="1200" dirty="0">
            <a:solidFill>
              <a:schemeClr val="tx1"/>
            </a:solidFill>
          </a:endParaRPr>
        </a:p>
      </dsp:txBody>
      <dsp:txXfrm>
        <a:off x="34840" y="54401"/>
        <a:ext cx="8223163" cy="644020"/>
      </dsp:txXfrm>
    </dsp:sp>
    <dsp:sp modelId="{BC242979-B2D9-471E-B075-FF5AE45325B9}">
      <dsp:nvSpPr>
        <dsp:cNvPr id="0" name=""/>
        <dsp:cNvSpPr/>
      </dsp:nvSpPr>
      <dsp:spPr>
        <a:xfrm>
          <a:off x="0" y="762061"/>
          <a:ext cx="8292843" cy="713700"/>
        </a:xfrm>
        <a:prstGeom prst="roundRect">
          <a:avLst/>
        </a:prstGeom>
        <a:solidFill>
          <a:schemeClr val="accent6">
            <a:shade val="80000"/>
            <a:hueOff val="64256"/>
            <a:satOff val="-2582"/>
            <a:lumOff val="5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აქტივობებზე ორიენტირება </a:t>
          </a:r>
          <a:r>
            <a:rPr lang="ka-GE" sz="2000" kern="1200" dirty="0">
              <a:solidFill>
                <a:schemeClr val="tx1"/>
              </a:solidFill>
            </a:rPr>
            <a:t>(</a:t>
          </a:r>
          <a:r>
            <a:rPr lang="ka-GE" sz="2400" kern="1200" dirty="0">
              <a:solidFill>
                <a:schemeClr val="tx1"/>
              </a:solidFill>
            </a:rPr>
            <a:t>არა შედეგებზე</a:t>
          </a:r>
          <a:r>
            <a:rPr lang="ka-GE" sz="2000" kern="1200" dirty="0">
              <a:solidFill>
                <a:schemeClr val="tx1"/>
              </a:solidFill>
            </a:rPr>
            <a:t>)</a:t>
          </a:r>
          <a:endParaRPr lang="en-US" sz="2800" kern="1200" dirty="0">
            <a:solidFill>
              <a:schemeClr val="tx1"/>
            </a:solidFill>
          </a:endParaRPr>
        </a:p>
      </dsp:txBody>
      <dsp:txXfrm>
        <a:off x="34840" y="796901"/>
        <a:ext cx="8223163" cy="644020"/>
      </dsp:txXfrm>
    </dsp:sp>
    <dsp:sp modelId="{7D07437A-4063-4287-AC51-8A817566A18F}">
      <dsp:nvSpPr>
        <dsp:cNvPr id="0" name=""/>
        <dsp:cNvSpPr/>
      </dsp:nvSpPr>
      <dsp:spPr>
        <a:xfrm>
          <a:off x="0" y="1504561"/>
          <a:ext cx="8292843" cy="713700"/>
        </a:xfrm>
        <a:prstGeom prst="roundRect">
          <a:avLst/>
        </a:prstGeom>
        <a:solidFill>
          <a:schemeClr val="accent6">
            <a:shade val="80000"/>
            <a:hueOff val="128512"/>
            <a:satOff val="-5164"/>
            <a:lumOff val="11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კოორდინაცია დაგეგმვის პროცესში</a:t>
          </a:r>
          <a:endParaRPr lang="en-US" sz="2800" kern="1200" dirty="0">
            <a:solidFill>
              <a:schemeClr val="tx1"/>
            </a:solidFill>
          </a:endParaRPr>
        </a:p>
      </dsp:txBody>
      <dsp:txXfrm>
        <a:off x="34840" y="1539401"/>
        <a:ext cx="8223163" cy="644020"/>
      </dsp:txXfrm>
    </dsp:sp>
    <dsp:sp modelId="{51E4138D-7A16-4FDF-953D-F8BCB47632D1}">
      <dsp:nvSpPr>
        <dsp:cNvPr id="0" name=""/>
        <dsp:cNvSpPr/>
      </dsp:nvSpPr>
      <dsp:spPr>
        <a:xfrm>
          <a:off x="0" y="2247061"/>
          <a:ext cx="8292843" cy="713700"/>
        </a:xfrm>
        <a:prstGeom prst="roundRect">
          <a:avLst/>
        </a:prstGeom>
        <a:solidFill>
          <a:schemeClr val="accent6">
            <a:shade val="80000"/>
            <a:hueOff val="192768"/>
            <a:satOff val="-7745"/>
            <a:lumOff val="16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სამინისტროებში ანალიზი და მონაცემები</a:t>
          </a:r>
          <a:endParaRPr lang="en-US" sz="2800" kern="1200" dirty="0">
            <a:solidFill>
              <a:schemeClr val="tx1"/>
            </a:solidFill>
          </a:endParaRPr>
        </a:p>
      </dsp:txBody>
      <dsp:txXfrm>
        <a:off x="34840" y="2281901"/>
        <a:ext cx="8223163" cy="644020"/>
      </dsp:txXfrm>
    </dsp:sp>
    <dsp:sp modelId="{E86F0759-05D9-4BF6-AE37-BCA4CDC88730}">
      <dsp:nvSpPr>
        <dsp:cNvPr id="0" name=""/>
        <dsp:cNvSpPr/>
      </dsp:nvSpPr>
      <dsp:spPr>
        <a:xfrm>
          <a:off x="0" y="2989561"/>
          <a:ext cx="8292843" cy="713700"/>
        </a:xfrm>
        <a:prstGeom prst="roundRect">
          <a:avLst/>
        </a:prstGeom>
        <a:solidFill>
          <a:schemeClr val="accent6">
            <a:shade val="80000"/>
            <a:hueOff val="257024"/>
            <a:satOff val="-10327"/>
            <a:lumOff val="22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უწყებების ეფექტურობის კონტროლი</a:t>
          </a:r>
          <a:endParaRPr lang="en-US" sz="2800" kern="1200" dirty="0">
            <a:solidFill>
              <a:schemeClr val="tx1"/>
            </a:solidFill>
          </a:endParaRPr>
        </a:p>
      </dsp:txBody>
      <dsp:txXfrm>
        <a:off x="34840" y="3024401"/>
        <a:ext cx="8223163" cy="644020"/>
      </dsp:txXfrm>
    </dsp:sp>
    <dsp:sp modelId="{1414E93D-EE71-4C53-940C-4A2FE68E8055}">
      <dsp:nvSpPr>
        <dsp:cNvPr id="0" name=""/>
        <dsp:cNvSpPr/>
      </dsp:nvSpPr>
      <dsp:spPr>
        <a:xfrm>
          <a:off x="0" y="3732061"/>
          <a:ext cx="8292843" cy="713700"/>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მონიტორინგი, შეფასება და ანგარიშგება </a:t>
          </a:r>
          <a:endParaRPr lang="en-US" sz="2800" kern="1200" dirty="0">
            <a:solidFill>
              <a:schemeClr val="tx1"/>
            </a:solidFill>
          </a:endParaRPr>
        </a:p>
      </dsp:txBody>
      <dsp:txXfrm>
        <a:off x="34840" y="3766901"/>
        <a:ext cx="8223163" cy="644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2913-D440-4CC3-BE67-5CB85566C700}">
      <dsp:nvSpPr>
        <dsp:cNvPr id="0" name=""/>
        <dsp:cNvSpPr/>
      </dsp:nvSpPr>
      <dsp:spPr>
        <a:xfrm>
          <a:off x="0" y="1355"/>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ka-GE" sz="3200" kern="1200" dirty="0">
              <a:solidFill>
                <a:schemeClr val="bg1"/>
              </a:solidFill>
            </a:rPr>
            <a:t>მტკიცებულებებზე დაფუძნებული</a:t>
          </a:r>
          <a:endParaRPr lang="en-US" sz="3200" kern="1200" dirty="0">
            <a:solidFill>
              <a:schemeClr val="bg1"/>
            </a:solidFill>
          </a:endParaRPr>
        </a:p>
        <a:p>
          <a:pPr marL="0" lvl="0" indent="0" algn="l" defTabSz="1422400">
            <a:lnSpc>
              <a:spcPct val="90000"/>
            </a:lnSpc>
            <a:spcBef>
              <a:spcPct val="0"/>
            </a:spcBef>
            <a:spcAft>
              <a:spcPct val="35000"/>
            </a:spcAft>
            <a:buNone/>
          </a:pPr>
          <a:r>
            <a:rPr lang="en-US" sz="2400" kern="1200" dirty="0">
              <a:solidFill>
                <a:schemeClr val="bg1"/>
              </a:solidFill>
            </a:rPr>
            <a:t>Evidence Based Policy-Making</a:t>
          </a:r>
          <a:r>
            <a:rPr lang="ka-GE" sz="2400" kern="1200" dirty="0">
              <a:solidFill>
                <a:schemeClr val="bg1"/>
              </a:solidFill>
            </a:rPr>
            <a:t>  </a:t>
          </a:r>
        </a:p>
      </dsp:txBody>
      <dsp:txXfrm>
        <a:off x="65576" y="66931"/>
        <a:ext cx="9639149" cy="1212175"/>
      </dsp:txXfrm>
    </dsp:sp>
    <dsp:sp modelId="{B5E21E34-FB87-480E-98B3-5DE0C552A299}">
      <dsp:nvSpPr>
        <dsp:cNvPr id="0" name=""/>
        <dsp:cNvSpPr/>
      </dsp:nvSpPr>
      <dsp:spPr>
        <a:xfrm>
          <a:off x="0" y="1357438"/>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ka-GE" sz="3600" kern="1200" dirty="0">
              <a:solidFill>
                <a:schemeClr val="bg1"/>
              </a:solidFill>
            </a:rPr>
            <a:t>შედეგებზე ორიენტირებული</a:t>
          </a:r>
          <a:endParaRPr lang="en-US" sz="3600" kern="1200" dirty="0">
            <a:solidFill>
              <a:schemeClr val="bg1"/>
            </a:solidFill>
          </a:endParaRPr>
        </a:p>
        <a:p>
          <a:pPr marL="0" lvl="0" indent="0" algn="l" defTabSz="1600200">
            <a:lnSpc>
              <a:spcPct val="90000"/>
            </a:lnSpc>
            <a:spcBef>
              <a:spcPct val="0"/>
            </a:spcBef>
            <a:spcAft>
              <a:spcPct val="35000"/>
            </a:spcAft>
            <a:buNone/>
          </a:pPr>
          <a:r>
            <a:rPr lang="en-US" sz="2400" kern="1200" dirty="0">
              <a:solidFill>
                <a:schemeClr val="bg1"/>
              </a:solidFill>
            </a:rPr>
            <a:t>Results Based Management</a:t>
          </a:r>
          <a:endParaRPr lang="en-US" sz="3600" kern="1200" dirty="0">
            <a:solidFill>
              <a:schemeClr val="bg1"/>
            </a:solidFill>
          </a:endParaRPr>
        </a:p>
      </dsp:txBody>
      <dsp:txXfrm>
        <a:off x="65576" y="1423014"/>
        <a:ext cx="9639149" cy="1212175"/>
      </dsp:txXfrm>
    </dsp:sp>
    <dsp:sp modelId="{BC242979-B2D9-471E-B075-FF5AE45325B9}">
      <dsp:nvSpPr>
        <dsp:cNvPr id="0" name=""/>
        <dsp:cNvSpPr/>
      </dsp:nvSpPr>
      <dsp:spPr>
        <a:xfrm>
          <a:off x="0" y="2713520"/>
          <a:ext cx="9770301" cy="1343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ka-GE" sz="3600" kern="1200" dirty="0">
              <a:solidFill>
                <a:schemeClr val="bg1"/>
              </a:solidFill>
            </a:rPr>
            <a:t>მთავრობის ერთიანი მიდგომა</a:t>
          </a:r>
        </a:p>
        <a:p>
          <a:pPr marL="0" lvl="0" indent="0" algn="l" defTabSz="1600200">
            <a:lnSpc>
              <a:spcPct val="90000"/>
            </a:lnSpc>
            <a:spcBef>
              <a:spcPct val="0"/>
            </a:spcBef>
            <a:spcAft>
              <a:spcPct val="35000"/>
            </a:spcAft>
            <a:buNone/>
          </a:pPr>
          <a:r>
            <a:rPr lang="en-US" sz="2400" kern="1200" dirty="0">
              <a:solidFill>
                <a:schemeClr val="bg1"/>
              </a:solidFill>
            </a:rPr>
            <a:t>Whole of Government Approach</a:t>
          </a:r>
        </a:p>
      </dsp:txBody>
      <dsp:txXfrm>
        <a:off x="65576" y="2779096"/>
        <a:ext cx="9639149" cy="1212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2913-D440-4CC3-BE67-5CB85566C700}">
      <dsp:nvSpPr>
        <dsp:cNvPr id="0" name=""/>
        <dsp:cNvSpPr/>
      </dsp:nvSpPr>
      <dsp:spPr>
        <a:xfrm>
          <a:off x="0" y="0"/>
          <a:ext cx="8770373" cy="512741"/>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იზრდება ადმინისტრაციის როლი</a:t>
          </a:r>
          <a:endParaRPr lang="ka-GE" sz="1800" kern="1200" dirty="0">
            <a:solidFill>
              <a:schemeClr val="tx1"/>
            </a:solidFill>
          </a:endParaRPr>
        </a:p>
      </dsp:txBody>
      <dsp:txXfrm>
        <a:off x="25030" y="25030"/>
        <a:ext cx="8720313" cy="462681"/>
      </dsp:txXfrm>
    </dsp:sp>
    <dsp:sp modelId="{B5E21E34-FB87-480E-98B3-5DE0C552A299}">
      <dsp:nvSpPr>
        <dsp:cNvPr id="0" name=""/>
        <dsp:cNvSpPr/>
      </dsp:nvSpPr>
      <dsp:spPr>
        <a:xfrm>
          <a:off x="0" y="528446"/>
          <a:ext cx="8770373" cy="512741"/>
        </a:xfrm>
        <a:prstGeom prst="roundRect">
          <a:avLst/>
        </a:prstGeom>
        <a:solidFill>
          <a:schemeClr val="accent4">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prstClr val="black"/>
              </a:solidFill>
              <a:latin typeface="Sylfaen" panose="010A0502050306030303" pitchFamily="18" charset="0"/>
              <a:ea typeface="+mn-ea"/>
              <a:cs typeface="+mn-cs"/>
            </a:rPr>
            <a:t>შემოდის</a:t>
          </a:r>
          <a:r>
            <a:rPr lang="ka-GE" sz="2800" kern="1200" dirty="0"/>
            <a:t> </a:t>
          </a:r>
          <a:r>
            <a:rPr lang="ka-GE" sz="2800" kern="1200" dirty="0">
              <a:solidFill>
                <a:prstClr val="black"/>
              </a:solidFill>
              <a:latin typeface="Sylfaen" panose="010A0502050306030303" pitchFamily="18" charset="0"/>
              <a:ea typeface="+mn-ea"/>
              <a:cs typeface="+mn-cs"/>
            </a:rPr>
            <a:t>ინიცირების წესი</a:t>
          </a:r>
          <a:endParaRPr lang="en-US" sz="2800" kern="1200" dirty="0">
            <a:solidFill>
              <a:prstClr val="black"/>
            </a:solidFill>
            <a:latin typeface="Sylfaen" panose="010A0502050306030303" pitchFamily="18" charset="0"/>
            <a:ea typeface="+mn-ea"/>
            <a:cs typeface="+mn-cs"/>
          </a:endParaRPr>
        </a:p>
      </dsp:txBody>
      <dsp:txXfrm>
        <a:off x="25030" y="553476"/>
        <a:ext cx="8720313" cy="462681"/>
      </dsp:txXfrm>
    </dsp:sp>
    <dsp:sp modelId="{BC242979-B2D9-471E-B075-FF5AE45325B9}">
      <dsp:nvSpPr>
        <dsp:cNvPr id="0" name=""/>
        <dsp:cNvSpPr/>
      </dsp:nvSpPr>
      <dsp:spPr>
        <a:xfrm>
          <a:off x="0" y="1019263"/>
          <a:ext cx="8770373" cy="512741"/>
        </a:xfrm>
        <a:prstGeom prst="roundRect">
          <a:avLst/>
        </a:prstGeom>
        <a:solidFill>
          <a:schemeClr val="accent4">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ყალიბდება იერარქია</a:t>
          </a:r>
          <a:endParaRPr lang="en-US" sz="1600" kern="1200" dirty="0">
            <a:solidFill>
              <a:schemeClr val="tx1"/>
            </a:solidFill>
          </a:endParaRPr>
        </a:p>
      </dsp:txBody>
      <dsp:txXfrm>
        <a:off x="25030" y="1044293"/>
        <a:ext cx="8720313" cy="462681"/>
      </dsp:txXfrm>
    </dsp:sp>
    <dsp:sp modelId="{8A231CD7-61F7-49E4-A950-5F42311F8B35}">
      <dsp:nvSpPr>
        <dsp:cNvPr id="0" name=""/>
        <dsp:cNvSpPr/>
      </dsp:nvSpPr>
      <dsp:spPr>
        <a:xfrm>
          <a:off x="0" y="1581745"/>
          <a:ext cx="8770373" cy="512741"/>
        </a:xfrm>
        <a:prstGeom prst="roundRect">
          <a:avLst/>
        </a:prstGeom>
        <a:solidFill>
          <a:schemeClr val="accent4">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დგინდება მინიმალური სტანდარტები</a:t>
          </a:r>
          <a:endParaRPr lang="en-US" sz="2800" kern="1200" dirty="0">
            <a:solidFill>
              <a:schemeClr val="tx1"/>
            </a:solidFill>
          </a:endParaRPr>
        </a:p>
      </dsp:txBody>
      <dsp:txXfrm>
        <a:off x="25030" y="1606775"/>
        <a:ext cx="8720313" cy="462681"/>
      </dsp:txXfrm>
    </dsp:sp>
    <dsp:sp modelId="{DF1AA311-8E51-443B-BD8B-E40E2C82E9A4}">
      <dsp:nvSpPr>
        <dsp:cNvPr id="0" name=""/>
        <dsp:cNvSpPr/>
      </dsp:nvSpPr>
      <dsp:spPr>
        <a:xfrm>
          <a:off x="0" y="2108395"/>
          <a:ext cx="8770373" cy="512741"/>
        </a:xfrm>
        <a:prstGeom prst="roundRect">
          <a:avLst/>
        </a:prstGeom>
        <a:solidFill>
          <a:schemeClr val="accent4">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საჯარო კონსულტაციები</a:t>
          </a:r>
          <a:endParaRPr lang="en-US" sz="2800" kern="1200" dirty="0">
            <a:solidFill>
              <a:schemeClr val="tx1"/>
            </a:solidFill>
          </a:endParaRPr>
        </a:p>
      </dsp:txBody>
      <dsp:txXfrm>
        <a:off x="25030" y="2133425"/>
        <a:ext cx="8720313" cy="462681"/>
      </dsp:txXfrm>
    </dsp:sp>
    <dsp:sp modelId="{14A38F01-BA06-40B9-8633-9A4272C507F4}">
      <dsp:nvSpPr>
        <dsp:cNvPr id="0" name=""/>
        <dsp:cNvSpPr/>
      </dsp:nvSpPr>
      <dsp:spPr>
        <a:xfrm>
          <a:off x="0" y="2635045"/>
          <a:ext cx="8770373" cy="512741"/>
        </a:xfrm>
        <a:prstGeom prst="roundRect">
          <a:avLst/>
        </a:prstGeom>
        <a:solidFill>
          <a:schemeClr val="accent4">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a-GE" sz="2000" kern="1200" dirty="0">
              <a:solidFill>
                <a:schemeClr val="tx1"/>
              </a:solidFill>
            </a:rPr>
            <a:t>შედეგებზე ორიენტირებული მონიტორინგი და ანგარიშგება</a:t>
          </a:r>
          <a:endParaRPr lang="en-US" sz="2000" kern="1200" dirty="0">
            <a:solidFill>
              <a:schemeClr val="tx1"/>
            </a:solidFill>
          </a:endParaRPr>
        </a:p>
      </dsp:txBody>
      <dsp:txXfrm>
        <a:off x="25030" y="2660075"/>
        <a:ext cx="8720313" cy="462681"/>
      </dsp:txXfrm>
    </dsp:sp>
    <dsp:sp modelId="{85B95368-E2E2-485C-B05E-79AB359A6F14}">
      <dsp:nvSpPr>
        <dsp:cNvPr id="0" name=""/>
        <dsp:cNvSpPr/>
      </dsp:nvSpPr>
      <dsp:spPr>
        <a:xfrm>
          <a:off x="0" y="3161694"/>
          <a:ext cx="8770373" cy="512741"/>
        </a:xfrm>
        <a:prstGeom prst="roundRect">
          <a:avLst/>
        </a:prstGeom>
        <a:solidFill>
          <a:schemeClr val="accent4">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ka-GE" sz="2400" kern="1200" dirty="0">
              <a:solidFill>
                <a:schemeClr val="tx1"/>
              </a:solidFill>
            </a:rPr>
            <a:t>მკაფიო ხარისხის უზრუნველყოფა (</a:t>
          </a:r>
          <a:r>
            <a:rPr lang="en-US" sz="2400" kern="1200" dirty="0">
              <a:solidFill>
                <a:schemeClr val="tx1"/>
              </a:solidFill>
            </a:rPr>
            <a:t>QA)</a:t>
          </a:r>
        </a:p>
      </dsp:txBody>
      <dsp:txXfrm>
        <a:off x="25030" y="3186724"/>
        <a:ext cx="8720313" cy="462681"/>
      </dsp:txXfrm>
    </dsp:sp>
    <dsp:sp modelId="{B663B5F2-8E09-4ADD-9714-8EE516BE7EC7}">
      <dsp:nvSpPr>
        <dsp:cNvPr id="0" name=""/>
        <dsp:cNvSpPr/>
      </dsp:nvSpPr>
      <dsp:spPr>
        <a:xfrm>
          <a:off x="0" y="3688344"/>
          <a:ext cx="8770373" cy="512741"/>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ka-GE" sz="2800" kern="1200" dirty="0">
              <a:solidFill>
                <a:schemeClr val="tx1"/>
              </a:solidFill>
            </a:rPr>
            <a:t>ერთიანი ლექსიკონი</a:t>
          </a:r>
          <a:endParaRPr lang="en-US" sz="2800" kern="1200" dirty="0">
            <a:solidFill>
              <a:schemeClr val="tx1"/>
            </a:solidFill>
          </a:endParaRPr>
        </a:p>
      </dsp:txBody>
      <dsp:txXfrm>
        <a:off x="25030" y="3713374"/>
        <a:ext cx="8720313" cy="462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98DBE-5596-9F49-856A-212F989727F7}">
      <dsp:nvSpPr>
        <dsp:cNvPr id="0" name=""/>
        <dsp:cNvSpPr/>
      </dsp:nvSpPr>
      <dsp:spPr>
        <a:xfrm>
          <a:off x="304747" y="522538"/>
          <a:ext cx="2583784" cy="957838"/>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ka-GE" sz="1900" kern="1200" dirty="0">
              <a:solidFill>
                <a:srgbClr val="FFFFFF"/>
              </a:solidFill>
              <a:latin typeface="Times New Roman"/>
              <a:cs typeface="Times New Roman"/>
            </a:rPr>
            <a:t>საქართველო</a:t>
          </a:r>
          <a:r>
            <a:rPr lang="en-US" sz="2000" kern="1200" dirty="0">
              <a:solidFill>
                <a:srgbClr val="FFFFFF"/>
              </a:solidFill>
              <a:latin typeface="Times New Roman"/>
              <a:cs typeface="Times New Roman"/>
            </a:rPr>
            <a:t> 2020</a:t>
          </a:r>
        </a:p>
      </dsp:txBody>
      <dsp:txXfrm>
        <a:off x="783666" y="522538"/>
        <a:ext cx="1625946" cy="957838"/>
      </dsp:txXfrm>
    </dsp:sp>
    <dsp:sp modelId="{0B07A32D-5A41-2D45-9EAE-49073C00FF87}">
      <dsp:nvSpPr>
        <dsp:cNvPr id="0" name=""/>
        <dsp:cNvSpPr/>
      </dsp:nvSpPr>
      <dsp:spPr>
        <a:xfrm>
          <a:off x="2757366" y="512731"/>
          <a:ext cx="2712806" cy="977452"/>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ts val="240"/>
            </a:spcAft>
            <a:buNone/>
          </a:pPr>
          <a:r>
            <a:rPr lang="ka-GE" sz="1900" kern="1200" dirty="0">
              <a:solidFill>
                <a:srgbClr val="FFFFFF"/>
              </a:solidFill>
              <a:latin typeface="Times New Roman"/>
              <a:cs typeface="Times New Roman"/>
            </a:rPr>
            <a:t>საქართველო</a:t>
          </a:r>
          <a:r>
            <a:rPr lang="en-US" sz="2000" kern="1200" dirty="0">
              <a:solidFill>
                <a:srgbClr val="FFFFFF"/>
              </a:solidFill>
              <a:latin typeface="Times New Roman"/>
              <a:cs typeface="Times New Roman"/>
            </a:rPr>
            <a:t> 2025</a:t>
          </a:r>
        </a:p>
      </dsp:txBody>
      <dsp:txXfrm>
        <a:off x="3246092" y="512731"/>
        <a:ext cx="1735354" cy="977452"/>
      </dsp:txXfrm>
    </dsp:sp>
    <dsp:sp modelId="{386AF56E-3FB2-6740-86BC-95033FAB07FD}">
      <dsp:nvSpPr>
        <dsp:cNvPr id="0" name=""/>
        <dsp:cNvSpPr/>
      </dsp:nvSpPr>
      <dsp:spPr>
        <a:xfrm>
          <a:off x="5332324" y="526713"/>
          <a:ext cx="2643778" cy="963470"/>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ts val="240"/>
            </a:spcAft>
            <a:buNone/>
          </a:pPr>
          <a:r>
            <a:rPr lang="ka-GE" sz="1900" kern="1200" dirty="0">
              <a:solidFill>
                <a:srgbClr val="FFFFFF"/>
              </a:solidFill>
              <a:latin typeface="Times New Roman"/>
              <a:cs typeface="Times New Roman"/>
            </a:rPr>
            <a:t>საქართველო</a:t>
          </a:r>
          <a:r>
            <a:rPr lang="en-US" sz="2000" kern="1200" dirty="0">
              <a:solidFill>
                <a:srgbClr val="FFFFFF"/>
              </a:solidFill>
              <a:latin typeface="Times New Roman"/>
              <a:cs typeface="Times New Roman"/>
            </a:rPr>
            <a:t> 2030</a:t>
          </a:r>
        </a:p>
      </dsp:txBody>
      <dsp:txXfrm>
        <a:off x="5814059" y="526713"/>
        <a:ext cx="1680308" cy="963470"/>
      </dsp:txXfrm>
    </dsp:sp>
    <dsp:sp modelId="{35CB89E7-DBD7-EA4F-B197-44442D3468E1}">
      <dsp:nvSpPr>
        <dsp:cNvPr id="0" name=""/>
        <dsp:cNvSpPr/>
      </dsp:nvSpPr>
      <dsp:spPr>
        <a:xfrm>
          <a:off x="7775297" y="522343"/>
          <a:ext cx="2651237" cy="967842"/>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ts val="240"/>
            </a:spcAft>
            <a:buNone/>
          </a:pPr>
          <a:r>
            <a:rPr lang="ka-GE" sz="1900" kern="1200" dirty="0">
              <a:solidFill>
                <a:srgbClr val="FFFFFF"/>
              </a:solidFill>
              <a:latin typeface="Times New Roman"/>
              <a:cs typeface="Times New Roman"/>
            </a:rPr>
            <a:t>საქართველო</a:t>
          </a:r>
          <a:r>
            <a:rPr lang="en-US" sz="2000" kern="1200" dirty="0">
              <a:solidFill>
                <a:srgbClr val="FFFFFF"/>
              </a:solidFill>
              <a:latin typeface="Times New Roman"/>
              <a:cs typeface="Times New Roman"/>
            </a:rPr>
            <a:t> 2050</a:t>
          </a:r>
        </a:p>
      </dsp:txBody>
      <dsp:txXfrm>
        <a:off x="8259218" y="522343"/>
        <a:ext cx="1683395" cy="9678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CB1A-CAE5-A448-8F91-A94D0788B3AA}">
      <dsp:nvSpPr>
        <dsp:cNvPr id="0" name=""/>
        <dsp:cNvSpPr/>
      </dsp:nvSpPr>
      <dsp:spPr>
        <a:xfrm>
          <a:off x="539844" y="-265587"/>
          <a:ext cx="3692641" cy="3692641"/>
        </a:xfrm>
        <a:prstGeom prst="circularArrow">
          <a:avLst>
            <a:gd name="adj1" fmla="val 4668"/>
            <a:gd name="adj2" fmla="val 272909"/>
            <a:gd name="adj3" fmla="val 12390216"/>
            <a:gd name="adj4" fmla="val 18341089"/>
            <a:gd name="adj5" fmla="val 4847"/>
          </a:avLst>
        </a:prstGeom>
        <a:solidFill>
          <a:schemeClr val="tx2"/>
        </a:solid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77431B2-F8F0-3142-BF48-C03EFA7BD19B}">
      <dsp:nvSpPr>
        <dsp:cNvPr id="0" name=""/>
        <dsp:cNvSpPr/>
      </dsp:nvSpPr>
      <dsp:spPr>
        <a:xfrm>
          <a:off x="984127" y="98328"/>
          <a:ext cx="2713236" cy="114789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kern="1200" dirty="0">
              <a:solidFill>
                <a:schemeClr val="bg1"/>
              </a:solidFill>
              <a:latin typeface="+mj-lt"/>
              <a:cs typeface="Times New Roman"/>
            </a:rPr>
            <a:t>პრობლემის გაგება </a:t>
          </a:r>
          <a:endParaRPr lang="en-US" sz="1700" b="1" kern="1200" dirty="0">
            <a:ln/>
            <a:solidFill>
              <a:schemeClr val="bg1"/>
            </a:solidFill>
            <a:latin typeface="+mj-lt"/>
            <a:cs typeface="Times New Roman"/>
          </a:endParaRPr>
        </a:p>
        <a:p>
          <a:pPr marL="0" lvl="0" indent="0" algn="ctr" defTabSz="755650">
            <a:lnSpc>
              <a:spcPct val="90000"/>
            </a:lnSpc>
            <a:spcBef>
              <a:spcPct val="0"/>
            </a:spcBef>
            <a:spcAft>
              <a:spcPct val="35000"/>
            </a:spcAft>
            <a:buNone/>
          </a:pPr>
          <a:r>
            <a:rPr lang="en-US" sz="1700" kern="1200" dirty="0">
              <a:solidFill>
                <a:schemeClr val="bg1"/>
              </a:solidFill>
              <a:latin typeface="+mj-lt"/>
              <a:cs typeface="Times New Roman"/>
            </a:rPr>
            <a:t>(</a:t>
          </a:r>
          <a:r>
            <a:rPr lang="ka-GE" sz="1700" kern="1200" dirty="0">
              <a:solidFill>
                <a:schemeClr val="bg1"/>
              </a:solidFill>
              <a:latin typeface="+mj-lt"/>
              <a:cs typeface="Times New Roman"/>
            </a:rPr>
            <a:t>კონცეპტუალიზება</a:t>
          </a:r>
          <a:r>
            <a:rPr lang="en-US" sz="1700" kern="1200" dirty="0">
              <a:solidFill>
                <a:schemeClr val="bg1"/>
              </a:solidFill>
              <a:latin typeface="+mj-lt"/>
              <a:cs typeface="Times New Roman"/>
            </a:rPr>
            <a:t>)</a:t>
          </a:r>
        </a:p>
      </dsp:txBody>
      <dsp:txXfrm>
        <a:off x="1040163" y="154364"/>
        <a:ext cx="2601164" cy="1035824"/>
      </dsp:txXfrm>
    </dsp:sp>
    <dsp:sp modelId="{95B333CE-C327-6B42-BC78-352E00C920EC}">
      <dsp:nvSpPr>
        <dsp:cNvPr id="0" name=""/>
        <dsp:cNvSpPr/>
      </dsp:nvSpPr>
      <dsp:spPr>
        <a:xfrm>
          <a:off x="2590111" y="1440586"/>
          <a:ext cx="2359133" cy="114789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kern="1200" dirty="0">
              <a:solidFill>
                <a:schemeClr val="bg1"/>
              </a:solidFill>
              <a:latin typeface="+mj-lt"/>
              <a:cs typeface="Times New Roman"/>
            </a:rPr>
            <a:t>გამოსავლების ძიება </a:t>
          </a:r>
          <a:endParaRPr lang="en-US" sz="1700" b="1" kern="1200" dirty="0">
            <a:solidFill>
              <a:schemeClr val="bg1"/>
            </a:solidFill>
            <a:latin typeface="+mj-lt"/>
            <a:cs typeface="Times New Roman"/>
          </a:endParaRPr>
        </a:p>
        <a:p>
          <a:pPr marL="0" lvl="0" indent="0" algn="ctr" defTabSz="755650">
            <a:lnSpc>
              <a:spcPct val="90000"/>
            </a:lnSpc>
            <a:spcBef>
              <a:spcPct val="0"/>
            </a:spcBef>
            <a:spcAft>
              <a:spcPct val="35000"/>
            </a:spcAft>
            <a:buNone/>
          </a:pPr>
          <a:r>
            <a:rPr lang="en-US" sz="1700" kern="1200" dirty="0">
              <a:solidFill>
                <a:schemeClr val="bg1"/>
              </a:solidFill>
              <a:latin typeface="+mj-lt"/>
              <a:cs typeface="Times New Roman"/>
            </a:rPr>
            <a:t>(</a:t>
          </a:r>
          <a:r>
            <a:rPr lang="ka-GE" sz="1700" kern="1200" dirty="0">
              <a:solidFill>
                <a:schemeClr val="bg1"/>
              </a:solidFill>
              <a:latin typeface="+mj-lt"/>
              <a:cs typeface="Times New Roman"/>
            </a:rPr>
            <a:t>პროექტის შემუშავება</a:t>
          </a:r>
          <a:r>
            <a:rPr lang="en-US" sz="1700" kern="1200" dirty="0">
              <a:solidFill>
                <a:schemeClr val="bg1"/>
              </a:solidFill>
              <a:latin typeface="+mj-lt"/>
              <a:cs typeface="Times New Roman"/>
            </a:rPr>
            <a:t>)</a:t>
          </a:r>
        </a:p>
      </dsp:txBody>
      <dsp:txXfrm>
        <a:off x="2646147" y="1496622"/>
        <a:ext cx="2247061" cy="1035824"/>
      </dsp:txXfrm>
    </dsp:sp>
    <dsp:sp modelId="{DE1AD8DB-1ABA-B941-8AB7-E233F16A1053}">
      <dsp:nvSpPr>
        <dsp:cNvPr id="0" name=""/>
        <dsp:cNvSpPr/>
      </dsp:nvSpPr>
      <dsp:spPr>
        <a:xfrm>
          <a:off x="959813" y="2823046"/>
          <a:ext cx="3055447" cy="114789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kern="1200" dirty="0">
              <a:solidFill>
                <a:schemeClr val="bg1"/>
              </a:solidFill>
              <a:latin typeface="+mj-lt"/>
              <a:cs typeface="Times New Roman"/>
            </a:rPr>
            <a:t>გამოსავალის პრაქტიკაში გადმოტანა</a:t>
          </a:r>
          <a:r>
            <a:rPr lang="ka-GE" sz="1700" kern="1200" dirty="0">
              <a:solidFill>
                <a:schemeClr val="bg1"/>
              </a:solidFill>
              <a:latin typeface="+mj-lt"/>
              <a:cs typeface="Times New Roman"/>
            </a:rPr>
            <a:t> </a:t>
          </a:r>
          <a:endParaRPr lang="en-US" sz="1700" kern="1200" dirty="0">
            <a:solidFill>
              <a:schemeClr val="bg1"/>
            </a:solidFill>
            <a:latin typeface="+mj-lt"/>
            <a:cs typeface="Times New Roman"/>
          </a:endParaRPr>
        </a:p>
        <a:p>
          <a:pPr marL="0" lvl="0" indent="0" algn="ctr" defTabSz="755650">
            <a:lnSpc>
              <a:spcPct val="90000"/>
            </a:lnSpc>
            <a:spcBef>
              <a:spcPct val="0"/>
            </a:spcBef>
            <a:spcAft>
              <a:spcPct val="35000"/>
            </a:spcAft>
            <a:buNone/>
          </a:pPr>
          <a:r>
            <a:rPr lang="en-US" sz="1700" kern="1200" dirty="0">
              <a:solidFill>
                <a:schemeClr val="bg1"/>
              </a:solidFill>
              <a:latin typeface="+mj-lt"/>
              <a:cs typeface="Times New Roman"/>
            </a:rPr>
            <a:t>(</a:t>
          </a:r>
          <a:r>
            <a:rPr lang="ka-GE" sz="1700" kern="1200" dirty="0">
              <a:solidFill>
                <a:schemeClr val="bg1"/>
              </a:solidFill>
              <a:latin typeface="+mj-lt"/>
              <a:cs typeface="Times New Roman"/>
            </a:rPr>
            <a:t>იმპლემენტაცია</a:t>
          </a:r>
          <a:r>
            <a:rPr lang="en-US" sz="1700" kern="1200" dirty="0">
              <a:solidFill>
                <a:schemeClr val="bg1"/>
              </a:solidFill>
              <a:latin typeface="+mj-lt"/>
              <a:cs typeface="Times New Roman"/>
            </a:rPr>
            <a:t>)</a:t>
          </a:r>
        </a:p>
      </dsp:txBody>
      <dsp:txXfrm>
        <a:off x="1015849" y="2879082"/>
        <a:ext cx="2943375" cy="1035824"/>
      </dsp:txXfrm>
    </dsp:sp>
    <dsp:sp modelId="{74B31EFB-AD72-8E47-AE28-9BEBE45B6F66}">
      <dsp:nvSpPr>
        <dsp:cNvPr id="0" name=""/>
        <dsp:cNvSpPr/>
      </dsp:nvSpPr>
      <dsp:spPr>
        <a:xfrm>
          <a:off x="0" y="1440586"/>
          <a:ext cx="2133112" cy="1147896"/>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ka-GE" sz="1700" b="1" kern="1200" dirty="0">
              <a:solidFill>
                <a:schemeClr val="bg1"/>
              </a:solidFill>
              <a:latin typeface="+mj-lt"/>
              <a:cs typeface="Times New Roman"/>
            </a:rPr>
            <a:t>მონიტორინგი და შეფასება </a:t>
          </a:r>
          <a:r>
            <a:rPr lang="en-US" sz="1700" b="1" kern="1200" dirty="0">
              <a:solidFill>
                <a:schemeClr val="bg1"/>
              </a:solidFill>
              <a:latin typeface="+mj-lt"/>
              <a:cs typeface="Times New Roman"/>
            </a:rPr>
            <a:t>(M&amp;E)</a:t>
          </a:r>
        </a:p>
      </dsp:txBody>
      <dsp:txXfrm>
        <a:off x="56036" y="1496622"/>
        <a:ext cx="2021040" cy="10358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8BE85-BC1F-4815-812D-FE932758EF93}">
      <dsp:nvSpPr>
        <dsp:cNvPr id="0" name=""/>
        <dsp:cNvSpPr/>
      </dsp:nvSpPr>
      <dsp:spPr>
        <a:xfrm>
          <a:off x="1839976" y="0"/>
          <a:ext cx="1839976" cy="1346052"/>
        </a:xfrm>
        <a:prstGeom prst="trapezoid">
          <a:avLst>
            <a:gd name="adj" fmla="val 683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b" anchorCtr="0">
          <a:noAutofit/>
        </a:bodyPr>
        <a:lstStyle/>
        <a:p>
          <a:pPr marL="0" lvl="0" indent="0" algn="ctr" defTabSz="889000">
            <a:lnSpc>
              <a:spcPct val="90000"/>
            </a:lnSpc>
            <a:spcBef>
              <a:spcPct val="0"/>
            </a:spcBef>
            <a:spcAft>
              <a:spcPct val="35000"/>
            </a:spcAft>
            <a:buNone/>
          </a:pPr>
          <a:r>
            <a:rPr lang="ka-GE" sz="2000" kern="1200" dirty="0">
              <a:solidFill>
                <a:schemeClr val="bg1"/>
              </a:solidFill>
            </a:rPr>
            <a:t>ეროვნული</a:t>
          </a:r>
          <a:endParaRPr lang="en-US" sz="2000" kern="1200" dirty="0">
            <a:solidFill>
              <a:schemeClr val="bg1"/>
            </a:solidFill>
          </a:endParaRPr>
        </a:p>
      </dsp:txBody>
      <dsp:txXfrm>
        <a:off x="1839976" y="0"/>
        <a:ext cx="1839976" cy="1346052"/>
      </dsp:txXfrm>
    </dsp:sp>
    <dsp:sp modelId="{145CEA9C-CBAE-4AF9-B765-B656F4787C94}">
      <dsp:nvSpPr>
        <dsp:cNvPr id="0" name=""/>
        <dsp:cNvSpPr/>
      </dsp:nvSpPr>
      <dsp:spPr>
        <a:xfrm>
          <a:off x="919988" y="1346052"/>
          <a:ext cx="3679952" cy="1346052"/>
        </a:xfrm>
        <a:prstGeom prst="trapezoid">
          <a:avLst>
            <a:gd name="adj" fmla="val 683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b" anchorCtr="0">
          <a:noAutofit/>
        </a:bodyPr>
        <a:lstStyle/>
        <a:p>
          <a:pPr marL="0" lvl="0" indent="0" algn="ctr" defTabSz="1244600">
            <a:lnSpc>
              <a:spcPct val="90000"/>
            </a:lnSpc>
            <a:spcBef>
              <a:spcPct val="0"/>
            </a:spcBef>
            <a:spcAft>
              <a:spcPct val="35000"/>
            </a:spcAft>
            <a:buNone/>
          </a:pPr>
          <a:r>
            <a:rPr lang="ka-GE" sz="2800" kern="1200" dirty="0">
              <a:solidFill>
                <a:schemeClr val="bg1"/>
              </a:solidFill>
            </a:rPr>
            <a:t>სექტორული</a:t>
          </a:r>
          <a:endParaRPr lang="en-US" sz="2800" kern="1200" dirty="0">
            <a:solidFill>
              <a:schemeClr val="bg1"/>
            </a:solidFill>
          </a:endParaRPr>
        </a:p>
      </dsp:txBody>
      <dsp:txXfrm>
        <a:off x="1563979" y="1346052"/>
        <a:ext cx="2391968" cy="1346052"/>
      </dsp:txXfrm>
    </dsp:sp>
    <dsp:sp modelId="{98DBA55A-FB7F-4B09-8BCD-FD622EE259AC}">
      <dsp:nvSpPr>
        <dsp:cNvPr id="0" name=""/>
        <dsp:cNvSpPr/>
      </dsp:nvSpPr>
      <dsp:spPr>
        <a:xfrm>
          <a:off x="0" y="2692105"/>
          <a:ext cx="5519927" cy="1346052"/>
        </a:xfrm>
        <a:prstGeom prst="trapezoid">
          <a:avLst>
            <a:gd name="adj" fmla="val 683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b" anchorCtr="0">
          <a:noAutofit/>
        </a:bodyPr>
        <a:lstStyle/>
        <a:p>
          <a:pPr marL="0" lvl="0" indent="0" algn="ctr" defTabSz="1600200">
            <a:lnSpc>
              <a:spcPct val="90000"/>
            </a:lnSpc>
            <a:spcBef>
              <a:spcPct val="0"/>
            </a:spcBef>
            <a:spcAft>
              <a:spcPct val="35000"/>
            </a:spcAft>
            <a:buNone/>
          </a:pPr>
          <a:r>
            <a:rPr lang="ka-GE" sz="3600" kern="1200" dirty="0">
              <a:solidFill>
                <a:schemeClr val="bg1"/>
              </a:solidFill>
            </a:rPr>
            <a:t>ინსტიტუციური</a:t>
          </a:r>
          <a:endParaRPr lang="en-US" sz="3600" kern="1200" dirty="0">
            <a:solidFill>
              <a:schemeClr val="bg1"/>
            </a:solidFill>
          </a:endParaRPr>
        </a:p>
      </dsp:txBody>
      <dsp:txXfrm>
        <a:off x="965987" y="2692105"/>
        <a:ext cx="3587953" cy="13460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24399-DEE8-AF4D-A785-5E403C338F88}" type="datetimeFigureOut">
              <a:rPr lang="en-US" smtClean="0"/>
              <a:t>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1A4B73-C237-654E-A4F2-C541C7397220}" type="slidenum">
              <a:rPr lang="en-US" smtClean="0"/>
              <a:t>‹#›</a:t>
            </a:fld>
            <a:endParaRPr lang="en-US"/>
          </a:p>
        </p:txBody>
      </p:sp>
    </p:spTree>
    <p:extLst>
      <p:ext uri="{BB962C8B-B14F-4D97-AF65-F5344CB8AC3E}">
        <p14:creationId xmlns:p14="http://schemas.microsoft.com/office/powerpoint/2010/main" val="131733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_5_&#4318;&#4317;&#4314;&#4312;&#4322;&#4312;&#4313;&#4312;&#4321;_&#4306;&#4304;&#4316;&#4334;&#4317;&#4320;&#4330;&#4312;&#4308;&#4314;&#4308;&#4305;&#4304;"/><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a:t>
            </a:fld>
            <a:endParaRPr lang="en-US"/>
          </a:p>
        </p:txBody>
      </p:sp>
    </p:spTree>
    <p:extLst>
      <p:ext uri="{BB962C8B-B14F-4D97-AF65-F5344CB8AC3E}">
        <p14:creationId xmlns:p14="http://schemas.microsoft.com/office/powerpoint/2010/main" val="4070550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სხვა ქვეყნებს პოლიტიკის შემუშავების პროცესში პოლიტიკის ანალიზის ინტეგრირების მრავალწლიანი გამოცდილება გააჩნია. მაგალითად, გაერთიანებულ სამეფოში, პოლიტიკის შემქმნელები პოლიტიკის ანალიზს ისეთი პოლიტიკის შემუშავებისთვის იყენებენ, რომელიც 1990-იანი წლების დასასრულიდან ხელმისაწვდომ საუკეთესო პრაქტიკას (მტკიცებულებებს) ეფუძნება. ამ გრაფიკში მოცემულია გაერთიანებულ სამეფოში პოლიტიკის ანალიზის ძირითადი მიზნები; ასევე საჯარო სამსახურის მთავარი ანალიტიკური პროფესიების მიერ გაწეული დახმარება და მთავრობის მიერ შემუშავებული ეკონომიკური შეფასებისა და პოლიტიკის შეფასების სახელმძღვანელო დოკუმენტები. </a:t>
            </a:r>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10</a:t>
            </a:fld>
            <a:endParaRPr lang="en-US" dirty="0"/>
          </a:p>
        </p:txBody>
      </p:sp>
    </p:spTree>
    <p:extLst>
      <p:ext uri="{BB962C8B-B14F-4D97-AF65-F5344CB8AC3E}">
        <p14:creationId xmlns:p14="http://schemas.microsoft.com/office/powerpoint/2010/main" val="183211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ეს სლაიდი კი აღწერს სლოვაკეთში პოლიტიკის ანალიზის სტრუქტურას. </a:t>
            </a:r>
            <a:endParaRPr lang="ka-GE"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11</a:t>
            </a:fld>
            <a:endParaRPr lang="en-US"/>
          </a:p>
        </p:txBody>
      </p:sp>
    </p:spTree>
    <p:extLst>
      <p:ext uri="{BB962C8B-B14F-4D97-AF65-F5344CB8AC3E}">
        <p14:creationId xmlns:p14="http://schemas.microsoft.com/office/powerpoint/2010/main" val="1977595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kern="1200" dirty="0">
                <a:solidFill>
                  <a:schemeClr val="tx1"/>
                </a:solidFill>
                <a:effectLst/>
                <a:latin typeface="+mn-lt"/>
                <a:ea typeface="+mn-ea"/>
                <a:cs typeface="+mn-cs"/>
              </a:rPr>
              <a:t>მთავრობა აღმასრულებელ ხელისუფლებას ახორციელებს სამინისტროების, მათი მმართველობის სფეროში შემავალი სახელმწიფო საქვეუწყებო დაწესებულებების და საჯარო სამართლის იურიდიული პირების მიერ (მული 2). ასევე რეგლამენტის მიხედვით პარლამენტის სამართლებრივი აქტებით მთავრობისათვის გაცემულ დავალებათა შესრულების მიზნით, პროექტის ინიცირებას უზრუნველყოფს შესაბამის დარგში პოლიტიკის გამტარებელი სამინისტრო(ები) და სახელმწიფო მინისტრის აპარატი (მუხლი 8).</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ამ პროცესში მნიშვნელოვანი როლი ენიჭება </a:t>
            </a:r>
            <a:r>
              <a:rPr lang="ka-GE" sz="1200" b="1" kern="1200" dirty="0">
                <a:solidFill>
                  <a:schemeClr val="tx1"/>
                </a:solidFill>
                <a:effectLst/>
                <a:latin typeface="+mn-lt"/>
                <a:ea typeface="+mn-ea"/>
                <a:cs typeface="+mn-cs"/>
              </a:rPr>
              <a:t>საქართველოს მთავრობის ადმინისტრაციას,</a:t>
            </a:r>
            <a:r>
              <a:rPr lang="ka-GE" sz="1200" kern="1200" dirty="0">
                <a:solidFill>
                  <a:schemeClr val="tx1"/>
                </a:solidFill>
                <a:effectLst/>
                <a:latin typeface="+mn-lt"/>
                <a:ea typeface="+mn-ea"/>
                <a:cs typeface="+mn-cs"/>
              </a:rPr>
              <a:t> რომელიც უზრუნველყოფს </a:t>
            </a:r>
            <a:r>
              <a:rPr lang="ka-GE" sz="1200" i="1" kern="1200" dirty="0">
                <a:solidFill>
                  <a:schemeClr val="tx1"/>
                </a:solidFill>
                <a:effectLst/>
                <a:latin typeface="+mn-lt"/>
                <a:ea typeface="+mn-ea"/>
                <a:cs typeface="+mn-cs"/>
              </a:rPr>
              <a:t>„საქართველოს მთავრობის პოლიტიკის დაგეგმვას, ორგანიზებას, პოლიტიკის განხორციელების კოორდინაციასა და კონტროლს“</a:t>
            </a:r>
            <a:r>
              <a:rPr lang="ka-GE" sz="1200" kern="1200" dirty="0">
                <a:solidFill>
                  <a:schemeClr val="tx1"/>
                </a:solidFill>
                <a:effectLst/>
                <a:latin typeface="+mn-lt"/>
                <a:ea typeface="+mn-ea"/>
                <a:cs typeface="+mn-cs"/>
              </a:rPr>
              <a:t> (მთავრობის ადმინისტრაციის დებულება, მე-2 მუხლი, ბ პუნქტი). ამასთან, ადმინისტრაციის </a:t>
            </a:r>
            <a:r>
              <a:rPr lang="ka-GE" sz="1200" b="1" kern="1200" dirty="0">
                <a:solidFill>
                  <a:schemeClr val="tx1"/>
                </a:solidFill>
                <a:effectLst/>
                <a:latin typeface="+mn-lt"/>
                <a:ea typeface="+mn-ea"/>
                <a:cs typeface="+mn-cs"/>
              </a:rPr>
              <a:t>პოლიტიკის დაგეგმვისა და კოორდინაციის დეპარტამენტის</a:t>
            </a:r>
            <a:r>
              <a:rPr lang="ka-GE" sz="1200" kern="1200" dirty="0">
                <a:solidFill>
                  <a:schemeClr val="tx1"/>
                </a:solidFill>
                <a:effectLst/>
                <a:latin typeface="+mn-lt"/>
                <a:ea typeface="+mn-ea"/>
                <a:cs typeface="+mn-cs"/>
              </a:rPr>
              <a:t> ამოცანებია: ა) სამთავრობო პოლიტიკის დაგეგმვის ხელშეწყობასა და კოორდინაცია; ბ) საქართველოს მთავრობის მიერ დასამტკიცებელი სტრატეგიებისა და სამოქმედო გეგმების ექსპერტიზა (მე-4 მუხლის, 1 პუნქტის, ა ქვეპუნქტი), ხოლო </a:t>
            </a:r>
            <a:r>
              <a:rPr lang="ka-GE" sz="1200" b="1" kern="1200" dirty="0">
                <a:solidFill>
                  <a:schemeClr val="tx1"/>
                </a:solidFill>
                <a:effectLst/>
                <a:latin typeface="+mn-lt"/>
                <a:ea typeface="+mn-ea"/>
                <a:cs typeface="+mn-cs"/>
              </a:rPr>
              <a:t>სამთავრობო ზედამხედველობისა და მონიტორინგის დეპარტამენტის </a:t>
            </a:r>
            <a:r>
              <a:rPr lang="ka-GE" sz="1200" kern="1200" dirty="0">
                <a:solidFill>
                  <a:schemeClr val="tx1"/>
                </a:solidFill>
                <a:effectLst/>
                <a:latin typeface="+mn-lt"/>
                <a:ea typeface="+mn-ea"/>
                <a:cs typeface="+mn-cs"/>
              </a:rPr>
              <a:t>ერთ-ერთი ძირითადი ამოცანაა სამთავრობო პროგრამის, ყოველწლიურ სამოქმედო გეგმათა შესრულებისა და რეფორმების თაობაზე მიღებულ რეკომენდაციათა/ გადაწყვეტილებათა უშუალო აღსრულების პროცესის მონიტორინგი  (მე-4 მუხლის, 1 პუნქტის, ბ ქვეპუნქტი).</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საქართველოს მთავრობა პოლიტიკის შემუშავების და განხორციელების პროცესში ხელმძღვანელობს </a:t>
            </a:r>
            <a:r>
              <a:rPr lang="ka-GE" sz="1200" b="1" kern="1200" dirty="0">
                <a:solidFill>
                  <a:schemeClr val="tx1"/>
                </a:solidFill>
                <a:effectLst/>
                <a:latin typeface="+mn-lt"/>
                <a:ea typeface="+mn-ea"/>
                <a:cs typeface="+mn-cs"/>
              </a:rPr>
              <a:t>სახელმწიფო პოლიტიკის დოკუმენტების შემუშავების, მონიტორინგისა და შეფასების წესის </a:t>
            </a:r>
            <a:r>
              <a:rPr lang="ka-GE" sz="1200" kern="1200" dirty="0">
                <a:solidFill>
                  <a:schemeClr val="tx1"/>
                </a:solidFill>
                <a:effectLst/>
                <a:latin typeface="+mn-lt"/>
                <a:ea typeface="+mn-ea"/>
                <a:cs typeface="+mn-cs"/>
              </a:rPr>
              <a:t>მიხედვით, რომლის მიზანია  პოლიტიკის დაგეგმვის ერთიანი, ეფექტური მიდგომის ჩამოყალიბება და ხარისხის კონტროლის მექანიზმების დანერგვა. წესის განუყოფელ ნაწილს წარმოადგენს მოცემული სახელმძღვანელო.</a:t>
            </a:r>
            <a:r>
              <a:rPr lang="en-US" dirty="0">
                <a:effectLst/>
              </a:rPr>
              <a:t> </a:t>
            </a:r>
            <a:endParaRPr lang="en-US" dirty="0"/>
          </a:p>
          <a:p>
            <a:endParaRPr lang="en-US" dirty="0"/>
          </a:p>
        </p:txBody>
      </p:sp>
      <p:sp>
        <p:nvSpPr>
          <p:cNvPr id="4" name="Slide Number Placeholder 3"/>
          <p:cNvSpPr>
            <a:spLocks noGrp="1"/>
          </p:cNvSpPr>
          <p:nvPr>
            <p:ph type="sldNum" sz="quarter" idx="10"/>
          </p:nvPr>
        </p:nvSpPr>
        <p:spPr/>
        <p:txBody>
          <a:bodyPr/>
          <a:lstStyle/>
          <a:p>
            <a:fld id="{AD14ED5D-4F69-3A4F-BB15-4F07914D15F3}" type="slidenum">
              <a:rPr lang="en-US" smtClean="0"/>
              <a:t>12</a:t>
            </a:fld>
            <a:endParaRPr lang="en-US"/>
          </a:p>
        </p:txBody>
      </p:sp>
    </p:spTree>
    <p:extLst>
      <p:ext uri="{BB962C8B-B14F-4D97-AF65-F5344CB8AC3E}">
        <p14:creationId xmlns:p14="http://schemas.microsoft.com/office/powerpoint/2010/main" val="1368642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მთავრობის დადგენილება #629, 2019 წ. 20 დეკემბერი</a:t>
            </a:r>
          </a:p>
          <a:p>
            <a:r>
              <a:rPr lang="ka-GE" dirty="0"/>
              <a:t>ჩაანაცვლა 2016 წლის წესი და სახელმძღვანელო</a:t>
            </a:r>
          </a:p>
          <a:p>
            <a:r>
              <a:rPr lang="ka-GE" dirty="0"/>
              <a:t>აქვს დანართი - პოლიტიკის დოკუმენტების შემუშავების, მონიტორინგისა და შეფასების სახემძღვანელო</a:t>
            </a:r>
          </a:p>
          <a:p>
            <a:r>
              <a:rPr lang="ka-GE" dirty="0"/>
              <a:t>ამოქმედდა 2020 წლის 1 იანვრიდან</a:t>
            </a:r>
          </a:p>
          <a:p>
            <a:r>
              <a:rPr lang="ka-GE" dirty="0"/>
              <a:t>გავლენის ინდიკატორები - 2021 წლის 1 იანვრიდან</a:t>
            </a:r>
          </a:p>
          <a:p>
            <a:r>
              <a:rPr lang="ka-GE" dirty="0"/>
              <a:t>წესი ადგენს პოლიტიკის დოკუმენტების შემუშავების, მონიტორინგისა და შეფასების ერთიან პროცედურებს, მეთოდოლოგიას და სტანდარტებს</a:t>
            </a:r>
          </a:p>
          <a:p>
            <a:r>
              <a:rPr lang="ka-GE" dirty="0"/>
              <a:t>პოლიტიკის დოკუმენტის ინიცირება - მისი შემუშავების განზრახვის შესახებ მთავრობის ადმინისტრაციის ინფორმირება</a:t>
            </a:r>
          </a:p>
          <a:p>
            <a:r>
              <a:rPr lang="ka-GE" dirty="0"/>
              <a:t>მთავრობას დასამტკიცებლად წარედგინება პოლიტიკის დოკუმენტები, რომლებიც ექცევა ორი ან მეტი პასუხისმგებელი უწყების კომპეტენციის სფეროში</a:t>
            </a:r>
          </a:p>
          <a:p>
            <a:r>
              <a:rPr lang="ka-GE" dirty="0"/>
              <a:t>მთავრობის ადმინისტრაცია ყოველწლიურად გამოითხოვს ინფორმაციას საჯარო უწყებების მიერ დაგეგმილი პოლიტიკის დოკუმენტების შემუშავების შესახებ (წლის დასაწყისში შესავსებად უგზავნის გეგმას, 10 დღის ვადაში)</a:t>
            </a:r>
          </a:p>
          <a:p>
            <a:r>
              <a:rPr lang="ka-GE" dirty="0"/>
              <a:t>გეგმის გარეშე საჭიროებს დასაბუთებას</a:t>
            </a:r>
          </a:p>
          <a:p>
            <a:r>
              <a:rPr lang="ka-GE" dirty="0"/>
              <a:t>თუ არაა თანხმობა მაკოორდინირებულ უწყებასა და პასუხისმგებელ უწყებებს შორის პოლიტიკის დოკუმენტის შემუშავების საჭიროებაზე, მუშავდება და მთავრობა ამტკიცებს კონცეფციას</a:t>
            </a:r>
          </a:p>
          <a:p>
            <a:r>
              <a:rPr lang="ka-GE" dirty="0"/>
              <a:t>სავალდებულია საჯარო კონსულტაციები პოლიტიკის დოკუმენტის პროექტზე.</a:t>
            </a:r>
          </a:p>
          <a:p>
            <a:r>
              <a:rPr lang="ka-GE" dirty="0"/>
              <a:t>ფორმა: შეხვედრის ან/და ელექტრონული კონსულტაცია</a:t>
            </a:r>
          </a:p>
          <a:p>
            <a:r>
              <a:rPr lang="ka-GE" dirty="0"/>
              <a:t>საჯარო კონსულტაციების ანგარიში თან უნდა ერთვოდეს დასამტკიცებელ დოკუმენტს</a:t>
            </a:r>
          </a:p>
          <a:p>
            <a:r>
              <a:rPr lang="ka-GE" dirty="0"/>
              <a:t>მთავრობისთვის დასამკიცებლად წარდგენილი პოლიტიკის დოკუმენტი უნდა შეესაბამებოდეს სახელმძღვანელოს მოთხოვნებს</a:t>
            </a:r>
          </a:p>
          <a:p>
            <a:r>
              <a:rPr lang="ka-GE" dirty="0"/>
              <a:t>მთვრობის ადმინისტრაცია ამოწმებს დოკუმენტის ხარისხს ხარისხის უზრუნველყოფის დანართის გამოყენებით - 10 სამუშაო დღის ვადაში,</a:t>
            </a:r>
            <a:r>
              <a:rPr lang="en-US" dirty="0"/>
              <a:t> </a:t>
            </a:r>
            <a:r>
              <a:rPr lang="ka-GE" dirty="0"/>
              <a:t>აძლევს დასტურს ან შენიშვნებს. საბოლოო დასტურის შემდეგ განმეორებით წარუდგენს მთავრობას დასამტკიცებლად.</a:t>
            </a:r>
          </a:p>
          <a:p>
            <a:endParaRPr lang="ka-GE"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13</a:t>
            </a:fld>
            <a:endParaRPr lang="en-US"/>
          </a:p>
        </p:txBody>
      </p:sp>
    </p:spTree>
    <p:extLst>
      <p:ext uri="{BB962C8B-B14F-4D97-AF65-F5344CB8AC3E}">
        <p14:creationId xmlns:p14="http://schemas.microsoft.com/office/powerpoint/2010/main" val="333219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პირველ რიგში მოდი გავიაზროთ თუ რა არის პოლიტიკა და პოლიტიკის შემუშავების რა გამოცდილება გაგაჩნიათ თქვენ ან ტრენინგის სხვა მონაწილეებს.</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შედეგები ჩამოვწერო ფლიპჩართზე </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შედეგების შეჯამება ფლიპჩართზე</a:t>
            </a:r>
            <a:endParaRPr lang="ka-GE" dirty="0">
              <a:effectLst/>
            </a:endParaRPr>
          </a:p>
          <a:p>
            <a:endParaRPr lang="en-US" dirty="0"/>
          </a:p>
        </p:txBody>
      </p:sp>
      <p:sp>
        <p:nvSpPr>
          <p:cNvPr id="4" name="Slide Number Placeholder 3"/>
          <p:cNvSpPr>
            <a:spLocks noGrp="1"/>
          </p:cNvSpPr>
          <p:nvPr>
            <p:ph type="sldNum" sz="quarter" idx="10"/>
          </p:nvPr>
        </p:nvSpPr>
        <p:spPr/>
        <p:txBody>
          <a:bodyPr/>
          <a:lstStyle/>
          <a:p>
            <a:fld id="{07354068-CCE5-4BF1-A69C-DC7D1B9F25D6}" type="slidenum">
              <a:rPr lang="en-GB" smtClean="0"/>
              <a:pPr/>
              <a:t>15</a:t>
            </a:fld>
            <a:endParaRPr lang="en-GB"/>
          </a:p>
        </p:txBody>
      </p:sp>
    </p:spTree>
    <p:extLst>
      <p:ext uri="{BB962C8B-B14F-4D97-AF65-F5344CB8AC3E}">
        <p14:creationId xmlns:p14="http://schemas.microsoft.com/office/powerpoint/2010/main" val="3824974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BF1D227-51F4-4C0C-8A3D-CFB58A991F66}" type="slidenum">
              <a:rPr lang="en-GB">
                <a:ea typeface="ＭＳ Ｐゴシック" pitchFamily="34" charset="-128"/>
              </a:rPr>
              <a:pPr/>
              <a:t>16</a:t>
            </a:fld>
            <a:endParaRPr lang="en-GB">
              <a:ea typeface="ＭＳ Ｐゴシック" pitchFamily="34" charset="-128"/>
            </a:endParaRPr>
          </a:p>
        </p:txBody>
      </p:sp>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მნიშვნელოვანია, რომ ერთმანეთისაგან განასხვაოთ სტრატეგია და პოლიტიკა. სტრატეგია არის საშუალოვადიანი და გრძელვადიანი მსჯელობა და ანალიზი, თუ რა მიმართულებით გვსურს მოძრაობა და რა საშუალებით ვაპირებთ დანიშნულების ადგილამდე მისვლას. სტრატეგია მთავრობის ხედვასა და ამბიციას წარმოადგენს. </a:t>
            </a: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სტრატეგია განიმარტება, როგორც „პრიორიტეტების თაობაზე ზოგადი განაცხადი და მათ მიღწევასთან დაკავშირებით არსებული მოსაზრებები“. </a:t>
            </a:r>
            <a:endParaRPr lang="ka-GE"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„მულტისექტორული/სექტორული სტრატეგიები (პროგრამები) პოლიტიკის დაგეგმვის მეორე დონეს წარმოადგენს და ის ეროვნული განვითარების სტრატეგიასა და საქართველოს მთავრობის პროგრამას ეფუძნება“. </a:t>
            </a: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„საქართველოს ეროვნული განვითარების სტრატეგია 2020 წლისთვის“ ქვეყნის განვითარების მთავარ მიმართულებებს ასახავს და სწორედ მასზე დაყრდნობით უნდა მოხდეს სექტორული დოკუმენტის შემუშავება. </a:t>
            </a:r>
          </a:p>
          <a:p>
            <a:pPr marL="0" marR="0" lvl="0" indent="0" algn="l" defTabSz="914400" rtl="0" eaLnBrk="1" fontAlgn="auto" latinLnBrk="0" hangingPunct="1">
              <a:lnSpc>
                <a:spcPct val="100000"/>
              </a:lnSpc>
              <a:spcBef>
                <a:spcPct val="0"/>
              </a:spcBef>
              <a:spcAft>
                <a:spcPts val="0"/>
              </a:spcAft>
              <a:buClrTx/>
              <a:buSzTx/>
              <a:buFontTx/>
              <a:buNone/>
              <a:tabLst/>
              <a:defRPr/>
            </a:pPr>
            <a:endParaRPr lang="ka-GE"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ka-GE"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ka-GE"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ka-GE" dirty="0">
              <a:effectLst/>
            </a:endParaRPr>
          </a:p>
          <a:p>
            <a:pPr>
              <a:spcBef>
                <a:spcPct val="0"/>
              </a:spcBef>
            </a:pPr>
            <a:endParaRPr lang="en-US" dirty="0"/>
          </a:p>
        </p:txBody>
      </p:sp>
    </p:spTree>
    <p:extLst>
      <p:ext uri="{BB962C8B-B14F-4D97-AF65-F5344CB8AC3E}">
        <p14:creationId xmlns:p14="http://schemas.microsoft.com/office/powerpoint/2010/main" val="230643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39E1D9-AAD8-418B-8B36-555A53F5C982}" type="slidenum">
              <a:rPr lang="en-US">
                <a:ea typeface="ＭＳ Ｐゴシック" pitchFamily="34" charset="-128"/>
              </a:rPr>
              <a:pPr/>
              <a:t>17</a:t>
            </a:fld>
            <a:endParaRPr lang="en-US">
              <a:ea typeface="ＭＳ Ｐゴシック" pitchFamily="34" charset="-128"/>
            </a:endParaRPr>
          </a:p>
        </p:txBody>
      </p:sp>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04875" y="4714875"/>
            <a:ext cx="4987925" cy="4467225"/>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r>
              <a:rPr lang="ka-GE" dirty="0"/>
              <a:t>მაგ. როგორი იქნება საქართველოს მოსახლეობა 2025, 2030-ში და ა.შ.? როგორი დემოგრაფიული ჯგუფები იქნება? 60 წელს გადაცილებულთა მაჩვენებელი?</a:t>
            </a:r>
          </a:p>
          <a:p>
            <a:pPr>
              <a:spcBef>
                <a:spcPct val="0"/>
              </a:spcBef>
            </a:pPr>
            <a:endParaRPr lang="ka-GE" dirty="0"/>
          </a:p>
          <a:p>
            <a:pPr>
              <a:spcBef>
                <a:spcPct val="0"/>
              </a:spcBef>
            </a:pPr>
            <a:r>
              <a:rPr lang="ka-GE" dirty="0"/>
              <a:t>როგორი იქნება</a:t>
            </a:r>
            <a:r>
              <a:rPr lang="en-US" dirty="0"/>
              <a:t> </a:t>
            </a:r>
            <a:r>
              <a:rPr lang="ka-GE" dirty="0"/>
              <a:t>ჰაერის დაბინძურების ხარისხი? </a:t>
            </a:r>
            <a:r>
              <a:rPr lang="en-US" dirty="0"/>
              <a:t>carbon gas emissions? </a:t>
            </a:r>
            <a:r>
              <a:rPr lang="ka-GE" dirty="0"/>
              <a:t>როგორ უნდა მივაღწიოთ ელექტრომობილებს 2025 წლისთვის?</a:t>
            </a:r>
          </a:p>
          <a:p>
            <a:pPr>
              <a:spcBef>
                <a:spcPct val="0"/>
              </a:spcBef>
            </a:pPr>
            <a:endParaRPr lang="ka-GE" dirty="0"/>
          </a:p>
          <a:p>
            <a:pPr>
              <a:spcBef>
                <a:spcPct val="0"/>
              </a:spcBef>
            </a:pPr>
            <a:r>
              <a:rPr lang="en-US" dirty="0"/>
              <a:t>One of the strategies for Georgia to de-carbonize your economy by 2050 (because its global obligation)? Also, what Georgia will look like? </a:t>
            </a:r>
          </a:p>
          <a:p>
            <a:pPr>
              <a:spcBef>
                <a:spcPct val="0"/>
              </a:spcBef>
            </a:pPr>
            <a:r>
              <a:rPr lang="en-US" dirty="0"/>
              <a:t>This is the vision thing, the bigger picture, long-term. Do medium to long term planning. How many schools you will need in 2025?</a:t>
            </a:r>
          </a:p>
          <a:p>
            <a:pPr>
              <a:spcBef>
                <a:spcPct val="0"/>
              </a:spcBef>
            </a:pPr>
            <a:r>
              <a:rPr lang="en-US" dirty="0"/>
              <a:t>Policy: how do you achieve this? E.g. don’t import gas cars from Japan</a:t>
            </a:r>
          </a:p>
          <a:p>
            <a:pPr>
              <a:spcBef>
                <a:spcPct val="0"/>
              </a:spcBef>
            </a:pPr>
            <a:endParaRPr lang="en-US" dirty="0"/>
          </a:p>
          <a:p>
            <a:pPr>
              <a:spcBef>
                <a:spcPct val="0"/>
              </a:spcBef>
            </a:pPr>
            <a:endParaRPr lang="ka-GE" dirty="0"/>
          </a:p>
          <a:p>
            <a:pPr>
              <a:spcBef>
                <a:spcPct val="0"/>
              </a:spcBef>
            </a:pPr>
            <a:endParaRPr lang="en-US" dirty="0"/>
          </a:p>
        </p:txBody>
      </p:sp>
    </p:spTree>
    <p:extLst>
      <p:ext uri="{BB962C8B-B14F-4D97-AF65-F5344CB8AC3E}">
        <p14:creationId xmlns:p14="http://schemas.microsoft.com/office/powerpoint/2010/main" val="4056009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23CA84B-B37B-4C46-B3FD-0D6B5B965867}" type="slidenum">
              <a:rPr lang="en-GB">
                <a:ea typeface="ＭＳ Ｐゴシック" pitchFamily="34" charset="-128"/>
              </a:rPr>
              <a:pPr/>
              <a:t>18</a:t>
            </a:fld>
            <a:endParaRPr lang="en-GB">
              <a:ea typeface="ＭＳ Ｐゴシック" pitchFamily="34" charset="-128"/>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პოლიტიკა არის სასურველი სტრატეგიული მიმართულებით სვლის, ასევე, პოლიტიკის ხედვის კონკრეტულ პროგრამებად და ქმედებებად გარდასახვის საშუალება, რამაც საბოლოოდ, რეალურ სამყაროში კონკრეტული შედეგებამდე უნდა მიგვიყვანოს. </a:t>
            </a: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პოლიტიკის დიზაინის შემუშავება გულისხმობს „სტრატეგიული მიზნების მიღწევის გზების, პოლიტიკის ყველაზე ოპტიმალური ინსტრუმენტების შერჩევასა და ამ ინტრუმენტების პრაქტიკაში გამოყენების დეტალურ აღწერას“. </a:t>
            </a:r>
          </a:p>
          <a:p>
            <a:pPr>
              <a:spcBef>
                <a:spcPct val="0"/>
              </a:spcBef>
            </a:pPr>
            <a:endParaRPr lang="en-US" dirty="0"/>
          </a:p>
        </p:txBody>
      </p:sp>
    </p:spTree>
    <p:extLst>
      <p:ext uri="{BB962C8B-B14F-4D97-AF65-F5344CB8AC3E}">
        <p14:creationId xmlns:p14="http://schemas.microsoft.com/office/powerpoint/2010/main" val="2410756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3" name="Notes Placeholder 2"/>
          <p:cNvSpPr txBox="1">
            <a:spLocks noGrp="1"/>
          </p:cNvSpPr>
          <p:nvPr>
            <p:ph type="body" sz="quarter" idx="1"/>
          </p:nvPr>
        </p:nvSpPr>
        <p:spPr/>
        <p:txBody>
          <a:bodyPr/>
          <a:lstStyle/>
          <a:p>
            <a:pPr eaLnBrk="1" fontAlgn="auto" hangingPunct="1">
              <a:spcBef>
                <a:spcPts val="0"/>
              </a:spcBef>
              <a:spcAft>
                <a:spcPts val="0"/>
              </a:spcAft>
              <a:defRPr/>
            </a:pPr>
            <a:r>
              <a:rPr lang="en-GB" dirty="0">
                <a:sym typeface="Avenir" charset="0"/>
              </a:rPr>
              <a:t>There are several common elements emphasized in most definitions:</a:t>
            </a:r>
          </a:p>
          <a:p>
            <a:pPr marL="228600" indent="-228600" eaLnBrk="1" fontAlgn="auto" hangingPunct="1">
              <a:spcBef>
                <a:spcPts val="0"/>
              </a:spcBef>
              <a:spcAft>
                <a:spcPts val="0"/>
              </a:spcAft>
              <a:buSzPct val="100000"/>
              <a:buFontTx/>
              <a:buAutoNum type="arabicPeriod"/>
              <a:defRPr/>
            </a:pPr>
            <a:r>
              <a:rPr lang="en-GB" dirty="0">
                <a:sym typeface="Avenir" charset="0"/>
              </a:rPr>
              <a:t>Public policy is always about ‘government’. E.g. the actions and policies of one department, the President, PM or the parliament. Decisions by a private company or an individual citizen would not be PP. Governments decide what is to be done, that is to say what are problems and what are goals? </a:t>
            </a:r>
          </a:p>
          <a:p>
            <a:pPr marL="228600" indent="-228600" eaLnBrk="1" fontAlgn="auto" hangingPunct="1">
              <a:spcBef>
                <a:spcPts val="0"/>
              </a:spcBef>
              <a:spcAft>
                <a:spcPts val="0"/>
              </a:spcAft>
              <a:buSzPct val="100000"/>
              <a:buFontTx/>
              <a:buAutoNum type="arabicPeriod"/>
              <a:defRPr/>
            </a:pPr>
            <a:r>
              <a:rPr lang="en-GB" dirty="0">
                <a:sym typeface="Avenir" charset="0"/>
              </a:rPr>
              <a:t>Public policy is not only action but also inaction. E.g. why government doesn’t regulate something or liberal economic policy. Actions are reflected in decisions or programmes.</a:t>
            </a:r>
          </a:p>
          <a:p>
            <a:pPr marL="228600" indent="-228600" eaLnBrk="1" fontAlgn="auto" hangingPunct="1">
              <a:spcBef>
                <a:spcPts val="0"/>
              </a:spcBef>
              <a:spcAft>
                <a:spcPts val="0"/>
              </a:spcAft>
              <a:buSzPct val="100000"/>
              <a:buFontTx/>
              <a:buAutoNum type="arabicPeriod"/>
              <a:defRPr/>
            </a:pPr>
            <a:r>
              <a:rPr lang="en-GB" dirty="0">
                <a:sym typeface="Avenir" charset="0"/>
              </a:rPr>
              <a:t>Public policy is always associated with some goals. E.g. eradicating poverty, controlling pollution, reducing crime</a:t>
            </a:r>
          </a:p>
          <a:p>
            <a:pPr marL="228600" indent="-228600" eaLnBrk="1" fontAlgn="auto" hangingPunct="1">
              <a:spcBef>
                <a:spcPts val="0"/>
              </a:spcBef>
              <a:spcAft>
                <a:spcPts val="0"/>
              </a:spcAft>
              <a:buSzPct val="100000"/>
              <a:buFontTx/>
              <a:buAutoNum type="arabicPeriod"/>
              <a:defRPr/>
            </a:pPr>
            <a:r>
              <a:rPr lang="en-GB" dirty="0">
                <a:sym typeface="Avenir" charset="0"/>
              </a:rPr>
              <a:t>PP involves debates about means, i.e. ways of solving the problems. E.g. is it better to prevent crime or to imprison criminals? Should we charge polluters or outlaw pollution totally? Should students pay for their education or should the gov’t pay for them? Debate about means is perhaps the most of all PP debates.</a:t>
            </a:r>
          </a:p>
          <a:p>
            <a:pPr marL="228600" indent="-228600" eaLnBrk="1" fontAlgn="auto" hangingPunct="1">
              <a:spcBef>
                <a:spcPts val="0"/>
              </a:spcBef>
              <a:spcAft>
                <a:spcPts val="0"/>
              </a:spcAft>
              <a:buSzPct val="100000"/>
              <a:buFontTx/>
              <a:buAutoNum type="arabicPeriod"/>
              <a:defRPr/>
            </a:pPr>
            <a:r>
              <a:rPr lang="en-GB" dirty="0">
                <a:sym typeface="Avenir" charset="0"/>
              </a:rPr>
              <a:t>Public policy is not about private problems. PPs are aimed at public problems. But what means public problem is not set in stone and the borders between the private and public problems can be quite flexible</a:t>
            </a:r>
          </a:p>
        </p:txBody>
      </p:sp>
      <p:sp>
        <p:nvSpPr>
          <p:cNvPr id="43012" name="Slide Number Placeholder 3"/>
          <p:cNvSpPr txBox="1">
            <a:spLocks noChangeArrowheads="1"/>
          </p:cNvSpPr>
          <p:nvPr/>
        </p:nvSpPr>
        <p:spPr bwMode="auto">
          <a:xfrm>
            <a:off x="3884614" y="8685213"/>
            <a:ext cx="29718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800">
                <a:solidFill>
                  <a:srgbClr val="6C6963"/>
                </a:solidFill>
                <a:latin typeface="Baskerville" pitchFamily="2" charset="0"/>
                <a:ea typeface="Baskerville" pitchFamily="2" charset="0"/>
                <a:cs typeface="Baskerville" pitchFamily="2" charset="0"/>
                <a:sym typeface="Baskerville" pitchFamily="2" charset="0"/>
              </a:defRPr>
            </a:lvl1pPr>
            <a:lvl2pPr marL="742950" indent="-285750" eaLnBrk="0" hangingPunct="0">
              <a:defRPr sz="3800">
                <a:solidFill>
                  <a:srgbClr val="6C6963"/>
                </a:solidFill>
                <a:latin typeface="Baskerville" pitchFamily="2" charset="0"/>
                <a:ea typeface="Baskerville" pitchFamily="2" charset="0"/>
                <a:cs typeface="Baskerville" pitchFamily="2" charset="0"/>
                <a:sym typeface="Baskerville" pitchFamily="2" charset="0"/>
              </a:defRPr>
            </a:lvl2pPr>
            <a:lvl3pPr marL="1143000" indent="-228600" eaLnBrk="0" hangingPunct="0">
              <a:defRPr sz="3800">
                <a:solidFill>
                  <a:srgbClr val="6C6963"/>
                </a:solidFill>
                <a:latin typeface="Baskerville" pitchFamily="2" charset="0"/>
                <a:ea typeface="Baskerville" pitchFamily="2" charset="0"/>
                <a:cs typeface="Baskerville" pitchFamily="2" charset="0"/>
                <a:sym typeface="Baskerville" pitchFamily="2" charset="0"/>
              </a:defRPr>
            </a:lvl3pPr>
            <a:lvl4pPr marL="1600200" indent="-228600" eaLnBrk="0" hangingPunct="0">
              <a:defRPr sz="3800">
                <a:solidFill>
                  <a:srgbClr val="6C6963"/>
                </a:solidFill>
                <a:latin typeface="Baskerville" pitchFamily="2" charset="0"/>
                <a:ea typeface="Baskerville" pitchFamily="2" charset="0"/>
                <a:cs typeface="Baskerville" pitchFamily="2" charset="0"/>
                <a:sym typeface="Baskerville" pitchFamily="2" charset="0"/>
              </a:defRPr>
            </a:lvl4pPr>
            <a:lvl5pPr marL="2057400" indent="-228600" eaLnBrk="0" hangingPunct="0">
              <a:defRPr sz="3800">
                <a:solidFill>
                  <a:srgbClr val="6C6963"/>
                </a:solidFill>
                <a:latin typeface="Baskerville" pitchFamily="2" charset="0"/>
                <a:ea typeface="Baskerville" pitchFamily="2" charset="0"/>
                <a:cs typeface="Baskerville" pitchFamily="2" charset="0"/>
                <a:sym typeface="Baskerville" pitchFamily="2" charset="0"/>
              </a:defRPr>
            </a:lvl5pPr>
            <a:lvl6pPr marL="2514600" indent="-228600" defTabSz="582613" eaLnBrk="0" fontAlgn="base" hangingPunct="0">
              <a:spcBef>
                <a:spcPct val="0"/>
              </a:spcBef>
              <a:spcAft>
                <a:spcPct val="0"/>
              </a:spcAft>
              <a:defRPr sz="3800">
                <a:solidFill>
                  <a:srgbClr val="6C6963"/>
                </a:solidFill>
                <a:latin typeface="Baskerville" pitchFamily="2" charset="0"/>
                <a:ea typeface="Baskerville" pitchFamily="2" charset="0"/>
                <a:cs typeface="Baskerville" pitchFamily="2" charset="0"/>
                <a:sym typeface="Baskerville" pitchFamily="2" charset="0"/>
              </a:defRPr>
            </a:lvl6pPr>
            <a:lvl7pPr marL="2971800" indent="-228600" defTabSz="582613" eaLnBrk="0" fontAlgn="base" hangingPunct="0">
              <a:spcBef>
                <a:spcPct val="0"/>
              </a:spcBef>
              <a:spcAft>
                <a:spcPct val="0"/>
              </a:spcAft>
              <a:defRPr sz="3800">
                <a:solidFill>
                  <a:srgbClr val="6C6963"/>
                </a:solidFill>
                <a:latin typeface="Baskerville" pitchFamily="2" charset="0"/>
                <a:ea typeface="Baskerville" pitchFamily="2" charset="0"/>
                <a:cs typeface="Baskerville" pitchFamily="2" charset="0"/>
                <a:sym typeface="Baskerville" pitchFamily="2" charset="0"/>
              </a:defRPr>
            </a:lvl7pPr>
            <a:lvl8pPr marL="3429000" indent="-228600" defTabSz="582613" eaLnBrk="0" fontAlgn="base" hangingPunct="0">
              <a:spcBef>
                <a:spcPct val="0"/>
              </a:spcBef>
              <a:spcAft>
                <a:spcPct val="0"/>
              </a:spcAft>
              <a:defRPr sz="3800">
                <a:solidFill>
                  <a:srgbClr val="6C6963"/>
                </a:solidFill>
                <a:latin typeface="Baskerville" pitchFamily="2" charset="0"/>
                <a:ea typeface="Baskerville" pitchFamily="2" charset="0"/>
                <a:cs typeface="Baskerville" pitchFamily="2" charset="0"/>
                <a:sym typeface="Baskerville" pitchFamily="2" charset="0"/>
              </a:defRPr>
            </a:lvl8pPr>
            <a:lvl9pPr marL="3886200" indent="-228600" defTabSz="582613" eaLnBrk="0" fontAlgn="base" hangingPunct="0">
              <a:spcBef>
                <a:spcPct val="0"/>
              </a:spcBef>
              <a:spcAft>
                <a:spcPct val="0"/>
              </a:spcAft>
              <a:defRPr sz="3800">
                <a:solidFill>
                  <a:srgbClr val="6C6963"/>
                </a:solidFill>
                <a:latin typeface="Baskerville" pitchFamily="2" charset="0"/>
                <a:ea typeface="Baskerville" pitchFamily="2" charset="0"/>
                <a:cs typeface="Baskerville" pitchFamily="2" charset="0"/>
                <a:sym typeface="Baskerville" pitchFamily="2" charset="0"/>
              </a:defRPr>
            </a:lvl9pPr>
          </a:lstStyle>
          <a:p>
            <a:pPr algn="r" eaLnBrk="1"/>
            <a:fld id="{3544EB94-8B35-484C-AB86-4191FD2966D1}" type="slidenum">
              <a:rPr lang="en-GB" altLang="en-US" sz="1200">
                <a:solidFill>
                  <a:srgbClr val="000000"/>
                </a:solidFill>
              </a:rPr>
              <a:pPr algn="r" eaLnBrk="1"/>
              <a:t>19</a:t>
            </a:fld>
            <a:endParaRPr lang="en-GB" altLang="en-US" sz="1200">
              <a:solidFill>
                <a:srgbClr val="000000"/>
              </a:solidFill>
            </a:endParaRPr>
          </a:p>
        </p:txBody>
      </p:sp>
    </p:spTree>
    <p:extLst>
      <p:ext uri="{BB962C8B-B14F-4D97-AF65-F5344CB8AC3E}">
        <p14:creationId xmlns:p14="http://schemas.microsoft.com/office/powerpoint/2010/main" val="368670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b="1" baseline="0" dirty="0"/>
              <a:t>ძირითადი სტრატეგიული საკითხები </a:t>
            </a:r>
            <a:r>
              <a:rPr lang="ka-GE" baseline="0" dirty="0"/>
              <a:t>- მთავრობის დონის საკითხები - განიხილება მთავრობის უმაღლეს დონეზე, მაგ. ომი, საყოველთაო ჯანდაცვა, სიღარიბე როგორ უნდა დაიძლიოს და ა.შ.</a:t>
            </a:r>
          </a:p>
          <a:p>
            <a:r>
              <a:rPr lang="ka-GE" b="1" baseline="0" dirty="0"/>
              <a:t>მეორადი სისტემური საკითხები </a:t>
            </a:r>
            <a:r>
              <a:rPr lang="ka-GE" baseline="0" dirty="0"/>
              <a:t>- პასუხისმგებელი ინსტიტუციების დონის საკითხები - სააგენტოების, პროგრამული პრიორიტეტები, სამიზნე ჯგუფების და ბენეფიციარების განსაზღვრა და ა.შ.</a:t>
            </a:r>
          </a:p>
          <a:p>
            <a:r>
              <a:rPr lang="ka-GE" b="1" dirty="0"/>
              <a:t>ფუნქციონალური ს</a:t>
            </a:r>
            <a:r>
              <a:rPr lang="ka-GE" b="1" baseline="0" dirty="0"/>
              <a:t>აკითხები </a:t>
            </a:r>
            <a:r>
              <a:rPr lang="ka-GE" baseline="0" dirty="0"/>
              <a:t>- პროგრამის და პროექტების დონის საკითხები - მაგ. პროგრამის და პროექტებისთვის ბიუჯეტირება, ფინანსები, შესყიდვები.</a:t>
            </a:r>
          </a:p>
          <a:p>
            <a:r>
              <a:rPr lang="ka-GE" b="1" baseline="0" dirty="0"/>
              <a:t>მცირე მნიშვნელობის ოპერაციული საკითხები </a:t>
            </a:r>
            <a:r>
              <a:rPr lang="ka-GE" baseline="0" dirty="0"/>
              <a:t>- კონკრეტული პროექტის დონის ტექნიკური საკითხები - მაგ. პერსონალის მართვის საკითხები, სამუშაო საათები, დასვენებები, სტანდარტული ოპერაციული პროცედურები და ა.შ.</a:t>
            </a:r>
          </a:p>
          <a:p>
            <a:endParaRPr lang="ka-GE" baseline="0" dirty="0"/>
          </a:p>
        </p:txBody>
      </p:sp>
      <p:sp>
        <p:nvSpPr>
          <p:cNvPr id="4" name="Slide Number Placeholder 3"/>
          <p:cNvSpPr>
            <a:spLocks noGrp="1"/>
          </p:cNvSpPr>
          <p:nvPr>
            <p:ph type="sldNum" sz="quarter" idx="10"/>
          </p:nvPr>
        </p:nvSpPr>
        <p:spPr/>
        <p:txBody>
          <a:bodyPr/>
          <a:lstStyle/>
          <a:p>
            <a:fld id="{BB1A4B73-C237-654E-A4F2-C541C7397220}" type="slidenum">
              <a:rPr lang="en-US" smtClean="0"/>
              <a:t>21</a:t>
            </a:fld>
            <a:endParaRPr lang="en-US"/>
          </a:p>
        </p:txBody>
      </p:sp>
    </p:spTree>
    <p:extLst>
      <p:ext uri="{BB962C8B-B14F-4D97-AF65-F5344CB8AC3E}">
        <p14:creationId xmlns:p14="http://schemas.microsoft.com/office/powerpoint/2010/main" val="3285766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2</a:t>
            </a:fld>
            <a:endParaRPr lang="en-GB"/>
          </a:p>
        </p:txBody>
      </p:sp>
      <p:sp>
        <p:nvSpPr>
          <p:cNvPr id="11266" name="Rectangle 1026"/>
          <p:cNvSpPr>
            <a:spLocks noGrp="1" noRot="1" noChangeAspect="1" noChangeArrowheads="1" noTextEdit="1"/>
          </p:cNvSpPr>
          <p:nvPr>
            <p:ph type="sldImg"/>
          </p:nvPr>
        </p:nvSpPr>
        <p:spPr bwMode="auto">
          <a:xfrm>
            <a:off x="400050" y="681038"/>
            <a:ext cx="6057900" cy="3408362"/>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14400" y="4316413"/>
            <a:ext cx="5029200" cy="4167187"/>
          </a:xfrm>
          <a:solidFill>
            <a:srgbClr val="FFFFFF"/>
          </a:solidFill>
          <a:ln>
            <a:solidFill>
              <a:srgbClr val="000000"/>
            </a:solidFill>
            <a:miter lim="800000"/>
            <a:headEnd/>
            <a:tailEnd/>
          </a:ln>
        </p:spPr>
        <p:txBody>
          <a:bodyPr wrap="square" lIns="90480" tIns="45240" rIns="90480" bIns="45240" numCol="1" anchor="t" anchorCtr="0" compatLnSpc="1">
            <a:prstTxWarp prst="textNoShape">
              <a:avLst/>
            </a:prstTxWarp>
          </a:bodyPr>
          <a:lstStyle/>
          <a:p>
            <a:pPr>
              <a:spcBef>
                <a:spcPct val="0"/>
              </a:spcBef>
            </a:pPr>
            <a:endParaRPr lang="en-US">
              <a:latin typeface="Times New Roman" pitchFamily="18" charset="0"/>
            </a:endParaRPr>
          </a:p>
        </p:txBody>
      </p:sp>
    </p:spTree>
    <p:extLst>
      <p:ext uri="{BB962C8B-B14F-4D97-AF65-F5344CB8AC3E}">
        <p14:creationId xmlns:p14="http://schemas.microsoft.com/office/powerpoint/2010/main" val="3041517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10CF4BD-2483-4AE6-8690-F004C2B01AC6}" type="slidenum">
              <a:rPr lang="en-US">
                <a:latin typeface="Calibri" pitchFamily="34" charset="0"/>
                <a:ea typeface="ＭＳ Ｐゴシック" pitchFamily="34" charset="-128"/>
              </a:rPr>
              <a:pPr/>
              <a:t>23</a:t>
            </a:fld>
            <a:endParaRPr lang="en-US">
              <a:latin typeface="Calibri" pitchFamily="34" charset="0"/>
              <a:ea typeface="ＭＳ Ｐゴシック" pitchFamily="34" charset="-128"/>
            </a:endParaRPr>
          </a:p>
        </p:txBody>
      </p:sp>
      <p:sp>
        <p:nvSpPr>
          <p:cNvPr id="3277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1"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ka-GE" sz="1200" kern="1200" dirty="0">
                <a:solidFill>
                  <a:schemeClr val="tx1"/>
                </a:solidFill>
                <a:effectLst/>
                <a:latin typeface="+mn-lt"/>
                <a:ea typeface="+mn-ea"/>
                <a:cs typeface="+mn-cs"/>
              </a:rPr>
              <a:t>შევადაროთ ჯგუფებიის შედეგებს</a:t>
            </a:r>
          </a:p>
          <a:p>
            <a:r>
              <a:rPr lang="ka-GE" sz="1200" kern="1200" dirty="0">
                <a:solidFill>
                  <a:schemeClr val="tx1"/>
                </a:solidFill>
                <a:effectLst/>
                <a:latin typeface="+mn-lt"/>
                <a:ea typeface="+mn-ea"/>
                <a:cs typeface="+mn-cs"/>
              </a:rPr>
              <a:t>   სტრატეგიული მიზნები, სცენარები, გაუთვალისწინებელი გარემოებები</a:t>
            </a:r>
            <a:endParaRPr lang="ka-GE" dirty="0">
              <a:effectLst/>
            </a:endParaRPr>
          </a:p>
          <a:p>
            <a:r>
              <a:rPr lang="ka-GE" sz="1200" kern="1200" dirty="0">
                <a:solidFill>
                  <a:schemeClr val="tx1"/>
                </a:solidFill>
                <a:effectLst/>
                <a:latin typeface="+mn-lt"/>
                <a:ea typeface="+mn-ea"/>
                <a:cs typeface="+mn-cs"/>
              </a:rPr>
              <a:t>  პრობლემების ხასიათის, მასშტაბების და მიზეზების სრულყოფილად გააზრება. პრობლემის დიაგნოზი, ვისზე ახდენს გავლენას, რამდენად მასშტაბურია და რა არის მისი მიზეზები. პირველადი მონაცემები და მეორადი, სინთეზირებული მტკიცებულებები</a:t>
            </a:r>
            <a:r>
              <a:rPr lang="en-US" sz="1200" kern="1200" dirty="0">
                <a:solidFill>
                  <a:schemeClr val="tx1"/>
                </a:solidFill>
                <a:effectLst/>
                <a:latin typeface="+mn-lt"/>
                <a:ea typeface="+mn-ea"/>
                <a:cs typeface="+mn-cs"/>
              </a:rPr>
              <a:t> (</a:t>
            </a:r>
            <a:r>
              <a:rPr lang="ka-GE" sz="1200" kern="1200" dirty="0">
                <a:solidFill>
                  <a:schemeClr val="tx1"/>
                </a:solidFill>
                <a:effectLst/>
                <a:latin typeface="+mn-lt"/>
                <a:ea typeface="+mn-ea"/>
                <a:cs typeface="+mn-cs"/>
              </a:rPr>
              <a:t>მე-3 მოდული)</a:t>
            </a:r>
          </a:p>
          <a:p>
            <a:r>
              <a:rPr lang="ka-GE" sz="1200" kern="1200" dirty="0">
                <a:solidFill>
                  <a:schemeClr val="tx1"/>
                </a:solidFill>
                <a:effectLst/>
                <a:latin typeface="+mn-lt"/>
                <a:ea typeface="+mn-ea"/>
                <a:cs typeface="+mn-cs"/>
              </a:rPr>
              <a:t>  იმ სასურველი შედეგების მხრივ სიცხადე, რომლის მიღწევასაც ვცდილობთ, ასევე რომელ შედეგს ანიჭებს მთავრობა პრიორიტეტს და სხვადასხვა შედეგს შორის რა კომპრომისისთვის შეიძლება იყოს ის მზად. შედეგებში იგულისხმება(მაგ. გაუმჯობესებული ჯანმრთელობის მდგომარეობა). ეს (ამოცანის) შედეგი მოჰყვება პოლიტიკის განხორციელების ანუ აქტივობების შედეგებს - საქონელი და მომსახურება (მაგ. ექიმების, ექთნების, წამლების, სამკურნალო თუ სანიტარული საშუალებების მეტი რაოდენობა. ეს სიცხადე ნათლად ფორმულირებული ე.წ. „ცვლილების თეორიის“ შემუშავების შედეგად მიიღწევა (მოდული 4). </a:t>
            </a:r>
            <a:endParaRPr lang="ka-GE" dirty="0">
              <a:effectLst/>
            </a:endParaRPr>
          </a:p>
          <a:p>
            <a:r>
              <a:rPr lang="ka-GE" sz="1200" kern="1200" dirty="0">
                <a:solidFill>
                  <a:schemeClr val="tx1"/>
                </a:solidFill>
                <a:effectLst/>
                <a:latin typeface="+mn-lt"/>
                <a:ea typeface="+mn-ea"/>
                <a:cs typeface="+mn-cs"/>
              </a:rPr>
              <a:t>  პოლიტიკის სხვადასხვა ალტერნატივის განსაზღვრა (მოდული 6) - აუცილებელი სახელმძღვანელო პრინციპია შემოქმედებითი მიდგომა და ფართოდ აზროვნება, დაინტერესებულ მხარეთა დიდ სპექტრთან კომუნიკაცია </a:t>
            </a:r>
          </a:p>
          <a:p>
            <a:r>
              <a:rPr lang="ka-GE" sz="1200" kern="1200" dirty="0">
                <a:solidFill>
                  <a:schemeClr val="tx1"/>
                </a:solidFill>
                <a:effectLst/>
                <a:latin typeface="+mn-lt"/>
                <a:ea typeface="+mn-ea"/>
                <a:cs typeface="+mn-cs"/>
              </a:rPr>
              <a:t>  ხარჯების, ხარჯთეფექტურობის და ეკონომიკური ეფექტურობის თაობაზე მტკიცებულებები ეკონომიკურ შეფასების მეთოდებს ეფუძნება (მე-8 მოდული)</a:t>
            </a:r>
            <a:endParaRPr lang="ka-GE" dirty="0">
              <a:effectLst/>
            </a:endParaRPr>
          </a:p>
          <a:p>
            <a:r>
              <a:rPr lang="ka-GE" sz="1200" kern="1200" dirty="0">
                <a:solidFill>
                  <a:schemeClr val="tx1"/>
                </a:solidFill>
                <a:effectLst/>
                <a:latin typeface="+mn-lt"/>
                <a:ea typeface="+mn-ea"/>
                <a:cs typeface="+mn-cs"/>
              </a:rPr>
              <a:t>  შესრულების ცხადი გეგმა და პოლიტიკის განმახორციელებელი დაწესებულებების შესაძლებლობების რეალისტური შეფასება (მე-9 მოდული)</a:t>
            </a:r>
          </a:p>
          <a:p>
            <a:r>
              <a:rPr lang="ka-GE" sz="1200" kern="1200" dirty="0">
                <a:solidFill>
                  <a:schemeClr val="tx1"/>
                </a:solidFill>
                <a:effectLst/>
                <a:latin typeface="+mn-lt"/>
                <a:ea typeface="+mn-ea"/>
                <a:cs typeface="+mn-cs"/>
              </a:rPr>
              <a:t>  გაუთვალისწინებელი გარემოებების მართვის გარკვეულ დონეზე დაგეგმვა.</a:t>
            </a:r>
            <a:endParaRPr lang="en-US" dirty="0"/>
          </a:p>
        </p:txBody>
      </p:sp>
    </p:spTree>
    <p:extLst>
      <p:ext uri="{BB962C8B-B14F-4D97-AF65-F5344CB8AC3E}">
        <p14:creationId xmlns:p14="http://schemas.microsoft.com/office/powerpoint/2010/main" val="4249060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24</a:t>
            </a:fld>
            <a:endParaRPr lang="en-GB"/>
          </a:p>
        </p:txBody>
      </p:sp>
      <p:sp>
        <p:nvSpPr>
          <p:cNvPr id="11266" name="Rectangle 1026"/>
          <p:cNvSpPr>
            <a:spLocks noGrp="1" noRot="1" noChangeAspect="1" noChangeArrowheads="1" noTextEdit="1"/>
          </p:cNvSpPr>
          <p:nvPr>
            <p:ph type="sldImg"/>
          </p:nvPr>
        </p:nvSpPr>
        <p:spPr bwMode="auto">
          <a:xfrm>
            <a:off x="400050" y="681038"/>
            <a:ext cx="6057900" cy="3408362"/>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14400" y="4316413"/>
            <a:ext cx="5029200" cy="4167187"/>
          </a:xfrm>
          <a:solidFill>
            <a:srgbClr val="FFFFFF"/>
          </a:solidFill>
          <a:ln>
            <a:solidFill>
              <a:srgbClr val="000000"/>
            </a:solidFill>
            <a:miter lim="800000"/>
            <a:headEnd/>
            <a:tailEnd/>
          </a:ln>
        </p:spPr>
        <p:txBody>
          <a:bodyPr wrap="square" lIns="90480" tIns="45240" rIns="90480" bIns="45240" numCol="1" anchor="t" anchorCtr="0" compatLnSpc="1">
            <a:prstTxWarp prst="textNoShape">
              <a:avLst/>
            </a:prstTxWarp>
          </a:bodyPr>
          <a:lstStyle/>
          <a:p>
            <a:r>
              <a:rPr lang="ka-GE" sz="1200" kern="1200" dirty="0">
                <a:solidFill>
                  <a:schemeClr val="tx1"/>
                </a:solidFill>
                <a:effectLst/>
                <a:latin typeface="+mn-lt"/>
                <a:ea typeface="+mn-ea"/>
                <a:cs typeface="+mn-cs"/>
              </a:rPr>
              <a:t>პოლიტიკის ციკლი ხშირად იდეალიზებულია და წარმოდგენილია, როგორც ცალკეული და განსხვავებული ფაზების სერია; ეს ასახულია ამ დიაგრამაში. </a:t>
            </a:r>
            <a:endParaRPr lang="ka-GE" dirty="0">
              <a:effectLs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პოლიტიკის ციკლის ამ მოდელში პოლიტიკის ანალიზი აუცილებელია პოლიტიკის შემუშავებისა და განხორციელების ყოველ ცალკეულ ეტაპზე</a:t>
            </a:r>
          </a:p>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ფაქტებისა და მტკიცებულებების შეგროვება ნებაყოფლობითი და დამატებითი საქმე კი არ არის, არამედ ის პოლიტიკის პროცესის განუყოფელი ნაწილია.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rPr>
              <a:t>Key point – policy analysis takes place at all stages of policy process</a:t>
            </a:r>
          </a:p>
          <a:p>
            <a:pPr marL="0" marR="0" lvl="0" indent="0" algn="l" defTabSz="914400" rtl="0" eaLnBrk="1" fontAlgn="auto" latinLnBrk="0" hangingPunct="1">
              <a:lnSpc>
                <a:spcPct val="100000"/>
              </a:lnSpc>
              <a:spcBef>
                <a:spcPct val="0"/>
              </a:spcBef>
              <a:spcAft>
                <a:spcPts val="0"/>
              </a:spcAft>
              <a:buClrTx/>
              <a:buSzTx/>
              <a:buFontTx/>
              <a:buNone/>
              <a:tabLst/>
              <a:defRPr/>
            </a:pPr>
            <a:endParaRPr lang="ka-GE" dirty="0">
              <a:effectLst/>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1632073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სინამდვილეში პოლიტიკის შექმნისას ძალიან ბევრი რამ ხდება და კომპლექსური პროცესია</a:t>
            </a:r>
          </a:p>
          <a:p>
            <a:r>
              <a:rPr lang="ka-GE" dirty="0"/>
              <a:t>არაა კოორდინაცია</a:t>
            </a:r>
          </a:p>
          <a:p>
            <a:r>
              <a:rPr lang="ka-GE" dirty="0"/>
              <a:t>არ ტარდება პოლიტიკის ანალიზი</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point is chaos</a:t>
            </a:r>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25</a:t>
            </a:fld>
            <a:endParaRPr lang="en-US"/>
          </a:p>
        </p:txBody>
      </p:sp>
    </p:spTree>
    <p:extLst>
      <p:ext uri="{BB962C8B-B14F-4D97-AF65-F5344CB8AC3E}">
        <p14:creationId xmlns:p14="http://schemas.microsoft.com/office/powerpoint/2010/main" val="4110169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შედეგები ფლიპჩართზე</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issue should be  within the field known to the group</a:t>
            </a:r>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26</a:t>
            </a:fld>
            <a:endParaRPr lang="en-US"/>
          </a:p>
        </p:txBody>
      </p:sp>
    </p:spTree>
    <p:extLst>
      <p:ext uri="{BB962C8B-B14F-4D97-AF65-F5344CB8AC3E}">
        <p14:creationId xmlns:p14="http://schemas.microsoft.com/office/powerpoint/2010/main" val="119531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27</a:t>
            </a:fld>
            <a:endParaRPr lang="en-GB"/>
          </a:p>
        </p:txBody>
      </p:sp>
      <p:sp>
        <p:nvSpPr>
          <p:cNvPr id="11266" name="Rectangle 1026"/>
          <p:cNvSpPr>
            <a:spLocks noGrp="1" noRot="1" noChangeAspect="1" noChangeArrowheads="1" noTextEdit="1"/>
          </p:cNvSpPr>
          <p:nvPr>
            <p:ph type="sldImg"/>
          </p:nvPr>
        </p:nvSpPr>
        <p:spPr bwMode="auto">
          <a:xfrm>
            <a:off x="400050" y="681038"/>
            <a:ext cx="6057900" cy="3408362"/>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14400" y="4316413"/>
            <a:ext cx="5029200" cy="4167187"/>
          </a:xfrm>
          <a:solidFill>
            <a:srgbClr val="FFFFFF"/>
          </a:solidFill>
          <a:ln>
            <a:solidFill>
              <a:srgbClr val="000000"/>
            </a:solidFill>
            <a:miter lim="800000"/>
            <a:headEnd/>
            <a:tailEnd/>
          </a:ln>
        </p:spPr>
        <p:txBody>
          <a:bodyPr wrap="square" lIns="90480" tIns="45240" rIns="90480" bIns="45240" numCol="1" anchor="t" anchorCtr="0" compatLnSpc="1">
            <a:prstTxWarp prst="textNoShape">
              <a:avLst/>
            </a:prstTxWarp>
          </a:bodyPr>
          <a:lstStyle/>
          <a:p>
            <a:r>
              <a:rPr lang="ka-GE" sz="1200" kern="1200" dirty="0">
                <a:solidFill>
                  <a:schemeClr val="tx1"/>
                </a:solidFill>
                <a:effectLst/>
                <a:latin typeface="+mn-lt"/>
                <a:ea typeface="+mn-ea"/>
                <a:cs typeface="+mn-cs"/>
              </a:rPr>
              <a:t>პოლიტიკის ციკლის არის </a:t>
            </a:r>
            <a:r>
              <a:rPr lang="ka-GE" sz="1200" b="1" kern="1200" dirty="0">
                <a:solidFill>
                  <a:schemeClr val="tx1"/>
                </a:solidFill>
                <a:effectLst/>
                <a:latin typeface="+mn-lt"/>
                <a:ea typeface="+mn-ea"/>
                <a:cs typeface="+mn-cs"/>
              </a:rPr>
              <a:t>იტერაციული, ინტერაქტიული</a:t>
            </a:r>
            <a:r>
              <a:rPr lang="ka-GE" sz="1200" kern="1200" dirty="0">
                <a:solidFill>
                  <a:schemeClr val="tx1"/>
                </a:solidFill>
                <a:effectLst/>
                <a:latin typeface="+mn-lt"/>
                <a:ea typeface="+mn-ea"/>
                <a:cs typeface="+mn-cs"/>
              </a:rPr>
              <a:t> და </a:t>
            </a:r>
            <a:r>
              <a:rPr lang="ka-GE" sz="1200" b="1" kern="1200" dirty="0">
                <a:solidFill>
                  <a:schemeClr val="tx1"/>
                </a:solidFill>
                <a:effectLst/>
                <a:latin typeface="+mn-lt"/>
                <a:ea typeface="+mn-ea"/>
                <a:cs typeface="+mn-cs"/>
              </a:rPr>
              <a:t>ინკლუზიური</a:t>
            </a:r>
            <a:r>
              <a:rPr lang="ka-GE" sz="1200" kern="1200" dirty="0">
                <a:solidFill>
                  <a:schemeClr val="tx1"/>
                </a:solidFill>
                <a:effectLst/>
                <a:latin typeface="+mn-lt"/>
                <a:ea typeface="+mn-ea"/>
                <a:cs typeface="+mn-cs"/>
              </a:rPr>
              <a:t> პროცესი. </a:t>
            </a:r>
            <a:endParaRPr lang="en-US" sz="1200" kern="1200" dirty="0">
              <a:solidFill>
                <a:schemeClr val="tx1"/>
              </a:solidFill>
              <a:effectLst/>
              <a:latin typeface="+mn-lt"/>
              <a:ea typeface="+mn-ea"/>
              <a:cs typeface="+mn-cs"/>
            </a:endParaRPr>
          </a:p>
          <a:p>
            <a:endParaRPr lang="en-US" dirty="0"/>
          </a:p>
          <a:p>
            <a:r>
              <a:rPr lang="ka-GE" dirty="0"/>
              <a:t>ინიცირებაზეც</a:t>
            </a:r>
          </a:p>
          <a:p>
            <a:endParaRPr lang="ka-GE" dirty="0"/>
          </a:p>
          <a:p>
            <a:r>
              <a:rPr lang="ka-GE" sz="1200" kern="1200" dirty="0">
                <a:solidFill>
                  <a:schemeClr val="tx1"/>
                </a:solidFill>
                <a:effectLst/>
                <a:latin typeface="+mn-lt"/>
                <a:ea typeface="+mn-ea"/>
                <a:cs typeface="+mn-cs"/>
              </a:rPr>
              <a:t>პოლიტიკის დაგეგმვის პროცესის დაწყებამდე ინიციატორმა უწყებამ, წესის შესაბამისად უნდა მოახდინოს პოლიტიკის დოკუმენტის ინიცირება.</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ინიცირებისთვის არის ორი შესაძლო გზა:</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მთავრობის პოლიტიკის დოკუმენტების ყოველწლიურ გეგმაში ინიცირებული დოკუმენტის ასახვა წინა წელს (სავალდებულო);</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მხოლოდ გამონაკლის შემთხვევაში, კონსულტაცია უნდა გაიაროს მთავრობის ადმინისტრაციასთან თანდართული </a:t>
            </a:r>
            <a:r>
              <a:rPr lang="ka-GE" sz="1200" b="1" kern="1200" dirty="0">
                <a:solidFill>
                  <a:schemeClr val="tx1"/>
                </a:solidFill>
                <a:effectLst/>
                <a:latin typeface="+mn-lt"/>
                <a:ea typeface="+mn-ea"/>
                <a:cs typeface="+mn-cs"/>
              </a:rPr>
              <a:t>პოლიტიკის დოკუმენტის ინიცირების ფორმის </a:t>
            </a:r>
            <a:r>
              <a:rPr lang="ka-GE" sz="1200" kern="1200" dirty="0">
                <a:solidFill>
                  <a:schemeClr val="tx1"/>
                </a:solidFill>
                <a:effectLst/>
                <a:latin typeface="+mn-lt"/>
                <a:ea typeface="+mn-ea"/>
                <a:cs typeface="+mn-cs"/>
              </a:rPr>
              <a:t>საშუალებით.</a:t>
            </a:r>
            <a:endParaRPr lang="en-US" sz="1200" kern="1200" dirty="0">
              <a:solidFill>
                <a:schemeClr val="tx1"/>
              </a:solidFill>
              <a:effectLst/>
              <a:latin typeface="+mn-lt"/>
              <a:ea typeface="+mn-ea"/>
              <a:cs typeface="+mn-cs"/>
            </a:endParaRPr>
          </a:p>
          <a:p>
            <a:r>
              <a:rPr lang="ka-GE" sz="1200" kern="1200" dirty="0">
                <a:solidFill>
                  <a:schemeClr val="tx1"/>
                </a:solidFill>
                <a:effectLst/>
                <a:latin typeface="+mn-lt"/>
                <a:ea typeface="+mn-ea"/>
                <a:cs typeface="+mn-cs"/>
              </a:rPr>
              <a:t>ინიცირების ეტაპზე პოლიტიკის დოკუმენტის შემუშავების განზრახვის მთავრობის ადმინისტრაციასთან გავლის მიზანია:</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დადგინდეს სფეროს განვითარების პრიორიტეტულობა მთავრობის ხედვასა და ეროვნული დონის პოლიტიკის დოკუმენტებთან;</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გამოირიცხოს დამტკიცებულ სექტორულ პოლიტიკის დოკუმენტებთან დუბლირებები, გადაფარვები და შეუთავსებლობები.</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დრო</a:t>
            </a:r>
            <a:r>
              <a:rPr lang="ka-GE" sz="1200" kern="1200" dirty="0">
                <a:solidFill>
                  <a:schemeClr val="tx1"/>
                </a:solidFill>
                <a:effectLst/>
                <a:latin typeface="+mn-lt"/>
                <a:ea typeface="+mn-ea"/>
                <a:cs typeface="+mn-cs"/>
              </a:rPr>
              <a:t>: მნიშვნელოვანია გათვალისწინებული იქნას, რომ პოლიტიკის დაგეგმვა არის საკმაოდ კომპლექსური პროცესი. ინიციატორი უწყების მიერ სწორედ უნდა მოხდეს პროცესისთვის საჭირო დროის გათვალისწინება. როგორც წესი, პოლიტიკის დაგეგმვის პროცესის დაწყებიდან ხარისხიანი პოლიტიკის დოკუმენტის ჩამოყალიბებამდე საჭიროა სულ მცირე </a:t>
            </a:r>
            <a:r>
              <a:rPr lang="ka-GE" sz="1200" b="1" kern="1200" dirty="0">
                <a:solidFill>
                  <a:schemeClr val="tx1"/>
                </a:solidFill>
                <a:effectLst/>
                <a:latin typeface="+mn-lt"/>
                <a:ea typeface="+mn-ea"/>
                <a:cs typeface="+mn-cs"/>
              </a:rPr>
              <a:t>6 თვე</a:t>
            </a:r>
            <a:r>
              <a:rPr lang="ka-GE" sz="1200" kern="1200" dirty="0">
                <a:solidFill>
                  <a:schemeClr val="tx1"/>
                </a:solidFill>
                <a:effectLst/>
                <a:latin typeface="+mn-lt"/>
                <a:ea typeface="+mn-ea"/>
                <a:cs typeface="+mn-cs"/>
              </a:rPr>
              <a:t>. თუმცა სფეროს მასშტაბიდან, ადამიანური რესურსების და საექსპერტო ცოდნის საჭიროებიდან გამომდინარე შესაძლებელია პერიოდი </a:t>
            </a:r>
            <a:r>
              <a:rPr lang="ka-GE" sz="1200" b="1" kern="1200" dirty="0">
                <a:solidFill>
                  <a:schemeClr val="tx1"/>
                </a:solidFill>
                <a:effectLst/>
                <a:latin typeface="+mn-lt"/>
                <a:ea typeface="+mn-ea"/>
                <a:cs typeface="+mn-cs"/>
              </a:rPr>
              <a:t>1 წლამდე</a:t>
            </a:r>
            <a:r>
              <a:rPr lang="ka-GE" sz="1200" kern="1200" dirty="0">
                <a:solidFill>
                  <a:schemeClr val="tx1"/>
                </a:solidFill>
                <a:effectLst/>
                <a:latin typeface="+mn-lt"/>
                <a:ea typeface="+mn-ea"/>
                <a:cs typeface="+mn-cs"/>
              </a:rPr>
              <a:t> გაგრძელდეს.</a:t>
            </a:r>
            <a:endParaRPr lang="en-US" sz="1200" kern="1200" dirty="0">
              <a:solidFill>
                <a:schemeClr val="tx1"/>
              </a:solidFill>
              <a:effectLst/>
              <a:latin typeface="+mn-lt"/>
              <a:ea typeface="+mn-ea"/>
              <a:cs typeface="+mn-cs"/>
            </a:endParaRPr>
          </a:p>
          <a:p>
            <a:r>
              <a:rPr lang="ka-GE" sz="1200" b="1" kern="1200" dirty="0">
                <a:solidFill>
                  <a:schemeClr val="tx1"/>
                </a:solidFill>
                <a:effectLst/>
                <a:latin typeface="+mn-lt"/>
                <a:ea typeface="+mn-ea"/>
                <a:cs typeface="+mn-cs"/>
              </a:rPr>
              <a:t>საკოორდინაციო მექანიზმი:</a:t>
            </a:r>
            <a:r>
              <a:rPr lang="ka-GE" sz="1200" kern="1200" dirty="0">
                <a:solidFill>
                  <a:schemeClr val="tx1"/>
                </a:solidFill>
                <a:effectLst/>
                <a:latin typeface="+mn-lt"/>
                <a:ea typeface="+mn-ea"/>
                <a:cs typeface="+mn-cs"/>
              </a:rPr>
              <a:t> მნიშვნელოვანია, რომ მთავრობის ადმინისტრაციასთან კონსულტაციის შემდეგ, ინიციატორმა უწყებამ, დაგეგმვის პროცესის უშუალოდ დაწყებამდე, შექმნას (ან უკვე შექმნილის ფარგლებში წარმართოს) დაგეგმვის საკოორდინაციო მექანიზმი. შესაძლებელია იგივე მექანიზმი იქნეს გამოყენებული განხორციელების, მონიტორინგისა და შეფასებისთვის. დამატებითი ინფორმაცია საკოორდინაციო მექანიზმებთან დაკავშირებით წარმოდგენილია </a:t>
            </a:r>
            <a:r>
              <a:rPr lang="ka-GE" sz="1200" u="sng" kern="1200" dirty="0">
                <a:solidFill>
                  <a:schemeClr val="tx1"/>
                </a:solidFill>
                <a:effectLst/>
                <a:latin typeface="+mn-lt"/>
                <a:ea typeface="+mn-ea"/>
                <a:cs typeface="+mn-cs"/>
                <a:hlinkClick r:id="rId3"/>
              </a:rPr>
              <a:t>პოლიტიკის განხორციელების თავში.</a:t>
            </a:r>
            <a:endParaRPr lang="en-US" sz="1200" kern="1200" dirty="0">
              <a:solidFill>
                <a:schemeClr val="tx1"/>
              </a:solidFill>
              <a:effectLst/>
              <a:latin typeface="+mn-lt"/>
              <a:ea typeface="+mn-ea"/>
              <a:cs typeface="+mn-cs"/>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3949647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3EC40B2-6CEB-413D-8608-9DCA7E3E780B}" type="slidenum">
              <a:rPr lang="en-GB"/>
              <a:pPr/>
              <a:t>28</a:t>
            </a:fld>
            <a:endParaRPr lang="en-GB"/>
          </a:p>
        </p:txBody>
      </p:sp>
      <p:sp>
        <p:nvSpPr>
          <p:cNvPr id="11266" name="Rectangle 1026"/>
          <p:cNvSpPr>
            <a:spLocks noGrp="1" noRot="1" noChangeAspect="1" noChangeArrowheads="1" noTextEdit="1"/>
          </p:cNvSpPr>
          <p:nvPr>
            <p:ph type="sldImg"/>
          </p:nvPr>
        </p:nvSpPr>
        <p:spPr bwMode="auto">
          <a:xfrm>
            <a:off x="400050" y="681038"/>
            <a:ext cx="6057900" cy="3408362"/>
          </a:xfrm>
          <a:solidFill>
            <a:srgbClr val="FFFFFF"/>
          </a:solidFill>
          <a:ln>
            <a:solidFill>
              <a:srgbClr val="000000"/>
            </a:solidFill>
            <a:miter lim="800000"/>
            <a:headEnd/>
            <a:tailEnd/>
          </a:ln>
        </p:spPr>
      </p:sp>
      <p:sp>
        <p:nvSpPr>
          <p:cNvPr id="11267" name="Rectangle 1027"/>
          <p:cNvSpPr>
            <a:spLocks noGrp="1" noChangeArrowheads="1"/>
          </p:cNvSpPr>
          <p:nvPr>
            <p:ph type="body" idx="1"/>
          </p:nvPr>
        </p:nvSpPr>
        <p:spPr bwMode="auto">
          <a:xfrm>
            <a:off x="914400" y="4316413"/>
            <a:ext cx="5029200" cy="4167187"/>
          </a:xfrm>
          <a:solidFill>
            <a:srgbClr val="FFFFFF"/>
          </a:solidFill>
          <a:ln>
            <a:solidFill>
              <a:srgbClr val="000000"/>
            </a:solidFill>
            <a:miter lim="800000"/>
            <a:headEnd/>
            <a:tailEnd/>
          </a:ln>
        </p:spPr>
        <p:txBody>
          <a:bodyPr wrap="square" lIns="90480" tIns="45240" rIns="90480" bIns="4524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ka-GE" sz="1200" kern="1200" dirty="0">
                <a:solidFill>
                  <a:schemeClr val="tx1"/>
                </a:solidFill>
                <a:effectLst/>
                <a:latin typeface="+mn-lt"/>
                <a:ea typeface="+mn-ea"/>
                <a:cs typeface="+mn-cs"/>
              </a:rPr>
              <a:t>პოლიტიკის დაგეგმვა გულისხმობს სიტუაციის ანალიზის, პრიორიტეტიზაციის, ლოგიკური ჩარჩოს ფორმირების, სამოქმედო გეგმის შემუშავების, ბიუჯეტირებისა და საჯარო კონსულტაციების საფეხურებს </a:t>
            </a:r>
            <a:endParaRPr lang="en-US" dirty="0">
              <a:latin typeface="Times New Roman" pitchFamily="18" charset="0"/>
            </a:endParaRPr>
          </a:p>
          <a:p>
            <a:pPr>
              <a:spcBef>
                <a:spcPct val="0"/>
              </a:spcBef>
            </a:pPr>
            <a:r>
              <a:rPr lang="ka-GE" dirty="0">
                <a:latin typeface="Times New Roman" pitchFamily="18" charset="0"/>
              </a:rPr>
              <a:t>წესის მიხედვით, შემოდის სავალდებულო საჯარო კონსულტაციები. ელექტრონული და ფიზიკური ფორმით. ანგარიშიც საჯარო კონსულტაციებზე</a:t>
            </a:r>
            <a:endParaRPr lang="en-US" dirty="0">
              <a:latin typeface="Times New Roman" pitchFamily="18" charset="0"/>
            </a:endParaRPr>
          </a:p>
          <a:p>
            <a:pPr>
              <a:spcBef>
                <a:spcPct val="0"/>
              </a:spcBef>
            </a:pPr>
            <a:endParaRPr lang="en-US" dirty="0">
              <a:latin typeface="Times New Roman" pitchFamily="18" charset="0"/>
            </a:endParaRPr>
          </a:p>
        </p:txBody>
      </p:sp>
    </p:spTree>
    <p:extLst>
      <p:ext uri="{BB962C8B-B14F-4D97-AF65-F5344CB8AC3E}">
        <p14:creationId xmlns:p14="http://schemas.microsoft.com/office/powerpoint/2010/main" val="2729160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30</a:t>
            </a:fld>
            <a:endParaRPr lang="en-US"/>
          </a:p>
        </p:txBody>
      </p:sp>
    </p:spTree>
    <p:extLst>
      <p:ext uri="{BB962C8B-B14F-4D97-AF65-F5344CB8AC3E}">
        <p14:creationId xmlns:p14="http://schemas.microsoft.com/office/powerpoint/2010/main" val="45244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32</a:t>
            </a:fld>
            <a:endParaRPr lang="en-US"/>
          </a:p>
        </p:txBody>
      </p:sp>
    </p:spTree>
    <p:extLst>
      <p:ext uri="{BB962C8B-B14F-4D97-AF65-F5344CB8AC3E}">
        <p14:creationId xmlns:p14="http://schemas.microsoft.com/office/powerpoint/2010/main" val="3047110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200" b="1" kern="1200" dirty="0">
                <a:solidFill>
                  <a:schemeClr val="tx1"/>
                </a:solidFill>
                <a:effectLst/>
                <a:latin typeface="+mn-lt"/>
                <a:ea typeface="+mn-ea"/>
                <a:cs typeface="+mn-cs"/>
              </a:rPr>
              <a:t>მუხლი 8. კონცეფციის დოკუმენტის შემუშავების საჭიროება</a:t>
            </a:r>
            <a:endParaRPr lang="en-US" sz="1200" b="1"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მე-7 მუხლის მე-2 პუნქტის „ა“, „ბ“, „გ“ და „დ“ ქვე-პუნქტების მიხედვით ჩატარებული საქმიანობის შედეგად, იდენტიფიცირებული პრობლემების გადაჭრის გზების შესახებ მაკოორდინირებელ ორგანოსა და პასუხისმგებელ უწყებათა შორის კონსენსუსის მიღწევის შეუძლებლობის შემთხვევაში, სტრატეგიის დოკუმენტის მომზადებამდე მუშავდება კონცეფცია.</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შემუშავებული კონცეფცია წარედგინება მთავრობას დასამტკიცებლად.</a:t>
            </a:r>
            <a:endParaRPr lang="en-US" sz="1200" kern="1200" dirty="0">
              <a:solidFill>
                <a:schemeClr val="tx1"/>
              </a:solidFill>
              <a:effectLst/>
              <a:latin typeface="+mn-lt"/>
              <a:ea typeface="+mn-ea"/>
              <a:cs typeface="+mn-cs"/>
            </a:endParaRPr>
          </a:p>
          <a:p>
            <a:pPr lvl="0"/>
            <a:r>
              <a:rPr lang="ka-GE" sz="1200" kern="1200" dirty="0">
                <a:solidFill>
                  <a:schemeClr val="tx1"/>
                </a:solidFill>
                <a:effectLst/>
                <a:latin typeface="+mn-lt"/>
                <a:ea typeface="+mn-ea"/>
                <a:cs typeface="+mn-cs"/>
              </a:rPr>
              <a:t>კონცეფცია მუშავდება სახელმძღვანელოში განსაზღვრული სტრუქტურის შესაბამისად.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33</a:t>
            </a:fld>
            <a:endParaRPr lang="en-US"/>
          </a:p>
        </p:txBody>
      </p:sp>
    </p:spTree>
    <p:extLst>
      <p:ext uri="{BB962C8B-B14F-4D97-AF65-F5344CB8AC3E}">
        <p14:creationId xmlns:p14="http://schemas.microsoft.com/office/powerpoint/2010/main" val="631650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38</a:t>
            </a:fld>
            <a:endParaRPr lang="en-US"/>
          </a:p>
        </p:txBody>
      </p:sp>
    </p:spTree>
    <p:extLst>
      <p:ext uri="{BB962C8B-B14F-4D97-AF65-F5344CB8AC3E}">
        <p14:creationId xmlns:p14="http://schemas.microsoft.com/office/powerpoint/2010/main" val="302128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3</a:t>
            </a:fld>
            <a:endParaRPr lang="en-US"/>
          </a:p>
        </p:txBody>
      </p:sp>
    </p:spTree>
    <p:extLst>
      <p:ext uri="{BB962C8B-B14F-4D97-AF65-F5344CB8AC3E}">
        <p14:creationId xmlns:p14="http://schemas.microsoft.com/office/powerpoint/2010/main" val="1242419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kern="1200" dirty="0">
                <a:solidFill>
                  <a:schemeClr val="tx1"/>
                </a:solidFill>
                <a:effectLst/>
                <a:latin typeface="+mn-lt"/>
                <a:ea typeface="+mn-ea"/>
                <a:cs typeface="+mn-cs"/>
              </a:rPr>
              <a:t>ეროვნული განვითარების სტრატეგია</a:t>
            </a:r>
            <a:r>
              <a:rPr lang="ka-GE" sz="1200" kern="1200" dirty="0">
                <a:solidFill>
                  <a:schemeClr val="tx1"/>
                </a:solidFill>
                <a:effectLst/>
                <a:latin typeface="+mn-lt"/>
                <a:ea typeface="+mn-ea"/>
                <a:cs typeface="+mn-cs"/>
              </a:rPr>
              <a:t> დაგეგმვის იერარქიაში არის უმაღლესი კატეგორიის დოკუმენტი, რომელიც განსაზღვრავს ქვეყნის განვითარების გლობალურ მიმართულებებს და ეროვნულ პრიორიტეტებს. ეროვნული განვითარების სტრატეგიიდან პოლიტიკის დაგეგმვის სექტორული დოკუმენტები. პოლიტიკის დოკუმენტების შემუშავება, ისევე როგორც ზოგადად პოლიტიკის დაგეგმვის პროცესი, უნდა პასუხობდეს ქვეყნის პოლიტიკის დოკუმენტების იერარქიას.</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kern="1200" dirty="0">
                <a:solidFill>
                  <a:schemeClr val="tx1"/>
                </a:solidFill>
                <a:effectLst/>
                <a:latin typeface="+mn-lt"/>
                <a:ea typeface="+mn-ea"/>
                <a:cs typeface="+mn-cs"/>
              </a:rPr>
              <a:t>მულტისექტორული/სექტორული სტრატეგიები</a:t>
            </a:r>
            <a:r>
              <a:rPr lang="ka-GE" sz="1200" kern="1200" dirty="0">
                <a:solidFill>
                  <a:schemeClr val="tx1"/>
                </a:solidFill>
                <a:effectLst/>
                <a:latin typeface="+mn-lt"/>
                <a:ea typeface="+mn-ea"/>
                <a:cs typeface="+mn-cs"/>
              </a:rPr>
              <a:t> - პოლიტიკის დოკუმენტები, რომელიც ითვალისწინებს სხვადასხვა სექტორულ მიმართულებებს და ექცევა ორი ან მეტი პასუხისმგებელი უწყების კომპეტენციის სფეროში და მტკიცდება მთავრობის დადგენილებით და ანგარიშგება ხორციელდება მთავრობის წინაშე. პოლიტიკის დოკუმენტების იერარქიის მეორე დონეს წარმოადგენს და ეფუძნება ეროვნული დონის პოლიტიკის დოკუმენტებს. სექტორულ სტრატეგიებში ასევე იგულისხმება მრავალსექტორული სტრატეგიებიც. სექტორული სტრატეგია ემსახურება ცალკეული სფეროს ან სფეროების განვითარებას და საზოგადოებრივი სერვისებისა და პროდუქტების მიწოდების გაუმჯობესებას. სექტორულ სტრატეგიებს აქვთ შესაბამისი </a:t>
            </a:r>
            <a:r>
              <a:rPr lang="ka-GE" sz="1200" b="1" kern="1200" dirty="0">
                <a:solidFill>
                  <a:schemeClr val="tx1"/>
                </a:solidFill>
                <a:effectLst/>
                <a:latin typeface="+mn-lt"/>
                <a:ea typeface="+mn-ea"/>
                <a:cs typeface="+mn-cs"/>
              </a:rPr>
              <a:t>სამოქმედო გეგმები.</a:t>
            </a:r>
            <a:r>
              <a:rPr lang="ka-GE" sz="1200" kern="1200" dirty="0">
                <a:solidFill>
                  <a:schemeClr val="tx1"/>
                </a:solidFill>
                <a:effectLst/>
                <a:latin typeface="+mn-lt"/>
                <a:ea typeface="+mn-ea"/>
                <a:cs typeface="+mn-cs"/>
              </a:rPr>
              <a:t> ორივე სახის პოლიტიკის დოკუმენტის შემუშავების კოორდინაციაზე პასუხისმგებელია შესაბამისი სფეროს კომპეტენციის სამინისტრო (სახელმწიფო მინისტრის აპარატი); სსიპ, რომელიც უშუალო დაქვემდებარებაშია მთავრობასთან ან მთავრობის სათათბირო ორგანოები. იმ შემთხვევაში, თუ საკითხი არ მიეკუთვნება არცერთი სამინისტროს გამგებლობის სფეროს ან მიეკუთვნება რამდენიმე სამინისტროს გამგებლობის სფეროს და განსაზღვრული არ არის მასზე გადაწყვეტილების მიმღები სამინისტრო, საქართველოს მთავრობის სტრუქტურის, უფლებამოსილებისა და საქმიანობის წესის შესახებ კანონის შესაბამისად, გადაწყვეტილებას მაკოორდინირებელი ორგანოს შესახებ იღებს მთავრობა.</a:t>
            </a:r>
            <a:endParaRPr lang="en-US" sz="1200" kern="1200" dirty="0">
              <a:solidFill>
                <a:schemeClr val="tx1"/>
              </a:solidFill>
              <a:effectLst/>
              <a:latin typeface="+mn-lt"/>
              <a:ea typeface="+mn-ea"/>
              <a:cs typeface="+mn-cs"/>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pPr>
              <a:spcBef>
                <a:spcPct val="0"/>
              </a:spcBef>
            </a:pPr>
            <a:endParaRPr lang="en-US" dirty="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DCCCD55C-593F-4E5F-B7DD-4CB7AC828EBF}" type="slidenum">
              <a:rPr lang="en-US" smtClean="0"/>
              <a:t>39</a:t>
            </a:fld>
            <a:endParaRPr lang="en-US"/>
          </a:p>
        </p:txBody>
      </p:sp>
    </p:spTree>
    <p:extLst>
      <p:ext uri="{BB962C8B-B14F-4D97-AF65-F5344CB8AC3E}">
        <p14:creationId xmlns:p14="http://schemas.microsoft.com/office/powerpoint/2010/main" val="1870555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40</a:t>
            </a:fld>
            <a:endParaRPr lang="en-US"/>
          </a:p>
        </p:txBody>
      </p:sp>
    </p:spTree>
    <p:extLst>
      <p:ext uri="{BB962C8B-B14F-4D97-AF65-F5344CB8AC3E}">
        <p14:creationId xmlns:p14="http://schemas.microsoft.com/office/powerpoint/2010/main" val="1371578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p:spPr>
      </p:sp>
      <p:sp>
        <p:nvSpPr>
          <p:cNvPr id="232451" name="Notes Placeholder 2"/>
          <p:cNvSpPr>
            <a:spLocks noGrp="1"/>
          </p:cNvSpPr>
          <p:nvPr>
            <p:ph type="body" idx="1"/>
          </p:nvPr>
        </p:nvSpPr>
        <p:spPr bwMode="auto">
          <a:noFill/>
        </p:spPr>
        <p:txBody>
          <a:bodyPr/>
          <a:lstStyle/>
          <a:p>
            <a:pPr eaLnBrk="1" hangingPunct="1">
              <a:spcBef>
                <a:spcPct val="0"/>
              </a:spcBef>
            </a:pPr>
            <a:r>
              <a:rPr lang="ka-GE" sz="1200" kern="1200" dirty="0">
                <a:solidFill>
                  <a:schemeClr val="tx1"/>
                </a:solidFill>
                <a:effectLst/>
                <a:latin typeface="+mn-lt"/>
                <a:ea typeface="+mn-ea"/>
                <a:cs typeface="+mn-cs"/>
              </a:rPr>
              <a:t>ჩვეულებრივ, ამ გადაწყვეტილების მისაღებად აუცილებელია მთავრობის იურისტების ან/და საკანონმდებლო ორგანოს იურისტების ჩართულობა და კონსულტაცია. </a:t>
            </a:r>
            <a:r>
              <a:rPr lang="ka-GE" sz="1200" i="1" kern="1200" dirty="0">
                <a:solidFill>
                  <a:schemeClr val="tx1"/>
                </a:solidFill>
                <a:effectLst/>
                <a:latin typeface="+mn-lt"/>
                <a:ea typeface="+mn-ea"/>
                <a:cs typeface="+mn-cs"/>
              </a:rPr>
              <a:t>პოლიტიკის დაგეგმვის სახელმძღვანელოში</a:t>
            </a:r>
            <a:r>
              <a:rPr lang="ka-GE" sz="1200" kern="1200" dirty="0">
                <a:solidFill>
                  <a:schemeClr val="tx1"/>
                </a:solidFill>
                <a:effectLst/>
                <a:latin typeface="+mn-lt"/>
                <a:ea typeface="+mn-ea"/>
                <a:cs typeface="+mn-cs"/>
              </a:rPr>
              <a:t> მოცემულია კონკრეტული კითხვები და პოლიტიკის შემქმნელებს შეუძლიათ ამ კითხვებით იხელმძღვანელონ</a:t>
            </a:r>
            <a:r>
              <a:rPr lang="en-US" dirty="0">
                <a:effectLst/>
              </a:rPr>
              <a:t> </a:t>
            </a:r>
            <a:endParaRPr lang="en-US" dirty="0"/>
          </a:p>
        </p:txBody>
      </p:sp>
      <p:sp>
        <p:nvSpPr>
          <p:cNvPr id="232452" name="Slide Number Placeholder 3"/>
          <p:cNvSpPr>
            <a:spLocks noGrp="1"/>
          </p:cNvSpPr>
          <p:nvPr>
            <p:ph type="sldNum" sz="quarter" idx="5"/>
          </p:nvPr>
        </p:nvSpPr>
        <p:spPr bwMode="auto">
          <a:noFill/>
          <a:ln>
            <a:miter lim="800000"/>
            <a:headEnd/>
            <a:tailEnd/>
          </a:ln>
        </p:spPr>
        <p:txBody>
          <a:bodyPr/>
          <a:lstStyle/>
          <a:p>
            <a:fld id="{AC99B9CA-775B-EA43-ABDC-36045B1AD206}" type="slidenum">
              <a:rPr lang="en-US">
                <a:solidFill>
                  <a:srgbClr val="000000"/>
                </a:solidFill>
                <a:latin typeface="Calibri" pitchFamily="-103" charset="0"/>
                <a:ea typeface="ＭＳ Ｐゴシック" pitchFamily="-103" charset="-128"/>
                <a:cs typeface="ＭＳ Ｐゴシック" pitchFamily="-103" charset="-128"/>
              </a:rPr>
              <a:pPr/>
              <a:t>42</a:t>
            </a:fld>
            <a:endParaRPr lang="en-US">
              <a:solidFill>
                <a:srgbClr val="000000"/>
              </a:solidFill>
              <a:latin typeface="Calibri" pitchFamily="-103" charset="0"/>
              <a:ea typeface="ＭＳ Ｐゴシック" pitchFamily="-103" charset="-128"/>
              <a:cs typeface="ＭＳ Ｐゴシック" pitchFamily="-103" charset="-128"/>
            </a:endParaRPr>
          </a:p>
        </p:txBody>
      </p:sp>
    </p:spTree>
    <p:extLst>
      <p:ext uri="{BB962C8B-B14F-4D97-AF65-F5344CB8AC3E}">
        <p14:creationId xmlns:p14="http://schemas.microsoft.com/office/powerpoint/2010/main" val="1016574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43</a:t>
            </a:fld>
            <a:endParaRPr lang="en-US"/>
          </a:p>
        </p:txBody>
      </p:sp>
    </p:spTree>
    <p:extLst>
      <p:ext uri="{BB962C8B-B14F-4D97-AF65-F5344CB8AC3E}">
        <p14:creationId xmlns:p14="http://schemas.microsoft.com/office/powerpoint/2010/main" val="233219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354068-CCE5-4BF1-A69C-DC7D1B9F25D6}" type="slidenum">
              <a:rPr lang="en-GB" smtClean="0"/>
              <a:pPr/>
              <a:t>44</a:t>
            </a:fld>
            <a:endParaRPr lang="en-GB"/>
          </a:p>
        </p:txBody>
      </p:sp>
    </p:spTree>
    <p:extLst>
      <p:ext uri="{BB962C8B-B14F-4D97-AF65-F5344CB8AC3E}">
        <p14:creationId xmlns:p14="http://schemas.microsoft.com/office/powerpoint/2010/main" val="1525292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top political scientists:</a:t>
            </a:r>
          </a:p>
          <a:p>
            <a:r>
              <a:rPr lang="en-US" dirty="0"/>
              <a:t>Since WW2, why gov’ts make same mistakes. </a:t>
            </a:r>
          </a:p>
          <a:p>
            <a:endParaRPr lang="en-US" dirty="0"/>
          </a:p>
          <a:p>
            <a:endParaRPr lang="en-US" dirty="0"/>
          </a:p>
        </p:txBody>
      </p:sp>
      <p:sp>
        <p:nvSpPr>
          <p:cNvPr id="4" name="Slide Number Placeholder 3"/>
          <p:cNvSpPr>
            <a:spLocks noGrp="1"/>
          </p:cNvSpPr>
          <p:nvPr>
            <p:ph type="sldNum" sz="quarter" idx="10"/>
          </p:nvPr>
        </p:nvSpPr>
        <p:spPr/>
        <p:txBody>
          <a:bodyPr/>
          <a:lstStyle/>
          <a:p>
            <a:fld id="{07354068-CCE5-4BF1-A69C-DC7D1B9F25D6}" type="slidenum">
              <a:rPr lang="en-GB" smtClean="0"/>
              <a:pPr/>
              <a:t>47</a:t>
            </a:fld>
            <a:endParaRPr lang="en-GB"/>
          </a:p>
        </p:txBody>
      </p:sp>
    </p:spTree>
    <p:extLst>
      <p:ext uri="{BB962C8B-B14F-4D97-AF65-F5344CB8AC3E}">
        <p14:creationId xmlns:p14="http://schemas.microsoft.com/office/powerpoint/2010/main" val="33456104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Listen to your stakeholders, reformulate your plan, strategy</a:t>
            </a:r>
          </a:p>
          <a:p>
            <a:r>
              <a:rPr lang="en-US" dirty="0"/>
              <a:t>Stakeholder very important for both preventing failure and achieving success</a:t>
            </a:r>
          </a:p>
          <a:p>
            <a:endParaRPr lang="en-US" dirty="0"/>
          </a:p>
        </p:txBody>
      </p:sp>
      <p:sp>
        <p:nvSpPr>
          <p:cNvPr id="4" name="Slide Number Placeholder 3"/>
          <p:cNvSpPr>
            <a:spLocks noGrp="1"/>
          </p:cNvSpPr>
          <p:nvPr>
            <p:ph type="sldNum" sz="quarter" idx="10"/>
          </p:nvPr>
        </p:nvSpPr>
        <p:spPr/>
        <p:txBody>
          <a:bodyPr/>
          <a:lstStyle/>
          <a:p>
            <a:fld id="{07354068-CCE5-4BF1-A69C-DC7D1B9F25D6}" type="slidenum">
              <a:rPr lang="en-GB" smtClean="0"/>
              <a:pPr/>
              <a:t>48</a:t>
            </a:fld>
            <a:endParaRPr lang="en-GB"/>
          </a:p>
        </p:txBody>
      </p:sp>
    </p:spTree>
    <p:extLst>
      <p:ext uri="{BB962C8B-B14F-4D97-AF65-F5344CB8AC3E}">
        <p14:creationId xmlns:p14="http://schemas.microsoft.com/office/powerpoint/2010/main" val="10880694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b="0" kern="1200" dirty="0">
                <a:solidFill>
                  <a:schemeClr val="tx1"/>
                </a:solidFill>
                <a:effectLst/>
                <a:latin typeface="+mn-lt"/>
                <a:ea typeface="+mn-ea"/>
                <a:cs typeface="+mn-cs"/>
              </a:rPr>
              <a:t>პოლიტიკის დოკუმენტების შემუშავების, მონიტორინგის და შეფასების წესის განმარტება:</a:t>
            </a:r>
            <a:endParaRPr lang="en-US" sz="1200" b="0" kern="1200" dirty="0">
              <a:solidFill>
                <a:schemeClr val="tx1"/>
              </a:solidFill>
              <a:effectLst/>
              <a:latin typeface="+mn-lt"/>
              <a:ea typeface="+mn-ea"/>
              <a:cs typeface="+mn-cs"/>
            </a:endParaRPr>
          </a:p>
          <a:p>
            <a:r>
              <a:rPr lang="ka-G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ka-GE" sz="1200" b="1" kern="1200" dirty="0">
                <a:solidFill>
                  <a:schemeClr val="tx1"/>
                </a:solidFill>
                <a:effectLst/>
                <a:latin typeface="+mn-lt"/>
                <a:ea typeface="+mn-ea"/>
                <a:cs typeface="+mn-cs"/>
              </a:rPr>
              <a:t>დაინტერესებული მხარე</a:t>
            </a:r>
            <a:r>
              <a:rPr lang="ka-GE" sz="1200" kern="1200" dirty="0">
                <a:solidFill>
                  <a:schemeClr val="tx1"/>
                </a:solidFill>
                <a:effectLst/>
                <a:latin typeface="+mn-lt"/>
                <a:ea typeface="+mn-ea"/>
                <a:cs typeface="+mn-cs"/>
              </a:rPr>
              <a:t> - საჯარო უწყება, ადგილობრივი არასამთავრობო ან საერთაშორისო ორგანიზაცია, ან სხვა ნებისმიერი პირი, რომლის კომპეტენციას განეკუთვნება პოლიტიკის დოკუმენტის თემატიკა ან შესაძლოა გავლენა მოახდინოს მასზე.</a:t>
            </a:r>
            <a:endParaRPr lang="en-US" sz="1200" kern="1200" dirty="0">
              <a:solidFill>
                <a:schemeClr val="tx1"/>
              </a:solidFill>
              <a:effectLst/>
              <a:latin typeface="+mn-lt"/>
              <a:ea typeface="+mn-ea"/>
              <a:cs typeface="+mn-cs"/>
            </a:endParaRPr>
          </a:p>
          <a:p>
            <a:endParaRPr lang="ka-GE" dirty="0"/>
          </a:p>
          <a:p>
            <a:endParaRPr lang="ka-GE" dirty="0"/>
          </a:p>
          <a:p>
            <a:r>
              <a:rPr lang="ka-GE" dirty="0"/>
              <a:t>ძირითადი საკითხი:</a:t>
            </a:r>
          </a:p>
          <a:p>
            <a:r>
              <a:rPr lang="ka-GE" dirty="0"/>
              <a:t>არსებობს მრავალი სხვა პოტენციური დაინტერესებული მხარე (ყველა არ არის  "ინსტიტუციური"). რამდენიმე წუთი იმსჯელეთ იმაზე, თუ ვინ შეიძლება იყვნენ ეს სხვა დაინტერესებული მხარეები.</a:t>
            </a:r>
            <a:endParaRPr lang="en-US" dirty="0"/>
          </a:p>
        </p:txBody>
      </p:sp>
      <p:sp>
        <p:nvSpPr>
          <p:cNvPr id="4" name="Slide Number Placeholder 3"/>
          <p:cNvSpPr>
            <a:spLocks noGrp="1"/>
          </p:cNvSpPr>
          <p:nvPr>
            <p:ph type="sldNum" sz="quarter" idx="10"/>
          </p:nvPr>
        </p:nvSpPr>
        <p:spPr/>
        <p:txBody>
          <a:bodyPr/>
          <a:lstStyle/>
          <a:p>
            <a:fld id="{61BB113C-EF72-FB4F-A3CC-D578ED9CD550}" type="slidenum">
              <a:rPr lang="en-US" smtClean="0"/>
              <a:t>49</a:t>
            </a:fld>
            <a:endParaRPr lang="en-US"/>
          </a:p>
        </p:txBody>
      </p:sp>
    </p:spTree>
    <p:extLst>
      <p:ext uri="{BB962C8B-B14F-4D97-AF65-F5344CB8AC3E}">
        <p14:creationId xmlns:p14="http://schemas.microsoft.com/office/powerpoint/2010/main" val="2077411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Increasingly e-consultations become dominant. But dynamics of face-to-face gets better quality and atmosphere in the room.</a:t>
            </a:r>
          </a:p>
          <a:p>
            <a:r>
              <a:rPr lang="en-US" dirty="0"/>
              <a:t>Citizens juries/citizens assemblies – e.g. on the Brexit UK crisis solution</a:t>
            </a:r>
          </a:p>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51</a:t>
            </a:fld>
            <a:endParaRPr lang="en-US"/>
          </a:p>
        </p:txBody>
      </p:sp>
    </p:spTree>
    <p:extLst>
      <p:ext uri="{BB962C8B-B14F-4D97-AF65-F5344CB8AC3E}">
        <p14:creationId xmlns:p14="http://schemas.microsoft.com/office/powerpoint/2010/main" val="3872890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54</a:t>
            </a:fld>
            <a:endParaRPr lang="en-US"/>
          </a:p>
        </p:txBody>
      </p:sp>
    </p:spTree>
    <p:extLst>
      <p:ext uri="{BB962C8B-B14F-4D97-AF65-F5344CB8AC3E}">
        <p14:creationId xmlns:p14="http://schemas.microsoft.com/office/powerpoint/2010/main" val="828809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4</a:t>
            </a:fld>
            <a:endParaRPr lang="en-US"/>
          </a:p>
        </p:txBody>
      </p:sp>
    </p:spTree>
    <p:extLst>
      <p:ext uri="{BB962C8B-B14F-4D97-AF65-F5344CB8AC3E}">
        <p14:creationId xmlns:p14="http://schemas.microsoft.com/office/powerpoint/2010/main" val="23582636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მეთოდოლოგიურ კრიტერიუმებს სტრატეგიის დანარჩენ ნაწილებზე განვიხილავთ სხვა სესიებზე</a:t>
            </a:r>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55</a:t>
            </a:fld>
            <a:endParaRPr lang="en-US"/>
          </a:p>
        </p:txBody>
      </p:sp>
    </p:spTree>
    <p:extLst>
      <p:ext uri="{BB962C8B-B14F-4D97-AF65-F5344CB8AC3E}">
        <p14:creationId xmlns:p14="http://schemas.microsoft.com/office/powerpoint/2010/main" val="29553619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1A4B73-C237-654E-A4F2-C541C7397220}" type="slidenum">
              <a:rPr lang="en-US" smtClean="0"/>
              <a:t>56</a:t>
            </a:fld>
            <a:endParaRPr lang="en-US"/>
          </a:p>
        </p:txBody>
      </p:sp>
    </p:spTree>
    <p:extLst>
      <p:ext uri="{BB962C8B-B14F-4D97-AF65-F5344CB8AC3E}">
        <p14:creationId xmlns:p14="http://schemas.microsoft.com/office/powerpoint/2010/main" val="177092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5</a:t>
            </a:fld>
            <a:endParaRPr lang="en-US"/>
          </a:p>
        </p:txBody>
      </p:sp>
    </p:spTree>
    <p:extLst>
      <p:ext uri="{BB962C8B-B14F-4D97-AF65-F5344CB8AC3E}">
        <p14:creationId xmlns:p14="http://schemas.microsoft.com/office/powerpoint/2010/main" val="250241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a:t>მთავრობის წესი უზრუნველყოფს ამას</a:t>
            </a:r>
          </a:p>
          <a:p>
            <a:r>
              <a:rPr lang="en-US" dirty="0"/>
              <a:t>good governance-</a:t>
            </a:r>
            <a:r>
              <a:rPr lang="ka-GE" dirty="0"/>
              <a:t>ის 3 პრინციპი</a:t>
            </a:r>
            <a:endParaRPr lang="en-US" dirty="0"/>
          </a:p>
        </p:txBody>
      </p:sp>
      <p:sp>
        <p:nvSpPr>
          <p:cNvPr id="4" name="Slide Number Placeholder 3"/>
          <p:cNvSpPr>
            <a:spLocks noGrp="1"/>
          </p:cNvSpPr>
          <p:nvPr>
            <p:ph type="sldNum" sz="quarter" idx="10"/>
          </p:nvPr>
        </p:nvSpPr>
        <p:spPr/>
        <p:txBody>
          <a:bodyPr/>
          <a:lstStyle/>
          <a:p>
            <a:fld id="{BB1A4B73-C237-654E-A4F2-C541C7397220}" type="slidenum">
              <a:rPr lang="en-US" smtClean="0"/>
              <a:t>6</a:t>
            </a:fld>
            <a:endParaRPr lang="en-US"/>
          </a:p>
        </p:txBody>
      </p:sp>
    </p:spTree>
    <p:extLst>
      <p:ext uri="{BB962C8B-B14F-4D97-AF65-F5344CB8AC3E}">
        <p14:creationId xmlns:p14="http://schemas.microsoft.com/office/powerpoint/2010/main" val="1126314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7</a:t>
            </a:fld>
            <a:endParaRPr lang="en-US"/>
          </a:p>
        </p:txBody>
      </p:sp>
    </p:spTree>
    <p:extLst>
      <p:ext uri="{BB962C8B-B14F-4D97-AF65-F5344CB8AC3E}">
        <p14:creationId xmlns:p14="http://schemas.microsoft.com/office/powerpoint/2010/main" val="36271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8</a:t>
            </a:fld>
            <a:endParaRPr lang="en-US"/>
          </a:p>
        </p:txBody>
      </p:sp>
    </p:spTree>
    <p:extLst>
      <p:ext uri="{BB962C8B-B14F-4D97-AF65-F5344CB8AC3E}">
        <p14:creationId xmlns:p14="http://schemas.microsoft.com/office/powerpoint/2010/main" val="3330905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CCD55C-593F-4E5F-B7DD-4CB7AC828EBF}" type="slidenum">
              <a:rPr lang="en-US" smtClean="0"/>
              <a:t>9</a:t>
            </a:fld>
            <a:endParaRPr lang="en-US"/>
          </a:p>
        </p:txBody>
      </p:sp>
    </p:spTree>
    <p:extLst>
      <p:ext uri="{BB962C8B-B14F-4D97-AF65-F5344CB8AC3E}">
        <p14:creationId xmlns:p14="http://schemas.microsoft.com/office/powerpoint/2010/main" val="2897154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89422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55103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781544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2214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8905A-C5FD-E54E-B47D-979119DC0BD0}" type="datetimeFigureOut">
              <a:rPr lang="en-US" smtClean="0"/>
              <a:t>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5657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E8905A-C5FD-E54E-B47D-979119DC0BD0}"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96853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E8905A-C5FD-E54E-B47D-979119DC0BD0}" type="datetimeFigureOut">
              <a:rPr lang="en-US" smtClean="0"/>
              <a:t>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956005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E8905A-C5FD-E54E-B47D-979119DC0BD0}" type="datetimeFigureOut">
              <a:rPr lang="en-US" smtClean="0"/>
              <a:t>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16010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8905A-C5FD-E54E-B47D-979119DC0BD0}" type="datetimeFigureOut">
              <a:rPr lang="en-US" smtClean="0"/>
              <a:t>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201581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08374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E8905A-C5FD-E54E-B47D-979119DC0BD0}" type="datetimeFigureOut">
              <a:rPr lang="en-US" smtClean="0"/>
              <a:t>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47195-26C9-D64A-B1D7-50AB555AB9A6}" type="slidenum">
              <a:rPr lang="en-US" smtClean="0"/>
              <a:t>‹#›</a:t>
            </a:fld>
            <a:endParaRPr lang="en-US"/>
          </a:p>
        </p:txBody>
      </p:sp>
    </p:spTree>
    <p:extLst>
      <p:ext uri="{BB962C8B-B14F-4D97-AF65-F5344CB8AC3E}">
        <p14:creationId xmlns:p14="http://schemas.microsoft.com/office/powerpoint/2010/main" val="175175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8905A-C5FD-E54E-B47D-979119DC0BD0}" type="datetimeFigureOut">
              <a:rPr lang="en-US" smtClean="0"/>
              <a:t>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47195-26C9-D64A-B1D7-50AB555AB9A6}" type="slidenum">
              <a:rPr lang="en-US" smtClean="0"/>
              <a:t>‹#›</a:t>
            </a:fld>
            <a:endParaRPr lang="en-US"/>
          </a:p>
        </p:txBody>
      </p:sp>
    </p:spTree>
    <p:extLst>
      <p:ext uri="{BB962C8B-B14F-4D97-AF65-F5344CB8AC3E}">
        <p14:creationId xmlns:p14="http://schemas.microsoft.com/office/powerpoint/2010/main" val="1470781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_1.3_&#4318;&#4317;&#4314;&#4312;&#4322;&#4312;&#4313;&#4312;&#4321;_&#4307;&#4317;&#4313;&#4323;&#4315;&#4308;&#4316;&#4322;&#4308;&#4305;&#4312;&#4321;"/><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5.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tif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43.tiff"/></Relationships>
</file>

<file path=ppt/slides/_rels/slide56.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4743" y="2142022"/>
            <a:ext cx="8142514" cy="954107"/>
          </a:xfrm>
          <a:prstGeom prst="rect">
            <a:avLst/>
          </a:prstGeom>
        </p:spPr>
        <p:txBody>
          <a:bodyPr wrap="square">
            <a:spAutoFit/>
          </a:bodyPr>
          <a:lstStyle/>
          <a:p>
            <a:pPr algn="ctr"/>
            <a:r>
              <a:rPr lang="ka-GE" sz="2800" b="1" dirty="0"/>
              <a:t>ტრენინგი: საჯარო პოლიტიკის ანალიზი</a:t>
            </a:r>
            <a:r>
              <a:rPr lang="en-US" sz="2800" b="1" dirty="0"/>
              <a:t>, </a:t>
            </a:r>
            <a:r>
              <a:rPr lang="ka-GE" sz="2800" b="1" dirty="0"/>
              <a:t>დაგეგმვა, მონიტორინგი და შეფასება</a:t>
            </a:r>
            <a:endParaRPr lang="en-GB" sz="2800" b="1" dirty="0"/>
          </a:p>
        </p:txBody>
      </p:sp>
      <p:sp>
        <p:nvSpPr>
          <p:cNvPr id="5" name="TextBox 4"/>
          <p:cNvSpPr txBox="1"/>
          <p:nvPr/>
        </p:nvSpPr>
        <p:spPr>
          <a:xfrm>
            <a:off x="1659835" y="3602795"/>
            <a:ext cx="8738606" cy="1384995"/>
          </a:xfrm>
          <a:prstGeom prst="rect">
            <a:avLst/>
          </a:prstGeom>
          <a:noFill/>
        </p:spPr>
        <p:txBody>
          <a:bodyPr wrap="square" rtlCol="0">
            <a:spAutoFit/>
          </a:bodyPr>
          <a:lstStyle/>
          <a:p>
            <a:pPr algn="ctr">
              <a:spcAft>
                <a:spcPts val="1200"/>
              </a:spcAft>
            </a:pPr>
            <a:r>
              <a:rPr lang="ka-GE" sz="2800" b="1" dirty="0"/>
              <a:t>მოდული</a:t>
            </a:r>
            <a:r>
              <a:rPr lang="en-GB" sz="2800" b="1" dirty="0"/>
              <a:t> 1 - </a:t>
            </a:r>
            <a:r>
              <a:rPr lang="ka-GE" sz="2800" b="1" dirty="0"/>
              <a:t>პოლიტიკის შემუშავების პროცესი, სტრატეგიული დაგეგმვა და დაინტერესებული მხარეების ჩართულობა</a:t>
            </a:r>
            <a:endParaRPr lang="en-US" sz="2800" dirty="0"/>
          </a:p>
        </p:txBody>
      </p:sp>
      <p:sp>
        <p:nvSpPr>
          <p:cNvPr id="3" name="Rectangle 1"/>
          <p:cNvSpPr>
            <a:spLocks noChangeArrowheads="1"/>
          </p:cNvSpPr>
          <p:nvPr/>
        </p:nvSpPr>
        <p:spPr bwMode="auto">
          <a:xfrm>
            <a:off x="838200" y="3178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A3A26514-76E7-CE4A-8882-F21B571AD85F}"/>
              </a:ext>
            </a:extLst>
          </p:cNvPr>
          <p:cNvSpPr txBox="1"/>
          <p:nvPr/>
        </p:nvSpPr>
        <p:spPr>
          <a:xfrm>
            <a:off x="4980252" y="6078070"/>
            <a:ext cx="1976718" cy="369332"/>
          </a:xfrm>
          <a:prstGeom prst="rect">
            <a:avLst/>
          </a:prstGeom>
          <a:noFill/>
        </p:spPr>
        <p:txBody>
          <a:bodyPr wrap="square" rtlCol="0">
            <a:spAutoFit/>
          </a:bodyPr>
          <a:lstStyle/>
          <a:p>
            <a:r>
              <a:rPr lang="ka-GE" b="1" dirty="0"/>
              <a:t>თბილისი, 20</a:t>
            </a:r>
            <a:r>
              <a:rPr lang="en-US" b="1" dirty="0"/>
              <a:t>20</a:t>
            </a:r>
            <a:endParaRPr lang="ka-GE" b="1" dirty="0"/>
          </a:p>
        </p:txBody>
      </p:sp>
      <p:grpSp>
        <p:nvGrpSpPr>
          <p:cNvPr id="15" name="Group 14"/>
          <p:cNvGrpSpPr/>
          <p:nvPr/>
        </p:nvGrpSpPr>
        <p:grpSpPr>
          <a:xfrm>
            <a:off x="1784794" y="-134302"/>
            <a:ext cx="8692541" cy="2362150"/>
            <a:chOff x="1784794" y="-134302"/>
            <a:chExt cx="8692541" cy="2362150"/>
          </a:xfrm>
        </p:grpSpPr>
        <p:grpSp>
          <p:nvGrpSpPr>
            <p:cNvPr id="16" name="Group 15"/>
            <p:cNvGrpSpPr/>
            <p:nvPr/>
          </p:nvGrpSpPr>
          <p:grpSpPr>
            <a:xfrm>
              <a:off x="1784794" y="81488"/>
              <a:ext cx="8692541" cy="2146360"/>
              <a:chOff x="1838582" y="27700"/>
              <a:chExt cx="8692541" cy="214636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1143" y="27700"/>
                <a:ext cx="1179980" cy="21463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a:blip r:embed="rId4">
                <a:extLst>
                  <a:ext uri="{28A0092B-C50C-407E-A947-70E740481C1C}">
                    <a14:useLocalDpi xmlns:a14="http://schemas.microsoft.com/office/drawing/2010/main" val="0"/>
                  </a:ext>
                </a:extLst>
              </a:blip>
              <a:srcRect l="8723" t="17426" r="8727" b="15549"/>
              <a:stretch>
                <a:fillRect/>
              </a:stretch>
            </p:blipFill>
            <p:spPr bwMode="auto">
              <a:xfrm>
                <a:off x="4187924" y="508449"/>
                <a:ext cx="1530448" cy="62213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419" y="305240"/>
                <a:ext cx="1021724" cy="102172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5043" y="527871"/>
                <a:ext cx="732044" cy="8067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p:cNvPicPr>
                <a:picLocks noChangeAspect="1" noChangeArrowheads="1"/>
              </p:cNvPicPr>
              <p:nvPr/>
            </p:nvPicPr>
            <p:blipFill>
              <a:blip r:embed="rId7">
                <a:extLst>
                  <a:ext uri="{28A0092B-C50C-407E-A947-70E740481C1C}">
                    <a14:useLocalDpi xmlns:a14="http://schemas.microsoft.com/office/drawing/2010/main" val="0"/>
                  </a:ext>
                </a:extLst>
              </a:blip>
              <a:srcRect r="9242"/>
              <a:stretch>
                <a:fillRect/>
              </a:stretch>
            </p:blipFill>
            <p:spPr bwMode="auto">
              <a:xfrm>
                <a:off x="1838582" y="369064"/>
                <a:ext cx="1161265" cy="10477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03022" y="355118"/>
                <a:ext cx="1050533" cy="83055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descr="LOGO_GEC"/>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84973" y="-134302"/>
              <a:ext cx="1828776" cy="2015209"/>
            </a:xfrm>
            <a:prstGeom prst="rect">
              <a:avLst/>
            </a:prstGeom>
            <a:noFill/>
            <a:ln>
              <a:noFill/>
            </a:ln>
          </p:spPr>
        </p:pic>
      </p:grpSp>
    </p:spTree>
    <p:extLst>
      <p:ext uri="{BB962C8B-B14F-4D97-AF65-F5344CB8AC3E}">
        <p14:creationId xmlns:p14="http://schemas.microsoft.com/office/powerpoint/2010/main" val="99654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700" y="22711"/>
            <a:ext cx="9731188" cy="764428"/>
          </a:xfrm>
        </p:spPr>
        <p:txBody>
          <a:bodyPr>
            <a:normAutofit/>
          </a:bodyPr>
          <a:lstStyle/>
          <a:p>
            <a:pPr algn="ctr"/>
            <a:r>
              <a:rPr lang="ka-GE" sz="2800" b="1" dirty="0"/>
              <a:t>პოლიტიკის ანალიზის ჩარჩო დიდ ბრიტანეთში</a:t>
            </a:r>
            <a:endParaRPr lang="en-GB" sz="2800" b="1" dirty="0"/>
          </a:p>
        </p:txBody>
      </p:sp>
      <p:sp>
        <p:nvSpPr>
          <p:cNvPr id="5" name="Text Box 4">
            <a:extLst>
              <a:ext uri="{FF2B5EF4-FFF2-40B4-BE49-F238E27FC236}">
                <a16:creationId xmlns:a16="http://schemas.microsoft.com/office/drawing/2014/main" id="{68FF1846-2344-7F40-8CA1-35436D27B4EA}"/>
              </a:ext>
            </a:extLst>
          </p:cNvPr>
          <p:cNvSpPr txBox="1">
            <a:spLocks noChangeArrowheads="1"/>
          </p:cNvSpPr>
          <p:nvPr/>
        </p:nvSpPr>
        <p:spPr bwMode="auto">
          <a:xfrm>
            <a:off x="368136" y="1299341"/>
            <a:ext cx="4595176" cy="4985980"/>
          </a:xfrm>
          <a:prstGeom prst="rect">
            <a:avLst/>
          </a:prstGeom>
          <a:noFill/>
          <a:ln w="9525">
            <a:noFill/>
            <a:miter lim="800000"/>
            <a:headEnd/>
            <a:tailEnd/>
          </a:ln>
        </p:spPr>
        <p:txBody>
          <a:bodyPr wrap="square">
            <a:prstTxWarp prst="textNoShape">
              <a:avLst/>
            </a:prstTxWarp>
            <a:spAutoFit/>
          </a:bodyPr>
          <a:lstStyle/>
          <a:p>
            <a:pPr marL="177800" indent="-177800" defTabSz="914400" eaLnBrk="0" hangingPunct="0">
              <a:spcAft>
                <a:spcPts val="600"/>
              </a:spcAft>
              <a:buFont typeface="Arial"/>
              <a:buChar char="•"/>
            </a:pPr>
            <a:r>
              <a:rPr lang="ka-GE" sz="1600" b="0" dirty="0">
                <a:solidFill>
                  <a:srgbClr val="000000"/>
                </a:solidFill>
              </a:rPr>
              <a:t>შესაფერისი მტკიცებულების საჭიროების განსაზღვრა და მისი მოპოვების უზრუნველყოფა</a:t>
            </a:r>
            <a:endParaRPr lang="ka-GE" sz="1600" dirty="0">
              <a:solidFill>
                <a:srgbClr val="000000"/>
              </a:solidFill>
            </a:endParaRPr>
          </a:p>
          <a:p>
            <a:pPr marL="177800" indent="-177800" defTabSz="914400" eaLnBrk="0" hangingPunct="0">
              <a:spcAft>
                <a:spcPts val="600"/>
              </a:spcAft>
              <a:buFont typeface="Arial"/>
              <a:buChar char="•"/>
            </a:pPr>
            <a:r>
              <a:rPr lang="ka-GE" sz="1600" dirty="0"/>
              <a:t>პოლიტიკის/პრაქტიკის განხორციელების შესაძლებლობის შემოწმება -  შეფასების ჩატარება</a:t>
            </a:r>
            <a:endParaRPr lang="en-US" sz="1600" dirty="0"/>
          </a:p>
          <a:p>
            <a:pPr marL="177800" indent="-177800" defTabSz="914400" eaLnBrk="0" hangingPunct="0">
              <a:spcAft>
                <a:spcPts val="600"/>
              </a:spcAft>
              <a:buFont typeface="Arial"/>
              <a:buChar char="•"/>
            </a:pPr>
            <a:r>
              <a:rPr lang="ka-GE" sz="1600" b="0" dirty="0">
                <a:solidFill>
                  <a:srgbClr val="000000"/>
                </a:solidFill>
              </a:rPr>
              <a:t>მტკიცებულების გამოყენება გადაწყვეტილების გადასამოწმებლად</a:t>
            </a:r>
            <a:endParaRPr lang="en-GB" sz="1600" b="0" dirty="0">
              <a:solidFill>
                <a:srgbClr val="000000"/>
              </a:solidFill>
            </a:endParaRPr>
          </a:p>
          <a:p>
            <a:pPr marL="177800" indent="-177800" defTabSz="914400" eaLnBrk="0" hangingPunct="0">
              <a:spcAft>
                <a:spcPts val="600"/>
              </a:spcAft>
              <a:buFont typeface="Arial"/>
              <a:buChar char="•"/>
            </a:pPr>
            <a:r>
              <a:rPr lang="ka-GE" sz="1600" b="0" dirty="0">
                <a:solidFill>
                  <a:srgbClr val="000000"/>
                </a:solidFill>
              </a:rPr>
              <a:t>პოლიტიკის/პრაქტიკის გაუმჯობესების გზების გამოვლენა</a:t>
            </a:r>
          </a:p>
          <a:p>
            <a:pPr marL="177800" indent="-177800" defTabSz="914400" eaLnBrk="0" hangingPunct="0">
              <a:spcAft>
                <a:spcPts val="600"/>
              </a:spcAft>
              <a:buFont typeface="Arial"/>
              <a:buChar char="•"/>
            </a:pPr>
            <a:r>
              <a:rPr lang="ka-GE" sz="1600" b="0" dirty="0">
                <a:solidFill>
                  <a:srgbClr val="000000"/>
                </a:solidFill>
              </a:rPr>
              <a:t>სხვადასხვა ინსტრუმენტების გამოყენება მტკიცებულების შეგროვებისთვის/გამოყენებისთვის</a:t>
            </a:r>
            <a:endParaRPr lang="ka-GE" sz="1600" dirty="0">
              <a:solidFill>
                <a:srgbClr val="000000"/>
              </a:solidFill>
            </a:endParaRPr>
          </a:p>
          <a:p>
            <a:pPr marL="177800" indent="-177800" defTabSz="914400" eaLnBrk="0" hangingPunct="0">
              <a:spcAft>
                <a:spcPts val="600"/>
              </a:spcAft>
              <a:buFont typeface="Arial"/>
              <a:buChar char="•"/>
            </a:pPr>
            <a:r>
              <a:rPr lang="ka-GE" sz="1600" dirty="0"/>
              <a:t>მთავრობის უფრო ფართო მოთხოვნებთან მტკიცებულებების გამოყენების შესაბამისობის უზრუნველყოფა </a:t>
            </a:r>
            <a:endParaRPr lang="en-US" sz="1600" dirty="0"/>
          </a:p>
          <a:p>
            <a:pPr marL="177800" indent="-177800" defTabSz="914400" eaLnBrk="0" hangingPunct="0">
              <a:spcAft>
                <a:spcPts val="600"/>
              </a:spcAft>
              <a:buFont typeface="Arial"/>
              <a:buChar char="•"/>
            </a:pPr>
            <a:r>
              <a:rPr lang="ka-GE" sz="1600" b="0" dirty="0">
                <a:solidFill>
                  <a:srgbClr val="000000"/>
                </a:solidFill>
              </a:rPr>
              <a:t>ბევრ სხვადასხვა ექსპერტთან / ანალიტიკოსთან პარტნიორობა</a:t>
            </a:r>
            <a:endParaRPr lang="en-GB" sz="1600" b="0" dirty="0">
              <a:solidFill>
                <a:srgbClr val="000000"/>
              </a:solidFill>
            </a:endParaRPr>
          </a:p>
        </p:txBody>
      </p:sp>
      <p:sp>
        <p:nvSpPr>
          <p:cNvPr id="6" name="Rectangle 4">
            <a:extLst>
              <a:ext uri="{FF2B5EF4-FFF2-40B4-BE49-F238E27FC236}">
                <a16:creationId xmlns:a16="http://schemas.microsoft.com/office/drawing/2014/main" id="{85F4A711-9D22-0544-A219-A979AE8A916E}"/>
              </a:ext>
            </a:extLst>
          </p:cNvPr>
          <p:cNvSpPr>
            <a:spLocks noChangeArrowheads="1"/>
          </p:cNvSpPr>
          <p:nvPr/>
        </p:nvSpPr>
        <p:spPr bwMode="auto">
          <a:xfrm>
            <a:off x="4598892" y="1509521"/>
            <a:ext cx="5047129" cy="458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46E9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rgbClr val="7DDD67"/>
              </a:buClr>
              <a:buSzPct val="85000"/>
              <a:buFont typeface="Wingdings" pitchFamily="2" charset="2"/>
              <a:buChar char="n"/>
              <a:defRPr sz="2800">
                <a:solidFill>
                  <a:srgbClr val="000099"/>
                </a:solidFill>
                <a:latin typeface="Arial" panose="020B0604020202020204" pitchFamily="34" charset="0"/>
              </a:defRPr>
            </a:lvl1pPr>
            <a:lvl2pPr marL="742950" indent="-285750" algn="l">
              <a:spcBef>
                <a:spcPct val="20000"/>
              </a:spcBef>
              <a:buClr>
                <a:srgbClr val="F8BC12"/>
              </a:buClr>
              <a:buFont typeface="Symbol" pitchFamily="2" charset="2"/>
              <a:buChar char="¨"/>
              <a:defRPr sz="2400">
                <a:solidFill>
                  <a:srgbClr val="000099"/>
                </a:solidFill>
                <a:latin typeface="Arial" panose="020B0604020202020204" pitchFamily="34" charset="0"/>
              </a:defRPr>
            </a:lvl2pPr>
            <a:lvl3pPr marL="1143000" indent="-228600" algn="l">
              <a:spcBef>
                <a:spcPct val="20000"/>
              </a:spcBef>
              <a:buClr>
                <a:srgbClr val="3399FF"/>
              </a:buClr>
              <a:buChar char="•"/>
              <a:defRPr sz="2000">
                <a:solidFill>
                  <a:srgbClr val="000099"/>
                </a:solidFill>
                <a:latin typeface="Arial" panose="020B0604020202020204" pitchFamily="34" charset="0"/>
              </a:defRPr>
            </a:lvl3pPr>
            <a:lvl4pPr marL="1600200" indent="-228600" algn="l">
              <a:spcBef>
                <a:spcPct val="20000"/>
              </a:spcBef>
              <a:buClr>
                <a:srgbClr val="E87400"/>
              </a:buClr>
              <a:buChar char="–"/>
              <a:defRPr>
                <a:solidFill>
                  <a:srgbClr val="000099"/>
                </a:solidFill>
                <a:latin typeface="Arial" panose="020B0604020202020204" pitchFamily="34" charset="0"/>
              </a:defRPr>
            </a:lvl4pPr>
            <a:lvl5pPr marL="2057400" indent="-228600" algn="l">
              <a:spcBef>
                <a:spcPct val="20000"/>
              </a:spcBef>
              <a:buChar char="»"/>
              <a:defRPr>
                <a:solidFill>
                  <a:srgbClr val="000099"/>
                </a:solidFill>
                <a:effectLst>
                  <a:outerShdw blurRad="38100" dist="38100" dir="2700000" algn="tl">
                    <a:srgbClr val="000000"/>
                  </a:outerShdw>
                </a:effectLst>
                <a:latin typeface="Arial" panose="020B0604020202020204" pitchFamily="34" charset="0"/>
              </a:defRPr>
            </a:lvl5pPr>
            <a:lvl6pPr marL="2514600" indent="-228600" eaLnBrk="0" fontAlgn="base" hangingPunct="0">
              <a:spcBef>
                <a:spcPct val="20000"/>
              </a:spcBef>
              <a:spcAft>
                <a:spcPct val="0"/>
              </a:spcAft>
              <a:buChar char="»"/>
              <a:defRPr>
                <a:solidFill>
                  <a:srgbClr val="000099"/>
                </a:solidFill>
                <a:effectLst>
                  <a:outerShdw blurRad="38100" dist="38100" dir="2700000" algn="tl">
                    <a:srgbClr val="000000"/>
                  </a:outerShdw>
                </a:effectLst>
                <a:latin typeface="Arial" panose="020B0604020202020204" pitchFamily="34" charset="0"/>
              </a:defRPr>
            </a:lvl6pPr>
            <a:lvl7pPr marL="2971800" indent="-228600" eaLnBrk="0" fontAlgn="base" hangingPunct="0">
              <a:spcBef>
                <a:spcPct val="20000"/>
              </a:spcBef>
              <a:spcAft>
                <a:spcPct val="0"/>
              </a:spcAft>
              <a:buChar char="»"/>
              <a:defRPr>
                <a:solidFill>
                  <a:srgbClr val="000099"/>
                </a:solidFill>
                <a:effectLst>
                  <a:outerShdw blurRad="38100" dist="38100" dir="2700000" algn="tl">
                    <a:srgbClr val="000000"/>
                  </a:outerShdw>
                </a:effectLst>
                <a:latin typeface="Arial" panose="020B0604020202020204" pitchFamily="34" charset="0"/>
              </a:defRPr>
            </a:lvl7pPr>
            <a:lvl8pPr marL="3429000" indent="-228600" eaLnBrk="0" fontAlgn="base" hangingPunct="0">
              <a:spcBef>
                <a:spcPct val="20000"/>
              </a:spcBef>
              <a:spcAft>
                <a:spcPct val="0"/>
              </a:spcAft>
              <a:buChar char="»"/>
              <a:defRPr>
                <a:solidFill>
                  <a:srgbClr val="000099"/>
                </a:solidFill>
                <a:effectLst>
                  <a:outerShdw blurRad="38100" dist="38100" dir="2700000" algn="tl">
                    <a:srgbClr val="000000"/>
                  </a:outerShdw>
                </a:effectLst>
                <a:latin typeface="Arial" panose="020B0604020202020204" pitchFamily="34" charset="0"/>
              </a:defRPr>
            </a:lvl8pPr>
            <a:lvl9pPr marL="3886200" indent="-228600" eaLnBrk="0" fontAlgn="base" hangingPunct="0">
              <a:spcBef>
                <a:spcPct val="20000"/>
              </a:spcBef>
              <a:spcAft>
                <a:spcPct val="0"/>
              </a:spcAft>
              <a:buChar char="»"/>
              <a:defRPr>
                <a:solidFill>
                  <a:srgbClr val="000099"/>
                </a:solidFill>
                <a:effectLst>
                  <a:outerShdw blurRad="38100" dist="38100" dir="2700000" algn="tl">
                    <a:srgbClr val="000000"/>
                  </a:outerShdw>
                </a:effectLst>
                <a:latin typeface="Arial" panose="020B0604020202020204" pitchFamily="34" charset="0"/>
              </a:defRPr>
            </a:lvl9pPr>
          </a:lstStyle>
          <a:p>
            <a:pPr marL="0" indent="0">
              <a:lnSpc>
                <a:spcPct val="125000"/>
              </a:lnSpc>
              <a:spcBef>
                <a:spcPct val="0"/>
              </a:spcBef>
              <a:buClr>
                <a:srgbClr val="046E94"/>
              </a:buClr>
              <a:buNone/>
            </a:pPr>
            <a:endParaRPr lang="en-GB" altLang="en-US" sz="2400" dirty="0">
              <a:solidFill>
                <a:schemeClr val="tx1"/>
              </a:solidFill>
              <a:effectLst/>
              <a:latin typeface="+mn-lt"/>
            </a:endParaRPr>
          </a:p>
        </p:txBody>
      </p:sp>
      <p:pic>
        <p:nvPicPr>
          <p:cNvPr id="7" name="Picture 6">
            <a:extLst>
              <a:ext uri="{FF2B5EF4-FFF2-40B4-BE49-F238E27FC236}">
                <a16:creationId xmlns:a16="http://schemas.microsoft.com/office/drawing/2014/main" id="{87AC6034-63F2-9D4C-9328-121E583CF036}"/>
              </a:ext>
            </a:extLst>
          </p:cNvPr>
          <p:cNvPicPr>
            <a:picLocks noChangeAspect="1"/>
          </p:cNvPicPr>
          <p:nvPr/>
        </p:nvPicPr>
        <p:blipFill>
          <a:blip r:embed="rId3"/>
          <a:stretch>
            <a:fillRect/>
          </a:stretch>
        </p:blipFill>
        <p:spPr>
          <a:xfrm>
            <a:off x="5026136" y="1662903"/>
            <a:ext cx="1450158" cy="814804"/>
          </a:xfrm>
          <a:prstGeom prst="rect">
            <a:avLst/>
          </a:prstGeom>
        </p:spPr>
      </p:pic>
      <p:pic>
        <p:nvPicPr>
          <p:cNvPr id="8" name="Picture 7">
            <a:extLst>
              <a:ext uri="{FF2B5EF4-FFF2-40B4-BE49-F238E27FC236}">
                <a16:creationId xmlns:a16="http://schemas.microsoft.com/office/drawing/2014/main" id="{6775364D-A853-EE49-8694-7DDFE1EECF71}"/>
              </a:ext>
            </a:extLst>
          </p:cNvPr>
          <p:cNvPicPr>
            <a:picLocks noChangeAspect="1"/>
          </p:cNvPicPr>
          <p:nvPr/>
        </p:nvPicPr>
        <p:blipFill>
          <a:blip r:embed="rId4"/>
          <a:stretch>
            <a:fillRect/>
          </a:stretch>
        </p:blipFill>
        <p:spPr>
          <a:xfrm>
            <a:off x="6689768" y="1643998"/>
            <a:ext cx="1960952" cy="1001531"/>
          </a:xfrm>
          <a:prstGeom prst="rect">
            <a:avLst/>
          </a:prstGeom>
        </p:spPr>
      </p:pic>
      <p:pic>
        <p:nvPicPr>
          <p:cNvPr id="9" name="Picture 8">
            <a:extLst>
              <a:ext uri="{FF2B5EF4-FFF2-40B4-BE49-F238E27FC236}">
                <a16:creationId xmlns:a16="http://schemas.microsoft.com/office/drawing/2014/main" id="{09872878-F6F3-384E-B982-7860D28DD5FC}"/>
              </a:ext>
            </a:extLst>
          </p:cNvPr>
          <p:cNvPicPr>
            <a:picLocks noChangeAspect="1"/>
          </p:cNvPicPr>
          <p:nvPr/>
        </p:nvPicPr>
        <p:blipFill>
          <a:blip r:embed="rId5"/>
          <a:stretch>
            <a:fillRect/>
          </a:stretch>
        </p:blipFill>
        <p:spPr>
          <a:xfrm>
            <a:off x="5128918" y="3867045"/>
            <a:ext cx="2099279" cy="722386"/>
          </a:xfrm>
          <a:prstGeom prst="rect">
            <a:avLst/>
          </a:prstGeom>
        </p:spPr>
      </p:pic>
      <p:pic>
        <p:nvPicPr>
          <p:cNvPr id="10" name="Picture 9">
            <a:extLst>
              <a:ext uri="{FF2B5EF4-FFF2-40B4-BE49-F238E27FC236}">
                <a16:creationId xmlns:a16="http://schemas.microsoft.com/office/drawing/2014/main" id="{74003533-CADF-7944-A5B2-BBDF378D199C}"/>
              </a:ext>
            </a:extLst>
          </p:cNvPr>
          <p:cNvPicPr>
            <a:picLocks noChangeAspect="1"/>
          </p:cNvPicPr>
          <p:nvPr/>
        </p:nvPicPr>
        <p:blipFill>
          <a:blip r:embed="rId6"/>
          <a:stretch>
            <a:fillRect/>
          </a:stretch>
        </p:blipFill>
        <p:spPr>
          <a:xfrm>
            <a:off x="7099958" y="3252917"/>
            <a:ext cx="1816966" cy="940547"/>
          </a:xfrm>
          <a:prstGeom prst="rect">
            <a:avLst/>
          </a:prstGeom>
        </p:spPr>
      </p:pic>
      <p:sp>
        <p:nvSpPr>
          <p:cNvPr id="11" name="TextBox 10">
            <a:extLst>
              <a:ext uri="{FF2B5EF4-FFF2-40B4-BE49-F238E27FC236}">
                <a16:creationId xmlns:a16="http://schemas.microsoft.com/office/drawing/2014/main" id="{C279DF46-C145-BD4C-83CB-3802D17D926F}"/>
              </a:ext>
            </a:extLst>
          </p:cNvPr>
          <p:cNvSpPr txBox="1"/>
          <p:nvPr/>
        </p:nvSpPr>
        <p:spPr>
          <a:xfrm>
            <a:off x="7187450" y="3899975"/>
            <a:ext cx="1463270" cy="1077218"/>
          </a:xfrm>
          <a:prstGeom prst="rect">
            <a:avLst/>
          </a:prstGeom>
          <a:noFill/>
        </p:spPr>
        <p:txBody>
          <a:bodyPr wrap="square" rtlCol="0">
            <a:spAutoFit/>
          </a:bodyPr>
          <a:lstStyle/>
          <a:p>
            <a:pPr algn="ctr"/>
            <a:r>
              <a:rPr lang="ka-GE" sz="1600" dirty="0"/>
              <a:t>მთავრობის საოპერაციო კვლევითი სამსახური</a:t>
            </a:r>
            <a:endParaRPr lang="en-US" sz="1600" dirty="0"/>
          </a:p>
        </p:txBody>
      </p:sp>
      <p:sp>
        <p:nvSpPr>
          <p:cNvPr id="12" name="TextBox 11">
            <a:extLst>
              <a:ext uri="{FF2B5EF4-FFF2-40B4-BE49-F238E27FC236}">
                <a16:creationId xmlns:a16="http://schemas.microsoft.com/office/drawing/2014/main" id="{3FD10D6D-247F-FD43-8426-C287146A6FEE}"/>
              </a:ext>
            </a:extLst>
          </p:cNvPr>
          <p:cNvSpPr txBox="1"/>
          <p:nvPr/>
        </p:nvSpPr>
        <p:spPr>
          <a:xfrm>
            <a:off x="534858" y="871435"/>
            <a:ext cx="3894767" cy="400110"/>
          </a:xfrm>
          <a:prstGeom prst="rect">
            <a:avLst/>
          </a:prstGeom>
          <a:noFill/>
        </p:spPr>
        <p:txBody>
          <a:bodyPr wrap="square" rtlCol="0">
            <a:spAutoFit/>
          </a:bodyPr>
          <a:lstStyle/>
          <a:p>
            <a:r>
              <a:rPr lang="ka-GE" sz="2000" b="1" dirty="0"/>
              <a:t>პოლიტიკის ანალიზის მიზანია</a:t>
            </a:r>
            <a:r>
              <a:rPr lang="en-US" sz="2000" b="1" dirty="0"/>
              <a:t>:</a:t>
            </a:r>
          </a:p>
        </p:txBody>
      </p:sp>
      <p:sp>
        <p:nvSpPr>
          <p:cNvPr id="13" name="TextBox 12">
            <a:extLst>
              <a:ext uri="{FF2B5EF4-FFF2-40B4-BE49-F238E27FC236}">
                <a16:creationId xmlns:a16="http://schemas.microsoft.com/office/drawing/2014/main" id="{79EEF2EC-9A5A-E34E-AF9C-9DC10F755252}"/>
              </a:ext>
            </a:extLst>
          </p:cNvPr>
          <p:cNvSpPr txBox="1"/>
          <p:nvPr/>
        </p:nvSpPr>
        <p:spPr>
          <a:xfrm>
            <a:off x="4576160" y="913499"/>
            <a:ext cx="4390346" cy="400110"/>
          </a:xfrm>
          <a:prstGeom prst="rect">
            <a:avLst/>
          </a:prstGeom>
          <a:noFill/>
        </p:spPr>
        <p:txBody>
          <a:bodyPr wrap="square" rtlCol="0">
            <a:spAutoFit/>
          </a:bodyPr>
          <a:lstStyle/>
          <a:p>
            <a:r>
              <a:rPr lang="ka-GE" sz="2000" b="1" dirty="0"/>
              <a:t>პოლიტიკის ანალიზს ახორციელებს</a:t>
            </a:r>
            <a:r>
              <a:rPr lang="en-US" sz="2000" b="1" dirty="0"/>
              <a:t>:</a:t>
            </a:r>
          </a:p>
        </p:txBody>
      </p:sp>
      <p:sp>
        <p:nvSpPr>
          <p:cNvPr id="14" name="TextBox 13">
            <a:extLst>
              <a:ext uri="{FF2B5EF4-FFF2-40B4-BE49-F238E27FC236}">
                <a16:creationId xmlns:a16="http://schemas.microsoft.com/office/drawing/2014/main" id="{6CD07F12-8D12-1948-8C1E-96D1D0B04FD6}"/>
              </a:ext>
            </a:extLst>
          </p:cNvPr>
          <p:cNvSpPr txBox="1"/>
          <p:nvPr/>
        </p:nvSpPr>
        <p:spPr>
          <a:xfrm>
            <a:off x="9136439" y="907967"/>
            <a:ext cx="3148987" cy="1015663"/>
          </a:xfrm>
          <a:prstGeom prst="rect">
            <a:avLst/>
          </a:prstGeom>
          <a:noFill/>
        </p:spPr>
        <p:txBody>
          <a:bodyPr wrap="square" rtlCol="0">
            <a:spAutoFit/>
          </a:bodyPr>
          <a:lstStyle/>
          <a:p>
            <a:r>
              <a:rPr lang="ka-GE" sz="2000" b="1" dirty="0"/>
              <a:t>პოლიტიკის ანალიზის სახელმძღვანელო დოკუმენტები</a:t>
            </a:r>
            <a:r>
              <a:rPr lang="en-US" sz="2000" dirty="0"/>
              <a:t>:</a:t>
            </a:r>
          </a:p>
        </p:txBody>
      </p:sp>
      <p:pic>
        <p:nvPicPr>
          <p:cNvPr id="15" name="Picture 14">
            <a:extLst>
              <a:ext uri="{FF2B5EF4-FFF2-40B4-BE49-F238E27FC236}">
                <a16:creationId xmlns:a16="http://schemas.microsoft.com/office/drawing/2014/main" id="{E372E753-BE72-AC46-A2FF-BA6C2FA62E4F}"/>
              </a:ext>
            </a:extLst>
          </p:cNvPr>
          <p:cNvPicPr>
            <a:picLocks noChangeAspect="1"/>
          </p:cNvPicPr>
          <p:nvPr/>
        </p:nvPicPr>
        <p:blipFill>
          <a:blip r:embed="rId7"/>
          <a:stretch>
            <a:fillRect/>
          </a:stretch>
        </p:blipFill>
        <p:spPr>
          <a:xfrm>
            <a:off x="9336905" y="2180530"/>
            <a:ext cx="1752809" cy="2300286"/>
          </a:xfrm>
          <a:prstGeom prst="rect">
            <a:avLst/>
          </a:prstGeom>
        </p:spPr>
      </p:pic>
      <p:pic>
        <p:nvPicPr>
          <p:cNvPr id="16" name="Picture 15">
            <a:extLst>
              <a:ext uri="{FF2B5EF4-FFF2-40B4-BE49-F238E27FC236}">
                <a16:creationId xmlns:a16="http://schemas.microsoft.com/office/drawing/2014/main" id="{0B1392E4-2ACB-B24B-9FC9-AF90F08A031E}"/>
              </a:ext>
            </a:extLst>
          </p:cNvPr>
          <p:cNvPicPr>
            <a:picLocks noChangeAspect="1"/>
          </p:cNvPicPr>
          <p:nvPr/>
        </p:nvPicPr>
        <p:blipFill>
          <a:blip r:embed="rId8"/>
          <a:stretch>
            <a:fillRect/>
          </a:stretch>
        </p:blipFill>
        <p:spPr>
          <a:xfrm>
            <a:off x="9906986" y="4193464"/>
            <a:ext cx="1952412" cy="2487806"/>
          </a:xfrm>
          <a:prstGeom prst="rect">
            <a:avLst/>
          </a:prstGeom>
        </p:spPr>
      </p:pic>
      <p:sp>
        <p:nvSpPr>
          <p:cNvPr id="3" name="Rectangle 2">
            <a:extLst>
              <a:ext uri="{FF2B5EF4-FFF2-40B4-BE49-F238E27FC236}">
                <a16:creationId xmlns:a16="http://schemas.microsoft.com/office/drawing/2014/main" id="{8EE734D1-D54E-EE47-80F9-00B01A431202}"/>
              </a:ext>
            </a:extLst>
          </p:cNvPr>
          <p:cNvSpPr/>
          <p:nvPr/>
        </p:nvSpPr>
        <p:spPr>
          <a:xfrm>
            <a:off x="5093794" y="4480816"/>
            <a:ext cx="1963174" cy="830997"/>
          </a:xfrm>
          <a:prstGeom prst="rect">
            <a:avLst/>
          </a:prstGeom>
        </p:spPr>
        <p:txBody>
          <a:bodyPr wrap="square">
            <a:spAutoFit/>
          </a:bodyPr>
          <a:lstStyle/>
          <a:p>
            <a:pPr algn="ctr"/>
            <a:r>
              <a:rPr lang="ka-GE" sz="1600" dirty="0"/>
              <a:t>მთავრობის სტატისტიკის სამსახური</a:t>
            </a:r>
            <a:endParaRPr lang="en-US" sz="1600" dirty="0"/>
          </a:p>
        </p:txBody>
      </p:sp>
      <p:sp>
        <p:nvSpPr>
          <p:cNvPr id="17" name="Rectangle 16">
            <a:extLst>
              <a:ext uri="{FF2B5EF4-FFF2-40B4-BE49-F238E27FC236}">
                <a16:creationId xmlns:a16="http://schemas.microsoft.com/office/drawing/2014/main" id="{92F4F5A3-21FA-B747-8A4A-D4366513CE64}"/>
              </a:ext>
            </a:extLst>
          </p:cNvPr>
          <p:cNvSpPr/>
          <p:nvPr/>
        </p:nvSpPr>
        <p:spPr>
          <a:xfrm>
            <a:off x="7122456" y="2329951"/>
            <a:ext cx="1654628" cy="830997"/>
          </a:xfrm>
          <a:prstGeom prst="rect">
            <a:avLst/>
          </a:prstGeom>
        </p:spPr>
        <p:txBody>
          <a:bodyPr wrap="square">
            <a:spAutoFit/>
          </a:bodyPr>
          <a:lstStyle/>
          <a:p>
            <a:pPr algn="ctr"/>
            <a:r>
              <a:rPr lang="ka-GE" sz="1600" dirty="0"/>
              <a:t>მთავრობის ეკონომიკური სამსახური</a:t>
            </a:r>
            <a:endParaRPr lang="en-US" sz="1600" dirty="0"/>
          </a:p>
        </p:txBody>
      </p:sp>
      <p:sp>
        <p:nvSpPr>
          <p:cNvPr id="18" name="Rectangle 17">
            <a:extLst>
              <a:ext uri="{FF2B5EF4-FFF2-40B4-BE49-F238E27FC236}">
                <a16:creationId xmlns:a16="http://schemas.microsoft.com/office/drawing/2014/main" id="{BE647BE3-5402-5946-A1A2-488514050DC0}"/>
              </a:ext>
            </a:extLst>
          </p:cNvPr>
          <p:cNvSpPr/>
          <p:nvPr/>
        </p:nvSpPr>
        <p:spPr>
          <a:xfrm>
            <a:off x="4837076" y="2466866"/>
            <a:ext cx="1934257" cy="1077218"/>
          </a:xfrm>
          <a:prstGeom prst="rect">
            <a:avLst/>
          </a:prstGeom>
        </p:spPr>
        <p:txBody>
          <a:bodyPr wrap="square">
            <a:spAutoFit/>
          </a:bodyPr>
          <a:lstStyle/>
          <a:p>
            <a:pPr algn="ctr"/>
            <a:r>
              <a:rPr lang="ka-GE" sz="1600" dirty="0"/>
              <a:t>მთავრობის სოციალური კვლევითი სამსახური</a:t>
            </a:r>
            <a:endParaRPr lang="en-US" sz="1600" dirty="0"/>
          </a:p>
        </p:txBody>
      </p:sp>
      <p:sp>
        <p:nvSpPr>
          <p:cNvPr id="21" name="Slide Number Placeholder 20"/>
          <p:cNvSpPr>
            <a:spLocks noGrp="1"/>
          </p:cNvSpPr>
          <p:nvPr>
            <p:ph type="sldNum" sz="quarter" idx="12"/>
          </p:nvPr>
        </p:nvSpPr>
        <p:spPr/>
        <p:txBody>
          <a:bodyPr/>
          <a:lstStyle/>
          <a:p>
            <a:fld id="{11347195-26C9-D64A-B1D7-50AB555AB9A6}" type="slidenum">
              <a:rPr lang="en-US" smtClean="0"/>
              <a:t>10</a:t>
            </a:fld>
            <a:endParaRPr lang="en-US"/>
          </a:p>
        </p:txBody>
      </p:sp>
    </p:spTree>
    <p:extLst>
      <p:ext uri="{BB962C8B-B14F-4D97-AF65-F5344CB8AC3E}">
        <p14:creationId xmlns:p14="http://schemas.microsoft.com/office/powerpoint/2010/main" val="35582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22" presetClass="entr" presetSubtype="8"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1" grpId="1"/>
      <p:bldP spid="13" grpId="0"/>
      <p:bldP spid="14" grpId="0"/>
      <p:bldP spid="3"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004" y="60700"/>
            <a:ext cx="7813964" cy="830356"/>
          </a:xfrm>
        </p:spPr>
        <p:txBody>
          <a:bodyPr>
            <a:normAutofit/>
          </a:bodyPr>
          <a:lstStyle/>
          <a:p>
            <a:pPr algn="ctr"/>
            <a:r>
              <a:rPr lang="ka-GE" sz="2800" b="1" dirty="0"/>
              <a:t>პოლიტიკის ანალიზის ჩარჩო სლოვაკეთში</a:t>
            </a:r>
            <a:endParaRPr lang="en-GB" sz="2800" b="1" dirty="0"/>
          </a:p>
        </p:txBody>
      </p:sp>
      <p:sp>
        <p:nvSpPr>
          <p:cNvPr id="10" name="Text Box 22">
            <a:extLst>
              <a:ext uri="{FF2B5EF4-FFF2-40B4-BE49-F238E27FC236}">
                <a16:creationId xmlns:a16="http://schemas.microsoft.com/office/drawing/2014/main" id="{9F795A80-EB9C-7848-AADC-A59DC1D12819}"/>
              </a:ext>
            </a:extLst>
          </p:cNvPr>
          <p:cNvSpPr txBox="1"/>
          <p:nvPr/>
        </p:nvSpPr>
        <p:spPr>
          <a:xfrm>
            <a:off x="286608" y="905623"/>
            <a:ext cx="11542583" cy="562087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gn="just">
              <a:spcAft>
                <a:spcPts val="600"/>
              </a:spcAft>
              <a:buFont typeface="Arial" panose="020B0604020202020204" pitchFamily="34" charset="0"/>
              <a:buChar char="•"/>
              <a:tabLst>
                <a:tab pos="457200" algn="l"/>
              </a:tabLst>
            </a:pPr>
            <a:r>
              <a:rPr lang="ka-GE" sz="1600" b="1" kern="1200" dirty="0">
                <a:solidFill>
                  <a:srgbClr val="000000"/>
                </a:solidFill>
                <a:effectLst/>
                <a:latin typeface="+mj-lt"/>
                <a:ea typeface="Calibri" panose="020F0502020204030204" pitchFamily="34" charset="0"/>
                <a:cs typeface="Times New Roman" panose="02020603050405020304" pitchFamily="18" charset="0"/>
              </a:rPr>
              <a:t>სამინისტროებში არსებული შიდა საკონსულტაციო ორგანოები (მაგ. ანალიტიკური განყოფილება): </a:t>
            </a:r>
            <a:r>
              <a:rPr lang="ka-GE" sz="1600" kern="1200" dirty="0">
                <a:solidFill>
                  <a:srgbClr val="000000"/>
                </a:solidFill>
                <a:effectLst/>
                <a:latin typeface="+mj-lt"/>
                <a:ea typeface="Calibri" panose="020F0502020204030204" pitchFamily="34" charset="0"/>
                <a:cs typeface="Times New Roman" panose="02020603050405020304" pitchFamily="18" charset="0"/>
              </a:rPr>
              <a:t>ეს ორგანოები უზრუნველყოფს პოლიტიკასთან დაკავშირებულ კონსულტაციას, რაც შინაარსობრივ და ტექნიკურ/ანალიტიკურ უნარებს მოითხოვს, მტკიცებულებაზე დაფუძნებული პოლიტიკის შემუშავებისა და ინფორმირებული გადაწყვეტილების მიღების გასამყარებლად.</a:t>
            </a:r>
          </a:p>
          <a:p>
            <a:pPr marL="342900" lvl="0" indent="-342900" algn="just">
              <a:spcAft>
                <a:spcPts val="600"/>
              </a:spcAft>
              <a:buFont typeface="Arial" panose="020B0604020202020204" pitchFamily="34" charset="0"/>
              <a:buChar char="•"/>
              <a:tabLst>
                <a:tab pos="457200" algn="l"/>
              </a:tabLst>
            </a:pPr>
            <a:r>
              <a:rPr lang="ka-GE" sz="1600" b="1" kern="1200" dirty="0">
                <a:solidFill>
                  <a:srgbClr val="000000"/>
                </a:solidFill>
                <a:effectLst/>
                <a:latin typeface="+mj-lt"/>
                <a:ea typeface="Calibri" panose="020F0502020204030204" pitchFamily="34" charset="0"/>
                <a:cs typeface="Times New Roman" panose="02020603050405020304" pitchFamily="18" charset="0"/>
              </a:rPr>
              <a:t>პოზიცია</a:t>
            </a:r>
            <a:r>
              <a:rPr lang="sk-SK" sz="1600" b="1" kern="1200" dirty="0">
                <a:solidFill>
                  <a:srgbClr val="000000"/>
                </a:solidFill>
                <a:effectLst/>
                <a:latin typeface="+mj-lt"/>
                <a:ea typeface="Calibri" panose="020F0502020204030204" pitchFamily="34" charset="0"/>
                <a:cs typeface="Times New Roman" panose="02020603050405020304" pitchFamily="18" charset="0"/>
              </a:rPr>
              <a:t>:</a:t>
            </a:r>
            <a:r>
              <a:rPr lang="sk-SK" sz="1600" kern="1200" dirty="0">
                <a:solidFill>
                  <a:srgbClr val="000000"/>
                </a:solidFill>
                <a:effectLst/>
                <a:latin typeface="+mj-lt"/>
                <a:ea typeface="Calibri" panose="020F0502020204030204" pitchFamily="34" charset="0"/>
                <a:cs typeface="Times New Roman" panose="02020603050405020304" pitchFamily="18" charset="0"/>
              </a:rPr>
              <a:t> </a:t>
            </a:r>
            <a:r>
              <a:rPr lang="ka-GE" sz="1600" kern="1200" dirty="0">
                <a:solidFill>
                  <a:srgbClr val="000000"/>
                </a:solidFill>
                <a:effectLst/>
                <a:latin typeface="+mj-lt"/>
                <a:ea typeface="Calibri" panose="020F0502020204030204" pitchFamily="34" charset="0"/>
                <a:cs typeface="Times New Roman" panose="02020603050405020304" pitchFamily="18" charset="0"/>
              </a:rPr>
              <a:t>თითოეული ანალიტიკური დეპარტამენტი იერარქიულად არის მოწყობილი და პირდაპირ მინისტრის/მინისტრის მოადგილის (უმაღლეს დონეზე გადაწყვეტილების მიმღები პირის) დაქვემდებარებაშია</a:t>
            </a:r>
          </a:p>
          <a:p>
            <a:pPr marL="342900" lvl="0" indent="-342900" algn="just">
              <a:spcAft>
                <a:spcPts val="600"/>
              </a:spcAft>
              <a:buFont typeface="Arial" panose="020B0604020202020204" pitchFamily="34" charset="0"/>
              <a:buChar char="•"/>
              <a:tabLst>
                <a:tab pos="457200" algn="l"/>
              </a:tabLst>
            </a:pPr>
            <a:r>
              <a:rPr lang="ka-GE" sz="1600" b="1" kern="1200" dirty="0">
                <a:solidFill>
                  <a:srgbClr val="000000"/>
                </a:solidFill>
                <a:effectLst/>
                <a:latin typeface="+mj-lt"/>
                <a:ea typeface="Calibri" panose="020F0502020204030204" pitchFamily="34" charset="0"/>
                <a:cs typeface="Times New Roman" panose="02020603050405020304" pitchFamily="18" charset="0"/>
              </a:rPr>
              <a:t>დამოუკიდებლობა</a:t>
            </a:r>
            <a:r>
              <a:rPr lang="sk-SK" sz="1600" b="1" kern="1200" dirty="0">
                <a:solidFill>
                  <a:srgbClr val="000000"/>
                </a:solidFill>
                <a:effectLst/>
                <a:latin typeface="+mj-lt"/>
                <a:ea typeface="Calibri" panose="020F0502020204030204" pitchFamily="34" charset="0"/>
                <a:cs typeface="Times New Roman" panose="02020603050405020304" pitchFamily="18" charset="0"/>
              </a:rPr>
              <a:t>:</a:t>
            </a:r>
            <a:r>
              <a:rPr lang="sk-SK" sz="1600" kern="1200" dirty="0">
                <a:solidFill>
                  <a:srgbClr val="000000"/>
                </a:solidFill>
                <a:effectLst/>
                <a:latin typeface="+mj-lt"/>
                <a:ea typeface="Calibri" panose="020F0502020204030204" pitchFamily="34" charset="0"/>
                <a:cs typeface="Times New Roman" panose="02020603050405020304" pitchFamily="18" charset="0"/>
              </a:rPr>
              <a:t> </a:t>
            </a:r>
            <a:r>
              <a:rPr lang="ka-GE" sz="1600" kern="1200" dirty="0">
                <a:solidFill>
                  <a:srgbClr val="000000"/>
                </a:solidFill>
                <a:effectLst/>
                <a:latin typeface="+mj-lt"/>
                <a:ea typeface="Calibri" panose="020F0502020204030204" pitchFamily="34" charset="0"/>
                <a:cs typeface="Times New Roman" panose="02020603050405020304" pitchFamily="18" charset="0"/>
              </a:rPr>
              <a:t>დიდი ავტონომია აქვს მინიჭებული ანალიტიკური განყოფილების დირექტორს, რომლის ფუნქციაშიც შედის ანალიზისთვის თემების შერჩევა და ადამიანურ რესურსებთან დაკავშირებული გადაწყვეტილებები (მაგ. კადრების შერჩევა, სოციალური მედიის გამოყენება, ანალიტიკური ტესტების შერჩევა და სტანდარტიზება, ანაზღაურება, გადამზადება და ა.შ.)</a:t>
            </a:r>
            <a:r>
              <a:rPr lang="sk-SK" sz="1600" kern="1200" dirty="0">
                <a:solidFill>
                  <a:srgbClr val="000000"/>
                </a:solidFill>
                <a:effectLst/>
                <a:latin typeface="+mj-lt"/>
                <a:ea typeface="Calibri" panose="020F0502020204030204" pitchFamily="34" charset="0"/>
                <a:cs typeface="Times New Roman" panose="02020603050405020304" pitchFamily="18" charset="0"/>
              </a:rPr>
              <a:t>.</a:t>
            </a:r>
            <a:endParaRPr lang="en-GB" sz="1600" dirty="0">
              <a:effectLst/>
              <a:latin typeface="+mj-lt"/>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ka-GE" sz="1600" b="1" kern="1200" dirty="0">
                <a:solidFill>
                  <a:srgbClr val="000000"/>
                </a:solidFill>
                <a:effectLst/>
                <a:latin typeface="+mj-lt"/>
                <a:ea typeface="Calibri" panose="020F0502020204030204" pitchFamily="34" charset="0"/>
                <a:cs typeface="Times New Roman" panose="02020603050405020304" pitchFamily="18" charset="0"/>
              </a:rPr>
              <a:t>მისია</a:t>
            </a:r>
            <a:r>
              <a:rPr lang="sk-SK" sz="1600" kern="1200" dirty="0">
                <a:solidFill>
                  <a:srgbClr val="000000"/>
                </a:solidFill>
                <a:effectLst/>
                <a:latin typeface="+mj-lt"/>
                <a:ea typeface="Calibri" panose="020F0502020204030204" pitchFamily="34" charset="0"/>
                <a:cs typeface="Times New Roman" panose="02020603050405020304" pitchFamily="18" charset="0"/>
              </a:rPr>
              <a:t>: </a:t>
            </a:r>
            <a:r>
              <a:rPr lang="ka-GE" sz="1600" kern="1200" dirty="0">
                <a:solidFill>
                  <a:srgbClr val="000000"/>
                </a:solidFill>
                <a:effectLst/>
                <a:latin typeface="+mj-lt"/>
                <a:ea typeface="Calibri" panose="020F0502020204030204" pitchFamily="34" charset="0"/>
                <a:cs typeface="Times New Roman" panose="02020603050405020304" pitchFamily="18" charset="0"/>
              </a:rPr>
              <a:t>საჯარო ღირებულების უზრუნველყოფა და თანხების გონივრულად დახარჯვა</a:t>
            </a:r>
            <a:r>
              <a:rPr lang="sk-SK" sz="1600" kern="1200" dirty="0">
                <a:solidFill>
                  <a:srgbClr val="000000"/>
                </a:solidFill>
                <a:effectLst/>
                <a:latin typeface="+mj-lt"/>
                <a:ea typeface="Calibri" panose="020F0502020204030204" pitchFamily="34" charset="0"/>
                <a:cs typeface="Times New Roman" panose="02020603050405020304" pitchFamily="18" charset="0"/>
              </a:rPr>
              <a:t>.</a:t>
            </a:r>
            <a:endParaRPr lang="en-GB" sz="1600" dirty="0">
              <a:effectLst/>
              <a:latin typeface="+mj-lt"/>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ka-GE" sz="1600" b="1" kern="1200" dirty="0">
                <a:solidFill>
                  <a:srgbClr val="000000"/>
                </a:solidFill>
                <a:effectLst/>
                <a:latin typeface="+mj-lt"/>
                <a:ea typeface="Calibri" panose="020F0502020204030204" pitchFamily="34" charset="0"/>
                <a:cs typeface="Times New Roman" panose="02020603050405020304" pitchFamily="18" charset="0"/>
              </a:rPr>
              <a:t>ხარისხზე მეთვალყურეობა</a:t>
            </a:r>
            <a:r>
              <a:rPr lang="sk-SK" sz="1600" kern="1200" dirty="0">
                <a:solidFill>
                  <a:srgbClr val="000000"/>
                </a:solidFill>
                <a:effectLst/>
                <a:latin typeface="+mj-lt"/>
                <a:ea typeface="Calibri" panose="020F0502020204030204" pitchFamily="34" charset="0"/>
                <a:cs typeface="Times New Roman" panose="02020603050405020304" pitchFamily="18" charset="0"/>
              </a:rPr>
              <a:t>: </a:t>
            </a:r>
            <a:r>
              <a:rPr lang="ka-GE" sz="1600" kern="1200" dirty="0">
                <a:solidFill>
                  <a:srgbClr val="000000"/>
                </a:solidFill>
                <a:effectLst/>
                <a:latin typeface="+mj-lt"/>
                <a:ea typeface="Calibri" panose="020F0502020204030204" pitchFamily="34" charset="0"/>
                <a:cs typeface="Times New Roman" panose="02020603050405020304" pitchFamily="18" charset="0"/>
              </a:rPr>
              <a:t>უზრუნველყოფილია ფინანსთა სამინისტროს (პირველი ტალღები 2002, 2010, 2016) და ანალიტიკური განყოფილებების საბჭოს მიერ (მეორე ტალღა 2018 წლიდან). აღნიშნული უწყებები ხარისხის კრიტერიუმებს უზრუნველყოფს ანალიტიკური განყოფილების მხრიდან </a:t>
            </a:r>
            <a:r>
              <a:rPr lang="ka-GE" sz="1600" dirty="0"/>
              <a:t>განხორციელებული საქმიანობისა და მიღებული პროდუქტების მიმართ (ანალიტიკური განყოფილებების ქსელის შიგნით კოლეგების მხრიდან კოლეგიალური (</a:t>
            </a:r>
            <a:r>
              <a:rPr lang="en-US" sz="1600" dirty="0"/>
              <a:t>peer-review</a:t>
            </a:r>
            <a:r>
              <a:rPr lang="ka-GE" sz="1600" dirty="0"/>
              <a:t>)</a:t>
            </a:r>
            <a:r>
              <a:rPr lang="en-US" sz="1600" dirty="0"/>
              <a:t> </a:t>
            </a:r>
            <a:r>
              <a:rPr lang="ka-GE" sz="1600" dirty="0"/>
              <a:t>განხილვის და სამუშაო შეხვედრების გზით, მათ გამოქვეყნებამდე).</a:t>
            </a:r>
            <a:r>
              <a:rPr lang="en-US" sz="1600" dirty="0"/>
              <a:t> </a:t>
            </a:r>
            <a:endParaRPr lang="en-GB" sz="1600" dirty="0">
              <a:effectLst/>
              <a:latin typeface="+mj-lt"/>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ka-GE" sz="1600" b="1" kern="1200" dirty="0">
                <a:solidFill>
                  <a:srgbClr val="000000"/>
                </a:solidFill>
                <a:effectLst/>
                <a:latin typeface="+mj-lt"/>
                <a:ea typeface="Calibri" panose="020F0502020204030204" pitchFamily="34" charset="0"/>
                <a:cs typeface="Times New Roman" panose="02020603050405020304" pitchFamily="18" charset="0"/>
              </a:rPr>
              <a:t>გამჭვირვალობა და ღიაობა</a:t>
            </a:r>
            <a:r>
              <a:rPr lang="sk-SK" sz="1600" kern="1200" dirty="0">
                <a:solidFill>
                  <a:srgbClr val="000000"/>
                </a:solidFill>
                <a:effectLst/>
                <a:latin typeface="+mj-lt"/>
                <a:ea typeface="Calibri" panose="020F0502020204030204" pitchFamily="34" charset="0"/>
                <a:cs typeface="Times New Roman" panose="02020603050405020304" pitchFamily="18" charset="0"/>
              </a:rPr>
              <a:t>: </a:t>
            </a:r>
            <a:r>
              <a:rPr lang="ka-GE" sz="1600" dirty="0"/>
              <a:t>განსაკუთრებული აქცენტი კეთდება იმაზე, რომ კვლევები და მონაცემები საჯაროდ ხელმისაწვდომი იყოს გარე მხრიდან კონტროლისთვის.</a:t>
            </a:r>
            <a:r>
              <a:rPr lang="en-US" sz="1600" dirty="0"/>
              <a:t> </a:t>
            </a:r>
            <a:r>
              <a:rPr lang="en-US" dirty="0">
                <a:effectLst/>
                <a:latin typeface="+mj-lt"/>
                <a:ea typeface="Calibri" panose="020F0502020204030204" pitchFamily="34" charset="0"/>
                <a:cs typeface="Times New Roman" panose="02020603050405020304" pitchFamily="18" charset="0"/>
              </a:rPr>
              <a:t> </a:t>
            </a:r>
            <a:endParaRPr lang="en-GB" dirty="0">
              <a:effectLst/>
              <a:latin typeface="+mj-lt"/>
              <a:ea typeface="Calibri" panose="020F0502020204030204" pitchFamily="34"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11347195-26C9-D64A-B1D7-50AB555AB9A6}" type="slidenum">
              <a:rPr lang="en-US" smtClean="0"/>
              <a:t>11</a:t>
            </a:fld>
            <a:endParaRPr lang="en-US"/>
          </a:p>
        </p:txBody>
      </p:sp>
    </p:spTree>
    <p:extLst>
      <p:ext uri="{BB962C8B-B14F-4D97-AF65-F5344CB8AC3E}">
        <p14:creationId xmlns:p14="http://schemas.microsoft.com/office/powerpoint/2010/main" val="405627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770" y="390972"/>
            <a:ext cx="6923315" cy="1060263"/>
          </a:xfrm>
        </p:spPr>
        <p:txBody>
          <a:bodyPr>
            <a:normAutofit fontScale="90000"/>
          </a:bodyPr>
          <a:lstStyle/>
          <a:p>
            <a:pPr algn="ctr"/>
            <a:r>
              <a:rPr lang="ka-GE" sz="3200" b="1" dirty="0">
                <a:solidFill>
                  <a:srgbClr val="000000"/>
                </a:solidFill>
                <a:ea typeface="ＭＳ Ｐゴシック" pitchFamily="-103" charset="-128"/>
                <a:cs typeface="ＭＳ Ｐゴシック" pitchFamily="-103" charset="-128"/>
              </a:rPr>
              <a:t>პოლიტიკის დაგეგმვისა და კოორდინაციის სისტემა საქართველოში </a:t>
            </a:r>
            <a:endParaRPr lang="en-GB" sz="3200" dirty="0">
              <a:latin typeface="+mn-lt"/>
            </a:endParaRPr>
          </a:p>
        </p:txBody>
      </p:sp>
      <p:sp>
        <p:nvSpPr>
          <p:cNvPr id="10" name="Text Box 22">
            <a:extLst>
              <a:ext uri="{FF2B5EF4-FFF2-40B4-BE49-F238E27FC236}">
                <a16:creationId xmlns:a16="http://schemas.microsoft.com/office/drawing/2014/main" id="{9F795A80-EB9C-7848-AADC-A59DC1D12819}"/>
              </a:ext>
            </a:extLst>
          </p:cNvPr>
          <p:cNvSpPr txBox="1"/>
          <p:nvPr/>
        </p:nvSpPr>
        <p:spPr>
          <a:xfrm>
            <a:off x="449439" y="1390891"/>
            <a:ext cx="11287602" cy="549400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endParaRPr lang="ka-GE" sz="2400" b="1" dirty="0"/>
          </a:p>
          <a:p>
            <a:pPr marL="285750" indent="-285750">
              <a:buFont typeface="Arial" panose="020B0604020202020204" pitchFamily="34" charset="0"/>
              <a:buChar char="•"/>
            </a:pPr>
            <a:r>
              <a:rPr lang="ka-GE" sz="2400" b="1" dirty="0"/>
              <a:t>პოლიტიკის ფორმირება </a:t>
            </a:r>
            <a:r>
              <a:rPr lang="en-US" sz="2400" b="1" dirty="0"/>
              <a:t>&amp; </a:t>
            </a:r>
            <a:r>
              <a:rPr lang="ka-GE" sz="2400" b="1" dirty="0"/>
              <a:t>განხორციელება</a:t>
            </a:r>
            <a:r>
              <a:rPr lang="en-US" sz="2400" b="1" dirty="0"/>
              <a:t>: </a:t>
            </a:r>
            <a:r>
              <a:rPr lang="ka-GE" sz="2400" dirty="0"/>
              <a:t>აღმასრულებელი შტო </a:t>
            </a:r>
            <a:r>
              <a:rPr lang="en-US" sz="2400" dirty="0"/>
              <a:t>-  </a:t>
            </a:r>
            <a:r>
              <a:rPr lang="ka-GE" sz="2400" dirty="0"/>
              <a:t>მთავრობა</a:t>
            </a:r>
            <a:r>
              <a:rPr lang="en-US" sz="2400" dirty="0"/>
              <a:t>, </a:t>
            </a:r>
            <a:r>
              <a:rPr lang="ka-GE" sz="2400" dirty="0"/>
              <a:t>სამინისტროები</a:t>
            </a:r>
            <a:r>
              <a:rPr lang="en-US" sz="2400" dirty="0"/>
              <a:t>, </a:t>
            </a:r>
            <a:r>
              <a:rPr lang="ka-GE" sz="2400" dirty="0"/>
              <a:t>საჯარო უწყებები და სსიპ-ები</a:t>
            </a:r>
            <a:endParaRPr lang="en-US" sz="2400" dirty="0"/>
          </a:p>
          <a:p>
            <a:pPr marL="285750" indent="-285750">
              <a:buFont typeface="Arial" panose="020B0604020202020204" pitchFamily="34" charset="0"/>
              <a:buChar char="•"/>
            </a:pPr>
            <a:r>
              <a:rPr lang="ka-GE" sz="2400" b="1" dirty="0"/>
              <a:t>პროექტის ინიცირება</a:t>
            </a:r>
            <a:r>
              <a:rPr lang="en-US" sz="2400" dirty="0"/>
              <a:t>: </a:t>
            </a:r>
            <a:r>
              <a:rPr lang="ka-GE" sz="2400" dirty="0"/>
              <a:t>შესაბამისი სამინისტროები და სახელმწიფო მინისტრის აპარატი </a:t>
            </a:r>
            <a:endParaRPr lang="en-US" sz="2400" dirty="0"/>
          </a:p>
          <a:p>
            <a:pPr marL="285750" indent="-285750">
              <a:buFont typeface="Arial" panose="020B0604020202020204" pitchFamily="34" charset="0"/>
              <a:buChar char="•"/>
            </a:pPr>
            <a:r>
              <a:rPr lang="ka-GE" sz="2400" b="1" dirty="0"/>
              <a:t>პოლიტიკის დაგეგმვა</a:t>
            </a:r>
            <a:r>
              <a:rPr lang="en-US" sz="2400" b="1" dirty="0"/>
              <a:t>, </a:t>
            </a:r>
            <a:r>
              <a:rPr lang="ka-GE" sz="2400" b="1" dirty="0"/>
              <a:t>კოორდინაცია</a:t>
            </a:r>
            <a:r>
              <a:rPr lang="en-US" sz="2400" b="1" dirty="0"/>
              <a:t> &amp; </a:t>
            </a:r>
            <a:r>
              <a:rPr lang="ka-GE" sz="2400" b="1" dirty="0"/>
              <a:t>ზედამხედველობა</a:t>
            </a:r>
            <a:r>
              <a:rPr lang="en-US" sz="2400" b="1" dirty="0"/>
              <a:t>: </a:t>
            </a:r>
            <a:r>
              <a:rPr lang="ka-GE" sz="2400" dirty="0"/>
              <a:t>საქართველოს მთავრობის ადმინისტრაცია: </a:t>
            </a:r>
          </a:p>
          <a:p>
            <a:pPr marL="1069975" indent="-254000">
              <a:buFont typeface="Arial" panose="020B0604020202020204" pitchFamily="34" charset="0"/>
              <a:buChar char="•"/>
            </a:pPr>
            <a:r>
              <a:rPr lang="ka-GE" b="1" dirty="0"/>
              <a:t>პოლიტიკის დაგეგმვისა და კოორდინაციის დეპარტამენტი </a:t>
            </a:r>
            <a:r>
              <a:rPr lang="ka-GE" dirty="0"/>
              <a:t>(სამთავრობო პოლიტიკის დაგეგმვის ხელშეწყობა და კოორდინაცია; და საქართველოს მთავრობის მიერ დასამტკიცებელი სტრატეგიებისა და სამოქმედო გეგმების ექსპერტიზა) </a:t>
            </a:r>
          </a:p>
          <a:p>
            <a:pPr marL="1069975" indent="-254000">
              <a:buFont typeface="Arial" panose="020B0604020202020204" pitchFamily="34" charset="0"/>
              <a:buChar char="•"/>
            </a:pPr>
            <a:r>
              <a:rPr lang="ka-GE" b="1" dirty="0"/>
              <a:t>სამთავრობო ზედამხედველობისა და მონიტორინგის დეპარტამენტის </a:t>
            </a:r>
            <a:r>
              <a:rPr lang="ka-GE" dirty="0"/>
              <a:t>(სამთავრობო პროგრამის, ყოველწლიურ სამოქმედო გეგმათა შესრულებისა და რეფორმების თაობაზე რეკომენდაციათა/ გადაწყვეტილებათა უშუალო აღსრულების მონიტორინგი) </a:t>
            </a:r>
          </a:p>
          <a:p>
            <a:pPr marL="285750" indent="-285750">
              <a:buFont typeface="Arial" panose="020B0604020202020204" pitchFamily="34" charset="0"/>
              <a:buChar char="•"/>
            </a:pPr>
            <a:r>
              <a:rPr lang="ka-GE" sz="2400" b="1" dirty="0"/>
              <a:t>ხელმძღვანელობა </a:t>
            </a:r>
            <a:r>
              <a:rPr lang="en-US" sz="2400" b="1" dirty="0"/>
              <a:t> &amp; </a:t>
            </a:r>
            <a:r>
              <a:rPr lang="ka-GE" sz="2400" b="1" dirty="0"/>
              <a:t>ხარისხის კონტროლი</a:t>
            </a:r>
            <a:r>
              <a:rPr lang="en-US" sz="2400" dirty="0"/>
              <a:t>: </a:t>
            </a:r>
            <a:r>
              <a:rPr lang="ka-GE" sz="2400" dirty="0"/>
              <a:t>სახელმწიფო პოლიტიკის დოკუმენტის + სახელმძღვანელოს მომზადების</a:t>
            </a:r>
            <a:r>
              <a:rPr lang="en-US" sz="2400" dirty="0"/>
              <a:t>, </a:t>
            </a:r>
            <a:r>
              <a:rPr lang="ka-GE" sz="2400" dirty="0"/>
              <a:t>მონიტორინგის და შეფასების პროცესი </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3E9A1C8-B65C-994B-AF90-2A6001442469}"/>
              </a:ext>
            </a:extLst>
          </p:cNvPr>
          <p:cNvPicPr>
            <a:picLocks noChangeAspect="1"/>
          </p:cNvPicPr>
          <p:nvPr/>
        </p:nvPicPr>
        <p:blipFill>
          <a:blip r:embed="rId3"/>
          <a:stretch>
            <a:fillRect/>
          </a:stretch>
        </p:blipFill>
        <p:spPr>
          <a:xfrm>
            <a:off x="10420350" y="1"/>
            <a:ext cx="1799344" cy="1799344"/>
          </a:xfrm>
          <a:prstGeom prst="rect">
            <a:avLst/>
          </a:prstGeom>
        </p:spPr>
      </p:pic>
    </p:spTree>
    <p:extLst>
      <p:ext uri="{BB962C8B-B14F-4D97-AF65-F5344CB8AC3E}">
        <p14:creationId xmlns:p14="http://schemas.microsoft.com/office/powerpoint/2010/main" val="2375535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7434-D7DB-3942-A010-E954A26F7691}"/>
              </a:ext>
            </a:extLst>
          </p:cNvPr>
          <p:cNvSpPr>
            <a:spLocks noGrp="1"/>
          </p:cNvSpPr>
          <p:nvPr>
            <p:ph type="title"/>
          </p:nvPr>
        </p:nvSpPr>
        <p:spPr>
          <a:xfrm>
            <a:off x="838200" y="1"/>
            <a:ext cx="10515600" cy="939799"/>
          </a:xfrm>
        </p:spPr>
        <p:txBody>
          <a:bodyPr>
            <a:normAutofit fontScale="90000"/>
          </a:bodyPr>
          <a:lstStyle/>
          <a:p>
            <a:pPr algn="ctr"/>
            <a:r>
              <a:rPr lang="ka-GE" sz="3200" b="1" dirty="0"/>
              <a:t>პოლიტიკის დოკუმენტების შემუშავების, მონიტორინგისა და შეფასების წესი</a:t>
            </a:r>
            <a:r>
              <a:rPr lang="en-US" sz="3200" dirty="0"/>
              <a:t> *</a:t>
            </a:r>
            <a:endParaRPr lang="en-US" sz="3200" b="1" dirty="0"/>
          </a:p>
        </p:txBody>
      </p:sp>
      <p:sp>
        <p:nvSpPr>
          <p:cNvPr id="3" name="Content Placeholder 2">
            <a:extLst>
              <a:ext uri="{FF2B5EF4-FFF2-40B4-BE49-F238E27FC236}">
                <a16:creationId xmlns:a16="http://schemas.microsoft.com/office/drawing/2014/main" id="{81AD62C2-18E0-F44D-BEAB-0791B8AA0916}"/>
              </a:ext>
            </a:extLst>
          </p:cNvPr>
          <p:cNvSpPr>
            <a:spLocks noGrp="1"/>
          </p:cNvSpPr>
          <p:nvPr>
            <p:ph idx="1"/>
          </p:nvPr>
        </p:nvSpPr>
        <p:spPr>
          <a:xfrm>
            <a:off x="838200" y="1244600"/>
            <a:ext cx="10515600" cy="4932363"/>
          </a:xfrm>
        </p:spPr>
        <p:txBody>
          <a:bodyPr>
            <a:normAutofit/>
          </a:bodyPr>
          <a:lstStyle/>
          <a:p>
            <a:pPr>
              <a:buFont typeface="Wingdings" panose="05000000000000000000" pitchFamily="2" charset="2"/>
              <a:buChar char="q"/>
            </a:pPr>
            <a:r>
              <a:rPr lang="ka-GE" dirty="0"/>
              <a:t>პოლიტიკის დოკუმენტის  ინიცირება - მთავრობის პოლიტიკის დოკუმენტების ყოველწლიური გეგმა</a:t>
            </a:r>
          </a:p>
          <a:p>
            <a:pPr>
              <a:buFont typeface="Wingdings" panose="05000000000000000000" pitchFamily="2" charset="2"/>
              <a:buChar char="q"/>
            </a:pPr>
            <a:r>
              <a:rPr lang="ka-GE" dirty="0"/>
              <a:t>პოლიტიკის დოკუმენტის შემუშავების ეტაპები</a:t>
            </a:r>
          </a:p>
          <a:p>
            <a:pPr>
              <a:buFont typeface="Wingdings" panose="05000000000000000000" pitchFamily="2" charset="2"/>
              <a:buChar char="q"/>
            </a:pPr>
            <a:r>
              <a:rPr lang="ka-GE" dirty="0"/>
              <a:t>კონცეფციის დოკუმენტის შემუშავების საჭიროება</a:t>
            </a:r>
            <a:endParaRPr lang="en-US" dirty="0"/>
          </a:p>
          <a:p>
            <a:pPr>
              <a:buFont typeface="Wingdings" panose="05000000000000000000" pitchFamily="2" charset="2"/>
              <a:buChar char="q"/>
            </a:pPr>
            <a:r>
              <a:rPr lang="ka-GE" dirty="0"/>
              <a:t>საჯარო კონსულტაცია</a:t>
            </a:r>
          </a:p>
          <a:p>
            <a:pPr>
              <a:buFont typeface="Wingdings" panose="05000000000000000000" pitchFamily="2" charset="2"/>
              <a:buChar char="q"/>
            </a:pPr>
            <a:r>
              <a:rPr lang="ka-GE" dirty="0"/>
              <a:t>დასამტკიცებლად წარდგენილი პოლიტიკის დოკუმენტის ხარისხის კონტროლი</a:t>
            </a:r>
          </a:p>
          <a:p>
            <a:pPr>
              <a:buFont typeface="Wingdings" panose="05000000000000000000" pitchFamily="2" charset="2"/>
              <a:buChar char="q"/>
            </a:pPr>
            <a:r>
              <a:rPr lang="ka-GE" dirty="0"/>
              <a:t>მონიტორინგი</a:t>
            </a:r>
          </a:p>
          <a:p>
            <a:pPr>
              <a:buFont typeface="Wingdings" panose="05000000000000000000" pitchFamily="2" charset="2"/>
              <a:buChar char="q"/>
            </a:pPr>
            <a:r>
              <a:rPr lang="ka-GE" dirty="0"/>
              <a:t>შეფასება</a:t>
            </a:r>
            <a:endParaRPr lang="en-US" dirty="0"/>
          </a:p>
        </p:txBody>
      </p:sp>
      <p:sp>
        <p:nvSpPr>
          <p:cNvPr id="4" name="TextBox 3">
            <a:extLst>
              <a:ext uri="{FF2B5EF4-FFF2-40B4-BE49-F238E27FC236}">
                <a16:creationId xmlns:a16="http://schemas.microsoft.com/office/drawing/2014/main" id="{2350F9B2-A5A0-1C4D-B613-5B67C6001C42}"/>
              </a:ext>
            </a:extLst>
          </p:cNvPr>
          <p:cNvSpPr txBox="1"/>
          <p:nvPr/>
        </p:nvSpPr>
        <p:spPr>
          <a:xfrm>
            <a:off x="770561" y="6327758"/>
            <a:ext cx="10649499" cy="646331"/>
          </a:xfrm>
          <a:prstGeom prst="rect">
            <a:avLst/>
          </a:prstGeom>
          <a:noFill/>
        </p:spPr>
        <p:txBody>
          <a:bodyPr wrap="square" rtlCol="0">
            <a:spAutoFit/>
          </a:bodyPr>
          <a:lstStyle/>
          <a:p>
            <a:r>
              <a:rPr lang="en-US" dirty="0"/>
              <a:t>*</a:t>
            </a:r>
            <a:r>
              <a:rPr lang="ka-GE" dirty="0"/>
              <a:t>წყარო</a:t>
            </a:r>
            <a:r>
              <a:rPr lang="en-US" dirty="0"/>
              <a:t>: </a:t>
            </a:r>
            <a:r>
              <a:rPr lang="ka-GE" dirty="0"/>
              <a:t>მთავრობის დადგენილება #629, 2019 წ. 20 დეკემბერი</a:t>
            </a:r>
            <a:endParaRPr lang="en-US" dirty="0"/>
          </a:p>
          <a:p>
            <a:endParaRPr lang="en-US" dirty="0"/>
          </a:p>
        </p:txBody>
      </p:sp>
    </p:spTree>
    <p:extLst>
      <p:ext uri="{BB962C8B-B14F-4D97-AF65-F5344CB8AC3E}">
        <p14:creationId xmlns:p14="http://schemas.microsoft.com/office/powerpoint/2010/main" val="3813967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duotone>
              <a:prstClr val="black"/>
              <a:schemeClr val="accent5">
                <a:tint val="45000"/>
                <a:satMod val="400000"/>
              </a:schemeClr>
            </a:duotone>
          </a:blip>
          <a:stretch>
            <a:fillRect/>
          </a:stretch>
        </p:blipFill>
        <p:spPr>
          <a:xfrm>
            <a:off x="3921582" y="1263796"/>
            <a:ext cx="693237" cy="693885"/>
          </a:xfrm>
          <a:prstGeom prst="rect">
            <a:avLst/>
          </a:prstGeom>
        </p:spPr>
      </p:pic>
      <p:sp>
        <p:nvSpPr>
          <p:cNvPr id="12" name="TextBox 11"/>
          <p:cNvSpPr txBox="1"/>
          <p:nvPr/>
        </p:nvSpPr>
        <p:spPr>
          <a:xfrm>
            <a:off x="3543256" y="849812"/>
            <a:ext cx="1647825" cy="307777"/>
          </a:xfrm>
          <a:prstGeom prst="rect">
            <a:avLst/>
          </a:prstGeom>
          <a:noFill/>
        </p:spPr>
        <p:txBody>
          <a:bodyPr wrap="square" rtlCol="0">
            <a:spAutoFit/>
          </a:bodyPr>
          <a:lstStyle/>
          <a:p>
            <a:pPr algn="ctr"/>
            <a:r>
              <a:rPr lang="ka-GE" sz="1400" dirty="0">
                <a:ln w="0"/>
                <a:effectLst>
                  <a:outerShdw blurRad="38100" dist="19050" dir="2700000" algn="tl" rotWithShape="0">
                    <a:schemeClr val="dk1">
                      <a:alpha val="40000"/>
                    </a:schemeClr>
                  </a:outerShdw>
                </a:effectLst>
              </a:rPr>
              <a:t>სამინისტროები</a:t>
            </a:r>
            <a:endParaRPr lang="en-US" sz="1400" dirty="0">
              <a:ln w="0"/>
              <a:effectLst>
                <a:outerShdw blurRad="38100" dist="19050" dir="2700000" algn="tl" rotWithShape="0">
                  <a:schemeClr val="dk1">
                    <a:alpha val="40000"/>
                  </a:schemeClr>
                </a:outerShdw>
              </a:effectLst>
            </a:endParaRPr>
          </a:p>
        </p:txBody>
      </p:sp>
      <p:pic>
        <p:nvPicPr>
          <p:cNvPr id="16" name="Picture 15"/>
          <p:cNvPicPr>
            <a:picLocks noChangeAspect="1"/>
          </p:cNvPicPr>
          <p:nvPr/>
        </p:nvPicPr>
        <p:blipFill>
          <a:blip r:embed="rId2">
            <a:duotone>
              <a:prstClr val="black"/>
              <a:schemeClr val="accent5">
                <a:tint val="45000"/>
                <a:satMod val="400000"/>
              </a:schemeClr>
            </a:duotone>
          </a:blip>
          <a:stretch>
            <a:fillRect/>
          </a:stretch>
        </p:blipFill>
        <p:spPr>
          <a:xfrm>
            <a:off x="3914144" y="3005437"/>
            <a:ext cx="693237" cy="693885"/>
          </a:xfrm>
          <a:prstGeom prst="rect">
            <a:avLst/>
          </a:prstGeom>
        </p:spPr>
      </p:pic>
      <p:pic>
        <p:nvPicPr>
          <p:cNvPr id="17" name="Picture 16"/>
          <p:cNvPicPr>
            <a:picLocks noChangeAspect="1"/>
          </p:cNvPicPr>
          <p:nvPr/>
        </p:nvPicPr>
        <p:blipFill>
          <a:blip r:embed="rId2">
            <a:duotone>
              <a:prstClr val="black"/>
              <a:schemeClr val="accent5">
                <a:tint val="45000"/>
                <a:satMod val="400000"/>
              </a:schemeClr>
            </a:duotone>
          </a:blip>
          <a:stretch>
            <a:fillRect/>
          </a:stretch>
        </p:blipFill>
        <p:spPr>
          <a:xfrm>
            <a:off x="3914145" y="2110081"/>
            <a:ext cx="693237" cy="693885"/>
          </a:xfrm>
          <a:prstGeom prst="rect">
            <a:avLst/>
          </a:prstGeom>
        </p:spPr>
      </p:pic>
      <p:pic>
        <p:nvPicPr>
          <p:cNvPr id="18" name="Picture 17"/>
          <p:cNvPicPr>
            <a:picLocks noChangeAspect="1"/>
          </p:cNvPicPr>
          <p:nvPr/>
        </p:nvPicPr>
        <p:blipFill>
          <a:blip r:embed="rId2">
            <a:duotone>
              <a:prstClr val="black"/>
              <a:schemeClr val="accent5">
                <a:tint val="45000"/>
                <a:satMod val="400000"/>
              </a:schemeClr>
            </a:duotone>
          </a:blip>
          <a:stretch>
            <a:fillRect/>
          </a:stretch>
        </p:blipFill>
        <p:spPr>
          <a:xfrm>
            <a:off x="3906923" y="5691505"/>
            <a:ext cx="693237" cy="693885"/>
          </a:xfrm>
          <a:prstGeom prst="rect">
            <a:avLst/>
          </a:prstGeom>
        </p:spPr>
      </p:pic>
      <p:pic>
        <p:nvPicPr>
          <p:cNvPr id="19" name="Picture 18"/>
          <p:cNvPicPr>
            <a:picLocks noChangeAspect="1"/>
          </p:cNvPicPr>
          <p:nvPr/>
        </p:nvPicPr>
        <p:blipFill>
          <a:blip r:embed="rId2">
            <a:duotone>
              <a:prstClr val="black"/>
              <a:schemeClr val="accent5">
                <a:tint val="45000"/>
                <a:satMod val="400000"/>
              </a:schemeClr>
            </a:duotone>
          </a:blip>
          <a:stretch>
            <a:fillRect/>
          </a:stretch>
        </p:blipFill>
        <p:spPr>
          <a:xfrm>
            <a:off x="3906924" y="4796149"/>
            <a:ext cx="693237" cy="693885"/>
          </a:xfrm>
          <a:prstGeom prst="rect">
            <a:avLst/>
          </a:prstGeom>
        </p:spPr>
      </p:pic>
      <p:pic>
        <p:nvPicPr>
          <p:cNvPr id="20" name="Picture 19"/>
          <p:cNvPicPr>
            <a:picLocks noChangeAspect="1"/>
          </p:cNvPicPr>
          <p:nvPr/>
        </p:nvPicPr>
        <p:blipFill>
          <a:blip r:embed="rId2">
            <a:duotone>
              <a:prstClr val="black"/>
              <a:schemeClr val="accent5">
                <a:tint val="45000"/>
                <a:satMod val="400000"/>
              </a:schemeClr>
            </a:duotone>
          </a:blip>
          <a:stretch>
            <a:fillRect/>
          </a:stretch>
        </p:blipFill>
        <p:spPr>
          <a:xfrm>
            <a:off x="3906925" y="3900793"/>
            <a:ext cx="693237" cy="693885"/>
          </a:xfrm>
          <a:prstGeom prst="rect">
            <a:avLst/>
          </a:prstGeom>
        </p:spPr>
      </p:pic>
      <p:cxnSp>
        <p:nvCxnSpPr>
          <p:cNvPr id="27" name="Straight Arrow Connector 26"/>
          <p:cNvCxnSpPr>
            <a:stCxn id="11" idx="3"/>
          </p:cNvCxnSpPr>
          <p:nvPr/>
        </p:nvCxnSpPr>
        <p:spPr>
          <a:xfrm>
            <a:off x="4614819" y="1610739"/>
            <a:ext cx="2298437" cy="265567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3"/>
          </p:cNvCxnSpPr>
          <p:nvPr/>
        </p:nvCxnSpPr>
        <p:spPr>
          <a:xfrm>
            <a:off x="4607381" y="2457023"/>
            <a:ext cx="2305874" cy="1809390"/>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6" idx="3"/>
          </p:cNvCxnSpPr>
          <p:nvPr/>
        </p:nvCxnSpPr>
        <p:spPr>
          <a:xfrm>
            <a:off x="4607381" y="3352379"/>
            <a:ext cx="2305875" cy="91403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0" idx="3"/>
          </p:cNvCxnSpPr>
          <p:nvPr/>
        </p:nvCxnSpPr>
        <p:spPr>
          <a:xfrm>
            <a:off x="4600161" y="4247735"/>
            <a:ext cx="2313094" cy="1867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9" idx="3"/>
          </p:cNvCxnSpPr>
          <p:nvPr/>
        </p:nvCxnSpPr>
        <p:spPr>
          <a:xfrm flipV="1">
            <a:off x="4600161" y="4266413"/>
            <a:ext cx="2313095" cy="876678"/>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8" idx="3"/>
          </p:cNvCxnSpPr>
          <p:nvPr/>
        </p:nvCxnSpPr>
        <p:spPr>
          <a:xfrm flipV="1">
            <a:off x="4600159" y="4266413"/>
            <a:ext cx="2313096" cy="1772034"/>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144983" y="2331965"/>
            <a:ext cx="923018" cy="1367356"/>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
            <a:duotone>
              <a:prstClr val="black"/>
              <a:schemeClr val="accent5">
                <a:tint val="45000"/>
                <a:satMod val="400000"/>
              </a:schemeClr>
            </a:duotone>
          </a:blip>
          <a:stretch>
            <a:fillRect/>
          </a:stretch>
        </p:blipFill>
        <p:spPr>
          <a:xfrm>
            <a:off x="7098260" y="3743408"/>
            <a:ext cx="803250" cy="1027333"/>
          </a:xfrm>
          <a:prstGeom prst="rect">
            <a:avLst/>
          </a:prstGeom>
        </p:spPr>
      </p:pic>
      <p:pic>
        <p:nvPicPr>
          <p:cNvPr id="30" name="Picture 29"/>
          <p:cNvPicPr>
            <a:picLocks noChangeAspect="1"/>
          </p:cNvPicPr>
          <p:nvPr/>
        </p:nvPicPr>
        <p:blipFill>
          <a:blip r:embed="rId4">
            <a:duotone>
              <a:prstClr val="black"/>
              <a:schemeClr val="accent5">
                <a:tint val="45000"/>
                <a:satMod val="400000"/>
              </a:schemeClr>
            </a:duotone>
          </a:blip>
          <a:stretch>
            <a:fillRect/>
          </a:stretch>
        </p:blipFill>
        <p:spPr>
          <a:xfrm>
            <a:off x="8266633" y="983349"/>
            <a:ext cx="982439" cy="1043317"/>
          </a:xfrm>
          <a:prstGeom prst="rect">
            <a:avLst/>
          </a:prstGeom>
        </p:spPr>
      </p:pic>
      <p:sp>
        <p:nvSpPr>
          <p:cNvPr id="31" name="TextBox 30"/>
          <p:cNvSpPr txBox="1"/>
          <p:nvPr/>
        </p:nvSpPr>
        <p:spPr>
          <a:xfrm>
            <a:off x="6650062" y="4938082"/>
            <a:ext cx="1647825" cy="246221"/>
          </a:xfrm>
          <a:prstGeom prst="rect">
            <a:avLst/>
          </a:prstGeom>
          <a:noFill/>
        </p:spPr>
        <p:txBody>
          <a:bodyPr wrap="square" rtlCol="0">
            <a:spAutoFit/>
          </a:bodyPr>
          <a:lstStyle/>
          <a:p>
            <a:pPr algn="ctr"/>
            <a:r>
              <a:rPr lang="ka-GE" sz="1000" dirty="0">
                <a:ln w="0"/>
                <a:effectLst>
                  <a:outerShdw blurRad="38100" dist="19050" dir="2700000" algn="tl" rotWithShape="0">
                    <a:schemeClr val="dk1">
                      <a:alpha val="40000"/>
                    </a:schemeClr>
                  </a:outerShdw>
                </a:effectLst>
              </a:rPr>
              <a:t>მთავრობა</a:t>
            </a:r>
            <a:endParaRPr lang="en-US" sz="1000" dirty="0">
              <a:ln w="0"/>
              <a:effectLst>
                <a:outerShdw blurRad="38100" dist="19050" dir="2700000" algn="tl" rotWithShape="0">
                  <a:schemeClr val="dk1">
                    <a:alpha val="40000"/>
                  </a:schemeClr>
                </a:outerShdw>
              </a:effectLst>
            </a:endParaRPr>
          </a:p>
        </p:txBody>
      </p:sp>
      <p:sp>
        <p:nvSpPr>
          <p:cNvPr id="37" name="TextBox 36"/>
          <p:cNvSpPr txBox="1"/>
          <p:nvPr/>
        </p:nvSpPr>
        <p:spPr>
          <a:xfrm>
            <a:off x="7901511" y="2119291"/>
            <a:ext cx="1647825" cy="400110"/>
          </a:xfrm>
          <a:prstGeom prst="rect">
            <a:avLst/>
          </a:prstGeom>
          <a:noFill/>
        </p:spPr>
        <p:txBody>
          <a:bodyPr wrap="square" rtlCol="0">
            <a:spAutoFit/>
          </a:bodyPr>
          <a:lstStyle/>
          <a:p>
            <a:pPr algn="ctr"/>
            <a:r>
              <a:rPr lang="ka-GE" sz="1000" dirty="0">
                <a:ln w="0"/>
                <a:effectLst>
                  <a:outerShdw blurRad="38100" dist="19050" dir="2700000" algn="tl" rotWithShape="0">
                    <a:schemeClr val="dk1">
                      <a:alpha val="40000"/>
                    </a:schemeClr>
                  </a:outerShdw>
                </a:effectLst>
              </a:rPr>
              <a:t>მთავრობის ადმინისტრაცია</a:t>
            </a:r>
            <a:endParaRPr lang="en-US" sz="1000" dirty="0">
              <a:ln w="0"/>
              <a:effectLst>
                <a:outerShdw blurRad="38100" dist="19050" dir="2700000" algn="tl" rotWithShape="0">
                  <a:schemeClr val="dk1">
                    <a:alpha val="40000"/>
                  </a:schemeClr>
                </a:outerShdw>
              </a:effectLst>
            </a:endParaRPr>
          </a:p>
        </p:txBody>
      </p:sp>
      <p:cxnSp>
        <p:nvCxnSpPr>
          <p:cNvPr id="39" name="Straight Arrow Connector 38"/>
          <p:cNvCxnSpPr/>
          <p:nvPr/>
        </p:nvCxnSpPr>
        <p:spPr>
          <a:xfrm flipH="1">
            <a:off x="8086516" y="2612028"/>
            <a:ext cx="957785" cy="1343667"/>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352374" y="2331966"/>
            <a:ext cx="1433272" cy="1206104"/>
            <a:chOff x="4523891" y="2078839"/>
            <a:chExt cx="1647825" cy="1407945"/>
          </a:xfrm>
        </p:grpSpPr>
        <p:pic>
          <p:nvPicPr>
            <p:cNvPr id="9" name="Picture 8"/>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954999" y="2078839"/>
              <a:ext cx="858389" cy="858389"/>
            </a:xfrm>
            <a:prstGeom prst="rect">
              <a:avLst/>
            </a:prstGeom>
          </p:spPr>
        </p:pic>
        <p:sp>
          <p:nvSpPr>
            <p:cNvPr id="47" name="TextBox 46"/>
            <p:cNvSpPr txBox="1"/>
            <p:nvPr/>
          </p:nvSpPr>
          <p:spPr>
            <a:xfrm>
              <a:off x="4523891" y="2840075"/>
              <a:ext cx="1647825" cy="646709"/>
            </a:xfrm>
            <a:prstGeom prst="rect">
              <a:avLst/>
            </a:prstGeom>
            <a:noFill/>
          </p:spPr>
          <p:txBody>
            <a:bodyPr wrap="square" rtlCol="0">
              <a:spAutoFit/>
            </a:bodyPr>
            <a:lstStyle/>
            <a:p>
              <a:pPr algn="ctr"/>
              <a:r>
                <a:rPr lang="ka-GE" sz="1000" dirty="0">
                  <a:ln w="0"/>
                  <a:effectLst>
                    <a:outerShdw blurRad="38100" dist="19050" dir="2700000" algn="tl" rotWithShape="0">
                      <a:schemeClr val="dk1">
                        <a:alpha val="40000"/>
                      </a:schemeClr>
                    </a:outerShdw>
                  </a:effectLst>
                </a:rPr>
                <a:t>ხარისხის უზრუნველყოფის მოთხოვნა</a:t>
              </a:r>
              <a:endParaRPr lang="en-US" sz="1000" dirty="0">
                <a:ln w="0"/>
                <a:effectLst>
                  <a:outerShdw blurRad="38100" dist="19050" dir="2700000" algn="tl" rotWithShape="0">
                    <a:schemeClr val="dk1">
                      <a:alpha val="40000"/>
                    </a:schemeClr>
                  </a:outerShdw>
                </a:effectLst>
              </a:endParaRPr>
            </a:p>
          </p:txBody>
        </p:sp>
      </p:grpSp>
      <p:grpSp>
        <p:nvGrpSpPr>
          <p:cNvPr id="14" name="Group 13"/>
          <p:cNvGrpSpPr/>
          <p:nvPr/>
        </p:nvGrpSpPr>
        <p:grpSpPr>
          <a:xfrm>
            <a:off x="8575794" y="3015643"/>
            <a:ext cx="1647825" cy="895000"/>
            <a:chOff x="7051793" y="3015643"/>
            <a:chExt cx="1647825" cy="895000"/>
          </a:xfrm>
        </p:grpSpPr>
        <p:sp>
          <p:nvSpPr>
            <p:cNvPr id="21" name="TextBox 20"/>
            <p:cNvSpPr txBox="1"/>
            <p:nvPr/>
          </p:nvSpPr>
          <p:spPr>
            <a:xfrm>
              <a:off x="7051793" y="3664422"/>
              <a:ext cx="1647825" cy="246221"/>
            </a:xfrm>
            <a:prstGeom prst="rect">
              <a:avLst/>
            </a:prstGeom>
            <a:noFill/>
          </p:spPr>
          <p:txBody>
            <a:bodyPr wrap="square" rtlCol="0">
              <a:spAutoFit/>
            </a:bodyPr>
            <a:lstStyle/>
            <a:p>
              <a:pPr algn="ctr"/>
              <a:r>
                <a:rPr lang="ka-GE" sz="1000" dirty="0">
                  <a:ln w="0"/>
                  <a:effectLst>
                    <a:outerShdw blurRad="38100" dist="19050" dir="2700000" algn="tl" rotWithShape="0">
                      <a:schemeClr val="dk1">
                        <a:alpha val="40000"/>
                      </a:schemeClr>
                    </a:outerShdw>
                  </a:effectLst>
                </a:rPr>
                <a:t>ფორმალური მოსაზრება</a:t>
              </a:r>
              <a:endParaRPr lang="en-US" sz="1000" dirty="0">
                <a:ln w="0"/>
                <a:effectLst>
                  <a:outerShdw blurRad="38100" dist="19050" dir="2700000" algn="tl" rotWithShape="0">
                    <a:schemeClr val="dk1">
                      <a:alpha val="40000"/>
                    </a:schemeClr>
                  </a:outerShdw>
                </a:effectLst>
              </a:endParaRPr>
            </a:p>
          </p:txBody>
        </p:sp>
        <p:pic>
          <p:nvPicPr>
            <p:cNvPr id="13" name="Picture 12"/>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38814" y="3015643"/>
              <a:ext cx="591171" cy="591171"/>
            </a:xfrm>
            <a:prstGeom prst="rect">
              <a:avLst/>
            </a:prstGeom>
          </p:spPr>
        </p:pic>
      </p:grpSp>
      <p:pic>
        <p:nvPicPr>
          <p:cNvPr id="34" name="Picture 33"/>
          <p:cNvPicPr>
            <a:picLocks noChangeAspect="1"/>
          </p:cNvPicPr>
          <p:nvPr/>
        </p:nvPicPr>
        <p:blipFill>
          <a:blip r:embed="rId4">
            <a:duotone>
              <a:prstClr val="black"/>
              <a:schemeClr val="accent5">
                <a:tint val="45000"/>
                <a:satMod val="400000"/>
              </a:schemeClr>
            </a:duotone>
          </a:blip>
          <a:stretch>
            <a:fillRect/>
          </a:stretch>
        </p:blipFill>
        <p:spPr>
          <a:xfrm>
            <a:off x="6788900" y="1088655"/>
            <a:ext cx="538286" cy="571642"/>
          </a:xfrm>
          <a:prstGeom prst="rect">
            <a:avLst/>
          </a:prstGeom>
        </p:spPr>
      </p:pic>
      <p:sp>
        <p:nvSpPr>
          <p:cNvPr id="36" name="TextBox 35"/>
          <p:cNvSpPr txBox="1"/>
          <p:nvPr/>
        </p:nvSpPr>
        <p:spPr>
          <a:xfrm>
            <a:off x="6568634" y="1724100"/>
            <a:ext cx="931251" cy="400110"/>
          </a:xfrm>
          <a:prstGeom prst="rect">
            <a:avLst/>
          </a:prstGeom>
          <a:noFill/>
        </p:spPr>
        <p:txBody>
          <a:bodyPr wrap="square" rtlCol="0">
            <a:spAutoFit/>
          </a:bodyPr>
          <a:lstStyle/>
          <a:p>
            <a:pPr algn="ctr"/>
            <a:r>
              <a:rPr lang="ka-GE" sz="1000" dirty="0">
                <a:ln w="0"/>
                <a:effectLst>
                  <a:outerShdw blurRad="38100" dist="19050" dir="2700000" algn="tl" rotWithShape="0">
                    <a:schemeClr val="dk1">
                      <a:alpha val="40000"/>
                    </a:schemeClr>
                  </a:outerShdw>
                </a:effectLst>
              </a:rPr>
              <a:t>ფინანსთა სამინისტრო</a:t>
            </a:r>
            <a:endParaRPr lang="en-US" sz="1000" dirty="0">
              <a:ln w="0"/>
              <a:effectLst>
                <a:outerShdw blurRad="38100" dist="19050" dir="2700000" algn="tl" rotWithShape="0">
                  <a:schemeClr val="dk1">
                    <a:alpha val="40000"/>
                  </a:schemeClr>
                </a:outerShdw>
              </a:effectLst>
            </a:endParaRPr>
          </a:p>
        </p:txBody>
      </p:sp>
      <p:cxnSp>
        <p:nvCxnSpPr>
          <p:cNvPr id="40" name="Straight Arrow Connector 39"/>
          <p:cNvCxnSpPr/>
          <p:nvPr/>
        </p:nvCxnSpPr>
        <p:spPr>
          <a:xfrm flipH="1" flipV="1">
            <a:off x="7421750" y="1719247"/>
            <a:ext cx="479760" cy="4852"/>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421751" y="1477039"/>
            <a:ext cx="519447" cy="15249"/>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itle 1"/>
          <p:cNvSpPr>
            <a:spLocks noGrp="1"/>
          </p:cNvSpPr>
          <p:nvPr>
            <p:ph type="title"/>
          </p:nvPr>
        </p:nvSpPr>
        <p:spPr>
          <a:xfrm>
            <a:off x="2496500" y="364511"/>
            <a:ext cx="9145020" cy="552616"/>
          </a:xfrm>
        </p:spPr>
        <p:txBody>
          <a:bodyPr>
            <a:noAutofit/>
          </a:bodyPr>
          <a:lstStyle/>
          <a:p>
            <a:pPr algn="ctr"/>
            <a:r>
              <a:rPr lang="ka-GE" sz="3200" b="1" dirty="0"/>
              <a:t>ხარისხის უზრუნველყოფა</a:t>
            </a:r>
            <a:br>
              <a:rPr lang="en-US" sz="3200" b="1" dirty="0"/>
            </a:br>
            <a:endParaRPr lang="en-US" b="1" dirty="0"/>
          </a:p>
        </p:txBody>
      </p:sp>
    </p:spTree>
    <p:extLst>
      <p:ext uri="{BB962C8B-B14F-4D97-AF65-F5344CB8AC3E}">
        <p14:creationId xmlns:p14="http://schemas.microsoft.com/office/powerpoint/2010/main" val="30541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8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par>
                          <p:cTn id="14" fill="hold">
                            <p:stCondLst>
                              <p:cond delay="800"/>
                            </p:stCondLst>
                            <p:childTnLst>
                              <p:par>
                                <p:cTn id="15" presetID="2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700"/>
                                        <p:tgtEl>
                                          <p:spTgt spid="2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800"/>
                                        <p:tgtEl>
                                          <p:spTgt spid="32"/>
                                        </p:tgtEl>
                                      </p:cBhvr>
                                    </p:animEffect>
                                  </p:childTnLst>
                                </p:cTn>
                              </p:par>
                            </p:childTnLst>
                          </p:cTn>
                        </p:par>
                        <p:par>
                          <p:cTn id="22" fill="hold">
                            <p:stCondLst>
                              <p:cond delay="23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800"/>
                                        <p:tgtEl>
                                          <p:spTgt spid="35"/>
                                        </p:tgtEl>
                                      </p:cBhvr>
                                    </p:animEffect>
                                  </p:childTnLst>
                                </p:cTn>
                              </p:par>
                            </p:childTnLst>
                          </p:cTn>
                        </p:par>
                        <p:par>
                          <p:cTn id="26" fill="hold">
                            <p:stCondLst>
                              <p:cond delay="31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900"/>
                                        <p:tgtEl>
                                          <p:spTgt spid="38"/>
                                        </p:tgtEl>
                                      </p:cBhvr>
                                    </p:animEffect>
                                  </p:childTnLst>
                                </p:cTn>
                              </p:par>
                            </p:childTnLst>
                          </p:cTn>
                        </p:par>
                        <p:par>
                          <p:cTn id="30" fill="hold">
                            <p:stCondLst>
                              <p:cond delay="4000"/>
                            </p:stCondLst>
                            <p:childTnLst>
                              <p:par>
                                <p:cTn id="31" presetID="22" presetClass="entr" presetSubtype="4"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16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500"/>
                                        <p:tgtEl>
                                          <p:spTgt spid="50"/>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right)">
                                      <p:cBhvr>
                                        <p:cTn id="53" dur="500"/>
                                        <p:tgtEl>
                                          <p:spTgt spid="40"/>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par>
                                <p:cTn id="68" presetID="10" presetClass="entr" presetSubtype="0"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7"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635" y="560147"/>
            <a:ext cx="10372165" cy="3385542"/>
          </a:xfrm>
          <a:prstGeom prst="rect">
            <a:avLst/>
          </a:prstGeom>
        </p:spPr>
        <p:txBody>
          <a:bodyPr wrap="square">
            <a:spAutoFit/>
          </a:bodyPr>
          <a:lstStyle/>
          <a:p>
            <a:pPr algn="ctr">
              <a:spcAft>
                <a:spcPts val="1200"/>
              </a:spcAft>
            </a:pPr>
            <a:r>
              <a:rPr lang="ka-GE" sz="3400" b="1" dirty="0">
                <a:latin typeface="+mj-lt"/>
                <a:ea typeface="Calibri" charset="0"/>
              </a:rPr>
              <a:t>ჯგუფური აქტივობა</a:t>
            </a:r>
            <a:endParaRPr lang="en-GB" sz="3400" dirty="0">
              <a:latin typeface="+mj-lt"/>
              <a:ea typeface="Calibri" charset="0"/>
            </a:endParaRPr>
          </a:p>
          <a:p>
            <a:pPr>
              <a:spcAft>
                <a:spcPts val="1200"/>
              </a:spcAft>
            </a:pPr>
            <a:endParaRPr lang="ka-GE" sz="2600" b="1" dirty="0">
              <a:latin typeface="+mj-lt"/>
              <a:ea typeface="Calibri" charset="0"/>
            </a:endParaRPr>
          </a:p>
          <a:p>
            <a:pPr>
              <a:spcAft>
                <a:spcPts val="1200"/>
              </a:spcAft>
            </a:pPr>
            <a:r>
              <a:rPr lang="ka-GE" sz="2600" b="1" dirty="0">
                <a:latin typeface="+mj-lt"/>
                <a:ea typeface="Calibri" charset="0"/>
              </a:rPr>
              <a:t>ჯგუფებში განიხილეთ</a:t>
            </a:r>
            <a:r>
              <a:rPr lang="en-GB" sz="2600" b="1" dirty="0">
                <a:latin typeface="+mj-lt"/>
                <a:ea typeface="Calibri" charset="0"/>
              </a:rPr>
              <a:t>:</a:t>
            </a:r>
          </a:p>
          <a:p>
            <a:pPr marL="514350" indent="-514350">
              <a:spcAft>
                <a:spcPts val="1200"/>
              </a:spcAft>
              <a:buFont typeface="+mj-lt"/>
              <a:buAutoNum type="arabicPeriod"/>
            </a:pPr>
            <a:r>
              <a:rPr lang="ka-GE" sz="2600" dirty="0">
                <a:latin typeface="+mj-lt"/>
                <a:ea typeface="Calibri" charset="0"/>
              </a:rPr>
              <a:t>როგორ გესმით ა) პოლიტიკა და ბ) სტრატეგია?</a:t>
            </a:r>
          </a:p>
          <a:p>
            <a:pPr marL="514350" indent="-514350">
              <a:spcAft>
                <a:spcPts val="1200"/>
              </a:spcAft>
              <a:buFont typeface="+mj-lt"/>
              <a:buAutoNum type="arabicPeriod"/>
            </a:pPr>
            <a:r>
              <a:rPr lang="ka-GE" sz="2600" dirty="0">
                <a:latin typeface="+mj-lt"/>
                <a:ea typeface="Calibri" charset="0"/>
              </a:rPr>
              <a:t>რა სახით გიმუშავიათ პოლიტიკაზე/სტრატეგიაზე?</a:t>
            </a:r>
            <a:endParaRPr lang="en-GB" sz="2600" dirty="0">
              <a:latin typeface="+mj-lt"/>
              <a:ea typeface="Calibri" charset="0"/>
            </a:endParaRPr>
          </a:p>
          <a:p>
            <a:pPr algn="just">
              <a:spcAft>
                <a:spcPts val="1200"/>
              </a:spcAft>
            </a:pPr>
            <a:endParaRPr lang="en-US" sz="2600" dirty="0">
              <a:latin typeface="+mj-lt"/>
              <a:ea typeface="Calibri" charset="0"/>
            </a:endParaRPr>
          </a:p>
        </p:txBody>
      </p:sp>
      <p:sp>
        <p:nvSpPr>
          <p:cNvPr id="6" name="Slide Number Placeholder 5"/>
          <p:cNvSpPr>
            <a:spLocks noGrp="1"/>
          </p:cNvSpPr>
          <p:nvPr>
            <p:ph type="sldNum" sz="quarter" idx="12"/>
          </p:nvPr>
        </p:nvSpPr>
        <p:spPr/>
        <p:txBody>
          <a:bodyPr/>
          <a:lstStyle/>
          <a:p>
            <a:fld id="{11347195-26C9-D64A-B1D7-50AB555AB9A6}" type="slidenum">
              <a:rPr lang="en-US" smtClean="0"/>
              <a:t>15</a:t>
            </a:fld>
            <a:endParaRPr lang="en-US"/>
          </a:p>
        </p:txBody>
      </p:sp>
      <p:pic>
        <p:nvPicPr>
          <p:cNvPr id="5" name="Picture 4">
            <a:extLst>
              <a:ext uri="{FF2B5EF4-FFF2-40B4-BE49-F238E27FC236}">
                <a16:creationId xmlns:a16="http://schemas.microsoft.com/office/drawing/2014/main" id="{F5DAC762-9936-AE4E-83FA-5104E3888EF7}"/>
              </a:ext>
            </a:extLst>
          </p:cNvPr>
          <p:cNvPicPr>
            <a:picLocks noChangeAspect="1"/>
          </p:cNvPicPr>
          <p:nvPr/>
        </p:nvPicPr>
        <p:blipFill>
          <a:blip r:embed="rId3"/>
          <a:stretch>
            <a:fillRect/>
          </a:stretch>
        </p:blipFill>
        <p:spPr>
          <a:xfrm>
            <a:off x="3543299" y="3945689"/>
            <a:ext cx="5743576" cy="2539445"/>
          </a:xfrm>
          <a:prstGeom prst="rect">
            <a:avLst/>
          </a:prstGeom>
        </p:spPr>
      </p:pic>
    </p:spTree>
    <p:extLst>
      <p:ext uri="{BB962C8B-B14F-4D97-AF65-F5344CB8AC3E}">
        <p14:creationId xmlns:p14="http://schemas.microsoft.com/office/powerpoint/2010/main" val="175875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7"/>
          <p:cNvSpPr txBox="1">
            <a:spLocks noChangeArrowheads="1"/>
          </p:cNvSpPr>
          <p:nvPr/>
        </p:nvSpPr>
        <p:spPr bwMode="auto">
          <a:xfrm>
            <a:off x="3361765" y="1135297"/>
            <a:ext cx="5252421" cy="615553"/>
          </a:xfrm>
          <a:prstGeom prst="rect">
            <a:avLst/>
          </a:prstGeom>
          <a:noFill/>
          <a:ln w="9525">
            <a:noFill/>
            <a:miter lim="800000"/>
            <a:headEnd/>
            <a:tailEnd/>
          </a:ln>
        </p:spPr>
        <p:txBody>
          <a:bodyPr wrap="square">
            <a:spAutoFit/>
          </a:bodyPr>
          <a:lstStyle/>
          <a:p>
            <a:pPr algn="ctr">
              <a:spcBef>
                <a:spcPct val="50000"/>
              </a:spcBef>
            </a:pPr>
            <a:r>
              <a:rPr lang="ka-GE" sz="3400" b="1" dirty="0">
                <a:solidFill>
                  <a:srgbClr val="000000"/>
                </a:solidFill>
              </a:rPr>
              <a:t>რა არის სტრატეგია</a:t>
            </a:r>
            <a:r>
              <a:rPr lang="en-US" sz="3400" b="1" dirty="0">
                <a:solidFill>
                  <a:srgbClr val="000000"/>
                </a:solidFill>
              </a:rPr>
              <a:t>?</a:t>
            </a:r>
          </a:p>
        </p:txBody>
      </p:sp>
      <p:sp>
        <p:nvSpPr>
          <p:cNvPr id="57347" name="Text Box 8"/>
          <p:cNvSpPr txBox="1">
            <a:spLocks noChangeArrowheads="1"/>
          </p:cNvSpPr>
          <p:nvPr/>
        </p:nvSpPr>
        <p:spPr bwMode="auto">
          <a:xfrm>
            <a:off x="564776" y="2089909"/>
            <a:ext cx="10479276" cy="1969770"/>
          </a:xfrm>
          <a:prstGeom prst="rect">
            <a:avLst/>
          </a:prstGeom>
          <a:noFill/>
          <a:ln w="9525">
            <a:noFill/>
            <a:miter lim="800000"/>
            <a:headEnd/>
            <a:tailEnd/>
          </a:ln>
        </p:spPr>
        <p:txBody>
          <a:bodyPr wrap="square">
            <a:spAutoFit/>
          </a:bodyPr>
          <a:lstStyle/>
          <a:p>
            <a:pPr marL="159731" indent="-159731" algn="just">
              <a:spcAft>
                <a:spcPts val="1200"/>
              </a:spcAft>
              <a:defRPr/>
            </a:pPr>
            <a:r>
              <a:rPr lang="ka-GE" sz="2800" i="1" dirty="0">
                <a:solidFill>
                  <a:srgbClr val="000000"/>
                </a:solidFill>
              </a:rPr>
              <a:t>  „სტრატეგია არის ყველა ის პროცესი, რომლის დროსაც ხდება იმის გადაწყვეტა, თუ საით გვინდა წავიდეთ და როგორ ვაპირებთ იქამდე მისვლას“</a:t>
            </a:r>
            <a:endParaRPr lang="en-US" sz="2800" i="1" dirty="0">
              <a:solidFill>
                <a:srgbClr val="000000"/>
              </a:solidFill>
            </a:endParaRPr>
          </a:p>
          <a:p>
            <a:pPr marL="159731" indent="-159731" algn="r">
              <a:spcAft>
                <a:spcPts val="1200"/>
              </a:spcAft>
              <a:defRPr/>
            </a:pPr>
            <a:r>
              <a:rPr lang="en-US" sz="2800" dirty="0">
                <a:solidFill>
                  <a:srgbClr val="000000"/>
                </a:solidFill>
              </a:rPr>
              <a:t>			   </a:t>
            </a:r>
            <a:r>
              <a:rPr lang="ka-GE" sz="2000" dirty="0">
                <a:solidFill>
                  <a:srgbClr val="000000"/>
                </a:solidFill>
              </a:rPr>
              <a:t>პრემიერ მინისტრის სტრატეგიული განყოფილება</a:t>
            </a:r>
            <a:r>
              <a:rPr lang="en-US" sz="2000" dirty="0">
                <a:solidFill>
                  <a:srgbClr val="000000"/>
                </a:solidFill>
              </a:rPr>
              <a:t>, 2004:4</a:t>
            </a:r>
          </a:p>
        </p:txBody>
      </p:sp>
      <p:sp>
        <p:nvSpPr>
          <p:cNvPr id="3" name="TextBox 2"/>
          <p:cNvSpPr txBox="1"/>
          <p:nvPr/>
        </p:nvSpPr>
        <p:spPr>
          <a:xfrm>
            <a:off x="564776" y="4214563"/>
            <a:ext cx="10381130" cy="1846659"/>
          </a:xfrm>
          <a:prstGeom prst="rect">
            <a:avLst/>
          </a:prstGeom>
          <a:noFill/>
        </p:spPr>
        <p:txBody>
          <a:bodyPr wrap="square" rtlCol="0">
            <a:spAutoFit/>
          </a:bodyPr>
          <a:lstStyle/>
          <a:p>
            <a:pPr algn="just">
              <a:spcAft>
                <a:spcPts val="1200"/>
              </a:spcAft>
            </a:pPr>
            <a:r>
              <a:rPr lang="ka-GE" sz="2800" i="1" dirty="0"/>
              <a:t>„სტრატეგია არის პრიორიტეტების თაობაზე ზოგადი განაცხადი და მათ მიღწევასთან დაკავშირებული მოსაზრებები“</a:t>
            </a:r>
            <a:endParaRPr lang="en-US" sz="2800" i="1" dirty="0"/>
          </a:p>
          <a:p>
            <a:pPr algn="r">
              <a:spcAft>
                <a:spcPts val="1200"/>
              </a:spcAft>
            </a:pPr>
            <a:r>
              <a:rPr lang="en-US" sz="2000" dirty="0"/>
              <a:t>PAI, </a:t>
            </a:r>
            <a:r>
              <a:rPr lang="ka-GE" sz="2000" dirty="0"/>
              <a:t>გავლენის შეფასების სახელმძღვანელო</a:t>
            </a:r>
            <a:r>
              <a:rPr lang="en-US" sz="2000" dirty="0"/>
              <a:t>, 2008</a:t>
            </a:r>
          </a:p>
        </p:txBody>
      </p:sp>
      <p:sp>
        <p:nvSpPr>
          <p:cNvPr id="6" name="Slide Number Placeholder 5"/>
          <p:cNvSpPr>
            <a:spLocks noGrp="1"/>
          </p:cNvSpPr>
          <p:nvPr>
            <p:ph type="sldNum" sz="quarter" idx="12"/>
          </p:nvPr>
        </p:nvSpPr>
        <p:spPr/>
        <p:txBody>
          <a:bodyPr/>
          <a:lstStyle/>
          <a:p>
            <a:fld id="{11347195-26C9-D64A-B1D7-50AB555AB9A6}" type="slidenum">
              <a:rPr lang="en-US" smtClean="0"/>
              <a:t>16</a:t>
            </a:fld>
            <a:endParaRPr lang="en-US"/>
          </a:p>
        </p:txBody>
      </p:sp>
    </p:spTree>
    <p:extLst>
      <p:ext uri="{BB962C8B-B14F-4D97-AF65-F5344CB8AC3E}">
        <p14:creationId xmlns:p14="http://schemas.microsoft.com/office/powerpoint/2010/main" val="3230303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276600" y="4545013"/>
            <a:ext cx="6616700" cy="9144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206326" rIns="0" bIns="206326" spcCol="1270" anchor="ctr"/>
          <a:lstStyle/>
          <a:p>
            <a:pPr defTabSz="902699">
              <a:lnSpc>
                <a:spcPct val="90000"/>
              </a:lnSpc>
              <a:spcAft>
                <a:spcPct val="35000"/>
              </a:spcAft>
              <a:defRPr/>
            </a:pPr>
            <a:r>
              <a:rPr lang="en-US" sz="2585">
                <a:solidFill>
                  <a:schemeClr val="bg1"/>
                </a:solidFill>
                <a:cs typeface="Times New Roman"/>
              </a:rPr>
              <a:t>What tools and techniques should we use?</a:t>
            </a:r>
          </a:p>
        </p:txBody>
      </p:sp>
      <p:sp>
        <p:nvSpPr>
          <p:cNvPr id="15" name="TextBox 14"/>
          <p:cNvSpPr txBox="1">
            <a:spLocks noChangeArrowheads="1"/>
          </p:cNvSpPr>
          <p:nvPr/>
        </p:nvSpPr>
        <p:spPr bwMode="auto">
          <a:xfrm>
            <a:off x="1411941" y="4571478"/>
            <a:ext cx="8824588" cy="887935"/>
          </a:xfrm>
          <a:prstGeom prst="rect">
            <a:avLst/>
          </a:prstGeom>
          <a:noFill/>
          <a:ln w="9525">
            <a:noFill/>
            <a:miter lim="800000"/>
            <a:headEnd/>
            <a:tailEnd/>
          </a:ln>
        </p:spPr>
        <p:txBody>
          <a:bodyPr wrap="square">
            <a:spAutoFit/>
          </a:bodyPr>
          <a:lstStyle/>
          <a:p>
            <a:pPr algn="ctr">
              <a:defRPr/>
            </a:pPr>
            <a:r>
              <a:rPr lang="ka-GE" sz="2585" dirty="0">
                <a:solidFill>
                  <a:srgbClr val="000000"/>
                </a:solidFill>
                <a:ea typeface="Times New Roman" charset="0"/>
                <a:cs typeface="Times New Roman" charset="0"/>
              </a:rPr>
              <a:t>რა იქნება პოლიტიკის მთავარი საკითხები/გამოწვევები საქართველოსთვის </a:t>
            </a:r>
            <a:r>
              <a:rPr lang="en-US" sz="2585" dirty="0">
                <a:solidFill>
                  <a:srgbClr val="000000"/>
                </a:solidFill>
                <a:ea typeface="Times New Roman" charset="0"/>
                <a:cs typeface="Times New Roman" charset="0"/>
              </a:rPr>
              <a:t>2020, 2025, 2030</a:t>
            </a:r>
            <a:r>
              <a:rPr lang="ka-GE" sz="2585" dirty="0">
                <a:solidFill>
                  <a:srgbClr val="000000"/>
                </a:solidFill>
                <a:ea typeface="Times New Roman" charset="0"/>
                <a:cs typeface="Times New Roman" charset="0"/>
              </a:rPr>
              <a:t> და</a:t>
            </a:r>
            <a:r>
              <a:rPr lang="en-US" sz="2585" dirty="0">
                <a:solidFill>
                  <a:srgbClr val="000000"/>
                </a:solidFill>
                <a:ea typeface="Times New Roman" charset="0"/>
                <a:cs typeface="Times New Roman" charset="0"/>
              </a:rPr>
              <a:t> 2050</a:t>
            </a:r>
            <a:r>
              <a:rPr lang="ka-GE" sz="2585" dirty="0">
                <a:solidFill>
                  <a:srgbClr val="000000"/>
                </a:solidFill>
                <a:ea typeface="Times New Roman" charset="0"/>
                <a:cs typeface="Times New Roman" charset="0"/>
              </a:rPr>
              <a:t> წლებში</a:t>
            </a:r>
            <a:r>
              <a:rPr lang="en-US" sz="2585" dirty="0">
                <a:solidFill>
                  <a:srgbClr val="000000"/>
                </a:solidFill>
                <a:ea typeface="Times New Roman" charset="0"/>
                <a:cs typeface="Times New Roman" charset="0"/>
              </a:rPr>
              <a:t>?</a:t>
            </a:r>
          </a:p>
        </p:txBody>
      </p:sp>
      <p:sp>
        <p:nvSpPr>
          <p:cNvPr id="10" name="TextBox 9"/>
          <p:cNvSpPr txBox="1"/>
          <p:nvPr/>
        </p:nvSpPr>
        <p:spPr>
          <a:xfrm>
            <a:off x="3732871" y="1453875"/>
            <a:ext cx="4800600" cy="523220"/>
          </a:xfrm>
          <a:prstGeom prst="rect">
            <a:avLst/>
          </a:prstGeom>
          <a:noFill/>
        </p:spPr>
        <p:txBody>
          <a:bodyPr>
            <a:spAutoFit/>
          </a:bodyPr>
          <a:lstStyle/>
          <a:p>
            <a:pPr algn="ctr"/>
            <a:r>
              <a:rPr lang="ka-GE" sz="2800" b="1" dirty="0">
                <a:solidFill>
                  <a:srgbClr val="000000"/>
                </a:solidFill>
                <a:cs typeface="Times New Roman" pitchFamily="18" charset="0"/>
              </a:rPr>
              <a:t>სტრატეგიული დაგეგმვა</a:t>
            </a:r>
            <a:endParaRPr lang="en-US" sz="2800" b="1" dirty="0">
              <a:solidFill>
                <a:srgbClr val="000000"/>
              </a:solidFill>
              <a:cs typeface="Times New Roman" pitchFamily="18" charset="0"/>
            </a:endParaRPr>
          </a:p>
        </p:txBody>
      </p:sp>
      <p:graphicFrame>
        <p:nvGraphicFramePr>
          <p:cNvPr id="8" name="D 2">
            <a:extLst>
              <a:ext uri="{FF2B5EF4-FFF2-40B4-BE49-F238E27FC236}">
                <a16:creationId xmlns:a16="http://schemas.microsoft.com/office/drawing/2014/main" id="{D86B146F-6B2B-954F-9BD3-E75D2DD15511}"/>
              </a:ext>
            </a:extLst>
          </p:cNvPr>
          <p:cNvGraphicFramePr/>
          <p:nvPr/>
        </p:nvGraphicFramePr>
        <p:xfrm>
          <a:off x="926275" y="2082399"/>
          <a:ext cx="10426535" cy="1899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1347195-26C9-D64A-B1D7-50AB555AB9A6}" type="slidenum">
              <a:rPr lang="en-US" smtClean="0"/>
              <a:t>17</a:t>
            </a:fld>
            <a:endParaRPr lang="en-US"/>
          </a:p>
        </p:txBody>
      </p:sp>
    </p:spTree>
    <p:extLst>
      <p:ext uri="{BB962C8B-B14F-4D97-AF65-F5344CB8AC3E}">
        <p14:creationId xmlns:p14="http://schemas.microsoft.com/office/powerpoint/2010/main" val="12210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graphicEl>
                                              <a:dgm id="{C2998DBE-5596-9F49-856A-212F989727F7}"/>
                                            </p:graphicEl>
                                          </p:spTgt>
                                        </p:tgtEl>
                                        <p:attrNameLst>
                                          <p:attrName>style.visibility</p:attrName>
                                        </p:attrNameLst>
                                      </p:cBhvr>
                                      <p:to>
                                        <p:strVal val="visible"/>
                                      </p:to>
                                    </p:set>
                                    <p:animEffect transition="in" filter="wipe(left)">
                                      <p:cBhvr>
                                        <p:cTn id="12" dur="500"/>
                                        <p:tgtEl>
                                          <p:spTgt spid="8">
                                            <p:graphicEl>
                                              <a:dgm id="{C2998DBE-5596-9F49-856A-212F989727F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graphicEl>
                                              <a:dgm id="{0B07A32D-5A41-2D45-9EAE-49073C00FF87}"/>
                                            </p:graphicEl>
                                          </p:spTgt>
                                        </p:tgtEl>
                                        <p:attrNameLst>
                                          <p:attrName>style.visibility</p:attrName>
                                        </p:attrNameLst>
                                      </p:cBhvr>
                                      <p:to>
                                        <p:strVal val="visible"/>
                                      </p:to>
                                    </p:set>
                                    <p:animEffect transition="in" filter="wipe(left)">
                                      <p:cBhvr>
                                        <p:cTn id="17" dur="500"/>
                                        <p:tgtEl>
                                          <p:spTgt spid="8">
                                            <p:graphicEl>
                                              <a:dgm id="{0B07A32D-5A41-2D45-9EAE-49073C00FF8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graphicEl>
                                              <a:dgm id="{386AF56E-3FB2-6740-86BC-95033FAB07FD}"/>
                                            </p:graphicEl>
                                          </p:spTgt>
                                        </p:tgtEl>
                                        <p:attrNameLst>
                                          <p:attrName>style.visibility</p:attrName>
                                        </p:attrNameLst>
                                      </p:cBhvr>
                                      <p:to>
                                        <p:strVal val="visible"/>
                                      </p:to>
                                    </p:set>
                                    <p:animEffect transition="in" filter="wipe(left)">
                                      <p:cBhvr>
                                        <p:cTn id="22" dur="500"/>
                                        <p:tgtEl>
                                          <p:spTgt spid="8">
                                            <p:graphicEl>
                                              <a:dgm id="{386AF56E-3FB2-6740-86BC-95033FAB07F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graphicEl>
                                              <a:dgm id="{35CB89E7-DBD7-EA4F-B197-44442D3468E1}"/>
                                            </p:graphicEl>
                                          </p:spTgt>
                                        </p:tgtEl>
                                        <p:attrNameLst>
                                          <p:attrName>style.visibility</p:attrName>
                                        </p:attrNameLst>
                                      </p:cBhvr>
                                      <p:to>
                                        <p:strVal val="visible"/>
                                      </p:to>
                                    </p:set>
                                    <p:animEffect transition="in" filter="wipe(left)">
                                      <p:cBhvr>
                                        <p:cTn id="27" dur="500"/>
                                        <p:tgtEl>
                                          <p:spTgt spid="8">
                                            <p:graphicEl>
                                              <a:dgm id="{35CB89E7-DBD7-EA4F-B197-44442D3468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bldLvl="2"/>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550023" y="752674"/>
            <a:ext cx="4724400" cy="615553"/>
          </a:xfrm>
          <a:prstGeom prst="rect">
            <a:avLst/>
          </a:prstGeom>
          <a:noFill/>
          <a:ln w="9525">
            <a:noFill/>
            <a:miter lim="800000"/>
            <a:headEnd/>
            <a:tailEnd/>
          </a:ln>
        </p:spPr>
        <p:txBody>
          <a:bodyPr>
            <a:spAutoFit/>
          </a:bodyPr>
          <a:lstStyle/>
          <a:p>
            <a:pPr algn="ctr">
              <a:spcBef>
                <a:spcPct val="50000"/>
              </a:spcBef>
            </a:pPr>
            <a:r>
              <a:rPr lang="ka-GE" sz="3400" b="1" dirty="0">
                <a:solidFill>
                  <a:srgbClr val="000000"/>
                </a:solidFill>
              </a:rPr>
              <a:t>რა არის პოლიტიკა</a:t>
            </a:r>
            <a:r>
              <a:rPr lang="en-US" sz="3400" b="1" dirty="0">
                <a:solidFill>
                  <a:srgbClr val="000000"/>
                </a:solidFill>
              </a:rPr>
              <a:t>?</a:t>
            </a:r>
          </a:p>
        </p:txBody>
      </p:sp>
      <p:sp>
        <p:nvSpPr>
          <p:cNvPr id="154627" name="Text Box 3"/>
          <p:cNvSpPr txBox="1">
            <a:spLocks noChangeArrowheads="1"/>
          </p:cNvSpPr>
          <p:nvPr/>
        </p:nvSpPr>
        <p:spPr bwMode="auto">
          <a:xfrm>
            <a:off x="860612" y="1859524"/>
            <a:ext cx="10771094" cy="4180440"/>
          </a:xfrm>
          <a:prstGeom prst="rect">
            <a:avLst/>
          </a:prstGeom>
          <a:noFill/>
          <a:ln w="9525">
            <a:noFill/>
            <a:miter lim="800000"/>
            <a:headEnd/>
            <a:tailEnd/>
          </a:ln>
        </p:spPr>
        <p:txBody>
          <a:bodyPr wrap="square">
            <a:spAutoFit/>
          </a:bodyPr>
          <a:lstStyle/>
          <a:p>
            <a:pPr marL="228600" indent="-171450" algn="just">
              <a:spcAft>
                <a:spcPts val="1800"/>
              </a:spcAft>
              <a:buFont typeface="Arial" charset="0"/>
              <a:buChar char="•"/>
            </a:pPr>
            <a:r>
              <a:rPr lang="ka-GE" sz="2400" dirty="0">
                <a:solidFill>
                  <a:srgbClr val="000000"/>
                </a:solidFill>
              </a:rPr>
              <a:t>„პოლიტიკა საშუალებაა, რომლითაც სტრატეგიული მიმართულებები მოძრაობაში მოდის“</a:t>
            </a:r>
            <a:endParaRPr lang="en-US" sz="2400" dirty="0">
              <a:solidFill>
                <a:srgbClr val="000000"/>
              </a:solidFill>
            </a:endParaRPr>
          </a:p>
          <a:p>
            <a:pPr marL="228600" indent="-171450" algn="just">
              <a:spcAft>
                <a:spcPts val="1800"/>
              </a:spcAft>
              <a:buFont typeface="Arial" charset="0"/>
              <a:buChar char="•"/>
            </a:pPr>
            <a:r>
              <a:rPr lang="ka-GE" sz="2400" dirty="0">
                <a:solidFill>
                  <a:srgbClr val="000000"/>
                </a:solidFill>
                <a:cs typeface="Times New Roman" pitchFamily="18" charset="0"/>
              </a:rPr>
              <a:t>„პოლიტიკის შემუშავება არის პროცესი, რომლის დროსაც მთავრობები თავიანთ პოლიტიკურ ხედვას პროგრამებად და ქმედებებად გარდაქმნიან, რათა მიაღწიონ „შედეგებს - </a:t>
            </a:r>
            <a:r>
              <a:rPr lang="en-US" sz="2400" dirty="0">
                <a:solidFill>
                  <a:srgbClr val="000000"/>
                </a:solidFill>
                <a:cs typeface="Times New Roman" pitchFamily="18" charset="0"/>
              </a:rPr>
              <a:t>‘outcomes’</a:t>
            </a:r>
            <a:r>
              <a:rPr lang="ka-GE" sz="2400" dirty="0">
                <a:solidFill>
                  <a:srgbClr val="000000"/>
                </a:solidFill>
                <a:cs typeface="Times New Roman" pitchFamily="18" charset="0"/>
              </a:rPr>
              <a:t>“  და ამით უზრუნველყონ სასურველი ცვლილებები რეალურ სამყაროში“</a:t>
            </a:r>
          </a:p>
          <a:p>
            <a:pPr marL="228600" indent="-171450" algn="just">
              <a:spcAft>
                <a:spcPts val="1800"/>
              </a:spcAft>
              <a:buFont typeface="Arial" charset="0"/>
              <a:buChar char="•"/>
            </a:pPr>
            <a:r>
              <a:rPr lang="ka-GE" sz="2400" dirty="0">
                <a:solidFill>
                  <a:srgbClr val="000000"/>
                </a:solidFill>
              </a:rPr>
              <a:t>„ხშირად ბევრი პოლიტიკის ერთად ამოქმედებაა საჭირო კონკრეტული სტრატეგიული შედეგების მისაღწევად“</a:t>
            </a:r>
            <a:endParaRPr lang="en-US" sz="2400" dirty="0">
              <a:solidFill>
                <a:srgbClr val="000000"/>
              </a:solidFill>
            </a:endParaRPr>
          </a:p>
          <a:p>
            <a:pPr marL="106363" indent="-106363" algn="just">
              <a:lnSpc>
                <a:spcPts val="3100"/>
              </a:lnSpc>
              <a:spcAft>
                <a:spcPts val="1800"/>
              </a:spcAft>
            </a:pPr>
            <a:r>
              <a:rPr lang="en-US" sz="2400" dirty="0">
                <a:solidFill>
                  <a:srgbClr val="000000"/>
                </a:solidFill>
              </a:rPr>
              <a:t>		</a:t>
            </a:r>
            <a:r>
              <a:rPr lang="ka-GE" sz="2000" dirty="0">
                <a:solidFill>
                  <a:srgbClr val="000000"/>
                </a:solidFill>
              </a:rPr>
              <a:t>დიდი ბრიტანეთის პრემიერ მინისტრის სტრატეგიის განყოფილება</a:t>
            </a:r>
            <a:r>
              <a:rPr lang="en-US" sz="2000" dirty="0">
                <a:solidFill>
                  <a:srgbClr val="000000"/>
                </a:solidFill>
              </a:rPr>
              <a:t>, 2004:4</a:t>
            </a:r>
          </a:p>
        </p:txBody>
      </p:sp>
      <p:sp>
        <p:nvSpPr>
          <p:cNvPr id="5" name="Slide Number Placeholder 4"/>
          <p:cNvSpPr>
            <a:spLocks noGrp="1"/>
          </p:cNvSpPr>
          <p:nvPr>
            <p:ph type="sldNum" sz="quarter" idx="12"/>
          </p:nvPr>
        </p:nvSpPr>
        <p:spPr/>
        <p:txBody>
          <a:bodyPr/>
          <a:lstStyle/>
          <a:p>
            <a:fld id="{11347195-26C9-D64A-B1D7-50AB555AB9A6}" type="slidenum">
              <a:rPr lang="en-US" smtClean="0"/>
              <a:t>18</a:t>
            </a:fld>
            <a:endParaRPr lang="en-US"/>
          </a:p>
        </p:txBody>
      </p:sp>
    </p:spTree>
    <p:extLst>
      <p:ext uri="{BB962C8B-B14F-4D97-AF65-F5344CB8AC3E}">
        <p14:creationId xmlns:p14="http://schemas.microsoft.com/office/powerpoint/2010/main" val="313115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wipe(left)">
                                      <p:cBhvr>
                                        <p:cTn id="7" dur="500"/>
                                        <p:tgtEl>
                                          <p:spTgt spid="154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4627">
                                            <p:txEl>
                                              <p:pRg st="1" end="1"/>
                                            </p:txEl>
                                          </p:spTgt>
                                        </p:tgtEl>
                                        <p:attrNameLst>
                                          <p:attrName>style.visibility</p:attrName>
                                        </p:attrNameLst>
                                      </p:cBhvr>
                                      <p:to>
                                        <p:strVal val="visible"/>
                                      </p:to>
                                    </p:set>
                                    <p:animEffect transition="in" filter="wipe(left)">
                                      <p:cBhvr>
                                        <p:cTn id="12" dur="500"/>
                                        <p:tgtEl>
                                          <p:spTgt spid="154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animEffect transition="in" filter="wipe(left)">
                                      <p:cBhvr>
                                        <p:cTn id="17" dur="500"/>
                                        <p:tgtEl>
                                          <p:spTgt spid="154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4627">
                                            <p:txEl>
                                              <p:pRg st="3" end="3"/>
                                            </p:txEl>
                                          </p:spTgt>
                                        </p:tgtEl>
                                        <p:attrNameLst>
                                          <p:attrName>style.visibility</p:attrName>
                                        </p:attrNameLst>
                                      </p:cBhvr>
                                      <p:to>
                                        <p:strVal val="visible"/>
                                      </p:to>
                                    </p:set>
                                    <p:animEffect transition="in" filter="wipe(left)">
                                      <p:cBhvr>
                                        <p:cTn id="22" dur="500"/>
                                        <p:tgtEl>
                                          <p:spTgt spid="154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txBox="1">
            <a:spLocks noGrp="1"/>
          </p:cNvSpPr>
          <p:nvPr>
            <p:ph type="title"/>
          </p:nvPr>
        </p:nvSpPr>
        <p:spPr>
          <a:xfrm>
            <a:off x="1991544" y="127829"/>
            <a:ext cx="8229824" cy="921990"/>
          </a:xfrm>
        </p:spPr>
        <p:txBody>
          <a:bodyPr>
            <a:normAutofit/>
          </a:bodyPr>
          <a:lstStyle/>
          <a:p>
            <a:pPr>
              <a:defRPr/>
            </a:pPr>
            <a:r>
              <a:rPr lang="ka-GE" sz="3200" b="1" dirty="0"/>
              <a:t>საჯარო პოლიტიკა: განმარტებები</a:t>
            </a:r>
            <a:endParaRPr lang="en-GB" sz="3200" b="1" dirty="0"/>
          </a:p>
        </p:txBody>
      </p:sp>
      <p:sp>
        <p:nvSpPr>
          <p:cNvPr id="16387" name="Content Placeholder 2"/>
          <p:cNvSpPr>
            <a:spLocks noGrp="1"/>
          </p:cNvSpPr>
          <p:nvPr>
            <p:ph idx="1"/>
          </p:nvPr>
        </p:nvSpPr>
        <p:spPr>
          <a:xfrm>
            <a:off x="886691" y="1356197"/>
            <a:ext cx="10668000" cy="5335548"/>
          </a:xfrm>
        </p:spPr>
        <p:txBody>
          <a:bodyPr>
            <a:normAutofit/>
          </a:bodyPr>
          <a:lstStyle/>
          <a:p>
            <a:pPr algn="just" eaLnBrk="1" hangingPunct="1"/>
            <a:r>
              <a:rPr lang="ka-GE" altLang="en-US" sz="2400" dirty="0"/>
              <a:t>“ყველაფერი, რასაც მთავრობა </a:t>
            </a:r>
            <a:r>
              <a:rPr lang="ka-GE" altLang="en-US" sz="2400" b="1" u="sng" dirty="0"/>
              <a:t>აკეთებს</a:t>
            </a:r>
            <a:r>
              <a:rPr lang="ka-GE" altLang="en-US" sz="2400" dirty="0"/>
              <a:t> ან </a:t>
            </a:r>
            <a:r>
              <a:rPr lang="ka-GE" altLang="en-US" sz="2400" b="1" u="sng" dirty="0"/>
              <a:t>არ აკეთებს</a:t>
            </a:r>
            <a:r>
              <a:rPr lang="ka-GE" altLang="en-US" sz="2400" dirty="0"/>
              <a:t>, შეგნებულად”</a:t>
            </a:r>
            <a:r>
              <a:rPr lang="en-GB" altLang="en-US" sz="2400" dirty="0"/>
              <a:t> (Dye).</a:t>
            </a:r>
            <a:endParaRPr lang="ka-GE" altLang="en-US" sz="2400" dirty="0"/>
          </a:p>
          <a:p>
            <a:pPr algn="just" eaLnBrk="1" hangingPunct="1"/>
            <a:endParaRPr lang="en-GB" altLang="en-US" sz="500" dirty="0"/>
          </a:p>
          <a:p>
            <a:pPr algn="just" eaLnBrk="1" hangingPunct="1">
              <a:lnSpc>
                <a:spcPct val="100000"/>
              </a:lnSpc>
            </a:pPr>
            <a:r>
              <a:rPr lang="ka-GE" altLang="en-US" sz="2400" dirty="0"/>
              <a:t>“პოლიტიკური აქტორის ან აქტორთა ჯგუფების მიერ ურთიერთდაკავშირებული </a:t>
            </a:r>
            <a:r>
              <a:rPr lang="ka-GE" altLang="en-US" sz="2400" b="1" u="sng" dirty="0"/>
              <a:t>გადაწყვეტილებების</a:t>
            </a:r>
            <a:r>
              <a:rPr lang="ka-GE" altLang="en-US" sz="2400" dirty="0"/>
              <a:t> ერთობლიობა, რაც უკავშირდება </a:t>
            </a:r>
            <a:r>
              <a:rPr lang="ka-GE" altLang="en-US" sz="2400" b="1" u="sng" dirty="0"/>
              <a:t>მიზნების</a:t>
            </a:r>
            <a:r>
              <a:rPr lang="ka-GE" altLang="en-US" sz="2400" dirty="0"/>
              <a:t> და მათი მიღწევის</a:t>
            </a:r>
            <a:r>
              <a:rPr lang="en-GB" altLang="en-US" sz="2400" dirty="0"/>
              <a:t> </a:t>
            </a:r>
            <a:r>
              <a:rPr lang="ka-GE" altLang="en-US" sz="2400" b="1" u="sng" dirty="0"/>
              <a:t>საშუალებებს</a:t>
            </a:r>
            <a:r>
              <a:rPr lang="ka-GE" altLang="en-US" sz="2400" dirty="0"/>
              <a:t>, სპეციფიკურ სიტუაციაში, რომელშიც ეს გადაწყვეტილებები ამ აქტორების </a:t>
            </a:r>
            <a:r>
              <a:rPr lang="ka-GE" altLang="en-US" sz="2400" b="1" u="sng" dirty="0"/>
              <a:t>ძალაუფლებაში</a:t>
            </a:r>
            <a:r>
              <a:rPr lang="ka-GE" altLang="en-US" sz="2400" dirty="0"/>
              <a:t> შედის”</a:t>
            </a:r>
            <a:r>
              <a:rPr lang="en-GB" altLang="en-US" sz="2400" dirty="0"/>
              <a:t>(Jenkins 1978)</a:t>
            </a:r>
            <a:endParaRPr lang="ka-GE" altLang="en-US" sz="2400" dirty="0"/>
          </a:p>
          <a:p>
            <a:pPr algn="just" eaLnBrk="1" hangingPunct="1"/>
            <a:endParaRPr lang="en-GB" altLang="en-US" sz="500" dirty="0"/>
          </a:p>
          <a:p>
            <a:pPr algn="just" eaLnBrk="1" hangingPunct="1">
              <a:lnSpc>
                <a:spcPct val="100000"/>
              </a:lnSpc>
            </a:pPr>
            <a:r>
              <a:rPr lang="ka-GE" altLang="en-US" sz="2400" dirty="0"/>
              <a:t>“საჯარო პოლიტიკა შედგება პოლიტიკური </a:t>
            </a:r>
            <a:r>
              <a:rPr lang="ka-GE" altLang="en-US" sz="2400" b="1" u="sng" dirty="0"/>
              <a:t>გადაწყვეტილებებისგან</a:t>
            </a:r>
            <a:r>
              <a:rPr lang="ka-GE" altLang="en-US" sz="2400" dirty="0"/>
              <a:t> საზოგადოებრივი </a:t>
            </a:r>
            <a:r>
              <a:rPr lang="ka-GE" altLang="en-US" sz="2400" b="1" u="sng" dirty="0"/>
              <a:t>მიზნების</a:t>
            </a:r>
            <a:r>
              <a:rPr lang="ka-GE" altLang="en-US" sz="2400" dirty="0"/>
              <a:t> მისაღწევად </a:t>
            </a:r>
            <a:r>
              <a:rPr lang="ka-GE" altLang="en-US" sz="2400" b="1" u="sng" dirty="0"/>
              <a:t>პროგრამების</a:t>
            </a:r>
            <a:r>
              <a:rPr lang="ka-GE" altLang="en-US" sz="2400" dirty="0"/>
              <a:t> განხორციელებისათვის”</a:t>
            </a:r>
            <a:r>
              <a:rPr lang="en-GB" altLang="en-US" sz="2400" dirty="0"/>
              <a:t> (Cochran and Malone 1995)</a:t>
            </a:r>
            <a:endParaRPr lang="ka-GE" altLang="en-US" sz="2400" dirty="0"/>
          </a:p>
          <a:p>
            <a:pPr algn="just" eaLnBrk="1" hangingPunct="1"/>
            <a:endParaRPr lang="en-GB" altLang="en-US" sz="500" dirty="0"/>
          </a:p>
          <a:p>
            <a:pPr algn="just" eaLnBrk="1" hangingPunct="1">
              <a:lnSpc>
                <a:spcPct val="100000"/>
              </a:lnSpc>
            </a:pPr>
            <a:r>
              <a:rPr lang="ka-GE" altLang="en-US" sz="2400" dirty="0"/>
              <a:t>“საჯარო პოლიტიკა არის მთავრობის </a:t>
            </a:r>
            <a:r>
              <a:rPr lang="ka-GE" altLang="en-US" sz="2400" b="1" u="sng" dirty="0"/>
              <a:t>ქმედების ან უმოქმედობის </a:t>
            </a:r>
            <a:r>
              <a:rPr lang="ka-GE" altLang="en-US" sz="2400" dirty="0"/>
              <a:t>კურსი საჯარო პრობლემებზე საპასუხოდ” </a:t>
            </a:r>
            <a:r>
              <a:rPr lang="en-GB" altLang="en-US" sz="2400" dirty="0"/>
              <a:t>(</a:t>
            </a:r>
            <a:r>
              <a:rPr lang="en-GB" altLang="en-US" sz="2400" dirty="0" err="1"/>
              <a:t>Furlon</a:t>
            </a:r>
            <a:r>
              <a:rPr lang="en-US" altLang="en-US" sz="2400" dirty="0"/>
              <a:t>g</a:t>
            </a:r>
            <a:r>
              <a:rPr lang="en-GB" altLang="en-US" sz="2400" dirty="0"/>
              <a:t> &amp; Kraft 2006)</a:t>
            </a:r>
          </a:p>
        </p:txBody>
      </p:sp>
    </p:spTree>
    <p:extLst>
      <p:ext uri="{BB962C8B-B14F-4D97-AF65-F5344CB8AC3E}">
        <p14:creationId xmlns:p14="http://schemas.microsoft.com/office/powerpoint/2010/main" val="18382020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2" dur="500"/>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17" dur="500"/>
                                        <p:tgtEl>
                                          <p:spTgt spid="163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22"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7133" y="7330"/>
            <a:ext cx="11324091" cy="5893921"/>
          </a:xfrm>
          <a:prstGeom prst="rect">
            <a:avLst/>
          </a:prstGeom>
          <a:noFill/>
        </p:spPr>
        <p:txBody>
          <a:bodyPr wrap="square" rtlCol="0">
            <a:spAutoFit/>
          </a:bodyPr>
          <a:lstStyle/>
          <a:p>
            <a:r>
              <a:rPr lang="en-US" sz="2800" b="1" dirty="0"/>
              <a:t>1</a:t>
            </a:r>
            <a:r>
              <a:rPr lang="ka-GE" sz="2800" b="1" dirty="0"/>
              <a:t>-ლი მოდულის ამოცანები</a:t>
            </a:r>
          </a:p>
          <a:p>
            <a:endParaRPr lang="en-US" sz="1000" b="1" dirty="0"/>
          </a:p>
          <a:p>
            <a:pPr marL="180975" lvl="0" indent="-180975">
              <a:spcAft>
                <a:spcPts val="600"/>
              </a:spcAft>
              <a:buFont typeface="Arial" panose="020B0604020202020204" pitchFamily="34" charset="0"/>
              <a:buChar char="•"/>
            </a:pPr>
            <a:r>
              <a:rPr lang="ka-GE" sz="2200" dirty="0"/>
              <a:t>მონაწილეთა ცნობიერების ამაღლება საქართველოს მთავრობაში პოლიტიკის შემუშავების მიმართ არსებული მოთხოვნების შესახებ. </a:t>
            </a:r>
          </a:p>
          <a:p>
            <a:pPr marL="180975" indent="-180975">
              <a:spcAft>
                <a:spcPts val="600"/>
              </a:spcAft>
              <a:buFont typeface="Arial" panose="020B0604020202020204" pitchFamily="34" charset="0"/>
              <a:buChar char="•"/>
            </a:pPr>
            <a:r>
              <a:rPr lang="ka-GE" sz="2200" dirty="0"/>
              <a:t>მონაწილეების ცნობიერების ამაღლება დაინტერესებული მხარეების ჩართულობის მნიშვნელობის შესახებ</a:t>
            </a:r>
          </a:p>
          <a:p>
            <a:pPr marL="180975" indent="-180975">
              <a:spcAft>
                <a:spcPts val="600"/>
              </a:spcAft>
              <a:buFont typeface="Arial" panose="020B0604020202020204" pitchFamily="34" charset="0"/>
              <a:buChar char="•"/>
            </a:pPr>
            <a:r>
              <a:rPr lang="ka-GE" sz="2200" dirty="0"/>
              <a:t>მონაწილეების ცოდნის ამაღლება მთავრობის ადმინისტრაციის მიერ გამოყენებულ პოლიტიკის დოკუმენტების ხარისხის უზრუნველყოფის თაობაზე</a:t>
            </a:r>
            <a:endParaRPr lang="en-GB" sz="2200" dirty="0"/>
          </a:p>
          <a:p>
            <a:r>
              <a:rPr lang="en-US" sz="2800" b="1" dirty="0"/>
              <a:t>1</a:t>
            </a:r>
            <a:r>
              <a:rPr lang="ka-GE" sz="2800" b="1" dirty="0"/>
              <a:t>-ლი მოდულის შედეგები </a:t>
            </a:r>
          </a:p>
          <a:p>
            <a:endParaRPr lang="en-GB" sz="1000" dirty="0"/>
          </a:p>
          <a:p>
            <a:pPr>
              <a:spcAft>
                <a:spcPts val="600"/>
              </a:spcAft>
            </a:pPr>
            <a:r>
              <a:rPr lang="ka-GE" sz="2200" dirty="0"/>
              <a:t>მოდულის დასასრულს მონაწილეები შეძლებენ შემდეგს</a:t>
            </a:r>
            <a:r>
              <a:rPr lang="en-US" sz="2200" dirty="0"/>
              <a:t>:</a:t>
            </a:r>
            <a:endParaRPr lang="en-GB" sz="2200" dirty="0"/>
          </a:p>
          <a:p>
            <a:pPr marL="342900" lvl="0" indent="-342900">
              <a:spcAft>
                <a:spcPts val="600"/>
              </a:spcAft>
              <a:buFont typeface="+mj-lt"/>
              <a:buAutoNum type="arabicPeriod"/>
            </a:pPr>
            <a:r>
              <a:rPr lang="ka-GE" sz="2200" dirty="0"/>
              <a:t>პოლიტიკასა და სტრატეგიას შორის ურთიერთკავშირის გაცნობიერება.</a:t>
            </a:r>
          </a:p>
          <a:p>
            <a:pPr marL="342900" indent="-342900">
              <a:spcAft>
                <a:spcPts val="600"/>
              </a:spcAft>
              <a:buFont typeface="+mj-lt"/>
              <a:buAutoNum type="arabicPeriod"/>
            </a:pPr>
            <a:r>
              <a:rPr lang="ka-GE" sz="2200" dirty="0"/>
              <a:t>შესაბამისი დაინტერესებული მხარეების შერჩევა პოლიტიკის შემუშავებისა და ეფექტური განხორციელებისთვის</a:t>
            </a:r>
            <a:r>
              <a:rPr lang="en-US" sz="2200" dirty="0"/>
              <a:t>.</a:t>
            </a:r>
            <a:endParaRPr lang="ka-GE" sz="2200" dirty="0"/>
          </a:p>
          <a:p>
            <a:pPr marL="342900" indent="-342900">
              <a:spcAft>
                <a:spcPts val="600"/>
              </a:spcAft>
              <a:buFont typeface="+mj-lt"/>
              <a:buAutoNum type="arabicPeriod"/>
            </a:pPr>
            <a:r>
              <a:rPr lang="ka-GE" sz="2200" dirty="0"/>
              <a:t>პოლიტიკის დოკუმენტების ხარისხის უზრუნველყოფის კრიტერიუმების ცოდნა.</a:t>
            </a:r>
            <a:endParaRPr lang="en-GB" sz="2200" dirty="0"/>
          </a:p>
          <a:p>
            <a:pPr marL="342900" lvl="0" indent="-342900">
              <a:spcAft>
                <a:spcPts val="600"/>
              </a:spcAft>
              <a:buFont typeface="+mj-lt"/>
              <a:buAutoNum type="arabicPeriod"/>
            </a:pPr>
            <a:endParaRPr lang="en-GB" sz="2400" dirty="0"/>
          </a:p>
        </p:txBody>
      </p:sp>
    </p:spTree>
    <p:extLst>
      <p:ext uri="{BB962C8B-B14F-4D97-AF65-F5344CB8AC3E}">
        <p14:creationId xmlns:p14="http://schemas.microsoft.com/office/powerpoint/2010/main" val="14200181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024" y="138546"/>
            <a:ext cx="6965245" cy="748145"/>
          </a:xfrm>
        </p:spPr>
        <p:txBody>
          <a:bodyPr>
            <a:normAutofit/>
          </a:bodyPr>
          <a:lstStyle/>
          <a:p>
            <a:pPr algn="ctr">
              <a:defRPr/>
            </a:pPr>
            <a:r>
              <a:rPr lang="ka-GE" sz="3600" b="1" dirty="0"/>
              <a:t>საჯარო პოლიტიკა </a:t>
            </a:r>
            <a:endParaRPr lang="en-US" sz="3600" b="1" dirty="0"/>
          </a:p>
        </p:txBody>
      </p:sp>
      <p:sp>
        <p:nvSpPr>
          <p:cNvPr id="12291" name="Content Placeholder 2"/>
          <p:cNvSpPr>
            <a:spLocks noGrp="1"/>
          </p:cNvSpPr>
          <p:nvPr>
            <p:ph idx="1"/>
          </p:nvPr>
        </p:nvSpPr>
        <p:spPr>
          <a:xfrm>
            <a:off x="817419" y="983673"/>
            <a:ext cx="10571018" cy="5749636"/>
          </a:xfrm>
        </p:spPr>
        <p:txBody>
          <a:bodyPr>
            <a:normAutofit/>
          </a:bodyPr>
          <a:lstStyle/>
          <a:p>
            <a:pPr>
              <a:lnSpc>
                <a:spcPct val="80000"/>
              </a:lnSpc>
            </a:pPr>
            <a:r>
              <a:rPr lang="ka-GE" altLang="en-US" dirty="0"/>
              <a:t>ცნება “პოლიტიკა”:</a:t>
            </a:r>
          </a:p>
          <a:p>
            <a:pPr lvl="1">
              <a:lnSpc>
                <a:spcPct val="80000"/>
              </a:lnSpc>
            </a:pPr>
            <a:r>
              <a:rPr lang="ka-GE" altLang="en-US" sz="2000" dirty="0"/>
              <a:t>ქმედების კურსი/გეგმა</a:t>
            </a:r>
            <a:endParaRPr lang="en-IE" altLang="en-US" sz="2000" dirty="0"/>
          </a:p>
          <a:p>
            <a:pPr lvl="1">
              <a:lnSpc>
                <a:spcPct val="80000"/>
              </a:lnSpc>
            </a:pPr>
            <a:r>
              <a:rPr lang="ka-GE" altLang="en-US" sz="2000" dirty="0"/>
              <a:t>კონკრეტული წინადადებები</a:t>
            </a:r>
            <a:endParaRPr lang="en-IE" altLang="en-US" sz="2000" dirty="0"/>
          </a:p>
          <a:p>
            <a:pPr lvl="1">
              <a:lnSpc>
                <a:spcPct val="80000"/>
              </a:lnSpc>
            </a:pPr>
            <a:r>
              <a:rPr lang="ka-GE" altLang="en-US" sz="2000" dirty="0"/>
              <a:t>მთავრობის გადაწყვეტილებები</a:t>
            </a:r>
            <a:endParaRPr lang="en-IE" altLang="en-US" sz="2000" dirty="0"/>
          </a:p>
          <a:p>
            <a:pPr lvl="1">
              <a:lnSpc>
                <a:spcPct val="80000"/>
              </a:lnSpc>
            </a:pPr>
            <a:r>
              <a:rPr lang="ka-GE" altLang="en-US" sz="2000" dirty="0"/>
              <a:t>პროგრამა</a:t>
            </a:r>
            <a:endParaRPr lang="en-IE" altLang="en-US" sz="2000" dirty="0"/>
          </a:p>
          <a:p>
            <a:pPr lvl="1">
              <a:lnSpc>
                <a:spcPct val="80000"/>
              </a:lnSpc>
            </a:pPr>
            <a:r>
              <a:rPr lang="ka-GE" altLang="en-US" sz="2000" dirty="0"/>
              <a:t>პროცესი </a:t>
            </a:r>
            <a:r>
              <a:rPr lang="en-IE" altLang="en-US" sz="2000" dirty="0"/>
              <a:t>(</a:t>
            </a:r>
            <a:r>
              <a:rPr lang="ka-GE" altLang="en-US" sz="2000" dirty="0"/>
              <a:t>იხ. </a:t>
            </a:r>
            <a:r>
              <a:rPr lang="en-IE" altLang="en-US" sz="2000" dirty="0"/>
              <a:t>Hogwood and Gunn 1984: 13)</a:t>
            </a:r>
            <a:endParaRPr lang="ka-GE" altLang="en-US" sz="2800" dirty="0"/>
          </a:p>
          <a:p>
            <a:r>
              <a:rPr lang="ka-GE" altLang="en-US" dirty="0"/>
              <a:t>პოლიტიკა გამოხატულია შემდეგში</a:t>
            </a:r>
            <a:r>
              <a:rPr lang="en-US" altLang="en-US" b="1" dirty="0"/>
              <a:t>:</a:t>
            </a:r>
          </a:p>
          <a:p>
            <a:pPr>
              <a:buFont typeface="Wingdings" pitchFamily="2" charset="2"/>
              <a:buChar char="q"/>
            </a:pPr>
            <a:r>
              <a:rPr lang="ka-GE" altLang="en-US" sz="2000" dirty="0"/>
              <a:t>გადაწყვეტილებები და დისკურსი (მიზნების და საშუალებების შესახებ)</a:t>
            </a:r>
          </a:p>
          <a:p>
            <a:pPr>
              <a:buFont typeface="Wingdings" pitchFamily="2" charset="2"/>
              <a:buChar char="q"/>
            </a:pPr>
            <a:r>
              <a:rPr lang="ka-GE" altLang="en-US" sz="2000" dirty="0"/>
              <a:t>კანონები</a:t>
            </a:r>
          </a:p>
          <a:p>
            <a:pPr>
              <a:buFont typeface="Wingdings" pitchFamily="2" charset="2"/>
              <a:buChar char="q"/>
            </a:pPr>
            <a:r>
              <a:rPr lang="ka-GE" altLang="en-US" sz="2000" dirty="0"/>
              <a:t>პროგრამები</a:t>
            </a:r>
            <a:endParaRPr lang="en-US" altLang="en-US" sz="2000" dirty="0"/>
          </a:p>
          <a:p>
            <a:pPr>
              <a:buFont typeface="Wingdings" pitchFamily="2" charset="2"/>
              <a:buChar char="q"/>
            </a:pPr>
            <a:r>
              <a:rPr lang="ka-GE" altLang="en-US" sz="2000" dirty="0"/>
              <a:t>რეგულაციები</a:t>
            </a:r>
            <a:endParaRPr lang="en-US" altLang="en-US" sz="2000" dirty="0"/>
          </a:p>
          <a:p>
            <a:pPr>
              <a:buFont typeface="Wingdings" pitchFamily="2" charset="2"/>
              <a:buChar char="q"/>
            </a:pPr>
            <a:r>
              <a:rPr lang="ka-GE" altLang="en-US" sz="2000" dirty="0"/>
              <a:t>ბრძანებები, დადგენილებები</a:t>
            </a:r>
            <a:endParaRPr lang="en-US" altLang="en-US" sz="2000" dirty="0"/>
          </a:p>
          <a:p>
            <a:pPr>
              <a:buFont typeface="Wingdings" pitchFamily="2" charset="2"/>
              <a:buChar char="q"/>
            </a:pPr>
            <a:r>
              <a:rPr lang="ka-GE" altLang="en-US" sz="2000" dirty="0"/>
              <a:t>სასამართლო გადაწყვეტილებები</a:t>
            </a:r>
            <a:endParaRPr lang="en-US" altLang="en-US" sz="2000" dirty="0"/>
          </a:p>
          <a:p>
            <a:pPr>
              <a:buFont typeface="Wingdings" pitchFamily="2" charset="2"/>
              <a:buChar char="q"/>
            </a:pPr>
            <a:r>
              <a:rPr lang="ka-GE" altLang="en-US" sz="2000" dirty="0"/>
              <a:t>პრაქტიკა</a:t>
            </a:r>
            <a:endParaRPr lang="en-US" altLang="en-US" sz="2000" dirty="0"/>
          </a:p>
          <a:p>
            <a:pPr>
              <a:buFont typeface="Wingdings" pitchFamily="2" charset="2"/>
              <a:buChar char="q"/>
            </a:pPr>
            <a:r>
              <a:rPr lang="ka-GE" altLang="en-US" sz="2000" dirty="0"/>
              <a:t>ტექსტები</a:t>
            </a:r>
          </a:p>
          <a:p>
            <a:pPr marL="114300" indent="0">
              <a:buNone/>
            </a:pPr>
            <a:endParaRPr lang="en-US" altLang="en-US" dirty="0"/>
          </a:p>
        </p:txBody>
      </p:sp>
    </p:spTree>
    <p:extLst>
      <p:ext uri="{BB962C8B-B14F-4D97-AF65-F5344CB8AC3E}">
        <p14:creationId xmlns:p14="http://schemas.microsoft.com/office/powerpoint/2010/main" val="329790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29374-17AE-F444-97CE-601F29EB1F67}"/>
              </a:ext>
            </a:extLst>
          </p:cNvPr>
          <p:cNvSpPr>
            <a:spLocks noGrp="1"/>
          </p:cNvSpPr>
          <p:nvPr>
            <p:ph type="title"/>
          </p:nvPr>
        </p:nvSpPr>
        <p:spPr/>
        <p:txBody>
          <a:bodyPr/>
          <a:lstStyle/>
          <a:p>
            <a:pPr algn="ctr"/>
            <a:r>
              <a:rPr lang="ka-GE" b="1" dirty="0"/>
              <a:t>პოლიტიკის დონეები</a:t>
            </a:r>
            <a:endParaRPr lang="en-US" b="1" dirty="0"/>
          </a:p>
        </p:txBody>
      </p:sp>
      <p:graphicFrame>
        <p:nvGraphicFramePr>
          <p:cNvPr id="4" name="Content Placeholder 3">
            <a:extLst>
              <a:ext uri="{FF2B5EF4-FFF2-40B4-BE49-F238E27FC236}">
                <a16:creationId xmlns:a16="http://schemas.microsoft.com/office/drawing/2014/main" id="{DF299C0B-10F3-4362-B7B4-59E67C82AF31}"/>
              </a:ext>
            </a:extLst>
          </p:cNvPr>
          <p:cNvGraphicFramePr>
            <a:graphicFrameLocks noGrp="1" noChangeAspect="1"/>
          </p:cNvGraphicFramePr>
          <p:nvPr>
            <p:ph idx="1"/>
          </p:nvPr>
        </p:nvGraphicFramePr>
        <p:xfrm>
          <a:off x="1503363" y="1779588"/>
          <a:ext cx="9550400" cy="4351337"/>
        </p:xfrm>
        <a:graphic>
          <a:graphicData uri="http://schemas.openxmlformats.org/presentationml/2006/ole">
            <mc:AlternateContent xmlns:mc="http://schemas.openxmlformats.org/markup-compatibility/2006">
              <mc:Choice xmlns:v="urn:schemas-microsoft-com:vml" Requires="v">
                <p:oleObj spid="_x0000_s1042" name="Worksheet" r:id="rId4" imgW="6105523" imgH="6324544" progId="Excel.Sheet.8">
                  <p:embed/>
                </p:oleObj>
              </mc:Choice>
              <mc:Fallback>
                <p:oleObj name="Worksheet" r:id="rId4" imgW="6105523" imgH="6324544" progId="Excel.Sheet.8">
                  <p:embed/>
                  <p:pic>
                    <p:nvPicPr>
                      <p:cNvPr id="4" name="Content Placeholder 3">
                        <a:extLst>
                          <a:ext uri="{FF2B5EF4-FFF2-40B4-BE49-F238E27FC236}">
                            <a16:creationId xmlns:a16="http://schemas.microsoft.com/office/drawing/2014/main" id="{DF299C0B-10F3-4362-B7B4-59E67C82AF31}"/>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363" y="1779588"/>
                        <a:ext cx="9550400" cy="435133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54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A1D89-EC52-1E40-922D-8677B9F5428D}"/>
              </a:ext>
            </a:extLst>
          </p:cNvPr>
          <p:cNvSpPr>
            <a:spLocks noGrp="1"/>
          </p:cNvSpPr>
          <p:nvPr>
            <p:ph type="title"/>
          </p:nvPr>
        </p:nvSpPr>
        <p:spPr>
          <a:xfrm>
            <a:off x="824948" y="312117"/>
            <a:ext cx="7378148" cy="1325563"/>
          </a:xfrm>
        </p:spPr>
        <p:txBody>
          <a:bodyPr>
            <a:normAutofit fontScale="90000"/>
          </a:bodyPr>
          <a:lstStyle/>
          <a:p>
            <a:pPr algn="ctr"/>
            <a:r>
              <a:rPr lang="ka-GE" sz="3600" b="1" dirty="0"/>
              <a:t>ჯგუფური სავარჯიშო: </a:t>
            </a:r>
            <a:br>
              <a:rPr lang="ka-GE" sz="3600" b="1" dirty="0"/>
            </a:br>
            <a:r>
              <a:rPr lang="ka-GE" sz="3600" b="1" dirty="0"/>
              <a:t>რას გულისხმობს ეფექტური პოლიტიკა? </a:t>
            </a:r>
            <a:endParaRPr lang="en-US" sz="3600" b="1" dirty="0"/>
          </a:p>
        </p:txBody>
      </p:sp>
      <p:sp>
        <p:nvSpPr>
          <p:cNvPr id="3" name="Content Placeholder 2">
            <a:extLst>
              <a:ext uri="{FF2B5EF4-FFF2-40B4-BE49-F238E27FC236}">
                <a16:creationId xmlns:a16="http://schemas.microsoft.com/office/drawing/2014/main" id="{2C7C1EE2-EE1D-754A-9AC3-9E53D29FFA30}"/>
              </a:ext>
            </a:extLst>
          </p:cNvPr>
          <p:cNvSpPr>
            <a:spLocks noGrp="1"/>
          </p:cNvSpPr>
          <p:nvPr>
            <p:ph idx="1"/>
          </p:nvPr>
        </p:nvSpPr>
        <p:spPr/>
        <p:txBody>
          <a:bodyPr>
            <a:normAutofit/>
          </a:bodyPr>
          <a:lstStyle/>
          <a:p>
            <a:r>
              <a:rPr lang="ka-GE" sz="3000" dirty="0"/>
              <a:t>ჯგუფებში განიხილეთ:</a:t>
            </a:r>
          </a:p>
          <a:p>
            <a:pPr marL="815975" indent="-508000">
              <a:buFont typeface="+mj-lt"/>
              <a:buAutoNum type="arabicPeriod"/>
            </a:pPr>
            <a:r>
              <a:rPr lang="ka-GE" dirty="0"/>
              <a:t>რა ტიპის შეცდომებს უშვებენ ხშირად პოლიტიკის შემუშავებისას?</a:t>
            </a:r>
          </a:p>
          <a:p>
            <a:pPr marL="815975" indent="-508000">
              <a:buFont typeface="+mj-lt"/>
              <a:buAutoNum type="arabicPeriod"/>
            </a:pPr>
            <a:r>
              <a:rPr lang="ka-GE" dirty="0"/>
              <a:t>რაა საჭირო იმისათვის, რომ პოლიტიკა იყოს ეფექტური?</a:t>
            </a:r>
          </a:p>
          <a:p>
            <a:endParaRPr lang="ka-GE" sz="1000" dirty="0"/>
          </a:p>
          <a:p>
            <a:r>
              <a:rPr lang="ka-GE" sz="3000" dirty="0"/>
              <a:t>ჩაიწერეთ ჯგუფის მოსაზრებები</a:t>
            </a:r>
          </a:p>
          <a:p>
            <a:endParaRPr lang="ka-GE" sz="1000" dirty="0"/>
          </a:p>
          <a:p>
            <a:r>
              <a:rPr lang="ka-GE" sz="3000" dirty="0"/>
              <a:t>აირჩიეთ ჯგუფის წარმომადგენელი და განიხილეთ თქვენი შედეგები აუდიტორიასთან</a:t>
            </a:r>
            <a:endParaRPr lang="en-US" sz="3000" dirty="0"/>
          </a:p>
        </p:txBody>
      </p:sp>
      <p:pic>
        <p:nvPicPr>
          <p:cNvPr id="4" name="Picture 3">
            <a:extLst>
              <a:ext uri="{FF2B5EF4-FFF2-40B4-BE49-F238E27FC236}">
                <a16:creationId xmlns:a16="http://schemas.microsoft.com/office/drawing/2014/main" id="{70BF0EF7-74A5-E244-96A8-F314C07BCC10}"/>
              </a:ext>
            </a:extLst>
          </p:cNvPr>
          <p:cNvPicPr>
            <a:picLocks noChangeAspect="1"/>
          </p:cNvPicPr>
          <p:nvPr/>
        </p:nvPicPr>
        <p:blipFill>
          <a:blip r:embed="rId2"/>
          <a:stretch>
            <a:fillRect/>
          </a:stretch>
        </p:blipFill>
        <p:spPr>
          <a:xfrm>
            <a:off x="8805578" y="173960"/>
            <a:ext cx="3209925" cy="1419225"/>
          </a:xfrm>
          <a:prstGeom prst="rect">
            <a:avLst/>
          </a:prstGeom>
        </p:spPr>
      </p:pic>
    </p:spTree>
    <p:extLst>
      <p:ext uri="{BB962C8B-B14F-4D97-AF65-F5344CB8AC3E}">
        <p14:creationId xmlns:p14="http://schemas.microsoft.com/office/powerpoint/2010/main" val="107372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5"/>
          <p:cNvSpPr>
            <a:spLocks noChangeShapeType="1"/>
          </p:cNvSpPr>
          <p:nvPr/>
        </p:nvSpPr>
        <p:spPr bwMode="auto">
          <a:xfrm flipH="1">
            <a:off x="-3200400" y="7315200"/>
            <a:ext cx="304800" cy="76200"/>
          </a:xfrm>
          <a:prstGeom prst="line">
            <a:avLst/>
          </a:prstGeom>
          <a:noFill/>
          <a:ln w="9525">
            <a:solidFill>
              <a:schemeClr val="tx1"/>
            </a:solidFill>
            <a:round/>
            <a:headEnd/>
            <a:tailEnd type="triangle" w="med" len="med"/>
          </a:ln>
        </p:spPr>
        <p:txBody>
          <a:bodyPr wrap="none" anchor="ctr"/>
          <a:lstStyle/>
          <a:p>
            <a:endParaRPr lang="en-US"/>
          </a:p>
        </p:txBody>
      </p:sp>
      <p:sp>
        <p:nvSpPr>
          <p:cNvPr id="18" name="Text Box 4"/>
          <p:cNvSpPr txBox="1">
            <a:spLocks noChangeArrowheads="1"/>
          </p:cNvSpPr>
          <p:nvPr/>
        </p:nvSpPr>
        <p:spPr bwMode="auto">
          <a:xfrm>
            <a:off x="682388" y="1199433"/>
            <a:ext cx="10849970" cy="5093702"/>
          </a:xfrm>
          <a:prstGeom prst="rect">
            <a:avLst/>
          </a:prstGeom>
          <a:noFill/>
          <a:ln w="9525">
            <a:noFill/>
            <a:miter lim="800000"/>
            <a:headEnd/>
            <a:tailEnd/>
          </a:ln>
        </p:spPr>
        <p:txBody>
          <a:bodyPr wrap="square">
            <a:spAutoFit/>
          </a:bodyPr>
          <a:lstStyle/>
          <a:p>
            <a:pPr marL="228600" indent="-220663">
              <a:spcAft>
                <a:spcPts val="600"/>
              </a:spcAft>
              <a:buFontTx/>
              <a:buChar char="•"/>
            </a:pPr>
            <a:r>
              <a:rPr lang="ka-GE" sz="2000" dirty="0">
                <a:solidFill>
                  <a:srgbClr val="000000"/>
                </a:solidFill>
                <a:cs typeface="Times New Roman" pitchFamily="18" charset="0"/>
              </a:rPr>
              <a:t>მომავალი სცენარების გათვლა და დაგეგმვა</a:t>
            </a:r>
          </a:p>
          <a:p>
            <a:pPr marL="228600" indent="-220663">
              <a:spcAft>
                <a:spcPts val="600"/>
              </a:spcAft>
              <a:buFontTx/>
              <a:buChar char="•"/>
            </a:pPr>
            <a:r>
              <a:rPr lang="ka-GE" sz="2000" dirty="0">
                <a:solidFill>
                  <a:srgbClr val="000000"/>
                </a:solidFill>
                <a:cs typeface="Times New Roman" pitchFamily="18" charset="0"/>
              </a:rPr>
              <a:t>მოცემული პრობლემის ხასიათის, მასშტაბის და მიზეზების სიღრმისეული გააზრება, ასევე დადგენა, თუ სავარაუდოდ რა შეიძლება მოხდეს მომავალში</a:t>
            </a:r>
          </a:p>
          <a:p>
            <a:pPr marL="228600" indent="-220663">
              <a:spcAft>
                <a:spcPts val="600"/>
              </a:spcAft>
              <a:buFontTx/>
              <a:buChar char="•"/>
            </a:pPr>
            <a:r>
              <a:rPr lang="ka-GE" sz="2000" dirty="0">
                <a:solidFill>
                  <a:srgbClr val="000000"/>
                </a:solidFill>
                <a:cs typeface="Times New Roman" pitchFamily="18" charset="0"/>
              </a:rPr>
              <a:t>ამოცანების, სასურველი შედეგების, შესაბამისი პრიორიტეტების და მათ შორის არსებული წინააღმდეგობების (</a:t>
            </a:r>
            <a:r>
              <a:rPr lang="en-US" sz="2000" dirty="0">
                <a:solidFill>
                  <a:srgbClr val="000000"/>
                </a:solidFill>
                <a:cs typeface="Times New Roman" pitchFamily="18" charset="0"/>
              </a:rPr>
              <a:t>trade-offs</a:t>
            </a:r>
            <a:r>
              <a:rPr lang="ka-GE" sz="2000" dirty="0">
                <a:solidFill>
                  <a:srgbClr val="000000"/>
                </a:solidFill>
                <a:cs typeface="Times New Roman" pitchFamily="18" charset="0"/>
              </a:rPr>
              <a:t>) იდენტიფიცირება </a:t>
            </a:r>
            <a:endParaRPr lang="en-US" sz="2000" dirty="0">
              <a:solidFill>
                <a:srgbClr val="000000"/>
              </a:solidFill>
              <a:cs typeface="Times New Roman" pitchFamily="18" charset="0"/>
            </a:endParaRPr>
          </a:p>
          <a:p>
            <a:pPr marL="228600" indent="-220663">
              <a:spcAft>
                <a:spcPts val="600"/>
              </a:spcAft>
              <a:buFontTx/>
              <a:buChar char="•"/>
            </a:pPr>
            <a:r>
              <a:rPr lang="ka-GE" sz="2000" dirty="0">
                <a:solidFill>
                  <a:srgbClr val="000000"/>
                </a:solidFill>
                <a:cs typeface="Times New Roman" pitchFamily="18" charset="0"/>
              </a:rPr>
              <a:t>პოლიტიკის ხელთ არსებული ალტერნატივების კარგად გაგება </a:t>
            </a:r>
            <a:endParaRPr lang="en-US" sz="2000" dirty="0">
              <a:solidFill>
                <a:srgbClr val="000000"/>
              </a:solidFill>
              <a:cs typeface="Times New Roman" pitchFamily="18" charset="0"/>
            </a:endParaRPr>
          </a:p>
          <a:p>
            <a:pPr marL="228600" indent="-220663">
              <a:spcAft>
                <a:spcPts val="600"/>
              </a:spcAft>
              <a:buFontTx/>
              <a:buChar char="•"/>
            </a:pPr>
            <a:r>
              <a:rPr lang="ka-GE" sz="2000" dirty="0">
                <a:solidFill>
                  <a:srgbClr val="000000"/>
                </a:solidFill>
                <a:cs typeface="Times New Roman" pitchFamily="18" charset="0"/>
              </a:rPr>
              <a:t>შემოქმედებითობა - ახალი შესაძლებლობების შექმნა და აღმოჩენა</a:t>
            </a:r>
          </a:p>
          <a:p>
            <a:pPr marL="228600" indent="-220663">
              <a:spcAft>
                <a:spcPts val="600"/>
              </a:spcAft>
              <a:buFontTx/>
              <a:buChar char="•"/>
            </a:pPr>
            <a:r>
              <a:rPr lang="ka-GE" sz="2000" dirty="0">
                <a:solidFill>
                  <a:srgbClr val="000000"/>
                </a:solidFill>
                <a:cs typeface="Times New Roman" pitchFamily="18" charset="0"/>
              </a:rPr>
              <a:t>დაინტერესებული მხარეების და განმახორციელებელი პერსონალის მჭიდროდ ჩართვა პროცესში </a:t>
            </a:r>
          </a:p>
          <a:p>
            <a:pPr marL="228600" indent="-220663">
              <a:spcAft>
                <a:spcPts val="600"/>
              </a:spcAft>
              <a:buFontTx/>
              <a:buChar char="•"/>
            </a:pPr>
            <a:r>
              <a:rPr lang="ka-GE" sz="2000" dirty="0">
                <a:solidFill>
                  <a:srgbClr val="000000"/>
                </a:solidFill>
                <a:cs typeface="Times New Roman" pitchFamily="18" charset="0"/>
              </a:rPr>
              <a:t>„ცვლილების თეორიის“ ანალიზი</a:t>
            </a:r>
          </a:p>
          <a:p>
            <a:pPr marL="228600" indent="-220663">
              <a:spcAft>
                <a:spcPts val="600"/>
              </a:spcAft>
              <a:buFontTx/>
              <a:buChar char="•"/>
            </a:pPr>
            <a:r>
              <a:rPr lang="ka-GE" sz="2000" dirty="0">
                <a:solidFill>
                  <a:srgbClr val="000000"/>
                </a:solidFill>
                <a:cs typeface="Times New Roman" pitchFamily="18" charset="0"/>
              </a:rPr>
              <a:t>პოლიტიკის სხვადასხვა ალტერნატივის ხარჯისა და ეფექტურობის რეალისტურად გაგება </a:t>
            </a:r>
            <a:endParaRPr lang="en-US" sz="2000" dirty="0">
              <a:solidFill>
                <a:srgbClr val="000000"/>
              </a:solidFill>
              <a:cs typeface="Times New Roman" pitchFamily="18" charset="0"/>
            </a:endParaRPr>
          </a:p>
          <a:p>
            <a:pPr marL="228600" indent="-220663" algn="just">
              <a:spcAft>
                <a:spcPts val="600"/>
              </a:spcAft>
              <a:buFontTx/>
              <a:buChar char="•"/>
            </a:pPr>
            <a:r>
              <a:rPr lang="ka-GE" sz="2000" dirty="0">
                <a:solidFill>
                  <a:srgbClr val="000000"/>
                </a:solidFill>
                <a:cs typeface="Times New Roman" pitchFamily="18" charset="0"/>
              </a:rPr>
              <a:t>განმახორციელებელი ინსტიტუტების შესაძლებობების რეალისტურად გაგება</a:t>
            </a:r>
            <a:endParaRPr lang="en-US" sz="2000" dirty="0">
              <a:solidFill>
                <a:srgbClr val="000000"/>
              </a:solidFill>
              <a:cs typeface="Times New Roman" pitchFamily="18" charset="0"/>
            </a:endParaRPr>
          </a:p>
          <a:p>
            <a:pPr marL="228600" indent="-220663" algn="just">
              <a:spcAft>
                <a:spcPts val="600"/>
              </a:spcAft>
              <a:buFontTx/>
              <a:buChar char="•"/>
            </a:pPr>
            <a:r>
              <a:rPr lang="ka-GE" sz="2000" dirty="0">
                <a:solidFill>
                  <a:srgbClr val="000000"/>
                </a:solidFill>
                <a:cs typeface="Times New Roman" pitchFamily="18" charset="0"/>
              </a:rPr>
              <a:t>გამოცდილებიდან გამომდინარე, ადაპტირების ეფექტური მექანიზმები - დაგეგმვა გაუთვალისწინებელი შემთხვევებისთვის</a:t>
            </a:r>
            <a:r>
              <a:rPr lang="en-US" sz="2000" dirty="0">
                <a:solidFill>
                  <a:srgbClr val="000000"/>
                </a:solidFill>
                <a:cs typeface="Times New Roman" pitchFamily="18" charset="0"/>
              </a:rPr>
              <a:t>.</a:t>
            </a:r>
          </a:p>
        </p:txBody>
      </p:sp>
      <p:sp>
        <p:nvSpPr>
          <p:cNvPr id="31748" name="Rectangle 1"/>
          <p:cNvSpPr>
            <a:spLocks noChangeArrowheads="1"/>
          </p:cNvSpPr>
          <p:nvPr/>
        </p:nvSpPr>
        <p:spPr bwMode="auto">
          <a:xfrm>
            <a:off x="3098042" y="305223"/>
            <a:ext cx="6207073" cy="523220"/>
          </a:xfrm>
          <a:prstGeom prst="rect">
            <a:avLst/>
          </a:prstGeom>
          <a:noFill/>
          <a:ln w="9525">
            <a:noFill/>
            <a:miter lim="800000"/>
            <a:headEnd/>
            <a:tailEnd/>
          </a:ln>
        </p:spPr>
        <p:txBody>
          <a:bodyPr wrap="square">
            <a:spAutoFit/>
          </a:bodyPr>
          <a:lstStyle/>
          <a:p>
            <a:r>
              <a:rPr lang="ka-GE" sz="2800" b="1" dirty="0">
                <a:cs typeface="Times New Roman" pitchFamily="18" charset="0"/>
              </a:rPr>
              <a:t>ეფექტური პოლიტიკის შემუშავება</a:t>
            </a:r>
            <a:endParaRPr lang="en-US" sz="2800" b="1" dirty="0">
              <a:cs typeface="Times New Roman" pitchFamily="18" charset="0"/>
            </a:endParaRPr>
          </a:p>
        </p:txBody>
      </p:sp>
      <p:sp>
        <p:nvSpPr>
          <p:cNvPr id="5" name="Slide Number Placeholder 4"/>
          <p:cNvSpPr>
            <a:spLocks noGrp="1"/>
          </p:cNvSpPr>
          <p:nvPr>
            <p:ph type="sldNum" sz="quarter" idx="12"/>
          </p:nvPr>
        </p:nvSpPr>
        <p:spPr/>
        <p:txBody>
          <a:bodyPr/>
          <a:lstStyle/>
          <a:p>
            <a:fld id="{11347195-26C9-D64A-B1D7-50AB555AB9A6}" type="slidenum">
              <a:rPr lang="en-US" smtClean="0"/>
              <a:t>23</a:t>
            </a:fld>
            <a:endParaRPr lang="en-US"/>
          </a:p>
        </p:txBody>
      </p:sp>
    </p:spTree>
    <p:extLst>
      <p:ext uri="{BB962C8B-B14F-4D97-AF65-F5344CB8AC3E}">
        <p14:creationId xmlns:p14="http://schemas.microsoft.com/office/powerpoint/2010/main" val="1228520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wipe(left)">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wipe(left)">
                                      <p:cBhvr>
                                        <p:cTn id="42" dur="500"/>
                                        <p:tgtEl>
                                          <p:spTgt spid="1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wipe(left)">
                                      <p:cBhvr>
                                        <p:cTn id="47" dur="500"/>
                                        <p:tgtEl>
                                          <p:spTgt spid="1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wipe(left)">
                                      <p:cBhvr>
                                        <p:cTn id="52" dur="500"/>
                                        <p:tgtEl>
                                          <p:spTgt spid="1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1760079" y="438695"/>
            <a:ext cx="8178984" cy="523220"/>
          </a:xfrm>
          <a:prstGeom prst="rect">
            <a:avLst/>
          </a:prstGeom>
          <a:noFill/>
          <a:ln w="9525">
            <a:noFill/>
            <a:miter lim="800000"/>
            <a:headEnd/>
            <a:tailEnd/>
          </a:ln>
        </p:spPr>
        <p:txBody>
          <a:bodyPr wrap="square">
            <a:spAutoFit/>
          </a:bodyPr>
          <a:lstStyle/>
          <a:p>
            <a:pPr algn="ctr"/>
            <a:r>
              <a:rPr lang="ka-GE" sz="2800" b="1" dirty="0">
                <a:cs typeface="Times New Roman" pitchFamily="18" charset="0"/>
              </a:rPr>
              <a:t>პოლიტიკის შემუშავების „იდეალური“ პროცესი</a:t>
            </a:r>
            <a:endParaRPr lang="en-US" sz="2800" b="1" dirty="0">
              <a:cs typeface="Times New Roman" pitchFamily="18" charset="0"/>
            </a:endParaRPr>
          </a:p>
        </p:txBody>
      </p:sp>
      <p:graphicFrame>
        <p:nvGraphicFramePr>
          <p:cNvPr id="4" name="Diagram 3"/>
          <p:cNvGraphicFramePr/>
          <p:nvPr/>
        </p:nvGraphicFramePr>
        <p:xfrm>
          <a:off x="3011413" y="1687116"/>
          <a:ext cx="4949245"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341003" y="1580913"/>
            <a:ext cx="1957376" cy="620586"/>
          </a:xfrm>
          <a:prstGeom prst="wedgeRoundRectCallout">
            <a:avLst>
              <a:gd name="adj1" fmla="val -97995"/>
              <a:gd name="adj2" fmla="val 73838"/>
              <a:gd name="adj3" fmla="val 16667"/>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200" dirty="0">
                <a:solidFill>
                  <a:srgbClr val="002060"/>
                </a:solidFill>
              </a:rPr>
              <a:t>პოლიტიკის ანალიზი</a:t>
            </a:r>
            <a:endParaRPr lang="en-US" sz="2200" dirty="0">
              <a:solidFill>
                <a:srgbClr val="002060"/>
              </a:solidFill>
            </a:endParaRPr>
          </a:p>
        </p:txBody>
      </p:sp>
      <p:sp>
        <p:nvSpPr>
          <p:cNvPr id="11" name="Rounded Rectangular Callout 10"/>
          <p:cNvSpPr/>
          <p:nvPr/>
        </p:nvSpPr>
        <p:spPr>
          <a:xfrm>
            <a:off x="8528389" y="2820497"/>
            <a:ext cx="1933772" cy="708865"/>
          </a:xfrm>
          <a:prstGeom prst="wedgeRoundRectCallout">
            <a:avLst>
              <a:gd name="adj1" fmla="val -90080"/>
              <a:gd name="adj2" fmla="val 56859"/>
              <a:gd name="adj3" fmla="val 16667"/>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200" dirty="0">
                <a:solidFill>
                  <a:srgbClr val="002060"/>
                </a:solidFill>
              </a:rPr>
              <a:t>პოლიტიკის ანალიზი</a:t>
            </a:r>
            <a:endParaRPr lang="en-US" sz="2200" dirty="0">
              <a:solidFill>
                <a:srgbClr val="002060"/>
              </a:solidFill>
            </a:endParaRPr>
          </a:p>
        </p:txBody>
      </p:sp>
      <p:sp>
        <p:nvSpPr>
          <p:cNvPr id="12" name="Rounded Rectangular Callout 11"/>
          <p:cNvSpPr/>
          <p:nvPr/>
        </p:nvSpPr>
        <p:spPr>
          <a:xfrm>
            <a:off x="7459842" y="4531431"/>
            <a:ext cx="2040418" cy="822850"/>
          </a:xfrm>
          <a:prstGeom prst="wedgeRoundRectCallout">
            <a:avLst>
              <a:gd name="adj1" fmla="val -102021"/>
              <a:gd name="adj2" fmla="val 24651"/>
              <a:gd name="adj3" fmla="val 16667"/>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200" dirty="0">
                <a:solidFill>
                  <a:srgbClr val="002060"/>
                </a:solidFill>
              </a:rPr>
              <a:t>პოლიტიკის ანალიზი</a:t>
            </a:r>
            <a:endParaRPr lang="en-US" sz="2200" dirty="0">
              <a:solidFill>
                <a:srgbClr val="002060"/>
              </a:solidFill>
            </a:endParaRPr>
          </a:p>
        </p:txBody>
      </p:sp>
      <p:sp>
        <p:nvSpPr>
          <p:cNvPr id="13" name="Rounded Rectangular Callout 12"/>
          <p:cNvSpPr/>
          <p:nvPr/>
        </p:nvSpPr>
        <p:spPr>
          <a:xfrm>
            <a:off x="551329" y="4850224"/>
            <a:ext cx="2101930" cy="689964"/>
          </a:xfrm>
          <a:prstGeom prst="wedgeRoundRectCallout">
            <a:avLst>
              <a:gd name="adj1" fmla="val 82835"/>
              <a:gd name="adj2" fmla="val -144442"/>
              <a:gd name="adj3" fmla="val 16667"/>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200" dirty="0">
                <a:solidFill>
                  <a:srgbClr val="002060"/>
                </a:solidFill>
              </a:rPr>
              <a:t>პოლიტიკის ანალიზი</a:t>
            </a:r>
            <a:endParaRPr lang="en-US" sz="2200" dirty="0">
              <a:solidFill>
                <a:srgbClr val="002060"/>
              </a:solidFill>
            </a:endParaRPr>
          </a:p>
        </p:txBody>
      </p:sp>
      <p:sp>
        <p:nvSpPr>
          <p:cNvPr id="2" name="Curved Right Arrow 1"/>
          <p:cNvSpPr/>
          <p:nvPr/>
        </p:nvSpPr>
        <p:spPr>
          <a:xfrm rot="18742228">
            <a:off x="3307746" y="4323493"/>
            <a:ext cx="893231" cy="2235405"/>
          </a:xfrm>
          <a:prstGeom prst="curv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fld id="{11347195-26C9-D64A-B1D7-50AB555AB9A6}" type="slidenum">
              <a:rPr lang="en-US" smtClean="0"/>
              <a:t>24</a:t>
            </a:fld>
            <a:endParaRPr lang="en-US"/>
          </a:p>
        </p:txBody>
      </p:sp>
    </p:spTree>
    <p:extLst>
      <p:ext uri="{BB962C8B-B14F-4D97-AF65-F5344CB8AC3E}">
        <p14:creationId xmlns:p14="http://schemas.microsoft.com/office/powerpoint/2010/main" val="119937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p:cNvPicPr>
            <a:picLocks noChangeAspect="1" noChangeArrowheads="1"/>
          </p:cNvPicPr>
          <p:nvPr/>
        </p:nvPicPr>
        <p:blipFill>
          <a:blip r:embed="rId3"/>
          <a:srcRect/>
          <a:stretch>
            <a:fillRect/>
          </a:stretch>
        </p:blipFill>
        <p:spPr bwMode="auto">
          <a:xfrm>
            <a:off x="730831" y="1072496"/>
            <a:ext cx="6965950" cy="5691187"/>
          </a:xfrm>
          <a:prstGeom prst="rect">
            <a:avLst/>
          </a:prstGeom>
          <a:noFill/>
          <a:ln w="9525">
            <a:noFill/>
            <a:miter lim="800000"/>
            <a:headEnd/>
            <a:tailEnd/>
          </a:ln>
        </p:spPr>
      </p:pic>
      <p:sp>
        <p:nvSpPr>
          <p:cNvPr id="12290" name="TextBox 3"/>
          <p:cNvSpPr txBox="1">
            <a:spLocks noChangeArrowheads="1"/>
          </p:cNvSpPr>
          <p:nvPr/>
        </p:nvSpPr>
        <p:spPr bwMode="auto">
          <a:xfrm>
            <a:off x="1584309" y="182938"/>
            <a:ext cx="9191501" cy="523220"/>
          </a:xfrm>
          <a:prstGeom prst="rect">
            <a:avLst/>
          </a:prstGeom>
          <a:noFill/>
          <a:ln w="9525">
            <a:noFill/>
            <a:miter lim="800000"/>
            <a:headEnd/>
            <a:tailEnd/>
          </a:ln>
        </p:spPr>
        <p:txBody>
          <a:bodyPr wrap="square">
            <a:spAutoFit/>
          </a:bodyPr>
          <a:lstStyle/>
          <a:p>
            <a:pPr algn="ctr"/>
            <a:r>
              <a:rPr lang="ka-GE" sz="2800" b="1" dirty="0">
                <a:cs typeface="Times New Roman" pitchFamily="18" charset="0"/>
              </a:rPr>
              <a:t>პოლიტიკის შემუშავების პროცესი „რეალურ სამყაროში“ </a:t>
            </a:r>
            <a:endParaRPr lang="en-US" sz="2800" b="1" dirty="0">
              <a:cs typeface="Times New Roman" pitchFamily="18" charset="0"/>
            </a:endParaRPr>
          </a:p>
        </p:txBody>
      </p:sp>
      <p:sp>
        <p:nvSpPr>
          <p:cNvPr id="2" name="TextBox 1">
            <a:extLst>
              <a:ext uri="{FF2B5EF4-FFF2-40B4-BE49-F238E27FC236}">
                <a16:creationId xmlns:a16="http://schemas.microsoft.com/office/drawing/2014/main" id="{E7893E55-F9DC-C749-B0BD-F62E759086ED}"/>
              </a:ext>
            </a:extLst>
          </p:cNvPr>
          <p:cNvSpPr txBox="1"/>
          <p:nvPr/>
        </p:nvSpPr>
        <p:spPr>
          <a:xfrm>
            <a:off x="7172697" y="1144213"/>
            <a:ext cx="4768292" cy="2893100"/>
          </a:xfrm>
          <a:prstGeom prst="rect">
            <a:avLst/>
          </a:prstGeom>
          <a:noFill/>
        </p:spPr>
        <p:txBody>
          <a:bodyPr wrap="square" rtlCol="0">
            <a:spAutoFit/>
          </a:bodyPr>
          <a:lstStyle/>
          <a:p>
            <a:r>
              <a:rPr lang="ka-GE" sz="2200" b="1" dirty="0"/>
              <a:t>მოიცავს</a:t>
            </a:r>
            <a:r>
              <a:rPr lang="en-US" sz="2200" b="1" dirty="0"/>
              <a:t>:</a:t>
            </a:r>
          </a:p>
          <a:p>
            <a:pPr marL="133350" indent="-133350">
              <a:buFont typeface="Arial" panose="020B0604020202020204" pitchFamily="34" charset="0"/>
              <a:buChar char="•"/>
            </a:pPr>
            <a:r>
              <a:rPr lang="ka-GE" sz="2000" dirty="0"/>
              <a:t>ბევრ სამინისტროს</a:t>
            </a:r>
            <a:endParaRPr lang="en-US" sz="2000" dirty="0"/>
          </a:p>
          <a:p>
            <a:pPr marL="133350" indent="-133350">
              <a:buFont typeface="Arial" panose="020B0604020202020204" pitchFamily="34" charset="0"/>
              <a:buChar char="•"/>
            </a:pPr>
            <a:r>
              <a:rPr lang="ka-GE" sz="2000" dirty="0"/>
              <a:t>ბევრ ადგილობრივი მმართველობის ორგანოს </a:t>
            </a:r>
            <a:endParaRPr lang="en-US" sz="2000" dirty="0"/>
          </a:p>
          <a:p>
            <a:pPr marL="133350" indent="-133350">
              <a:buFont typeface="Arial" panose="020B0604020202020204" pitchFamily="34" charset="0"/>
              <a:buChar char="•"/>
            </a:pPr>
            <a:r>
              <a:rPr lang="ka-GE" sz="2000" dirty="0"/>
              <a:t>ბევრ სააგენტოს</a:t>
            </a:r>
            <a:endParaRPr lang="en-US" sz="2000" dirty="0"/>
          </a:p>
          <a:p>
            <a:pPr marL="133350" indent="-133350">
              <a:buFont typeface="Arial" panose="020B0604020202020204" pitchFamily="34" charset="0"/>
              <a:buChar char="•"/>
            </a:pPr>
            <a:r>
              <a:rPr lang="ka-GE" sz="2000" dirty="0"/>
              <a:t>ზოგიერთ არასამთავრობო ორგანიზაციას </a:t>
            </a:r>
            <a:endParaRPr lang="en-US" sz="2000" dirty="0"/>
          </a:p>
          <a:p>
            <a:pPr marL="133350" indent="-133350">
              <a:buFont typeface="Arial" panose="020B0604020202020204" pitchFamily="34" charset="0"/>
              <a:buChar char="•"/>
            </a:pPr>
            <a:r>
              <a:rPr lang="ka-GE" sz="2000" dirty="0"/>
              <a:t>კერძო სექტორის ზოგ წარმომადგენელს</a:t>
            </a:r>
            <a:endParaRPr lang="en-US" sz="2000" dirty="0"/>
          </a:p>
        </p:txBody>
      </p:sp>
      <p:sp>
        <p:nvSpPr>
          <p:cNvPr id="5" name="TextBox 4">
            <a:extLst>
              <a:ext uri="{FF2B5EF4-FFF2-40B4-BE49-F238E27FC236}">
                <a16:creationId xmlns:a16="http://schemas.microsoft.com/office/drawing/2014/main" id="{0341DF2A-A03B-8945-A45E-916CC76E2E80}"/>
              </a:ext>
            </a:extLst>
          </p:cNvPr>
          <p:cNvSpPr txBox="1"/>
          <p:nvPr/>
        </p:nvSpPr>
        <p:spPr>
          <a:xfrm>
            <a:off x="7996984" y="4148563"/>
            <a:ext cx="3119717" cy="2462213"/>
          </a:xfrm>
          <a:prstGeom prst="rect">
            <a:avLst/>
          </a:prstGeom>
          <a:noFill/>
        </p:spPr>
        <p:txBody>
          <a:bodyPr wrap="square" rtlCol="0">
            <a:spAutoFit/>
          </a:bodyPr>
          <a:lstStyle/>
          <a:p>
            <a:r>
              <a:rPr lang="ka-GE" sz="2200" b="1" dirty="0"/>
              <a:t>პროცესი ყოველთვის არ არის</a:t>
            </a:r>
            <a:r>
              <a:rPr lang="en-US" sz="2200" b="1" dirty="0"/>
              <a:t>:</a:t>
            </a:r>
          </a:p>
          <a:p>
            <a:pPr marL="177800" indent="-177800">
              <a:buFont typeface="Arial" panose="020B0604020202020204" pitchFamily="34" charset="0"/>
              <a:buChar char="•"/>
            </a:pPr>
            <a:r>
              <a:rPr lang="ka-GE" sz="2200" dirty="0"/>
              <a:t>„იდეალური“</a:t>
            </a:r>
            <a:endParaRPr lang="en-US" sz="2200" dirty="0"/>
          </a:p>
          <a:p>
            <a:pPr marL="177800" indent="-177800">
              <a:buFont typeface="Arial" panose="020B0604020202020204" pitchFamily="34" charset="0"/>
              <a:buChar char="•"/>
            </a:pPr>
            <a:r>
              <a:rPr lang="ka-GE" sz="2200" dirty="0"/>
              <a:t>რაციონალური</a:t>
            </a:r>
            <a:endParaRPr lang="en-US" sz="2200" dirty="0"/>
          </a:p>
          <a:p>
            <a:pPr marL="177800" indent="-177800">
              <a:buFont typeface="Arial" panose="020B0604020202020204" pitchFamily="34" charset="0"/>
              <a:buChar char="•"/>
            </a:pPr>
            <a:r>
              <a:rPr lang="ka-GE" sz="2200" dirty="0"/>
              <a:t>კოორდინირებული </a:t>
            </a:r>
            <a:endParaRPr lang="en-US" sz="2200" dirty="0"/>
          </a:p>
          <a:p>
            <a:pPr marL="177800" indent="-177800">
              <a:buFont typeface="Arial" panose="020B0604020202020204" pitchFamily="34" charset="0"/>
              <a:buChar char="•"/>
            </a:pPr>
            <a:r>
              <a:rPr lang="ka-GE" sz="2200" dirty="0"/>
              <a:t>ერთიანი</a:t>
            </a:r>
            <a:endParaRPr lang="en-US" sz="2200" dirty="0"/>
          </a:p>
          <a:p>
            <a:pPr marL="177800" indent="-177800">
              <a:buFont typeface="Arial" panose="020B0604020202020204" pitchFamily="34" charset="0"/>
              <a:buChar char="•"/>
            </a:pPr>
            <a:r>
              <a:rPr lang="ka-GE" sz="2200" dirty="0"/>
              <a:t>ეფექტური</a:t>
            </a:r>
            <a:endParaRPr lang="en-US" sz="2200" dirty="0"/>
          </a:p>
        </p:txBody>
      </p:sp>
      <p:sp>
        <p:nvSpPr>
          <p:cNvPr id="7" name="Slide Number Placeholder 6"/>
          <p:cNvSpPr>
            <a:spLocks noGrp="1"/>
          </p:cNvSpPr>
          <p:nvPr>
            <p:ph type="sldNum" sz="quarter" idx="12"/>
          </p:nvPr>
        </p:nvSpPr>
        <p:spPr/>
        <p:txBody>
          <a:bodyPr/>
          <a:lstStyle/>
          <a:p>
            <a:fld id="{11347195-26C9-D64A-B1D7-50AB555AB9A6}" type="slidenum">
              <a:rPr lang="en-US" smtClean="0"/>
              <a:t>25</a:t>
            </a:fld>
            <a:endParaRPr lang="en-US" dirty="0"/>
          </a:p>
        </p:txBody>
      </p:sp>
    </p:spTree>
    <p:extLst>
      <p:ext uri="{BB962C8B-B14F-4D97-AF65-F5344CB8AC3E}">
        <p14:creationId xmlns:p14="http://schemas.microsoft.com/office/powerpoint/2010/main" val="230193287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p:nvPr/>
        </p:nvSpPr>
        <p:spPr>
          <a:xfrm>
            <a:off x="887689" y="1851663"/>
            <a:ext cx="10319498" cy="389979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gn="just">
              <a:lnSpc>
                <a:spcPct val="150000"/>
              </a:lnSpc>
              <a:buFont typeface="Arial" panose="020B0604020202020204" pitchFamily="34" charset="0"/>
              <a:buChar char="•"/>
            </a:pPr>
            <a:r>
              <a:rPr lang="ka-GE" sz="2400" dirty="0">
                <a:effectLst/>
                <a:ea typeface="Calibri" charset="0"/>
                <a:cs typeface="Times New Roman" charset="0"/>
              </a:rPr>
              <a:t>ჯგუფებმა უნდა განსაზღვროს ერთი თემა, რომელზეც კურსის დასრულებამდე </a:t>
            </a:r>
            <a:r>
              <a:rPr lang="ka-GE" sz="2400" dirty="0">
                <a:cs typeface="Times New Roman" charset="0"/>
              </a:rPr>
              <a:t>იმუშავებთ და შექმნით სტრატეგიას და სამოქმედო გეგმას. </a:t>
            </a:r>
          </a:p>
          <a:p>
            <a:pPr marL="285750" indent="-285750" algn="just">
              <a:lnSpc>
                <a:spcPct val="150000"/>
              </a:lnSpc>
              <a:buFont typeface="Arial" panose="020B0604020202020204" pitchFamily="34" charset="0"/>
              <a:buChar char="•"/>
            </a:pPr>
            <a:endParaRPr lang="ka-GE" sz="2400" dirty="0">
              <a:cs typeface="Times New Roman" charset="0"/>
            </a:endParaRPr>
          </a:p>
          <a:p>
            <a:pPr marL="285750" indent="-285750" algn="just">
              <a:lnSpc>
                <a:spcPct val="150000"/>
              </a:lnSpc>
              <a:buFont typeface="Arial" panose="020B0604020202020204" pitchFamily="34" charset="0"/>
              <a:buChar char="•"/>
            </a:pPr>
            <a:r>
              <a:rPr lang="ka-GE" sz="2400" dirty="0">
                <a:cs typeface="Times New Roman" charset="0"/>
              </a:rPr>
              <a:t>ასევე განიხილეთ, რომელი უწყებების ჩართვა დაგჭირდებათ აღნიშნულ თემაზე პოლიტიკის შემუშავებისთვის.</a:t>
            </a:r>
            <a:endParaRPr lang="ka-GE" sz="2400" dirty="0"/>
          </a:p>
        </p:txBody>
      </p:sp>
      <p:sp>
        <p:nvSpPr>
          <p:cNvPr id="2" name="TextBox 1"/>
          <p:cNvSpPr txBox="1"/>
          <p:nvPr/>
        </p:nvSpPr>
        <p:spPr>
          <a:xfrm>
            <a:off x="410817" y="498945"/>
            <a:ext cx="8199783" cy="1077218"/>
          </a:xfrm>
          <a:prstGeom prst="rect">
            <a:avLst/>
          </a:prstGeom>
          <a:noFill/>
        </p:spPr>
        <p:txBody>
          <a:bodyPr wrap="square" rtlCol="0">
            <a:spAutoFit/>
          </a:bodyPr>
          <a:lstStyle/>
          <a:p>
            <a:pPr algn="ctr"/>
            <a:r>
              <a:rPr lang="ka-GE" sz="3200" b="1" dirty="0">
                <a:latin typeface="+mj-lt"/>
              </a:rPr>
              <a:t>პოლიტიკის დოკუმენტზე მუშაობა</a:t>
            </a:r>
            <a:r>
              <a:rPr lang="sk-SK" sz="3200" b="1" dirty="0">
                <a:latin typeface="+mj-lt"/>
              </a:rPr>
              <a:t>: </a:t>
            </a:r>
            <a:r>
              <a:rPr lang="ka-GE" sz="3200" b="1" dirty="0">
                <a:latin typeface="+mj-lt"/>
              </a:rPr>
              <a:t>თემატური ჯგუფის სავარჯიშო</a:t>
            </a:r>
            <a:endParaRPr lang="en-US" sz="3200" b="1" dirty="0">
              <a:latin typeface="+mj-lt"/>
            </a:endParaRPr>
          </a:p>
        </p:txBody>
      </p:sp>
      <p:sp>
        <p:nvSpPr>
          <p:cNvPr id="7" name="Slide Number Placeholder 6"/>
          <p:cNvSpPr>
            <a:spLocks noGrp="1"/>
          </p:cNvSpPr>
          <p:nvPr>
            <p:ph type="sldNum" sz="quarter" idx="12"/>
          </p:nvPr>
        </p:nvSpPr>
        <p:spPr/>
        <p:txBody>
          <a:bodyPr/>
          <a:lstStyle/>
          <a:p>
            <a:fld id="{11347195-26C9-D64A-B1D7-50AB555AB9A6}" type="slidenum">
              <a:rPr lang="en-US" smtClean="0"/>
              <a:t>26</a:t>
            </a:fld>
            <a:endParaRPr lang="en-US"/>
          </a:p>
        </p:txBody>
      </p:sp>
      <p:pic>
        <p:nvPicPr>
          <p:cNvPr id="5" name="Picture 4">
            <a:extLst>
              <a:ext uri="{FF2B5EF4-FFF2-40B4-BE49-F238E27FC236}">
                <a16:creationId xmlns:a16="http://schemas.microsoft.com/office/drawing/2014/main" id="{96FAF985-BC01-B240-A0BB-7E7EBFA693F7}"/>
              </a:ext>
            </a:extLst>
          </p:cNvPr>
          <p:cNvPicPr>
            <a:picLocks noChangeAspect="1"/>
          </p:cNvPicPr>
          <p:nvPr/>
        </p:nvPicPr>
        <p:blipFill>
          <a:blip r:embed="rId3"/>
          <a:stretch>
            <a:fillRect/>
          </a:stretch>
        </p:blipFill>
        <p:spPr>
          <a:xfrm>
            <a:off x="8805578" y="173960"/>
            <a:ext cx="3209925" cy="1419225"/>
          </a:xfrm>
          <a:prstGeom prst="rect">
            <a:avLst/>
          </a:prstGeom>
        </p:spPr>
      </p:pic>
    </p:spTree>
    <p:extLst>
      <p:ext uri="{BB962C8B-B14F-4D97-AF65-F5344CB8AC3E}">
        <p14:creationId xmlns:p14="http://schemas.microsoft.com/office/powerpoint/2010/main" val="106294328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4816D-8D98-B746-B95A-E0FA5E279202}"/>
              </a:ext>
            </a:extLst>
          </p:cNvPr>
          <p:cNvPicPr/>
          <p:nvPr/>
        </p:nvPicPr>
        <p:blipFill rotWithShape="1">
          <a:blip r:embed="rId3" cstate="print">
            <a:extLst>
              <a:ext uri="{28A0092B-C50C-407E-A947-70E740481C1C}">
                <a14:useLocalDpi xmlns:a14="http://schemas.microsoft.com/office/drawing/2010/main" val="0"/>
              </a:ext>
            </a:extLst>
          </a:blip>
          <a:srcRect l="2489" t="3200" r="2764" b="3400"/>
          <a:stretch/>
        </p:blipFill>
        <p:spPr bwMode="auto">
          <a:xfrm>
            <a:off x="2339008" y="1407575"/>
            <a:ext cx="6696504" cy="476075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C7DC8D2A-F4BB-D749-86FB-CC9F95B2FFE2}"/>
              </a:ext>
            </a:extLst>
          </p:cNvPr>
          <p:cNvSpPr txBox="1"/>
          <p:nvPr/>
        </p:nvSpPr>
        <p:spPr>
          <a:xfrm>
            <a:off x="770561" y="6327758"/>
            <a:ext cx="10649499"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გვ.13</a:t>
            </a:r>
            <a:endParaRPr lang="en-US" dirty="0"/>
          </a:p>
          <a:p>
            <a:endParaRPr lang="en-US" dirty="0"/>
          </a:p>
        </p:txBody>
      </p:sp>
      <p:sp>
        <p:nvSpPr>
          <p:cNvPr id="7" name="Rectangle 6">
            <a:extLst>
              <a:ext uri="{FF2B5EF4-FFF2-40B4-BE49-F238E27FC236}">
                <a16:creationId xmlns:a16="http://schemas.microsoft.com/office/drawing/2014/main" id="{E8C812E7-F23B-FF47-A39C-288D600BF96C}"/>
              </a:ext>
            </a:extLst>
          </p:cNvPr>
          <p:cNvSpPr/>
          <p:nvPr/>
        </p:nvSpPr>
        <p:spPr>
          <a:xfrm>
            <a:off x="770562" y="211966"/>
            <a:ext cx="10284431" cy="1006750"/>
          </a:xfrm>
          <a:prstGeom prst="rect">
            <a:avLst/>
          </a:prstGeom>
        </p:spPr>
        <p:txBody>
          <a:bodyPr wrap="square">
            <a:spAutoFit/>
          </a:bodyPr>
          <a:lstStyle/>
          <a:p>
            <a:pPr algn="ctr">
              <a:lnSpc>
                <a:spcPct val="107000"/>
              </a:lnSpc>
              <a:spcAft>
                <a:spcPts val="0"/>
              </a:spcAft>
            </a:pPr>
            <a:r>
              <a:rPr lang="ka-GE" sz="2800" b="1" dirty="0">
                <a:ea typeface="Calibri" panose="020F0502020204030204" pitchFamily="34" charset="0"/>
                <a:cs typeface="Times New Roman" panose="02020603050405020304" pitchFamily="18" charset="0"/>
              </a:rPr>
              <a:t>პოლიტიკის ციკლი საქართველოს პოლიტიკის დაგეგმვისა და კოორდინაციის სისტემაში</a:t>
            </a:r>
            <a:endParaRPr lang="en-GB" sz="2800" b="1" dirty="0">
              <a:effectLs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E1F57A7-B30A-A444-A5A5-13E88AF00554}"/>
              </a:ext>
            </a:extLst>
          </p:cNvPr>
          <p:cNvSpPr/>
          <p:nvPr/>
        </p:nvSpPr>
        <p:spPr>
          <a:xfrm>
            <a:off x="114300" y="2159000"/>
            <a:ext cx="2070100" cy="1308100"/>
          </a:xfrm>
          <a:prstGeom prst="rect">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ka-GE" dirty="0">
                <a:solidFill>
                  <a:schemeClr val="tx1"/>
                </a:solidFill>
              </a:rPr>
              <a:t>იტერაციული</a:t>
            </a:r>
          </a:p>
          <a:p>
            <a:pPr marL="285750" indent="-285750">
              <a:buFont typeface="Wingdings" pitchFamily="2" charset="2"/>
              <a:buChar char="ü"/>
            </a:pPr>
            <a:r>
              <a:rPr lang="ka-GE" dirty="0">
                <a:solidFill>
                  <a:schemeClr val="tx1"/>
                </a:solidFill>
              </a:rPr>
              <a:t>ინტერაქტიული</a:t>
            </a:r>
          </a:p>
          <a:p>
            <a:pPr marL="285750" indent="-285750">
              <a:buFont typeface="Wingdings" pitchFamily="2" charset="2"/>
              <a:buChar char="ü"/>
            </a:pPr>
            <a:r>
              <a:rPr lang="ka-GE" dirty="0">
                <a:solidFill>
                  <a:schemeClr val="tx1"/>
                </a:solidFill>
              </a:rPr>
              <a:t>ინკლუზიური</a:t>
            </a:r>
            <a:endParaRPr lang="en-US" dirty="0">
              <a:solidFill>
                <a:schemeClr val="tx1"/>
              </a:solidFill>
            </a:endParaRPr>
          </a:p>
        </p:txBody>
      </p:sp>
    </p:spTree>
    <p:extLst>
      <p:ext uri="{BB962C8B-B14F-4D97-AF65-F5344CB8AC3E}">
        <p14:creationId xmlns:p14="http://schemas.microsoft.com/office/powerpoint/2010/main" val="426564806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74CC2BF-8B65-5142-ABB1-21E2522C6020}"/>
              </a:ext>
            </a:extLst>
          </p:cNvPr>
          <p:cNvSpPr/>
          <p:nvPr/>
        </p:nvSpPr>
        <p:spPr>
          <a:xfrm>
            <a:off x="3861369" y="346660"/>
            <a:ext cx="4725070" cy="610488"/>
          </a:xfrm>
          <a:prstGeom prst="rect">
            <a:avLst/>
          </a:prstGeom>
        </p:spPr>
        <p:txBody>
          <a:bodyPr wrap="square">
            <a:spAutoFit/>
          </a:bodyPr>
          <a:lstStyle/>
          <a:p>
            <a:pPr algn="ctr">
              <a:lnSpc>
                <a:spcPct val="107000"/>
              </a:lnSpc>
              <a:spcBef>
                <a:spcPts val="1200"/>
              </a:spcBef>
              <a:spcAft>
                <a:spcPts val="0"/>
              </a:spcAft>
            </a:pPr>
            <a:r>
              <a:rPr lang="ka-GE" sz="3200" b="1" kern="0" dirty="0">
                <a:ea typeface="Times New Roman" panose="02020603050405020304" pitchFamily="18" charset="0"/>
                <a:cs typeface="Times New Roman" panose="02020603050405020304" pitchFamily="18" charset="0"/>
              </a:rPr>
              <a:t>პოლიტიკის დაგეგმვა</a:t>
            </a:r>
            <a:r>
              <a:rPr lang="en-US" sz="3200" b="1" kern="0" dirty="0">
                <a:ea typeface="Times New Roman" panose="02020603050405020304" pitchFamily="18" charset="0"/>
                <a:cs typeface="Times New Roman" panose="02020603050405020304" pitchFamily="18" charset="0"/>
              </a:rPr>
              <a:t>*</a:t>
            </a:r>
            <a:endParaRPr lang="en-GB" sz="2800" dirty="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F8C283F-E7F7-594E-A048-C8F8FFF0CD7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949591" y="1439263"/>
            <a:ext cx="6242409" cy="4109129"/>
          </a:xfrm>
          <a:prstGeom prst="rect">
            <a:avLst/>
          </a:prstGeom>
        </p:spPr>
      </p:pic>
      <p:sp>
        <p:nvSpPr>
          <p:cNvPr id="9" name="TextBox 8">
            <a:extLst>
              <a:ext uri="{FF2B5EF4-FFF2-40B4-BE49-F238E27FC236}">
                <a16:creationId xmlns:a16="http://schemas.microsoft.com/office/drawing/2014/main" id="{2FA99FB3-0351-A64D-85BB-A767DD7CF328}"/>
              </a:ext>
            </a:extLst>
          </p:cNvPr>
          <p:cNvSpPr txBox="1"/>
          <p:nvPr/>
        </p:nvSpPr>
        <p:spPr>
          <a:xfrm>
            <a:off x="627578" y="1350363"/>
            <a:ext cx="5185027" cy="5047536"/>
          </a:xfrm>
          <a:prstGeom prst="rect">
            <a:avLst/>
          </a:prstGeom>
          <a:noFill/>
        </p:spPr>
        <p:txBody>
          <a:bodyPr wrap="square" rtlCol="0">
            <a:spAutoFit/>
          </a:bodyPr>
          <a:lstStyle/>
          <a:p>
            <a:pPr>
              <a:spcAft>
                <a:spcPts val="1200"/>
              </a:spcAft>
            </a:pPr>
            <a:r>
              <a:rPr lang="ka-GE" sz="2100" dirty="0">
                <a:ea typeface="Calibri" panose="020F0502020204030204" pitchFamily="34" charset="0"/>
                <a:cs typeface="Times New Roman" panose="02020603050405020304" pitchFamily="18" charset="0"/>
              </a:rPr>
              <a:t>პოლიტიკის დაგეგმვის პროცესი შემდეგი ეტაპებისგან შედგება</a:t>
            </a:r>
            <a:r>
              <a:rPr lang="en-US" sz="2100" dirty="0">
                <a:ea typeface="Calibri" panose="020F0502020204030204" pitchFamily="34" charset="0"/>
                <a:cs typeface="Times New Roman" panose="02020603050405020304" pitchFamily="18" charset="0"/>
              </a:rPr>
              <a:t>:</a:t>
            </a:r>
          </a:p>
          <a:p>
            <a:pPr marL="342900" indent="-342900">
              <a:spcAft>
                <a:spcPts val="1200"/>
              </a:spcAft>
              <a:buFont typeface="Arial" panose="020B0604020202020204" pitchFamily="34" charset="0"/>
              <a:buChar char="•"/>
            </a:pPr>
            <a:r>
              <a:rPr lang="ka-GE" sz="2100" dirty="0">
                <a:ea typeface="Calibri" panose="020F0502020204030204" pitchFamily="34" charset="0"/>
                <a:cs typeface="Times New Roman" panose="02020603050405020304" pitchFamily="18" charset="0"/>
              </a:rPr>
              <a:t>სიტუაციის ანალიზი </a:t>
            </a:r>
          </a:p>
          <a:p>
            <a:pPr marL="342900" indent="-342900">
              <a:spcAft>
                <a:spcPts val="1200"/>
              </a:spcAft>
              <a:buFont typeface="Arial" panose="020B0604020202020204" pitchFamily="34" charset="0"/>
              <a:buChar char="•"/>
            </a:pPr>
            <a:r>
              <a:rPr lang="ka-GE" sz="2100" dirty="0">
                <a:ea typeface="Calibri" panose="020F0502020204030204" pitchFamily="34" charset="0"/>
                <a:cs typeface="Times New Roman" panose="02020603050405020304" pitchFamily="18" charset="0"/>
              </a:rPr>
              <a:t>პრიორიტეტიზაცია</a:t>
            </a:r>
            <a:endParaRPr lang="en-US" sz="2100" dirty="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ka-GE" sz="2100" dirty="0">
                <a:ea typeface="Calibri" panose="020F0502020204030204" pitchFamily="34" charset="0"/>
                <a:cs typeface="Times New Roman" panose="02020603050405020304" pitchFamily="18" charset="0"/>
              </a:rPr>
              <a:t>მიზნებისა და ამოცანების განსაზღვრა ლოგიკური ჩარჩოს საფუძველზე</a:t>
            </a:r>
          </a:p>
          <a:p>
            <a:pPr marL="342900" indent="-342900">
              <a:spcAft>
                <a:spcPts val="1200"/>
              </a:spcAft>
              <a:buFont typeface="Arial" panose="020B0604020202020204" pitchFamily="34" charset="0"/>
              <a:buChar char="•"/>
            </a:pPr>
            <a:r>
              <a:rPr lang="ka-GE" sz="2100" dirty="0">
                <a:ea typeface="Calibri" panose="020F0502020204030204" pitchFamily="34" charset="0"/>
                <a:cs typeface="Times New Roman" panose="02020603050405020304" pitchFamily="18" charset="0"/>
              </a:rPr>
              <a:t>ინდიკატორებისა და მაჩვენებლების განსაზღვრა</a:t>
            </a:r>
            <a:endParaRPr lang="en-US" sz="2100" dirty="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ka-GE" sz="2100" dirty="0">
                <a:ea typeface="Calibri" panose="020F0502020204030204" pitchFamily="34" charset="0"/>
                <a:cs typeface="Times New Roman" panose="02020603050405020304" pitchFamily="18" charset="0"/>
              </a:rPr>
              <a:t>სამოქმედო გეგმის შემუშავება</a:t>
            </a:r>
            <a:endParaRPr lang="en-US" sz="2100" dirty="0">
              <a:ea typeface="Calibri" panose="020F0502020204030204" pitchFamily="34" charset="0"/>
              <a:cs typeface="Times New Roman" panose="02020603050405020304" pitchFamily="18" charset="0"/>
            </a:endParaRPr>
          </a:p>
          <a:p>
            <a:pPr marL="342900" indent="-342900">
              <a:spcAft>
                <a:spcPts val="1200"/>
              </a:spcAft>
              <a:buFont typeface="Arial" panose="020B0604020202020204" pitchFamily="34" charset="0"/>
              <a:buChar char="•"/>
            </a:pPr>
            <a:r>
              <a:rPr lang="ka-GE" sz="2100" dirty="0">
                <a:ea typeface="Calibri" panose="020F0502020204030204" pitchFamily="34" charset="0"/>
                <a:cs typeface="Times New Roman" panose="02020603050405020304" pitchFamily="18" charset="0"/>
              </a:rPr>
              <a:t>ბიუჯეტირება და საჯარო კონსულტირება</a:t>
            </a:r>
          </a:p>
          <a:p>
            <a:pPr marL="342900" indent="-342900">
              <a:spcAft>
                <a:spcPts val="1200"/>
              </a:spcAft>
              <a:buFont typeface="Arial" panose="020B0604020202020204" pitchFamily="34" charset="0"/>
              <a:buChar char="•"/>
            </a:pPr>
            <a:r>
              <a:rPr lang="ka-GE" sz="2100" dirty="0">
                <a:ea typeface="Calibri" panose="020F0502020204030204" pitchFamily="34" charset="0"/>
                <a:cs typeface="Times New Roman" panose="02020603050405020304" pitchFamily="18" charset="0"/>
              </a:rPr>
              <a:t>დამტკიცება </a:t>
            </a:r>
            <a:endParaRPr lang="en-US" sz="2100" dirty="0"/>
          </a:p>
        </p:txBody>
      </p:sp>
      <p:sp>
        <p:nvSpPr>
          <p:cNvPr id="10" name="TextBox 9">
            <a:extLst>
              <a:ext uri="{FF2B5EF4-FFF2-40B4-BE49-F238E27FC236}">
                <a16:creationId xmlns:a16="http://schemas.microsoft.com/office/drawing/2014/main" id="{8E345BEE-C626-6E4E-8F4F-7F30FDFA36B1}"/>
              </a:ext>
            </a:extLst>
          </p:cNvPr>
          <p:cNvSpPr txBox="1"/>
          <p:nvPr/>
        </p:nvSpPr>
        <p:spPr>
          <a:xfrm>
            <a:off x="367130" y="6345320"/>
            <a:ext cx="11750658"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გვ.16</a:t>
            </a:r>
            <a:endParaRPr lang="en-US" dirty="0"/>
          </a:p>
          <a:p>
            <a:endParaRPr lang="en-US" dirty="0"/>
          </a:p>
        </p:txBody>
      </p:sp>
    </p:spTree>
    <p:extLst>
      <p:ext uri="{BB962C8B-B14F-4D97-AF65-F5344CB8AC3E}">
        <p14:creationId xmlns:p14="http://schemas.microsoft.com/office/powerpoint/2010/main" val="170105099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376518"/>
            <a:ext cx="10515600" cy="1325563"/>
          </a:xfrm>
        </p:spPr>
        <p:txBody>
          <a:bodyPr>
            <a:normAutofit/>
          </a:bodyPr>
          <a:lstStyle/>
          <a:p>
            <a:r>
              <a:rPr lang="ka-GE" sz="3200" b="1" dirty="0"/>
              <a:t>ჯგუფური სავარჯიშო</a:t>
            </a:r>
            <a:r>
              <a:rPr lang="sk-SK" sz="3200" b="1" dirty="0"/>
              <a:t>: </a:t>
            </a:r>
            <a:r>
              <a:rPr lang="ka-GE" sz="3200" b="1" dirty="0"/>
              <a:t>ტერმინების განსაზღვრა</a:t>
            </a:r>
            <a:endParaRPr lang="en-GB" sz="3200" b="1" dirty="0"/>
          </a:p>
        </p:txBody>
      </p:sp>
      <p:sp>
        <p:nvSpPr>
          <p:cNvPr id="3" name="Content Placeholder 2"/>
          <p:cNvSpPr>
            <a:spLocks noGrp="1"/>
          </p:cNvSpPr>
          <p:nvPr>
            <p:ph idx="4294967295"/>
          </p:nvPr>
        </p:nvSpPr>
        <p:spPr>
          <a:xfrm>
            <a:off x="838200" y="1702081"/>
            <a:ext cx="10515600" cy="5019394"/>
          </a:xfrm>
        </p:spPr>
        <p:txBody>
          <a:bodyPr>
            <a:normAutofit/>
          </a:bodyPr>
          <a:lstStyle/>
          <a:p>
            <a:r>
              <a:rPr lang="ka-GE" dirty="0"/>
              <a:t>ჯგუფებში წაიკითხეთ და განიხილეთ ტერმინები</a:t>
            </a:r>
          </a:p>
          <a:p>
            <a:endParaRPr lang="ka-GE" sz="1000" dirty="0"/>
          </a:p>
          <a:p>
            <a:r>
              <a:rPr lang="ka-GE" dirty="0"/>
              <a:t>ჯგუფებში წაიკითხეთ და განიხილეთ ტერმინების განმარტებები</a:t>
            </a:r>
          </a:p>
          <a:p>
            <a:endParaRPr lang="ka-GE" sz="1000" dirty="0"/>
          </a:p>
          <a:p>
            <a:r>
              <a:rPr lang="ka-GE" dirty="0"/>
              <a:t>ერთმანეთს დაუკავშირეთ ტერმინები და მათი განმარტებები </a:t>
            </a:r>
          </a:p>
        </p:txBody>
      </p:sp>
      <p:sp>
        <p:nvSpPr>
          <p:cNvPr id="4" name="Slide Number Placeholder 3"/>
          <p:cNvSpPr>
            <a:spLocks noGrp="1"/>
          </p:cNvSpPr>
          <p:nvPr>
            <p:ph type="sldNum" sz="quarter" idx="12"/>
          </p:nvPr>
        </p:nvSpPr>
        <p:spPr/>
        <p:txBody>
          <a:bodyPr/>
          <a:lstStyle/>
          <a:p>
            <a:fld id="{11347195-26C9-D64A-B1D7-50AB555AB9A6}" type="slidenum">
              <a:rPr lang="en-US" smtClean="0"/>
              <a:t>29</a:t>
            </a:fld>
            <a:endParaRPr lang="en-US"/>
          </a:p>
        </p:txBody>
      </p:sp>
      <p:pic>
        <p:nvPicPr>
          <p:cNvPr id="5" name="Picture 4">
            <a:extLst>
              <a:ext uri="{FF2B5EF4-FFF2-40B4-BE49-F238E27FC236}">
                <a16:creationId xmlns:a16="http://schemas.microsoft.com/office/drawing/2014/main" id="{EA0362E9-6858-4145-A7DE-EBF3FCD8DC23}"/>
              </a:ext>
            </a:extLst>
          </p:cNvPr>
          <p:cNvPicPr>
            <a:picLocks noChangeAspect="1"/>
          </p:cNvPicPr>
          <p:nvPr/>
        </p:nvPicPr>
        <p:blipFill>
          <a:blip r:embed="rId2"/>
          <a:stretch>
            <a:fillRect/>
          </a:stretch>
        </p:blipFill>
        <p:spPr>
          <a:xfrm>
            <a:off x="9621520" y="170034"/>
            <a:ext cx="2660319" cy="1249191"/>
          </a:xfrm>
          <a:prstGeom prst="rect">
            <a:avLst/>
          </a:prstGeom>
        </p:spPr>
      </p:pic>
    </p:spTree>
    <p:extLst>
      <p:ext uri="{BB962C8B-B14F-4D97-AF65-F5344CB8AC3E}">
        <p14:creationId xmlns:p14="http://schemas.microsoft.com/office/powerpoint/2010/main" val="372437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112" y="0"/>
            <a:ext cx="1219200" cy="6858003"/>
            <a:chOff x="0" y="-3"/>
            <a:chExt cx="1219200" cy="6858003"/>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69599" y="88839"/>
              <a:ext cx="1080000" cy="1080000"/>
            </a:xfrm>
            <a:prstGeom prst="rect">
              <a:avLst/>
            </a:prstGeom>
          </p:spPr>
        </p:pic>
      </p:grpSp>
      <p:sp>
        <p:nvSpPr>
          <p:cNvPr id="17" name="Block Arc 16"/>
          <p:cNvSpPr/>
          <p:nvPr/>
        </p:nvSpPr>
        <p:spPr>
          <a:xfrm>
            <a:off x="3747019" y="1647574"/>
            <a:ext cx="5652354" cy="4738285"/>
          </a:xfrm>
          <a:prstGeom prst="blockArc">
            <a:avLst>
              <a:gd name="adj1" fmla="val 12600000"/>
              <a:gd name="adj2" fmla="val 16200000"/>
              <a:gd name="adj3" fmla="val 4534"/>
            </a:avLst>
          </a:prstGeom>
          <a:solidFill>
            <a:schemeClr val="accent1">
              <a:lumMod val="75000"/>
            </a:schemeClr>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8" name="Block Arc 17"/>
          <p:cNvSpPr/>
          <p:nvPr/>
        </p:nvSpPr>
        <p:spPr>
          <a:xfrm>
            <a:off x="3747019" y="1647574"/>
            <a:ext cx="5652354" cy="4738285"/>
          </a:xfrm>
          <a:prstGeom prst="blockArc">
            <a:avLst>
              <a:gd name="adj1" fmla="val 9000000"/>
              <a:gd name="adj2" fmla="val 12600000"/>
              <a:gd name="adj3" fmla="val 4534"/>
            </a:avLst>
          </a:prstGeom>
          <a:solidFill>
            <a:schemeClr val="accent1">
              <a:lumMod val="75000"/>
            </a:schemeClr>
          </a:solidFill>
        </p:spPr>
        <p:style>
          <a:lnRef idx="0">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9" name="Block Arc 18"/>
          <p:cNvSpPr/>
          <p:nvPr/>
        </p:nvSpPr>
        <p:spPr>
          <a:xfrm>
            <a:off x="3747019" y="1647574"/>
            <a:ext cx="5652354" cy="4738285"/>
          </a:xfrm>
          <a:prstGeom prst="blockArc">
            <a:avLst>
              <a:gd name="adj1" fmla="val 5400000"/>
              <a:gd name="adj2" fmla="val 9000000"/>
              <a:gd name="adj3" fmla="val 4534"/>
            </a:avLst>
          </a:prstGeom>
          <a:solidFill>
            <a:schemeClr val="accent1">
              <a:lumMod val="75000"/>
            </a:schemeClr>
          </a:solidFill>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0" name="Block Arc 19"/>
          <p:cNvSpPr/>
          <p:nvPr/>
        </p:nvSpPr>
        <p:spPr>
          <a:xfrm>
            <a:off x="3747019" y="1647574"/>
            <a:ext cx="5652354" cy="4738285"/>
          </a:xfrm>
          <a:prstGeom prst="blockArc">
            <a:avLst>
              <a:gd name="adj1" fmla="val 1800000"/>
              <a:gd name="adj2" fmla="val 5400000"/>
              <a:gd name="adj3" fmla="val 4534"/>
            </a:avLst>
          </a:prstGeom>
          <a:solidFill>
            <a:schemeClr val="accent1">
              <a:lumMod val="7500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1" name="Block Arc 20"/>
          <p:cNvSpPr/>
          <p:nvPr/>
        </p:nvSpPr>
        <p:spPr>
          <a:xfrm>
            <a:off x="3747019" y="1647574"/>
            <a:ext cx="5652354" cy="4738285"/>
          </a:xfrm>
          <a:prstGeom prst="blockArc">
            <a:avLst>
              <a:gd name="adj1" fmla="val 19800000"/>
              <a:gd name="adj2" fmla="val 1800000"/>
              <a:gd name="adj3" fmla="val 4534"/>
            </a:avLst>
          </a:prstGeom>
          <a:solidFill>
            <a:schemeClr val="accent1">
              <a:lumMod val="75000"/>
            </a:schemeClr>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2" name="Block Arc 21"/>
          <p:cNvSpPr/>
          <p:nvPr/>
        </p:nvSpPr>
        <p:spPr>
          <a:xfrm>
            <a:off x="3747019" y="1647574"/>
            <a:ext cx="5652354" cy="4738285"/>
          </a:xfrm>
          <a:prstGeom prst="blockArc">
            <a:avLst>
              <a:gd name="adj1" fmla="val 16200000"/>
              <a:gd name="adj2" fmla="val 19800000"/>
              <a:gd name="adj3" fmla="val 4534"/>
            </a:avLst>
          </a:prstGeom>
          <a:solidFill>
            <a:schemeClr val="accent1">
              <a:lumMod val="75000"/>
            </a:schemeClr>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Freeform 22"/>
          <p:cNvSpPr/>
          <p:nvPr/>
        </p:nvSpPr>
        <p:spPr>
          <a:xfrm>
            <a:off x="5320091" y="2991960"/>
            <a:ext cx="2537354" cy="2033581"/>
          </a:xfrm>
          <a:custGeom>
            <a:avLst/>
            <a:gdLst>
              <a:gd name="connsiteX0" fmla="*/ 0 w 2572450"/>
              <a:gd name="connsiteY0" fmla="*/ 1112266 h 2224531"/>
              <a:gd name="connsiteX1" fmla="*/ 1286225 w 2572450"/>
              <a:gd name="connsiteY1" fmla="*/ 0 h 2224531"/>
              <a:gd name="connsiteX2" fmla="*/ 2572450 w 2572450"/>
              <a:gd name="connsiteY2" fmla="*/ 1112266 h 2224531"/>
              <a:gd name="connsiteX3" fmla="*/ 1286225 w 2572450"/>
              <a:gd name="connsiteY3" fmla="*/ 2224532 h 2224531"/>
              <a:gd name="connsiteX4" fmla="*/ 0 w 2572450"/>
              <a:gd name="connsiteY4" fmla="*/ 1112266 h 2224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450" h="2224531">
                <a:moveTo>
                  <a:pt x="0" y="1112266"/>
                </a:moveTo>
                <a:cubicBezTo>
                  <a:pt x="0" y="497978"/>
                  <a:pt x="575863" y="0"/>
                  <a:pt x="1286225" y="0"/>
                </a:cubicBezTo>
                <a:cubicBezTo>
                  <a:pt x="1996587" y="0"/>
                  <a:pt x="2572450" y="497978"/>
                  <a:pt x="2572450" y="1112266"/>
                </a:cubicBezTo>
                <a:cubicBezTo>
                  <a:pt x="2572450" y="1726554"/>
                  <a:pt x="1996587" y="2224532"/>
                  <a:pt x="1286225" y="2224532"/>
                </a:cubicBezTo>
                <a:cubicBezTo>
                  <a:pt x="575863" y="2224532"/>
                  <a:pt x="0" y="1726554"/>
                  <a:pt x="0" y="1112266"/>
                </a:cubicBez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16097" tIns="365145" rIns="416097" bIns="365145" numCol="1" spcCol="1270" anchor="ctr" anchorCtr="0">
            <a:noAutofit/>
          </a:bodyPr>
          <a:lstStyle/>
          <a:p>
            <a:pPr algn="ctr" defTabSz="1377950">
              <a:lnSpc>
                <a:spcPct val="90000"/>
              </a:lnSpc>
              <a:spcBef>
                <a:spcPct val="0"/>
              </a:spcBef>
              <a:spcAft>
                <a:spcPct val="35000"/>
              </a:spcAft>
            </a:pPr>
            <a:r>
              <a:rPr lang="en-US" sz="2400" b="1" dirty="0">
                <a:latin typeface="Cambria" panose="02040503050406030204" pitchFamily="18" charset="0"/>
              </a:rPr>
              <a:t>PAR</a:t>
            </a:r>
            <a:endParaRPr lang="ka-GE" sz="2400" b="1" dirty="0">
              <a:latin typeface="Cambria" panose="02040503050406030204" pitchFamily="18" charset="0"/>
            </a:endParaRPr>
          </a:p>
          <a:p>
            <a:pPr algn="ctr" defTabSz="1377950">
              <a:lnSpc>
                <a:spcPct val="90000"/>
              </a:lnSpc>
              <a:spcBef>
                <a:spcPct val="0"/>
              </a:spcBef>
              <a:spcAft>
                <a:spcPct val="35000"/>
              </a:spcAft>
            </a:pPr>
            <a:r>
              <a:rPr lang="ka-GE" sz="2400" b="1" dirty="0">
                <a:latin typeface="Cambria" panose="02040503050406030204" pitchFamily="18" charset="0"/>
              </a:rPr>
              <a:t>2020</a:t>
            </a:r>
            <a:endParaRPr lang="en-US" sz="2400" b="1" dirty="0">
              <a:latin typeface="Cambria" panose="02040503050406030204" pitchFamily="18" charset="0"/>
            </a:endParaRPr>
          </a:p>
          <a:p>
            <a:pPr algn="ctr" defTabSz="1377950">
              <a:lnSpc>
                <a:spcPct val="90000"/>
              </a:lnSpc>
              <a:spcBef>
                <a:spcPct val="0"/>
              </a:spcBef>
              <a:spcAft>
                <a:spcPct val="35000"/>
              </a:spcAft>
            </a:pPr>
            <a:r>
              <a:rPr lang="en-US" sz="1600" dirty="0" err="1">
                <a:solidFill>
                  <a:srgbClr val="92D050"/>
                </a:solidFill>
                <a:latin typeface="Cambria" panose="02040503050406030204" pitchFamily="18" charset="0"/>
              </a:rPr>
              <a:t>AoG</a:t>
            </a:r>
            <a:endParaRPr lang="en-US" sz="1600" dirty="0">
              <a:solidFill>
                <a:srgbClr val="92D050"/>
              </a:solidFill>
              <a:latin typeface="Cambria" panose="02040503050406030204" pitchFamily="18" charset="0"/>
            </a:endParaRPr>
          </a:p>
        </p:txBody>
      </p:sp>
      <p:sp>
        <p:nvSpPr>
          <p:cNvPr id="24" name="Freeform 23"/>
          <p:cNvSpPr/>
          <p:nvPr/>
        </p:nvSpPr>
        <p:spPr>
          <a:xfrm>
            <a:off x="5577122" y="821140"/>
            <a:ext cx="2082455" cy="1584862"/>
          </a:xfrm>
          <a:custGeom>
            <a:avLst/>
            <a:gdLst>
              <a:gd name="connsiteX0" fmla="*/ 0 w 1800715"/>
              <a:gd name="connsiteY0" fmla="*/ 778586 h 1557172"/>
              <a:gd name="connsiteX1" fmla="*/ 900358 w 1800715"/>
              <a:gd name="connsiteY1" fmla="*/ 0 h 1557172"/>
              <a:gd name="connsiteX2" fmla="*/ 1800716 w 1800715"/>
              <a:gd name="connsiteY2" fmla="*/ 778586 h 1557172"/>
              <a:gd name="connsiteX3" fmla="*/ 900358 w 1800715"/>
              <a:gd name="connsiteY3" fmla="*/ 1557172 h 1557172"/>
              <a:gd name="connsiteX4" fmla="*/ 0 w 1800715"/>
              <a:gd name="connsiteY4" fmla="*/ 778586 h 155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715" h="1557172">
                <a:moveTo>
                  <a:pt x="0" y="778586"/>
                </a:moveTo>
                <a:cubicBezTo>
                  <a:pt x="0" y="348585"/>
                  <a:pt x="403104" y="0"/>
                  <a:pt x="900358" y="0"/>
                </a:cubicBezTo>
                <a:cubicBezTo>
                  <a:pt x="1397612" y="0"/>
                  <a:pt x="1800716" y="348585"/>
                  <a:pt x="1800716" y="778586"/>
                </a:cubicBezTo>
                <a:cubicBezTo>
                  <a:pt x="1800716" y="1208587"/>
                  <a:pt x="1397612" y="1557172"/>
                  <a:pt x="900358" y="1557172"/>
                </a:cubicBezTo>
                <a:cubicBezTo>
                  <a:pt x="403104" y="1557172"/>
                  <a:pt x="0" y="1208587"/>
                  <a:pt x="0" y="77858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81489" tIns="245823" rIns="281489" bIns="245823" numCol="1" spcCol="1270" anchor="ctr" anchorCtr="0">
            <a:noAutofit/>
          </a:bodyPr>
          <a:lstStyle/>
          <a:p>
            <a:pPr algn="ctr" defTabSz="622300">
              <a:lnSpc>
                <a:spcPct val="90000"/>
              </a:lnSpc>
              <a:spcBef>
                <a:spcPct val="0"/>
              </a:spcBef>
              <a:spcAft>
                <a:spcPct val="35000"/>
              </a:spcAft>
            </a:pPr>
            <a:r>
              <a:rPr lang="ka-GE" sz="1400" b="1" dirty="0">
                <a:latin typeface="Cambria" panose="02040503050406030204" pitchFamily="18" charset="0"/>
              </a:rPr>
              <a:t>პოლიტიკის დაგეგმვის და კოორდინაციის რეფორმა</a:t>
            </a:r>
          </a:p>
          <a:p>
            <a:pPr algn="ctr" defTabSz="622300">
              <a:lnSpc>
                <a:spcPct val="90000"/>
              </a:lnSpc>
              <a:spcBef>
                <a:spcPct val="0"/>
              </a:spcBef>
              <a:spcAft>
                <a:spcPct val="35000"/>
              </a:spcAft>
            </a:pPr>
            <a:r>
              <a:rPr lang="en-US" sz="1200" b="1" dirty="0" err="1">
                <a:solidFill>
                  <a:srgbClr val="92D050"/>
                </a:solidFill>
                <a:latin typeface="Cambria" panose="02040503050406030204" pitchFamily="18" charset="0"/>
              </a:rPr>
              <a:t>AoG</a:t>
            </a:r>
            <a:endParaRPr lang="en-US" sz="1200" b="1" dirty="0">
              <a:solidFill>
                <a:srgbClr val="92D050"/>
              </a:solidFill>
              <a:latin typeface="Cambria" panose="02040503050406030204" pitchFamily="18" charset="0"/>
            </a:endParaRPr>
          </a:p>
        </p:txBody>
      </p:sp>
      <p:sp>
        <p:nvSpPr>
          <p:cNvPr id="25" name="Freeform 24"/>
          <p:cNvSpPr/>
          <p:nvPr/>
        </p:nvSpPr>
        <p:spPr>
          <a:xfrm>
            <a:off x="7887180" y="1884489"/>
            <a:ext cx="2082455" cy="1584862"/>
          </a:xfrm>
          <a:custGeom>
            <a:avLst/>
            <a:gdLst>
              <a:gd name="connsiteX0" fmla="*/ 0 w 1800715"/>
              <a:gd name="connsiteY0" fmla="*/ 778586 h 1557172"/>
              <a:gd name="connsiteX1" fmla="*/ 900358 w 1800715"/>
              <a:gd name="connsiteY1" fmla="*/ 0 h 1557172"/>
              <a:gd name="connsiteX2" fmla="*/ 1800716 w 1800715"/>
              <a:gd name="connsiteY2" fmla="*/ 778586 h 1557172"/>
              <a:gd name="connsiteX3" fmla="*/ 900358 w 1800715"/>
              <a:gd name="connsiteY3" fmla="*/ 1557172 h 1557172"/>
              <a:gd name="connsiteX4" fmla="*/ 0 w 1800715"/>
              <a:gd name="connsiteY4" fmla="*/ 778586 h 155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715" h="1557172">
                <a:moveTo>
                  <a:pt x="0" y="778586"/>
                </a:moveTo>
                <a:cubicBezTo>
                  <a:pt x="0" y="348585"/>
                  <a:pt x="403104" y="0"/>
                  <a:pt x="900358" y="0"/>
                </a:cubicBezTo>
                <a:cubicBezTo>
                  <a:pt x="1397612" y="0"/>
                  <a:pt x="1800716" y="348585"/>
                  <a:pt x="1800716" y="778586"/>
                </a:cubicBezTo>
                <a:cubicBezTo>
                  <a:pt x="1800716" y="1208587"/>
                  <a:pt x="1397612" y="1557172"/>
                  <a:pt x="900358" y="1557172"/>
                </a:cubicBezTo>
                <a:cubicBezTo>
                  <a:pt x="403104" y="1557172"/>
                  <a:pt x="0" y="1208587"/>
                  <a:pt x="0" y="77858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81489" tIns="245823" rIns="281489" bIns="245823" numCol="1" spcCol="1270" anchor="ctr" anchorCtr="0">
            <a:noAutofit/>
          </a:bodyPr>
          <a:lstStyle/>
          <a:p>
            <a:pPr algn="ctr" defTabSz="622300">
              <a:lnSpc>
                <a:spcPct val="90000"/>
              </a:lnSpc>
              <a:spcBef>
                <a:spcPct val="0"/>
              </a:spcBef>
              <a:spcAft>
                <a:spcPct val="35000"/>
              </a:spcAft>
            </a:pPr>
            <a:r>
              <a:rPr lang="ka-GE" sz="1400" b="1" dirty="0">
                <a:latin typeface="Cambria" panose="02040503050406030204" pitchFamily="18" charset="0"/>
              </a:rPr>
              <a:t>საჯარო სამსახურის რეფორმა</a:t>
            </a:r>
            <a:endParaRPr lang="en-US" sz="1400" b="1" dirty="0">
              <a:latin typeface="Cambria" panose="02040503050406030204" pitchFamily="18" charset="0"/>
            </a:endParaRPr>
          </a:p>
          <a:p>
            <a:pPr algn="ctr" defTabSz="622300">
              <a:lnSpc>
                <a:spcPct val="90000"/>
              </a:lnSpc>
              <a:spcBef>
                <a:spcPct val="0"/>
              </a:spcBef>
              <a:spcAft>
                <a:spcPct val="35000"/>
              </a:spcAft>
            </a:pPr>
            <a:r>
              <a:rPr lang="en-US" sz="1400" b="1" dirty="0">
                <a:solidFill>
                  <a:srgbClr val="92D050"/>
                </a:solidFill>
                <a:latin typeface="Cambria" panose="02040503050406030204" pitchFamily="18" charset="0"/>
              </a:rPr>
              <a:t>CSB</a:t>
            </a:r>
          </a:p>
        </p:txBody>
      </p:sp>
      <p:sp>
        <p:nvSpPr>
          <p:cNvPr id="26" name="Freeform 25"/>
          <p:cNvSpPr/>
          <p:nvPr/>
        </p:nvSpPr>
        <p:spPr>
          <a:xfrm>
            <a:off x="8026882" y="4330446"/>
            <a:ext cx="2082455" cy="1584862"/>
          </a:xfrm>
          <a:custGeom>
            <a:avLst/>
            <a:gdLst>
              <a:gd name="connsiteX0" fmla="*/ 0 w 1800715"/>
              <a:gd name="connsiteY0" fmla="*/ 778586 h 1557172"/>
              <a:gd name="connsiteX1" fmla="*/ 900358 w 1800715"/>
              <a:gd name="connsiteY1" fmla="*/ 0 h 1557172"/>
              <a:gd name="connsiteX2" fmla="*/ 1800716 w 1800715"/>
              <a:gd name="connsiteY2" fmla="*/ 778586 h 1557172"/>
              <a:gd name="connsiteX3" fmla="*/ 900358 w 1800715"/>
              <a:gd name="connsiteY3" fmla="*/ 1557172 h 1557172"/>
              <a:gd name="connsiteX4" fmla="*/ 0 w 1800715"/>
              <a:gd name="connsiteY4" fmla="*/ 778586 h 155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715" h="1557172">
                <a:moveTo>
                  <a:pt x="0" y="778586"/>
                </a:moveTo>
                <a:cubicBezTo>
                  <a:pt x="0" y="348585"/>
                  <a:pt x="403104" y="0"/>
                  <a:pt x="900358" y="0"/>
                </a:cubicBezTo>
                <a:cubicBezTo>
                  <a:pt x="1397612" y="0"/>
                  <a:pt x="1800716" y="348585"/>
                  <a:pt x="1800716" y="778586"/>
                </a:cubicBezTo>
                <a:cubicBezTo>
                  <a:pt x="1800716" y="1208587"/>
                  <a:pt x="1397612" y="1557172"/>
                  <a:pt x="900358" y="1557172"/>
                </a:cubicBezTo>
                <a:cubicBezTo>
                  <a:pt x="403104" y="1557172"/>
                  <a:pt x="0" y="1208587"/>
                  <a:pt x="0" y="778586"/>
                </a:cubicBezTo>
                <a:close/>
              </a:path>
            </a:pathLst>
          </a:custGeom>
          <a:solidFill>
            <a:schemeClr val="accent1">
              <a:lumMod val="75000"/>
            </a:schemeClr>
          </a:solidFill>
          <a:ln>
            <a:solidFill>
              <a:schemeClr val="bg1"/>
            </a:solid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281489" tIns="245823" rIns="281489" bIns="245823" numCol="1" spcCol="1270" anchor="ctr" anchorCtr="0">
            <a:noAutofit/>
          </a:bodyPr>
          <a:lstStyle/>
          <a:p>
            <a:pPr algn="ctr" defTabSz="622300">
              <a:lnSpc>
                <a:spcPct val="90000"/>
              </a:lnSpc>
              <a:spcBef>
                <a:spcPct val="0"/>
              </a:spcBef>
              <a:spcAft>
                <a:spcPct val="35000"/>
              </a:spcAft>
            </a:pPr>
            <a:r>
              <a:rPr lang="ka-GE" sz="1600" b="1" dirty="0">
                <a:latin typeface="Cambria" panose="02040503050406030204" pitchFamily="18" charset="0"/>
              </a:rPr>
              <a:t>ანგარიშვალდებულება</a:t>
            </a:r>
            <a:endParaRPr lang="en-US" sz="1600" b="1" dirty="0">
              <a:latin typeface="Cambria" panose="02040503050406030204" pitchFamily="18" charset="0"/>
            </a:endParaRPr>
          </a:p>
          <a:p>
            <a:pPr algn="ctr" defTabSz="622300">
              <a:lnSpc>
                <a:spcPct val="90000"/>
              </a:lnSpc>
              <a:spcBef>
                <a:spcPct val="0"/>
              </a:spcBef>
              <a:spcAft>
                <a:spcPct val="35000"/>
              </a:spcAft>
            </a:pPr>
            <a:r>
              <a:rPr lang="en-US" sz="1600" b="1" dirty="0" err="1">
                <a:solidFill>
                  <a:srgbClr val="92D050"/>
                </a:solidFill>
                <a:latin typeface="Cambria" panose="02040503050406030204" pitchFamily="18" charset="0"/>
              </a:rPr>
              <a:t>MoJ</a:t>
            </a:r>
            <a:endParaRPr lang="ka-GE" sz="1600" b="1" dirty="0">
              <a:solidFill>
                <a:srgbClr val="92D050"/>
              </a:solidFill>
              <a:latin typeface="Cambria" panose="02040503050406030204" pitchFamily="18" charset="0"/>
            </a:endParaRPr>
          </a:p>
        </p:txBody>
      </p:sp>
      <p:sp>
        <p:nvSpPr>
          <p:cNvPr id="27" name="Freeform 26"/>
          <p:cNvSpPr/>
          <p:nvPr/>
        </p:nvSpPr>
        <p:spPr>
          <a:xfrm>
            <a:off x="5577123" y="5361800"/>
            <a:ext cx="1899079" cy="1476490"/>
          </a:xfrm>
          <a:custGeom>
            <a:avLst/>
            <a:gdLst>
              <a:gd name="connsiteX0" fmla="*/ 0 w 1800715"/>
              <a:gd name="connsiteY0" fmla="*/ 778586 h 1557172"/>
              <a:gd name="connsiteX1" fmla="*/ 900358 w 1800715"/>
              <a:gd name="connsiteY1" fmla="*/ 0 h 1557172"/>
              <a:gd name="connsiteX2" fmla="*/ 1800716 w 1800715"/>
              <a:gd name="connsiteY2" fmla="*/ 778586 h 1557172"/>
              <a:gd name="connsiteX3" fmla="*/ 900358 w 1800715"/>
              <a:gd name="connsiteY3" fmla="*/ 1557172 h 1557172"/>
              <a:gd name="connsiteX4" fmla="*/ 0 w 1800715"/>
              <a:gd name="connsiteY4" fmla="*/ 778586 h 155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715" h="1557172">
                <a:moveTo>
                  <a:pt x="0" y="778586"/>
                </a:moveTo>
                <a:cubicBezTo>
                  <a:pt x="0" y="348585"/>
                  <a:pt x="403104" y="0"/>
                  <a:pt x="900358" y="0"/>
                </a:cubicBezTo>
                <a:cubicBezTo>
                  <a:pt x="1397612" y="0"/>
                  <a:pt x="1800716" y="348585"/>
                  <a:pt x="1800716" y="778586"/>
                </a:cubicBezTo>
                <a:cubicBezTo>
                  <a:pt x="1800716" y="1208587"/>
                  <a:pt x="1397612" y="1557172"/>
                  <a:pt x="900358" y="1557172"/>
                </a:cubicBezTo>
                <a:cubicBezTo>
                  <a:pt x="403104" y="1557172"/>
                  <a:pt x="0" y="1208587"/>
                  <a:pt x="0" y="77858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81489" tIns="245823" rIns="281489" bIns="245823" numCol="1" spcCol="1270" anchor="ctr" anchorCtr="0">
            <a:noAutofit/>
          </a:bodyPr>
          <a:lstStyle/>
          <a:p>
            <a:pPr algn="ctr" defTabSz="622300">
              <a:lnSpc>
                <a:spcPct val="90000"/>
              </a:lnSpc>
              <a:spcBef>
                <a:spcPct val="0"/>
              </a:spcBef>
              <a:spcAft>
                <a:spcPct val="35000"/>
              </a:spcAft>
            </a:pPr>
            <a:r>
              <a:rPr lang="ka-GE" sz="1400" b="1" dirty="0">
                <a:latin typeface="Cambria" panose="02040503050406030204" pitchFamily="18" charset="0"/>
              </a:rPr>
              <a:t>სერვისების მიწოდება</a:t>
            </a:r>
            <a:endParaRPr lang="en-US" sz="1400" b="1" dirty="0">
              <a:latin typeface="Cambria" panose="02040503050406030204" pitchFamily="18" charset="0"/>
            </a:endParaRPr>
          </a:p>
          <a:p>
            <a:pPr algn="ctr" defTabSz="622300">
              <a:lnSpc>
                <a:spcPct val="90000"/>
              </a:lnSpc>
              <a:spcBef>
                <a:spcPct val="0"/>
              </a:spcBef>
              <a:spcAft>
                <a:spcPct val="35000"/>
              </a:spcAft>
            </a:pPr>
            <a:r>
              <a:rPr lang="en-US" sz="1400" b="1" dirty="0">
                <a:solidFill>
                  <a:srgbClr val="92D050"/>
                </a:solidFill>
                <a:latin typeface="Cambria" panose="02040503050406030204" pitchFamily="18" charset="0"/>
              </a:rPr>
              <a:t>PSDA</a:t>
            </a:r>
          </a:p>
        </p:txBody>
      </p:sp>
      <p:sp>
        <p:nvSpPr>
          <p:cNvPr id="28" name="Freeform 27"/>
          <p:cNvSpPr/>
          <p:nvPr/>
        </p:nvSpPr>
        <p:spPr>
          <a:xfrm>
            <a:off x="2949018" y="4330446"/>
            <a:ext cx="2082455" cy="1584862"/>
          </a:xfrm>
          <a:custGeom>
            <a:avLst/>
            <a:gdLst>
              <a:gd name="connsiteX0" fmla="*/ 0 w 1800715"/>
              <a:gd name="connsiteY0" fmla="*/ 778586 h 1557172"/>
              <a:gd name="connsiteX1" fmla="*/ 900358 w 1800715"/>
              <a:gd name="connsiteY1" fmla="*/ 0 h 1557172"/>
              <a:gd name="connsiteX2" fmla="*/ 1800716 w 1800715"/>
              <a:gd name="connsiteY2" fmla="*/ 778586 h 1557172"/>
              <a:gd name="connsiteX3" fmla="*/ 900358 w 1800715"/>
              <a:gd name="connsiteY3" fmla="*/ 1557172 h 1557172"/>
              <a:gd name="connsiteX4" fmla="*/ 0 w 1800715"/>
              <a:gd name="connsiteY4" fmla="*/ 778586 h 155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715" h="1557172">
                <a:moveTo>
                  <a:pt x="0" y="778586"/>
                </a:moveTo>
                <a:cubicBezTo>
                  <a:pt x="0" y="348585"/>
                  <a:pt x="403104" y="0"/>
                  <a:pt x="900358" y="0"/>
                </a:cubicBezTo>
                <a:cubicBezTo>
                  <a:pt x="1397612" y="0"/>
                  <a:pt x="1800716" y="348585"/>
                  <a:pt x="1800716" y="778586"/>
                </a:cubicBezTo>
                <a:cubicBezTo>
                  <a:pt x="1800716" y="1208587"/>
                  <a:pt x="1397612" y="1557172"/>
                  <a:pt x="900358" y="1557172"/>
                </a:cubicBezTo>
                <a:cubicBezTo>
                  <a:pt x="403104" y="1557172"/>
                  <a:pt x="0" y="1208587"/>
                  <a:pt x="0" y="77858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281489" tIns="245823" rIns="281489" bIns="245823" numCol="1" spcCol="1270" anchor="ctr" anchorCtr="0">
            <a:noAutofit/>
          </a:bodyPr>
          <a:lstStyle/>
          <a:p>
            <a:pPr algn="ctr" defTabSz="622300">
              <a:lnSpc>
                <a:spcPct val="90000"/>
              </a:lnSpc>
              <a:spcBef>
                <a:spcPct val="0"/>
              </a:spcBef>
              <a:spcAft>
                <a:spcPct val="35000"/>
              </a:spcAft>
            </a:pPr>
            <a:r>
              <a:rPr lang="ka-GE" sz="1400" b="1" dirty="0">
                <a:latin typeface="Cambria" panose="02040503050406030204" pitchFamily="18" charset="0"/>
              </a:rPr>
              <a:t>საჯარო ფინანსების მართვა</a:t>
            </a:r>
            <a:endParaRPr lang="en-US" sz="1400" b="1" dirty="0">
              <a:latin typeface="Cambria" panose="02040503050406030204" pitchFamily="18" charset="0"/>
            </a:endParaRPr>
          </a:p>
          <a:p>
            <a:pPr algn="ctr" defTabSz="622300">
              <a:lnSpc>
                <a:spcPct val="90000"/>
              </a:lnSpc>
              <a:spcBef>
                <a:spcPct val="0"/>
              </a:spcBef>
              <a:spcAft>
                <a:spcPct val="35000"/>
              </a:spcAft>
            </a:pPr>
            <a:r>
              <a:rPr lang="en-US" sz="1400" b="1" dirty="0" err="1">
                <a:solidFill>
                  <a:srgbClr val="92D050"/>
                </a:solidFill>
                <a:latin typeface="Cambria" panose="02040503050406030204" pitchFamily="18" charset="0"/>
              </a:rPr>
              <a:t>MoF</a:t>
            </a:r>
            <a:endParaRPr lang="en-US" sz="1400" b="1" dirty="0">
              <a:solidFill>
                <a:srgbClr val="92D050"/>
              </a:solidFill>
              <a:latin typeface="Cambria" panose="02040503050406030204" pitchFamily="18" charset="0"/>
            </a:endParaRPr>
          </a:p>
        </p:txBody>
      </p:sp>
      <p:sp>
        <p:nvSpPr>
          <p:cNvPr id="29" name="Freeform 28"/>
          <p:cNvSpPr/>
          <p:nvPr/>
        </p:nvSpPr>
        <p:spPr>
          <a:xfrm>
            <a:off x="3111632" y="1884489"/>
            <a:ext cx="2082455" cy="1584862"/>
          </a:xfrm>
          <a:custGeom>
            <a:avLst/>
            <a:gdLst>
              <a:gd name="connsiteX0" fmla="*/ 0 w 1800715"/>
              <a:gd name="connsiteY0" fmla="*/ 778586 h 1557172"/>
              <a:gd name="connsiteX1" fmla="*/ 900358 w 1800715"/>
              <a:gd name="connsiteY1" fmla="*/ 0 h 1557172"/>
              <a:gd name="connsiteX2" fmla="*/ 1800716 w 1800715"/>
              <a:gd name="connsiteY2" fmla="*/ 778586 h 1557172"/>
              <a:gd name="connsiteX3" fmla="*/ 900358 w 1800715"/>
              <a:gd name="connsiteY3" fmla="*/ 1557172 h 1557172"/>
              <a:gd name="connsiteX4" fmla="*/ 0 w 1800715"/>
              <a:gd name="connsiteY4" fmla="*/ 778586 h 155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715" h="1557172">
                <a:moveTo>
                  <a:pt x="0" y="778586"/>
                </a:moveTo>
                <a:cubicBezTo>
                  <a:pt x="0" y="348585"/>
                  <a:pt x="403104" y="0"/>
                  <a:pt x="900358" y="0"/>
                </a:cubicBezTo>
                <a:cubicBezTo>
                  <a:pt x="1397612" y="0"/>
                  <a:pt x="1800716" y="348585"/>
                  <a:pt x="1800716" y="778586"/>
                </a:cubicBezTo>
                <a:cubicBezTo>
                  <a:pt x="1800716" y="1208587"/>
                  <a:pt x="1397612" y="1557172"/>
                  <a:pt x="900358" y="1557172"/>
                </a:cubicBezTo>
                <a:cubicBezTo>
                  <a:pt x="403104" y="1557172"/>
                  <a:pt x="0" y="1208587"/>
                  <a:pt x="0" y="778586"/>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81489" tIns="245823" rIns="281489" bIns="245823" numCol="1" spcCol="1270" anchor="ctr" anchorCtr="0">
            <a:noAutofit/>
          </a:bodyPr>
          <a:lstStyle/>
          <a:p>
            <a:pPr algn="ctr" defTabSz="622300">
              <a:lnSpc>
                <a:spcPct val="90000"/>
              </a:lnSpc>
              <a:spcBef>
                <a:spcPct val="0"/>
              </a:spcBef>
              <a:spcAft>
                <a:spcPct val="35000"/>
              </a:spcAft>
            </a:pPr>
            <a:r>
              <a:rPr lang="ka-GE" sz="1200" b="1" dirty="0">
                <a:latin typeface="Cambria" panose="02040503050406030204" pitchFamily="18" charset="0"/>
              </a:rPr>
              <a:t>ადგილობრივი თვითმმართველობების განვითარება</a:t>
            </a:r>
            <a:endParaRPr lang="en-US" sz="1200" b="1" dirty="0">
              <a:latin typeface="Cambria" panose="02040503050406030204" pitchFamily="18" charset="0"/>
            </a:endParaRPr>
          </a:p>
          <a:p>
            <a:pPr algn="ctr" defTabSz="622300">
              <a:lnSpc>
                <a:spcPct val="90000"/>
              </a:lnSpc>
              <a:spcBef>
                <a:spcPct val="0"/>
              </a:spcBef>
              <a:spcAft>
                <a:spcPct val="35000"/>
              </a:spcAft>
            </a:pPr>
            <a:r>
              <a:rPr lang="en-US" sz="1200" b="1" dirty="0">
                <a:solidFill>
                  <a:srgbClr val="92D050"/>
                </a:solidFill>
                <a:latin typeface="Cambria" panose="02040503050406030204" pitchFamily="18" charset="0"/>
              </a:rPr>
              <a:t>MRDI</a:t>
            </a:r>
          </a:p>
        </p:txBody>
      </p:sp>
      <p:sp>
        <p:nvSpPr>
          <p:cNvPr id="30" name="Rectangle 29"/>
          <p:cNvSpPr/>
          <p:nvPr/>
        </p:nvSpPr>
        <p:spPr>
          <a:xfrm>
            <a:off x="2856136" y="98219"/>
            <a:ext cx="7524425" cy="584775"/>
          </a:xfrm>
          <a:prstGeom prst="rect">
            <a:avLst/>
          </a:prstGeom>
        </p:spPr>
        <p:txBody>
          <a:bodyPr wrap="square">
            <a:spAutoFit/>
          </a:bodyPr>
          <a:lstStyle/>
          <a:p>
            <a:pPr algn="ctr"/>
            <a:r>
              <a:rPr lang="ka-GE" sz="3200" b="1" dirty="0">
                <a:solidFill>
                  <a:schemeClr val="accent1"/>
                </a:solidFill>
              </a:rPr>
              <a:t>საჯარო მმართველობის რეფორმა (</a:t>
            </a:r>
            <a:r>
              <a:rPr lang="en-US" sz="3200" b="1" dirty="0">
                <a:solidFill>
                  <a:schemeClr val="accent1"/>
                </a:solidFill>
              </a:rPr>
              <a:t>PAR)</a:t>
            </a:r>
          </a:p>
        </p:txBody>
      </p:sp>
    </p:spTree>
    <p:extLst>
      <p:ext uri="{BB962C8B-B14F-4D97-AF65-F5344CB8AC3E}">
        <p14:creationId xmlns:p14="http://schemas.microsoft.com/office/powerpoint/2010/main" val="11952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2500"/>
                            </p:stCondLst>
                            <p:childTnLst>
                              <p:par>
                                <p:cTn id="20" presetID="10" presetClass="entr" presetSubtype="0" fill="hold" grpId="0" nodeType="afterEffect">
                                  <p:stCondLst>
                                    <p:cond delay="1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9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par>
                          <p:cTn id="40" fill="hold">
                            <p:stCondLst>
                              <p:cond delay="5500"/>
                            </p:stCondLst>
                            <p:childTnLst>
                              <p:par>
                                <p:cTn id="41" presetID="10" presetClass="entr" presetSubtype="0" fill="hold" grpId="1"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9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mph" presetSubtype="0" fill="hold" grpId="0" nodeType="clickEffect">
                                  <p:stCondLst>
                                    <p:cond delay="0"/>
                                  </p:stCondLst>
                                  <p:childTnLst>
                                    <p:animClr clrSpc="hsl" dir="cw">
                                      <p:cBhvr override="childStyle">
                                        <p:cTn id="50" dur="500" fill="hold"/>
                                        <p:tgtEl>
                                          <p:spTgt spid="25"/>
                                        </p:tgtEl>
                                        <p:attrNameLst>
                                          <p:attrName>style.color</p:attrName>
                                        </p:attrNameLst>
                                      </p:cBhvr>
                                      <p:by>
                                        <p:hsl h="0" s="-70588" l="0"/>
                                      </p:by>
                                    </p:animClr>
                                    <p:animClr clrSpc="hsl" dir="cw">
                                      <p:cBhvr>
                                        <p:cTn id="51" dur="500" fill="hold"/>
                                        <p:tgtEl>
                                          <p:spTgt spid="25"/>
                                        </p:tgtEl>
                                        <p:attrNameLst>
                                          <p:attrName>fillcolor</p:attrName>
                                        </p:attrNameLst>
                                      </p:cBhvr>
                                      <p:by>
                                        <p:hsl h="0" s="-70588" l="0"/>
                                      </p:by>
                                    </p:animClr>
                                    <p:animClr clrSpc="hsl" dir="cw">
                                      <p:cBhvr>
                                        <p:cTn id="52" dur="500" fill="hold"/>
                                        <p:tgtEl>
                                          <p:spTgt spid="25"/>
                                        </p:tgtEl>
                                        <p:attrNameLst>
                                          <p:attrName>stroke.color</p:attrName>
                                        </p:attrNameLst>
                                      </p:cBhvr>
                                      <p:by>
                                        <p:hsl h="0" s="-70588" l="0"/>
                                      </p:by>
                                    </p:animClr>
                                    <p:set>
                                      <p:cBhvr>
                                        <p:cTn id="53" dur="500" fill="hold"/>
                                        <p:tgtEl>
                                          <p:spTgt spid="25"/>
                                        </p:tgtEl>
                                        <p:attrNameLst>
                                          <p:attrName>fill.type</p:attrName>
                                        </p:attrNameLst>
                                      </p:cBhvr>
                                      <p:to>
                                        <p:strVal val="solid"/>
                                      </p:to>
                                    </p:set>
                                  </p:childTnLst>
                                </p:cTn>
                              </p:par>
                            </p:childTnLst>
                          </p:cTn>
                        </p:par>
                        <p:par>
                          <p:cTn id="54" fill="hold">
                            <p:stCondLst>
                              <p:cond delay="500"/>
                            </p:stCondLst>
                            <p:childTnLst>
                              <p:par>
                                <p:cTn id="55" presetID="25" presetClass="emph" presetSubtype="0" fill="hold" grpId="1" nodeType="afterEffect">
                                  <p:stCondLst>
                                    <p:cond delay="0"/>
                                  </p:stCondLst>
                                  <p:childTnLst>
                                    <p:animClr clrSpc="hsl" dir="cw">
                                      <p:cBhvr override="childStyle">
                                        <p:cTn id="56" dur="500" fill="hold"/>
                                        <p:tgtEl>
                                          <p:spTgt spid="26"/>
                                        </p:tgtEl>
                                        <p:attrNameLst>
                                          <p:attrName>style.color</p:attrName>
                                        </p:attrNameLst>
                                      </p:cBhvr>
                                      <p:by>
                                        <p:hsl h="0" s="-70588" l="0"/>
                                      </p:by>
                                    </p:animClr>
                                    <p:animClr clrSpc="hsl" dir="cw">
                                      <p:cBhvr>
                                        <p:cTn id="57" dur="500" fill="hold"/>
                                        <p:tgtEl>
                                          <p:spTgt spid="26"/>
                                        </p:tgtEl>
                                        <p:attrNameLst>
                                          <p:attrName>fillcolor</p:attrName>
                                        </p:attrNameLst>
                                      </p:cBhvr>
                                      <p:by>
                                        <p:hsl h="0" s="-70588" l="0"/>
                                      </p:by>
                                    </p:animClr>
                                    <p:animClr clrSpc="hsl" dir="cw">
                                      <p:cBhvr>
                                        <p:cTn id="58" dur="500" fill="hold"/>
                                        <p:tgtEl>
                                          <p:spTgt spid="26"/>
                                        </p:tgtEl>
                                        <p:attrNameLst>
                                          <p:attrName>stroke.color</p:attrName>
                                        </p:attrNameLst>
                                      </p:cBhvr>
                                      <p:by>
                                        <p:hsl h="0" s="-70588" l="0"/>
                                      </p:by>
                                    </p:animClr>
                                    <p:set>
                                      <p:cBhvr>
                                        <p:cTn id="59" dur="500" fill="hold"/>
                                        <p:tgtEl>
                                          <p:spTgt spid="26"/>
                                        </p:tgtEl>
                                        <p:attrNameLst>
                                          <p:attrName>fill.type</p:attrName>
                                        </p:attrNameLst>
                                      </p:cBhvr>
                                      <p:to>
                                        <p:strVal val="solid"/>
                                      </p:to>
                                    </p:set>
                                  </p:childTnLst>
                                </p:cTn>
                              </p:par>
                            </p:childTnLst>
                          </p:cTn>
                        </p:par>
                        <p:par>
                          <p:cTn id="60" fill="hold">
                            <p:stCondLst>
                              <p:cond delay="1000"/>
                            </p:stCondLst>
                            <p:childTnLst>
                              <p:par>
                                <p:cTn id="61" presetID="25" presetClass="emph" presetSubtype="0" fill="hold" grpId="1" nodeType="afterEffect">
                                  <p:stCondLst>
                                    <p:cond delay="0"/>
                                  </p:stCondLst>
                                  <p:childTnLst>
                                    <p:animClr clrSpc="hsl" dir="cw">
                                      <p:cBhvr override="childStyle">
                                        <p:cTn id="62" dur="500" fill="hold"/>
                                        <p:tgtEl>
                                          <p:spTgt spid="27"/>
                                        </p:tgtEl>
                                        <p:attrNameLst>
                                          <p:attrName>style.color</p:attrName>
                                        </p:attrNameLst>
                                      </p:cBhvr>
                                      <p:by>
                                        <p:hsl h="0" s="-70588" l="0"/>
                                      </p:by>
                                    </p:animClr>
                                    <p:animClr clrSpc="hsl" dir="cw">
                                      <p:cBhvr>
                                        <p:cTn id="63" dur="500" fill="hold"/>
                                        <p:tgtEl>
                                          <p:spTgt spid="27"/>
                                        </p:tgtEl>
                                        <p:attrNameLst>
                                          <p:attrName>fillcolor</p:attrName>
                                        </p:attrNameLst>
                                      </p:cBhvr>
                                      <p:by>
                                        <p:hsl h="0" s="-70588" l="0"/>
                                      </p:by>
                                    </p:animClr>
                                    <p:animClr clrSpc="hsl" dir="cw">
                                      <p:cBhvr>
                                        <p:cTn id="64" dur="500" fill="hold"/>
                                        <p:tgtEl>
                                          <p:spTgt spid="27"/>
                                        </p:tgtEl>
                                        <p:attrNameLst>
                                          <p:attrName>stroke.color</p:attrName>
                                        </p:attrNameLst>
                                      </p:cBhvr>
                                      <p:by>
                                        <p:hsl h="0" s="-70588" l="0"/>
                                      </p:by>
                                    </p:animClr>
                                    <p:set>
                                      <p:cBhvr>
                                        <p:cTn id="65" dur="500" fill="hold"/>
                                        <p:tgtEl>
                                          <p:spTgt spid="27"/>
                                        </p:tgtEl>
                                        <p:attrNameLst>
                                          <p:attrName>fill.type</p:attrName>
                                        </p:attrNameLst>
                                      </p:cBhvr>
                                      <p:to>
                                        <p:strVal val="solid"/>
                                      </p:to>
                                    </p:set>
                                  </p:childTnLst>
                                </p:cTn>
                              </p:par>
                            </p:childTnLst>
                          </p:cTn>
                        </p:par>
                        <p:par>
                          <p:cTn id="66" fill="hold">
                            <p:stCondLst>
                              <p:cond delay="1500"/>
                            </p:stCondLst>
                            <p:childTnLst>
                              <p:par>
                                <p:cTn id="67" presetID="25" presetClass="emph" presetSubtype="0" fill="hold" grpId="1" nodeType="afterEffect">
                                  <p:stCondLst>
                                    <p:cond delay="0"/>
                                  </p:stCondLst>
                                  <p:childTnLst>
                                    <p:animClr clrSpc="hsl" dir="cw">
                                      <p:cBhvr override="childStyle">
                                        <p:cTn id="68" dur="500" fill="hold"/>
                                        <p:tgtEl>
                                          <p:spTgt spid="28"/>
                                        </p:tgtEl>
                                        <p:attrNameLst>
                                          <p:attrName>style.color</p:attrName>
                                        </p:attrNameLst>
                                      </p:cBhvr>
                                      <p:by>
                                        <p:hsl h="0" s="-70588" l="0"/>
                                      </p:by>
                                    </p:animClr>
                                    <p:animClr clrSpc="hsl" dir="cw">
                                      <p:cBhvr>
                                        <p:cTn id="69" dur="500" fill="hold"/>
                                        <p:tgtEl>
                                          <p:spTgt spid="28"/>
                                        </p:tgtEl>
                                        <p:attrNameLst>
                                          <p:attrName>fillcolor</p:attrName>
                                        </p:attrNameLst>
                                      </p:cBhvr>
                                      <p:by>
                                        <p:hsl h="0" s="-70588" l="0"/>
                                      </p:by>
                                    </p:animClr>
                                    <p:animClr clrSpc="hsl" dir="cw">
                                      <p:cBhvr>
                                        <p:cTn id="70" dur="500" fill="hold"/>
                                        <p:tgtEl>
                                          <p:spTgt spid="28"/>
                                        </p:tgtEl>
                                        <p:attrNameLst>
                                          <p:attrName>stroke.color</p:attrName>
                                        </p:attrNameLst>
                                      </p:cBhvr>
                                      <p:by>
                                        <p:hsl h="0" s="-70588" l="0"/>
                                      </p:by>
                                    </p:animClr>
                                    <p:set>
                                      <p:cBhvr>
                                        <p:cTn id="71" dur="500" fill="hold"/>
                                        <p:tgtEl>
                                          <p:spTgt spid="28"/>
                                        </p:tgtEl>
                                        <p:attrNameLst>
                                          <p:attrName>fill.type</p:attrName>
                                        </p:attrNameLst>
                                      </p:cBhvr>
                                      <p:to>
                                        <p:strVal val="solid"/>
                                      </p:to>
                                    </p:set>
                                  </p:childTnLst>
                                </p:cTn>
                              </p:par>
                            </p:childTnLst>
                          </p:cTn>
                        </p:par>
                        <p:par>
                          <p:cTn id="72" fill="hold">
                            <p:stCondLst>
                              <p:cond delay="2000"/>
                            </p:stCondLst>
                            <p:childTnLst>
                              <p:par>
                                <p:cTn id="73" presetID="25" presetClass="emph" presetSubtype="0" fill="hold" grpId="0" nodeType="afterEffect">
                                  <p:stCondLst>
                                    <p:cond delay="0"/>
                                  </p:stCondLst>
                                  <p:childTnLst>
                                    <p:animClr clrSpc="hsl" dir="cw">
                                      <p:cBhvr override="childStyle">
                                        <p:cTn id="74" dur="500" fill="hold"/>
                                        <p:tgtEl>
                                          <p:spTgt spid="29"/>
                                        </p:tgtEl>
                                        <p:attrNameLst>
                                          <p:attrName>style.color</p:attrName>
                                        </p:attrNameLst>
                                      </p:cBhvr>
                                      <p:by>
                                        <p:hsl h="0" s="-70588" l="0"/>
                                      </p:by>
                                    </p:animClr>
                                    <p:animClr clrSpc="hsl" dir="cw">
                                      <p:cBhvr>
                                        <p:cTn id="75" dur="500" fill="hold"/>
                                        <p:tgtEl>
                                          <p:spTgt spid="29"/>
                                        </p:tgtEl>
                                        <p:attrNameLst>
                                          <p:attrName>fillcolor</p:attrName>
                                        </p:attrNameLst>
                                      </p:cBhvr>
                                      <p:by>
                                        <p:hsl h="0" s="-70588" l="0"/>
                                      </p:by>
                                    </p:animClr>
                                    <p:animClr clrSpc="hsl" dir="cw">
                                      <p:cBhvr>
                                        <p:cTn id="76" dur="500" fill="hold"/>
                                        <p:tgtEl>
                                          <p:spTgt spid="29"/>
                                        </p:tgtEl>
                                        <p:attrNameLst>
                                          <p:attrName>stroke.color</p:attrName>
                                        </p:attrNameLst>
                                      </p:cBhvr>
                                      <p:by>
                                        <p:hsl h="0" s="-70588" l="0"/>
                                      </p:by>
                                    </p:animClr>
                                    <p:set>
                                      <p:cBhvr>
                                        <p:cTn id="77"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597" y="3578896"/>
            <a:ext cx="1179245" cy="1179245"/>
          </a:xfrm>
          <a:prstGeom prst="rect">
            <a:avLst/>
          </a:prstGeom>
        </p:spPr>
      </p:pic>
      <p:sp>
        <p:nvSpPr>
          <p:cNvPr id="15" name="Freeform 14"/>
          <p:cNvSpPr/>
          <p:nvPr/>
        </p:nvSpPr>
        <p:spPr>
          <a:xfrm>
            <a:off x="3351880" y="5339408"/>
            <a:ext cx="1486677"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კონცეფცია</a:t>
            </a:r>
            <a:endParaRPr lang="en-US" dirty="0"/>
          </a:p>
        </p:txBody>
      </p:sp>
      <p:sp>
        <p:nvSpPr>
          <p:cNvPr id="16" name="Freeform 15"/>
          <p:cNvSpPr/>
          <p:nvPr/>
        </p:nvSpPr>
        <p:spPr>
          <a:xfrm>
            <a:off x="5828413" y="5295556"/>
            <a:ext cx="1420614" cy="431911"/>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სტრატეგია</a:t>
            </a:r>
            <a:endParaRPr lang="en-US" sz="1400" dirty="0"/>
          </a:p>
        </p:txBody>
      </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614797" y="3299592"/>
            <a:ext cx="1847849" cy="1847849"/>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65915" y="3367327"/>
            <a:ext cx="1712381" cy="1712381"/>
          </a:xfrm>
          <a:prstGeom prst="rect">
            <a:avLst/>
          </a:prstGeom>
        </p:spPr>
      </p:pic>
      <p:sp>
        <p:nvSpPr>
          <p:cNvPr id="20" name="Freeform 19"/>
          <p:cNvSpPr/>
          <p:nvPr/>
        </p:nvSpPr>
        <p:spPr>
          <a:xfrm>
            <a:off x="8498052" y="5211080"/>
            <a:ext cx="1648105" cy="644715"/>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1600" dirty="0"/>
              <a:t>სამოქმედო გეგმა</a:t>
            </a:r>
            <a:endParaRPr lang="en-US" sz="1600" dirty="0"/>
          </a:p>
        </p:txBody>
      </p:sp>
      <p:sp>
        <p:nvSpPr>
          <p:cNvPr id="21" name="Freeform 20"/>
          <p:cNvSpPr/>
          <p:nvPr/>
        </p:nvSpPr>
        <p:spPr>
          <a:xfrm>
            <a:off x="4298441" y="2108590"/>
            <a:ext cx="4480560"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2400" b="1" dirty="0"/>
              <a:t>პოლიტიკის დოკუმენტები</a:t>
            </a:r>
            <a:endParaRPr lang="en-US" sz="2400" b="1" dirty="0"/>
          </a:p>
        </p:txBody>
      </p:sp>
      <p:grpSp>
        <p:nvGrpSpPr>
          <p:cNvPr id="17" name="Group 16">
            <a:extLst>
              <a:ext uri="{FF2B5EF4-FFF2-40B4-BE49-F238E27FC236}">
                <a16:creationId xmlns:a16="http://schemas.microsoft.com/office/drawing/2014/main" id="{EC158045-7444-44AD-BBBC-C371A72CCF04}"/>
              </a:ext>
            </a:extLst>
          </p:cNvPr>
          <p:cNvGrpSpPr/>
          <p:nvPr/>
        </p:nvGrpSpPr>
        <p:grpSpPr>
          <a:xfrm>
            <a:off x="1419032" y="360474"/>
            <a:ext cx="10239375" cy="1116039"/>
            <a:chOff x="0" y="0"/>
            <a:chExt cx="7561842" cy="1216800"/>
          </a:xfrm>
        </p:grpSpPr>
        <p:sp>
          <p:nvSpPr>
            <p:cNvPr id="22" name="Rounded Rectangle 12">
              <a:extLst>
                <a:ext uri="{FF2B5EF4-FFF2-40B4-BE49-F238E27FC236}">
                  <a16:creationId xmlns:a16="http://schemas.microsoft.com/office/drawing/2014/main" id="{908B0991-12A8-4EAB-82DD-2B9F3AB0B325}"/>
                </a:ext>
              </a:extLst>
            </p:cNvPr>
            <p:cNvSpPr/>
            <p:nvPr/>
          </p:nvSpPr>
          <p:spPr>
            <a:xfrm>
              <a:off x="0" y="0"/>
              <a:ext cx="7561842" cy="1216800"/>
            </a:xfrm>
            <a:prstGeom prst="roundRect">
              <a:avLst/>
            </a:pr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Rounded Rectangle 4">
              <a:extLst>
                <a:ext uri="{FF2B5EF4-FFF2-40B4-BE49-F238E27FC236}">
                  <a16:creationId xmlns:a16="http://schemas.microsoft.com/office/drawing/2014/main" id="{22C7F30B-63B4-4757-A553-14F6968000EF}"/>
                </a:ext>
              </a:extLst>
            </p:cNvPr>
            <p:cNvSpPr txBox="1"/>
            <p:nvPr/>
          </p:nvSpPr>
          <p:spPr>
            <a:xfrm>
              <a:off x="59399" y="59399"/>
              <a:ext cx="7443044"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ka-GE" sz="3200" b="1" dirty="0">
                  <a:solidFill>
                    <a:schemeClr val="tx1"/>
                  </a:solidFill>
                </a:rPr>
                <a:t>პოლიტიკის დაგეგმვისა და კოორდინაციის სისტემა</a:t>
              </a:r>
              <a:endParaRPr lang="en-US" sz="3200" dirty="0">
                <a:solidFill>
                  <a:schemeClr val="tx1"/>
                </a:solidFill>
              </a:endParaRPr>
            </a:p>
          </p:txBody>
        </p:sp>
      </p:grpSp>
    </p:spTree>
    <p:extLst>
      <p:ext uri="{BB962C8B-B14F-4D97-AF65-F5344CB8AC3E}">
        <p14:creationId xmlns:p14="http://schemas.microsoft.com/office/powerpoint/2010/main" val="428708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81D46-4EB0-4BA3-BE26-238E53C387F9}"/>
              </a:ext>
            </a:extLst>
          </p:cNvPr>
          <p:cNvSpPr>
            <a:spLocks noGrp="1"/>
          </p:cNvSpPr>
          <p:nvPr>
            <p:ph type="title"/>
          </p:nvPr>
        </p:nvSpPr>
        <p:spPr>
          <a:xfrm>
            <a:off x="838200" y="119803"/>
            <a:ext cx="10515600" cy="816900"/>
          </a:xfrm>
        </p:spPr>
        <p:txBody>
          <a:bodyPr/>
          <a:lstStyle/>
          <a:p>
            <a:pPr algn="ctr"/>
            <a:r>
              <a:rPr lang="ka-GE" sz="3200" b="1" dirty="0"/>
              <a:t>პოლიტიკის დოკუმენტების ტიპები და სტრუქტურა</a:t>
            </a:r>
            <a:r>
              <a:rPr lang="en-US" sz="2400" b="1" kern="0" dirty="0">
                <a:ea typeface="Times New Roman" panose="02020603050405020304" pitchFamily="18" charset="0"/>
                <a:cs typeface="Times New Roman" panose="02020603050405020304" pitchFamily="18" charset="0"/>
              </a:rPr>
              <a:t>*</a:t>
            </a:r>
            <a:endParaRPr lang="en-US" dirty="0"/>
          </a:p>
        </p:txBody>
      </p:sp>
      <p:sp>
        <p:nvSpPr>
          <p:cNvPr id="3" name="Content Placeholder 2">
            <a:extLst>
              <a:ext uri="{FF2B5EF4-FFF2-40B4-BE49-F238E27FC236}">
                <a16:creationId xmlns:a16="http://schemas.microsoft.com/office/drawing/2014/main" id="{E070258A-F595-40A3-9B29-A13F88A5812C}"/>
              </a:ext>
            </a:extLst>
          </p:cNvPr>
          <p:cNvSpPr>
            <a:spLocks noGrp="1"/>
          </p:cNvSpPr>
          <p:nvPr>
            <p:ph idx="1"/>
          </p:nvPr>
        </p:nvSpPr>
        <p:spPr>
          <a:xfrm>
            <a:off x="838200" y="936703"/>
            <a:ext cx="10515600" cy="5531004"/>
          </a:xfrm>
        </p:spPr>
        <p:txBody>
          <a:bodyPr>
            <a:normAutofit fontScale="32500" lnSpcReduction="20000"/>
          </a:bodyPr>
          <a:lstStyle/>
          <a:p>
            <a:pPr marL="0" indent="0" algn="ctr" eaLnBrk="0" fontAlgn="base" hangingPunct="0">
              <a:lnSpc>
                <a:spcPct val="100000"/>
              </a:lnSpc>
              <a:spcBef>
                <a:spcPct val="0"/>
              </a:spcBef>
              <a:spcAft>
                <a:spcPct val="0"/>
              </a:spcAft>
              <a:buNone/>
            </a:pPr>
            <a:endParaRPr lang="ka-GE" sz="3300" i="1" dirty="0"/>
          </a:p>
          <a:p>
            <a:r>
              <a:rPr lang="ka-GE" sz="4800" b="1" dirty="0"/>
              <a:t>პოლიტიკის დოკუმენტი</a:t>
            </a:r>
          </a:p>
          <a:p>
            <a:pPr marL="234950" indent="0">
              <a:buNone/>
            </a:pPr>
            <a:r>
              <a:rPr lang="ka-GE" sz="4800" i="1" dirty="0"/>
              <a:t>ეროვნული ან სექტორული პოლიტიკის განმსაზღვრელი სტრატეგიული ან სამოქმედო სახის დოკუმენტი, რომელიც განსაზღვრავს პრობლემის გადაწყვეტისა და სფეროს განვითარების გზებს</a:t>
            </a:r>
            <a:endParaRPr lang="en-US" sz="4800" dirty="0"/>
          </a:p>
          <a:p>
            <a:pPr algn="just"/>
            <a:r>
              <a:rPr lang="ka-GE" sz="4800" b="1" dirty="0"/>
              <a:t>კონცეფცია </a:t>
            </a:r>
          </a:p>
          <a:p>
            <a:pPr marL="271463" indent="0" algn="just">
              <a:buNone/>
            </a:pPr>
            <a:r>
              <a:rPr lang="ka-GE" sz="4800" i="1" dirty="0"/>
              <a:t>ზოგადი სახის ეროვნული ან სექტორული პოლიტიკის დოკუმენტი, რომელიც განსაზღვრავს სტრატეგიის შემუშავების საჭიროებას, ხედვას, ძირითად პრინციპებსა და პრიორიტეტებს.</a:t>
            </a:r>
            <a:endParaRPr lang="en-US" sz="4800" dirty="0"/>
          </a:p>
          <a:p>
            <a:pPr marL="0" indent="0" algn="ctr" eaLnBrk="0" fontAlgn="base" hangingPunct="0">
              <a:lnSpc>
                <a:spcPct val="100000"/>
              </a:lnSpc>
              <a:spcBef>
                <a:spcPct val="0"/>
              </a:spcBef>
              <a:spcAft>
                <a:spcPct val="0"/>
              </a:spcAft>
              <a:buNone/>
            </a:pPr>
            <a:endParaRPr lang="ka-GE" sz="4800" b="1" i="1" dirty="0"/>
          </a:p>
          <a:p>
            <a:pPr algn="just" eaLnBrk="0" fontAlgn="base" hangingPunct="0">
              <a:lnSpc>
                <a:spcPct val="100000"/>
              </a:lnSpc>
              <a:spcBef>
                <a:spcPct val="0"/>
              </a:spcBef>
              <a:spcAft>
                <a:spcPct val="0"/>
              </a:spcAft>
            </a:pPr>
            <a:r>
              <a:rPr lang="ka-GE" sz="4800" b="1" i="1" dirty="0"/>
              <a:t>სტრატეგია </a:t>
            </a:r>
          </a:p>
          <a:p>
            <a:pPr algn="just" eaLnBrk="0" fontAlgn="base" hangingPunct="0">
              <a:lnSpc>
                <a:spcPct val="100000"/>
              </a:lnSpc>
              <a:spcBef>
                <a:spcPct val="0"/>
              </a:spcBef>
              <a:spcAft>
                <a:spcPct val="0"/>
              </a:spcAft>
            </a:pPr>
            <a:endParaRPr lang="ka-GE" sz="4800" b="1" i="1" dirty="0"/>
          </a:p>
          <a:p>
            <a:pPr marL="325438" indent="-53975" algn="just" eaLnBrk="0" fontAlgn="base" hangingPunct="0">
              <a:lnSpc>
                <a:spcPct val="100000"/>
              </a:lnSpc>
              <a:spcBef>
                <a:spcPct val="0"/>
              </a:spcBef>
              <a:spcAft>
                <a:spcPct val="0"/>
              </a:spcAft>
              <a:buNone/>
            </a:pPr>
            <a:r>
              <a:rPr lang="ka-GE" sz="4800" i="1" dirty="0"/>
              <a:t>პოლიტიკის დოკუმენტი, რომელიც განსაზღვრავს პრიორიტეტებს,  მიზნებს და ამოცანებს ეროვნული ან სექტორული მიმართულებით იდენტიფიცირებული პრობლემების გადასაჭრელად, აყალიბებს მიდგომებს დასახული მიზნების/ამოცანების განსახორციელებლად და ადგენს შედეგების ინდიკატორებს პროგრესის შესაფასებლად.</a:t>
            </a:r>
            <a:endParaRPr lang="en-US" sz="4800" i="1" dirty="0"/>
          </a:p>
          <a:p>
            <a:pPr algn="just" eaLnBrk="0" fontAlgn="base" hangingPunct="0">
              <a:lnSpc>
                <a:spcPct val="100000"/>
              </a:lnSpc>
              <a:spcBef>
                <a:spcPct val="0"/>
              </a:spcBef>
              <a:spcAft>
                <a:spcPct val="0"/>
              </a:spcAft>
            </a:pPr>
            <a:endParaRPr lang="en-US" altLang="en-US" sz="4800" i="1" dirty="0"/>
          </a:p>
          <a:p>
            <a:pPr algn="just" eaLnBrk="0" fontAlgn="base" hangingPunct="0">
              <a:lnSpc>
                <a:spcPct val="100000"/>
              </a:lnSpc>
              <a:spcBef>
                <a:spcPct val="0"/>
              </a:spcBef>
              <a:spcAft>
                <a:spcPct val="0"/>
              </a:spcAft>
            </a:pPr>
            <a:r>
              <a:rPr lang="ka-GE" altLang="en-US" sz="4800" b="1" i="1" dirty="0"/>
              <a:t>სამოქმედო გეგმა</a:t>
            </a:r>
            <a:r>
              <a:rPr lang="en-US" altLang="en-US" sz="4800" b="1" i="1" dirty="0"/>
              <a:t> </a:t>
            </a:r>
            <a:endParaRPr lang="ka-GE" altLang="en-US" sz="4800" b="1" i="1" dirty="0"/>
          </a:p>
          <a:p>
            <a:pPr algn="just" eaLnBrk="0" fontAlgn="base" hangingPunct="0">
              <a:lnSpc>
                <a:spcPct val="100000"/>
              </a:lnSpc>
              <a:spcBef>
                <a:spcPct val="0"/>
              </a:spcBef>
              <a:spcAft>
                <a:spcPct val="0"/>
              </a:spcAft>
            </a:pPr>
            <a:endParaRPr lang="ka-GE" altLang="en-US" sz="4800" b="1" i="1" dirty="0"/>
          </a:p>
          <a:p>
            <a:pPr marL="234950" indent="0" algn="just" eaLnBrk="0" fontAlgn="base" hangingPunct="0">
              <a:lnSpc>
                <a:spcPct val="100000"/>
              </a:lnSpc>
              <a:spcBef>
                <a:spcPct val="0"/>
              </a:spcBef>
              <a:spcAft>
                <a:spcPct val="0"/>
              </a:spcAft>
              <a:buNone/>
            </a:pPr>
            <a:r>
              <a:rPr lang="ka-GE" altLang="en-US" sz="4800" i="1" dirty="0"/>
              <a:t>პოლიტიკის დოკუმენტი, რომელიც განსაზღვრავს ეროვნული ან სექტორული პრიორიტეტების, მიზნების და ამოცანების მისაღწევად კონკრეტულ აქტივობებს, მათი შედეგების ინდიკატორებს, პასუხისმგებელ უწყებებს, შესრულების ვადებს, ბიუჯეტსა და დაფინანსების წყაროს.</a:t>
            </a:r>
          </a:p>
          <a:p>
            <a:pPr algn="just" eaLnBrk="0" fontAlgn="base" hangingPunct="0">
              <a:lnSpc>
                <a:spcPct val="100000"/>
              </a:lnSpc>
              <a:spcBef>
                <a:spcPct val="0"/>
              </a:spcBef>
              <a:spcAft>
                <a:spcPct val="0"/>
              </a:spcAft>
            </a:pPr>
            <a:endParaRPr lang="ka-GE" altLang="en-US" i="1" dirty="0"/>
          </a:p>
          <a:p>
            <a:endParaRPr lang="en-US" dirty="0"/>
          </a:p>
        </p:txBody>
      </p:sp>
      <p:sp>
        <p:nvSpPr>
          <p:cNvPr id="4" name="TextBox 3">
            <a:extLst>
              <a:ext uri="{FF2B5EF4-FFF2-40B4-BE49-F238E27FC236}">
                <a16:creationId xmlns:a16="http://schemas.microsoft.com/office/drawing/2014/main" id="{1E31577A-80F7-1F48-88C5-221D00642505}"/>
              </a:ext>
            </a:extLst>
          </p:cNvPr>
          <p:cNvSpPr txBox="1"/>
          <p:nvPr/>
        </p:nvSpPr>
        <p:spPr>
          <a:xfrm>
            <a:off x="695725" y="6115883"/>
            <a:ext cx="10321680" cy="646331"/>
          </a:xfrm>
          <a:prstGeom prst="rect">
            <a:avLst/>
          </a:prstGeom>
          <a:noFill/>
        </p:spPr>
        <p:txBody>
          <a:bodyPr wrap="square" rtlCol="0">
            <a:spAutoFit/>
          </a:bodyPr>
          <a:lstStyle/>
          <a:p>
            <a:pPr algn="just" eaLnBrk="0" fontAlgn="base" hangingPunct="0">
              <a:spcBef>
                <a:spcPct val="0"/>
              </a:spcBef>
              <a:spcAft>
                <a:spcPct val="0"/>
              </a:spcAft>
            </a:pPr>
            <a:endParaRPr lang="ka-GE" dirty="0"/>
          </a:p>
          <a:p>
            <a:pPr algn="just" eaLnBrk="0" fontAlgn="base" hangingPunct="0">
              <a:spcBef>
                <a:spcPct val="0"/>
              </a:spcBef>
              <a:spcAft>
                <a:spcPct val="0"/>
              </a:spcAft>
            </a:pPr>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გვ.5-7</a:t>
            </a:r>
            <a:endParaRPr lang="en-US" dirty="0"/>
          </a:p>
        </p:txBody>
      </p:sp>
    </p:spTree>
    <p:extLst>
      <p:ext uri="{BB962C8B-B14F-4D97-AF65-F5344CB8AC3E}">
        <p14:creationId xmlns:p14="http://schemas.microsoft.com/office/powerpoint/2010/main" val="264177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59DC9B-0255-4D41-B657-42FA87135FD7}"/>
              </a:ext>
            </a:extLst>
          </p:cNvPr>
          <p:cNvSpPr/>
          <p:nvPr/>
        </p:nvSpPr>
        <p:spPr>
          <a:xfrm>
            <a:off x="1002030" y="814550"/>
            <a:ext cx="10382250" cy="5170646"/>
          </a:xfrm>
          <a:prstGeom prst="rect">
            <a:avLst/>
          </a:prstGeom>
        </p:spPr>
        <p:txBody>
          <a:bodyPr wrap="square">
            <a:spAutoFit/>
          </a:bodyPr>
          <a:lstStyle/>
          <a:p>
            <a:pPr marL="180975" indent="-180975" algn="just">
              <a:spcAft>
                <a:spcPts val="1200"/>
              </a:spcAft>
              <a:buFont typeface="Arial" panose="020B0604020202020204" pitchFamily="34" charset="0"/>
              <a:buChar char="•"/>
            </a:pPr>
            <a:r>
              <a:rPr lang="ka-GE" altLang="en-US" sz="2000" dirty="0">
                <a:ea typeface="Calibri" panose="020F0502020204030204" pitchFamily="34" charset="0"/>
                <a:cs typeface="Times New Roman" panose="02020603050405020304" pitchFamily="18" charset="0"/>
              </a:rPr>
              <a:t>საქართველოს პოლიტიკის დაგეგმვისა და კოორდინაციის სისტემაში სახელმწიფო პოლიტიკა კონკრეტულ სფეროში ძირითად გამოხატულია </a:t>
            </a:r>
            <a:r>
              <a:rPr lang="ka-GE" altLang="en-US" sz="2000" b="1" dirty="0">
                <a:ea typeface="Calibri" panose="020F0502020204030204" pitchFamily="34" charset="0"/>
                <a:cs typeface="Times New Roman" panose="02020603050405020304" pitchFamily="18" charset="0"/>
              </a:rPr>
              <a:t>პოლიტიკის დოკუმენტების </a:t>
            </a:r>
            <a:r>
              <a:rPr lang="ka-GE" altLang="en-US" sz="2000" dirty="0">
                <a:ea typeface="Calibri" panose="020F0502020204030204" pitchFamily="34" charset="0"/>
                <a:cs typeface="Times New Roman" panose="02020603050405020304" pitchFamily="18" charset="0"/>
              </a:rPr>
              <a:t>საშუალებით. პოლიტიკის დოკუმენტები წარმოადგენს მთავრობის ხედვას, პრინციპებს, მიზნებს, ამოცანებს და კონკრეტულ აქტივობებსა სხვადასხვა საჯარო პრობლეების გადასაწყვეტად და ზოგადად სფეროს განვითარების და გაუმჯობესების მიზნით.</a:t>
            </a:r>
            <a:endParaRPr lang="ka-GE" altLang="en-US" sz="2000" dirty="0"/>
          </a:p>
          <a:p>
            <a:pPr marL="180975" indent="-180975" algn="just">
              <a:spcAft>
                <a:spcPts val="1200"/>
              </a:spcAft>
              <a:buFont typeface="Arial" panose="020B0604020202020204" pitchFamily="34" charset="0"/>
              <a:buChar char="•"/>
            </a:pPr>
            <a:r>
              <a:rPr lang="ka-GE" sz="2000" dirty="0"/>
              <a:t>საქართველოში პოლიტიკის დოკუმენტების კლასიფიცირება ხდება ორი ძირითადი კრიტერიუმის მიხედვით:</a:t>
            </a:r>
          </a:p>
          <a:p>
            <a:pPr marL="180975" indent="-180975" algn="just">
              <a:spcAft>
                <a:spcPts val="1200"/>
              </a:spcAft>
              <a:buFont typeface="Arial" panose="020B0604020202020204" pitchFamily="34" charset="0"/>
              <a:buChar char="•"/>
            </a:pPr>
            <a:r>
              <a:rPr lang="ka-GE" sz="2000" b="1" dirty="0"/>
              <a:t>ზოგადი მახასიათებლები</a:t>
            </a:r>
            <a:r>
              <a:rPr lang="ka-GE" sz="2000" dirty="0"/>
              <a:t> </a:t>
            </a:r>
            <a:r>
              <a:rPr lang="ka-GE" sz="2000" u="sng" dirty="0"/>
              <a:t>(დანიშნულება, პერიოდი, სტრუქტურა)</a:t>
            </a:r>
          </a:p>
          <a:p>
            <a:pPr marL="180975" indent="-180975" algn="just">
              <a:spcAft>
                <a:spcPts val="1200"/>
              </a:spcAft>
              <a:buFont typeface="Arial" panose="020B0604020202020204" pitchFamily="34" charset="0"/>
              <a:buChar char="•"/>
            </a:pPr>
            <a:r>
              <a:rPr lang="ka-GE" sz="2000" b="1" dirty="0"/>
              <a:t>გავლენის დონე </a:t>
            </a:r>
            <a:r>
              <a:rPr lang="ka-GE" sz="2000" dirty="0"/>
              <a:t>(</a:t>
            </a:r>
            <a:r>
              <a:rPr lang="ka-GE" sz="2000" dirty="0">
                <a:hlinkClick r:id="rId3" action="ppaction://hlinkfile">
                  <a:extLst>
                    <a:ext uri="{A12FA001-AC4F-418D-AE19-62706E023703}">
                      <ahyp:hlinkClr xmlns:ahyp="http://schemas.microsoft.com/office/drawing/2018/hyperlinkcolor" val="tx"/>
                    </a:ext>
                  </a:extLst>
                </a:hlinkClick>
              </a:rPr>
              <a:t>პოლიტიკის დოკუმენტების იერარქია)</a:t>
            </a:r>
            <a:endParaRPr lang="en-US" sz="2000" dirty="0"/>
          </a:p>
          <a:p>
            <a:pPr marL="225425" lvl="0" indent="-214313">
              <a:spcAft>
                <a:spcPts val="1200"/>
              </a:spcAft>
              <a:buFont typeface="Arial" panose="020B0604020202020204" pitchFamily="34" charset="0"/>
              <a:buChar char="•"/>
            </a:pPr>
            <a:r>
              <a:rPr lang="ka-GE" sz="2000" dirty="0"/>
              <a:t>პოლიტიკის დოკუმენტები მოიცავს სხვადასხვა ტიპის დოკუმენტებს როგორიცაა კონცეფცია, სტრატეგია, სამოქმედო გეგმა, პოლტიკის ბრიფები, მწვნე და თეთრი წიგნები.</a:t>
            </a:r>
            <a:endParaRPr lang="en-US" sz="2000" dirty="0"/>
          </a:p>
          <a:p>
            <a:pPr marL="225425" lvl="0" indent="-214313" algn="just">
              <a:spcAft>
                <a:spcPts val="1200"/>
              </a:spcAft>
              <a:buFont typeface="Arial" panose="020B0604020202020204" pitchFamily="34" charset="0"/>
              <a:buChar char="•"/>
            </a:pPr>
            <a:r>
              <a:rPr lang="ka-GE" sz="2000" dirty="0"/>
              <a:t>თუმცა, საქართველოს პოლიტიკის დაგეგმვისა და კოორდინაციის სისტემა მხოლოდ სამი ტიპის დოკუემნტს იყენებს: </a:t>
            </a:r>
            <a:r>
              <a:rPr lang="ka-GE" sz="2000" b="1" dirty="0"/>
              <a:t>კონცეფცია, სტრატეგია და სამოქმედო გეგმა</a:t>
            </a:r>
            <a:r>
              <a:rPr lang="en-GB" sz="2000" b="1" dirty="0"/>
              <a:t>  </a:t>
            </a:r>
          </a:p>
        </p:txBody>
      </p:sp>
      <p:sp>
        <p:nvSpPr>
          <p:cNvPr id="5" name="TextBox 4">
            <a:extLst>
              <a:ext uri="{FF2B5EF4-FFF2-40B4-BE49-F238E27FC236}">
                <a16:creationId xmlns:a16="http://schemas.microsoft.com/office/drawing/2014/main" id="{CB3EEFFD-E72B-854F-863A-9D0E47997A7E}"/>
              </a:ext>
            </a:extLst>
          </p:cNvPr>
          <p:cNvSpPr txBox="1"/>
          <p:nvPr/>
        </p:nvSpPr>
        <p:spPr>
          <a:xfrm>
            <a:off x="4389119" y="90606"/>
            <a:ext cx="4973541" cy="584775"/>
          </a:xfrm>
          <a:prstGeom prst="rect">
            <a:avLst/>
          </a:prstGeom>
          <a:noFill/>
        </p:spPr>
        <p:txBody>
          <a:bodyPr wrap="square" rtlCol="0">
            <a:spAutoFit/>
          </a:bodyPr>
          <a:lstStyle/>
          <a:p>
            <a:pPr algn="ctr"/>
            <a:r>
              <a:rPr lang="ka-GE" sz="3200" b="1" dirty="0"/>
              <a:t>პოლიტიკის დოკუმენტი</a:t>
            </a:r>
            <a:r>
              <a:rPr lang="en-US" sz="3200" dirty="0"/>
              <a:t>*</a:t>
            </a:r>
          </a:p>
        </p:txBody>
      </p:sp>
      <p:sp>
        <p:nvSpPr>
          <p:cNvPr id="6" name="TextBox 5">
            <a:extLst>
              <a:ext uri="{FF2B5EF4-FFF2-40B4-BE49-F238E27FC236}">
                <a16:creationId xmlns:a16="http://schemas.microsoft.com/office/drawing/2014/main" id="{5B6ECFBC-BD10-014E-AEE8-36B515358267}"/>
              </a:ext>
            </a:extLst>
          </p:cNvPr>
          <p:cNvSpPr txBox="1"/>
          <p:nvPr/>
        </p:nvSpPr>
        <p:spPr>
          <a:xfrm>
            <a:off x="695726" y="6342546"/>
            <a:ext cx="10555370" cy="646331"/>
          </a:xfrm>
          <a:prstGeom prst="rect">
            <a:avLst/>
          </a:prstGeom>
          <a:noFill/>
        </p:spPr>
        <p:txBody>
          <a:bodyPr wrap="square" rtlCol="0">
            <a:spAutoFit/>
          </a:bodyPr>
          <a:lstStyle/>
          <a:p>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გვ.5</a:t>
            </a:r>
            <a:endParaRPr lang="en-US" dirty="0"/>
          </a:p>
          <a:p>
            <a:endParaRPr lang="en-US" dirty="0"/>
          </a:p>
        </p:txBody>
      </p:sp>
      <p:sp>
        <p:nvSpPr>
          <p:cNvPr id="8" name="Rectangle 6">
            <a:extLst>
              <a:ext uri="{FF2B5EF4-FFF2-40B4-BE49-F238E27FC236}">
                <a16:creationId xmlns:a16="http://schemas.microsoft.com/office/drawing/2014/main" id="{29921C1A-B0DA-4DFA-885F-778CC73246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865525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2781-53C5-4402-BBFF-69CD7C7FB596}"/>
              </a:ext>
            </a:extLst>
          </p:cNvPr>
          <p:cNvSpPr>
            <a:spLocks noGrp="1"/>
          </p:cNvSpPr>
          <p:nvPr>
            <p:ph type="title"/>
          </p:nvPr>
        </p:nvSpPr>
        <p:spPr>
          <a:xfrm>
            <a:off x="838200" y="-80351"/>
            <a:ext cx="10515600" cy="807182"/>
          </a:xfrm>
        </p:spPr>
        <p:txBody>
          <a:bodyPr>
            <a:normAutofit/>
          </a:bodyPr>
          <a:lstStyle/>
          <a:p>
            <a:pPr algn="ctr"/>
            <a:r>
              <a:rPr lang="ka-GE" sz="3600" b="1" dirty="0"/>
              <a:t>კონცეფცია*</a:t>
            </a:r>
            <a:endParaRPr lang="en-US" sz="3600" b="1" dirty="0"/>
          </a:p>
        </p:txBody>
      </p:sp>
      <p:sp>
        <p:nvSpPr>
          <p:cNvPr id="3" name="Content Placeholder 2">
            <a:extLst>
              <a:ext uri="{FF2B5EF4-FFF2-40B4-BE49-F238E27FC236}">
                <a16:creationId xmlns:a16="http://schemas.microsoft.com/office/drawing/2014/main" id="{C5AF44AE-EF0E-4B2C-88A1-087B095CF965}"/>
              </a:ext>
            </a:extLst>
          </p:cNvPr>
          <p:cNvSpPr>
            <a:spLocks noGrp="1"/>
          </p:cNvSpPr>
          <p:nvPr>
            <p:ph idx="1"/>
          </p:nvPr>
        </p:nvSpPr>
        <p:spPr>
          <a:xfrm>
            <a:off x="838200" y="726832"/>
            <a:ext cx="10515600" cy="6131168"/>
          </a:xfrm>
        </p:spPr>
        <p:txBody>
          <a:bodyPr>
            <a:normAutofit fontScale="55000" lnSpcReduction="20000"/>
          </a:bodyPr>
          <a:lstStyle/>
          <a:p>
            <a:pPr marL="0" lvl="0" indent="0" algn="just" eaLnBrk="0" fontAlgn="base" hangingPunct="0">
              <a:lnSpc>
                <a:spcPct val="100000"/>
              </a:lnSpc>
              <a:spcBef>
                <a:spcPct val="0"/>
              </a:spcBef>
              <a:spcAft>
                <a:spcPct val="0"/>
              </a:spcAft>
              <a:buNone/>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საქართველოს პარლამენტის კონცეფციის გარდა, რომელიც განსაზღვრავს სფეროში პოლიტიკის განვითარების სექტორულ პრიორიტეტებს, მთავრობამ ასევე შესაძლოა დაამტკიცოს სფეროს ან ინსტიტუტის განვითარების და პრობლემის გადაჭრის კონცეფციის დოკუმენტი. </a:t>
            </a:r>
          </a:p>
          <a:p>
            <a:pPr algn="just" eaLnBrk="0" fontAlgn="base" hangingPunct="0">
              <a:lnSpc>
                <a:spcPct val="100000"/>
              </a:lnSpc>
              <a:spcBef>
                <a:spcPct val="0"/>
              </a:spcBef>
              <a:spcAft>
                <a:spcPct val="0"/>
              </a:spcAft>
            </a:pPr>
            <a:endParaRPr lang="ka-GE" altLang="en-US" sz="3500"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აღნიშნულის მომზადება არასავალდებულოა და მის საჭიროებას განსაზღვრავს მთავრობა ან შესაბამისი საკოორდინაციო მექანიზმი. </a:t>
            </a:r>
          </a:p>
          <a:p>
            <a:pPr algn="just" eaLnBrk="0" fontAlgn="base" hangingPunct="0">
              <a:lnSpc>
                <a:spcPct val="100000"/>
              </a:lnSpc>
              <a:spcBef>
                <a:spcPct val="0"/>
              </a:spcBef>
              <a:spcAft>
                <a:spcPct val="0"/>
              </a:spcAft>
            </a:pPr>
            <a:endParaRPr lang="ka-GE" altLang="en-US" sz="3500"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კონცეფციის დამტკიცება ხდება რესურსების დაზოგვის მიზნით, რათა არ მოხდეს ისეთი პოლიტიკის  შემუშავება, რომლის საჭიროება არ არსებობს ან არ შეესაბამება მთავრობის პრიორიტეტებსა და ამოცანებს, ან ასევე კონკრეტული სფეროს განვითარებისთვის ვერ ხდება სხვადასხვა უწყებებს შორის შეთანხმება პრინციპულ საკითხებზე. </a:t>
            </a:r>
          </a:p>
          <a:p>
            <a:pPr algn="just" eaLnBrk="0" fontAlgn="base" hangingPunct="0">
              <a:lnSpc>
                <a:spcPct val="100000"/>
              </a:lnSpc>
              <a:spcBef>
                <a:spcPct val="0"/>
              </a:spcBef>
              <a:spcAft>
                <a:spcPct val="0"/>
              </a:spcAft>
            </a:pPr>
            <a:endParaRPr lang="ka-GE" altLang="en-US" sz="3500"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კონცეფცია ზოგადი ხასიათის პოლიტიკის დოკუმენტია, რომელშიც განხილულია სტრატეგიის შემუშავების საჭიროება და მოიცავს </a:t>
            </a:r>
            <a:r>
              <a:rPr lang="ka-GE" altLang="en-US" sz="3500" b="1" dirty="0">
                <a:ea typeface="Calibri" panose="020F0502020204030204" pitchFamily="34" charset="0"/>
                <a:cs typeface="Times New Roman" panose="02020603050405020304" pitchFamily="18" charset="0"/>
              </a:rPr>
              <a:t>პრობლემების იდენტიფიცირებას, ხედვას, პრინციპებს და სექტორულ პრიორიტეტებს რის საფუძველზეც უნდა მოხდეს სტრატეგიის ჩამოყალიბება, განხორციელების საშუალებებს და აწესებს კონკრეტულ ვადებს. </a:t>
            </a:r>
          </a:p>
          <a:p>
            <a:pPr algn="just" eaLnBrk="0" fontAlgn="base" hangingPunct="0">
              <a:lnSpc>
                <a:spcPct val="100000"/>
              </a:lnSpc>
              <a:spcBef>
                <a:spcPct val="0"/>
              </a:spcBef>
              <a:spcAft>
                <a:spcPct val="0"/>
              </a:spcAft>
            </a:pPr>
            <a:endParaRPr lang="ka-GE" altLang="en-US" sz="3500" b="1"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sz="3500" dirty="0">
                <a:ea typeface="Calibri" panose="020F0502020204030204" pitchFamily="34" charset="0"/>
                <a:cs typeface="Times New Roman" panose="02020603050405020304" pitchFamily="18" charset="0"/>
              </a:rPr>
              <a:t>კონცეფციის მოქმედების ვადა განისაზღვრება უშუალოდ დოკუმენტის მიმღები უწყების მიერ. თუმცა, უმეტეს შემთხვევაში, კონცეფცია წყვეტს ფუნქციონირებას მას შემდეგ რაც მის საფუძველზე შედგენილი სტრატეგია დამტკიცდება</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None/>
            </a:pPr>
            <a:r>
              <a:rPr lang="en-US" dirty="0"/>
              <a:t>* </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გვ.5</a:t>
            </a:r>
            <a:endParaRPr lang="en-US" dirty="0"/>
          </a:p>
        </p:txBody>
      </p:sp>
      <p:sp>
        <p:nvSpPr>
          <p:cNvPr id="4" name="Rectangle 3">
            <a:extLst>
              <a:ext uri="{FF2B5EF4-FFF2-40B4-BE49-F238E27FC236}">
                <a16:creationId xmlns:a16="http://schemas.microsoft.com/office/drawing/2014/main" id="{298DED91-8328-A942-82A5-839CBD543325}"/>
              </a:ext>
            </a:extLst>
          </p:cNvPr>
          <p:cNvSpPr/>
          <p:nvPr/>
        </p:nvSpPr>
        <p:spPr>
          <a:xfrm>
            <a:off x="5945959" y="3244334"/>
            <a:ext cx="300082" cy="369332"/>
          </a:xfrm>
          <a:prstGeom prst="rect">
            <a:avLst/>
          </a:prstGeom>
        </p:spPr>
        <p:txBody>
          <a:bodyPr wrap="none">
            <a:spAutoFit/>
          </a:bodyPr>
          <a:lstStyle/>
          <a:p>
            <a:r>
              <a:rPr lang="en-US" dirty="0"/>
              <a:t>*</a:t>
            </a:r>
          </a:p>
        </p:txBody>
      </p:sp>
      <p:sp>
        <p:nvSpPr>
          <p:cNvPr id="5" name="Rectangle 4">
            <a:extLst>
              <a:ext uri="{FF2B5EF4-FFF2-40B4-BE49-F238E27FC236}">
                <a16:creationId xmlns:a16="http://schemas.microsoft.com/office/drawing/2014/main" id="{5C08DA3F-8228-7B42-B005-417AC23C9EEF}"/>
              </a:ext>
            </a:extLst>
          </p:cNvPr>
          <p:cNvSpPr/>
          <p:nvPr/>
        </p:nvSpPr>
        <p:spPr>
          <a:xfrm>
            <a:off x="5945959" y="3244334"/>
            <a:ext cx="300082" cy="369332"/>
          </a:xfrm>
          <a:prstGeom prst="rect">
            <a:avLst/>
          </a:prstGeom>
        </p:spPr>
        <p:txBody>
          <a:bodyPr wrap="none">
            <a:spAutoFit/>
          </a:bodyPr>
          <a:lstStyle/>
          <a:p>
            <a:r>
              <a:rPr lang="en-US" dirty="0"/>
              <a:t>*</a:t>
            </a:r>
          </a:p>
        </p:txBody>
      </p:sp>
    </p:spTree>
    <p:extLst>
      <p:ext uri="{BB962C8B-B14F-4D97-AF65-F5344CB8AC3E}">
        <p14:creationId xmlns:p14="http://schemas.microsoft.com/office/powerpoint/2010/main" val="4200260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3096D-73B4-48DE-AE32-59C9436A5764}"/>
              </a:ext>
            </a:extLst>
          </p:cNvPr>
          <p:cNvSpPr>
            <a:spLocks noGrp="1"/>
          </p:cNvSpPr>
          <p:nvPr>
            <p:ph type="title"/>
          </p:nvPr>
        </p:nvSpPr>
        <p:spPr>
          <a:xfrm>
            <a:off x="838200" y="1"/>
            <a:ext cx="10515600" cy="802887"/>
          </a:xfrm>
        </p:spPr>
        <p:txBody>
          <a:bodyPr>
            <a:normAutofit/>
          </a:bodyPr>
          <a:lstStyle/>
          <a:p>
            <a:pPr algn="ctr"/>
            <a:r>
              <a:rPr lang="ka-GE" sz="3600" b="1" dirty="0"/>
              <a:t>სტრატეგია*</a:t>
            </a:r>
            <a:endParaRPr lang="en-US" sz="3600" b="1" dirty="0"/>
          </a:p>
        </p:txBody>
      </p:sp>
      <p:sp>
        <p:nvSpPr>
          <p:cNvPr id="3" name="Content Placeholder 2">
            <a:extLst>
              <a:ext uri="{FF2B5EF4-FFF2-40B4-BE49-F238E27FC236}">
                <a16:creationId xmlns:a16="http://schemas.microsoft.com/office/drawing/2014/main" id="{222D8565-12A5-4CE4-9F5E-F434885411FF}"/>
              </a:ext>
            </a:extLst>
          </p:cNvPr>
          <p:cNvSpPr>
            <a:spLocks noGrp="1"/>
          </p:cNvSpPr>
          <p:nvPr>
            <p:ph idx="1"/>
          </p:nvPr>
        </p:nvSpPr>
        <p:spPr>
          <a:xfrm>
            <a:off x="838200" y="802888"/>
            <a:ext cx="10515600" cy="5887844"/>
          </a:xfrm>
        </p:spPr>
        <p:txBody>
          <a:bodyPr>
            <a:normAutofit fontScale="62500" lnSpcReduction="20000"/>
          </a:bodyPr>
          <a:lstStyle/>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კონკრეტული სფეროში მთავრობის პოლიტიკა ძირითადად წარმოდგენილია სტრატეგიის დოკუმენტებში. სტრატეგია, ასეთის არსებობის შემთხვევაში, შედგენილი უნდა იქნეს საქართველოს პარლამენტის მიერ დამტკიცებული ან თავად მთვარობის მიერ შემუშავებული კონცეფციის დოკუმენტის საფუძველზე და წარმოდგენილი </a:t>
            </a:r>
            <a:r>
              <a:rPr lang="ka-GE" altLang="en-US" b="1" dirty="0">
                <a:ea typeface="Calibri" panose="020F0502020204030204" pitchFamily="34" charset="0"/>
                <a:cs typeface="Times New Roman" panose="02020603050405020304" pitchFamily="18" charset="0"/>
              </a:rPr>
              <a:t>მიზნები / ამოცანები</a:t>
            </a:r>
            <a:r>
              <a:rPr lang="ka-GE" altLang="en-US" dirty="0">
                <a:ea typeface="Calibri" panose="020F0502020204030204" pitchFamily="34" charset="0"/>
                <a:cs typeface="Times New Roman" panose="02020603050405020304" pitchFamily="18" charset="0"/>
              </a:rPr>
              <a:t> აუცილებლად უნდა პასუხობდეს კონცეფციაში წარმოდგენილი ხედვას, პრინციპებსა და სექტორულ მიმართულებებს. </a:t>
            </a:r>
          </a:p>
          <a:p>
            <a:pPr algn="just" eaLnBrk="0" fontAlgn="base" hangingPunct="0">
              <a:lnSpc>
                <a:spcPct val="100000"/>
              </a:lnSpc>
              <a:spcBef>
                <a:spcPct val="0"/>
              </a:spcBef>
              <a:spcAft>
                <a:spcPct val="0"/>
              </a:spcAft>
            </a:pPr>
            <a:endParaRPr lang="en-US" altLang="en-US" sz="1600" dirty="0"/>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სტრატეგია უმეტესწილად ყალიბდება კონცეფციის დოკუმენტის გარეშე. ასეთ შემთხვევაში  დოკუმენტის </a:t>
            </a:r>
            <a:r>
              <a:rPr lang="ka-GE" altLang="en-US" b="1" dirty="0">
                <a:ea typeface="Calibri" panose="020F0502020204030204" pitchFamily="34" charset="0"/>
                <a:cs typeface="Times New Roman" panose="02020603050405020304" pitchFamily="18" charset="0"/>
              </a:rPr>
              <a:t>შესავალ ნაწილში</a:t>
            </a:r>
            <a:r>
              <a:rPr lang="ka-GE" altLang="en-US" dirty="0">
                <a:ea typeface="Calibri" panose="020F0502020204030204" pitchFamily="34" charset="0"/>
                <a:cs typeface="Times New Roman" panose="02020603050405020304" pitchFamily="18" charset="0"/>
              </a:rPr>
              <a:t> უნდა მოხდეს მისი შემუშავების საჭიროების დასაბუთება.</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სტრატეგიის შესავალ ნაწილში ასევე ცალკე ქვე-თავად უნდა იყოს წარმოდგენილი მეთოდოლოგია, სად დოკუმენტის შემუშავების პროცესის შესახებ ინფორმაცია უნდა იყოს წარმოდგენილი.</a:t>
            </a:r>
          </a:p>
          <a:p>
            <a:pPr algn="just" eaLnBrk="0" fontAlgn="base" hangingPunct="0">
              <a:lnSpc>
                <a:spcPct val="100000"/>
              </a:lnSpc>
              <a:spcBef>
                <a:spcPct val="0"/>
              </a:spcBef>
              <a:spcAft>
                <a:spcPct val="0"/>
              </a:spcAft>
            </a:pPr>
            <a:endParaRPr lang="en-US" altLang="en-US" sz="1600" dirty="0"/>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სტრატეგიის დოკუმენტი აყალიბებს მთავრობის პოლიტიკას პრობლემის გადასაჭრელად და წარმოადგენს კონკრეტულ მექანიზმებსა და სავარაუდო შედეგებს, რაც მიღწეული უნდა იქნას მისი განხორციელების შედეგად.</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სტრატეგია ეფუძნება იმ პრიორიტეტულ მიმართულებებს, რომლებიც ეროვნული დონის პოლიტიკის დოკუმენტებშია მოცემული და უნდა იძლეოდეს იმის შესაძლებლობას, რომ მისი განხორციელება გაგრძელდება მთავრობის ცვლილების შემდეგაც.</a:t>
            </a:r>
          </a:p>
          <a:p>
            <a:pPr algn="just" eaLnBrk="0" fontAlgn="base" hangingPunct="0">
              <a:lnSpc>
                <a:spcPct val="100000"/>
              </a:lnSpc>
              <a:spcBef>
                <a:spcPct val="0"/>
              </a:spcBef>
              <a:spcAft>
                <a:spcPct val="0"/>
              </a:spcAft>
            </a:pPr>
            <a:endParaRPr lang="ka-GE" altLang="en-US"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None/>
            </a:pPr>
            <a:r>
              <a:rPr lang="en-US" sz="2100" dirty="0"/>
              <a:t>* </a:t>
            </a:r>
            <a:r>
              <a:rPr lang="ka-GE" sz="2100" dirty="0">
                <a:cs typeface="Times New Roman" panose="02020603050405020304" pitchFamily="18" charset="0"/>
              </a:rPr>
              <a:t>წყარო</a:t>
            </a:r>
            <a:r>
              <a:rPr lang="en-US" sz="2100" dirty="0">
                <a:cs typeface="Times New Roman" panose="02020603050405020304" pitchFamily="18" charset="0"/>
              </a:rPr>
              <a:t>: </a:t>
            </a:r>
            <a:r>
              <a:rPr lang="ka-GE" sz="2100" dirty="0">
                <a:cs typeface="Times New Roman" panose="02020603050405020304" pitchFamily="18" charset="0"/>
              </a:rPr>
              <a:t>პოლიტიკის დაგეგმვის, მონიტორინგისა და შეფასების სახელმძღვანელო, 2019, გვ.6</a:t>
            </a:r>
            <a:endParaRPr lang="en-US" altLang="en-US" sz="2100" dirty="0">
              <a:cs typeface="Times New Roman" panose="02020603050405020304" pitchFamily="18" charset="0"/>
            </a:endParaRPr>
          </a:p>
        </p:txBody>
      </p:sp>
      <p:sp>
        <p:nvSpPr>
          <p:cNvPr id="4" name="Rectangle 2">
            <a:extLst>
              <a:ext uri="{FF2B5EF4-FFF2-40B4-BE49-F238E27FC236}">
                <a16:creationId xmlns:a16="http://schemas.microsoft.com/office/drawing/2014/main" id="{12609B03-A848-4B62-939B-B8EF8350C50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00295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C2537-B41C-492D-96A7-DB9E959A88BD}"/>
              </a:ext>
            </a:extLst>
          </p:cNvPr>
          <p:cNvSpPr>
            <a:spLocks noGrp="1"/>
          </p:cNvSpPr>
          <p:nvPr>
            <p:ph type="title"/>
          </p:nvPr>
        </p:nvSpPr>
        <p:spPr>
          <a:xfrm>
            <a:off x="838200" y="-200721"/>
            <a:ext cx="10515600" cy="1070516"/>
          </a:xfrm>
        </p:spPr>
        <p:txBody>
          <a:bodyPr>
            <a:normAutofit/>
          </a:bodyPr>
          <a:lstStyle/>
          <a:p>
            <a:pPr algn="ctr"/>
            <a:r>
              <a:rPr lang="ka-GE" sz="3600" b="1" dirty="0"/>
              <a:t>სტრატეგია*</a:t>
            </a:r>
            <a:endParaRPr lang="en-US" sz="3600" b="1" dirty="0"/>
          </a:p>
        </p:txBody>
      </p:sp>
      <p:sp>
        <p:nvSpPr>
          <p:cNvPr id="3" name="Content Placeholder 2">
            <a:extLst>
              <a:ext uri="{FF2B5EF4-FFF2-40B4-BE49-F238E27FC236}">
                <a16:creationId xmlns:a16="http://schemas.microsoft.com/office/drawing/2014/main" id="{EB0B49BD-42EE-4FD8-BCBF-024E8FE026FD}"/>
              </a:ext>
            </a:extLst>
          </p:cNvPr>
          <p:cNvSpPr>
            <a:spLocks noGrp="1"/>
          </p:cNvSpPr>
          <p:nvPr>
            <p:ph idx="1"/>
          </p:nvPr>
        </p:nvSpPr>
        <p:spPr>
          <a:xfrm>
            <a:off x="838200" y="869794"/>
            <a:ext cx="10515600" cy="5620216"/>
          </a:xfrm>
        </p:spPr>
        <p:txBody>
          <a:bodyPr>
            <a:normAutofit fontScale="25000" lnSpcReduction="20000"/>
          </a:bodyPr>
          <a:lstStyle/>
          <a:p>
            <a:pPr algn="just" eaLnBrk="0" fontAlgn="base" hangingPunct="0">
              <a:lnSpc>
                <a:spcPct val="100000"/>
              </a:lnSpc>
              <a:spcBef>
                <a:spcPct val="0"/>
              </a:spcBef>
              <a:spcAft>
                <a:spcPct val="0"/>
              </a:spcAft>
            </a:pPr>
            <a:r>
              <a:rPr lang="ka-GE" altLang="en-US" sz="9600" dirty="0">
                <a:ea typeface="Calibri" panose="020F0502020204030204" pitchFamily="34" charset="0"/>
                <a:cs typeface="Times New Roman" panose="02020603050405020304" pitchFamily="18" charset="0"/>
              </a:rPr>
              <a:t>სტრატეგია უნდა მოიცავდეს </a:t>
            </a:r>
            <a:r>
              <a:rPr lang="ka-GE" altLang="en-US" sz="9600" b="1" dirty="0">
                <a:ea typeface="Calibri" panose="020F0502020204030204" pitchFamily="34" charset="0"/>
                <a:cs typeface="Times New Roman" panose="02020603050405020304" pitchFamily="18" charset="0"/>
              </a:rPr>
              <a:t>სიტუაციის ანალიზს, ხედვას, მიზნებს, ამოცანებს, მათ მოსალოდნელ შედეგებს და შესრულების ინდიკატორებს (ლოგიკური ჩარჩო), განხორციელების</a:t>
            </a:r>
            <a:r>
              <a:rPr lang="ka-GE" altLang="en-US" sz="9600" dirty="0">
                <a:ea typeface="Calibri" panose="020F0502020204030204" pitchFamily="34" charset="0"/>
                <a:cs typeface="Times New Roman" panose="02020603050405020304" pitchFamily="18" charset="0"/>
              </a:rPr>
              <a:t> მექანიზმებსა და ინფომრაციას, თუ როგორ მოხდება ამ სტრატეგიის განხორციელების </a:t>
            </a:r>
            <a:r>
              <a:rPr lang="ka-GE" altLang="en-US" sz="9600" b="1" dirty="0">
                <a:ea typeface="Calibri" panose="020F0502020204030204" pitchFamily="34" charset="0"/>
                <a:cs typeface="Times New Roman" panose="02020603050405020304" pitchFamily="18" charset="0"/>
              </a:rPr>
              <a:t>მონიტორინგი და შეფასება.</a:t>
            </a:r>
          </a:p>
          <a:p>
            <a:pPr algn="just" eaLnBrk="0" fontAlgn="base" hangingPunct="0">
              <a:lnSpc>
                <a:spcPct val="100000"/>
              </a:lnSpc>
              <a:spcBef>
                <a:spcPct val="0"/>
              </a:spcBef>
              <a:spcAft>
                <a:spcPct val="0"/>
              </a:spcAft>
            </a:pPr>
            <a:endParaRPr lang="en-US" altLang="en-US" sz="9600" dirty="0"/>
          </a:p>
          <a:p>
            <a:pPr algn="just" eaLnBrk="0" fontAlgn="base" hangingPunct="0">
              <a:lnSpc>
                <a:spcPct val="100000"/>
              </a:lnSpc>
              <a:spcBef>
                <a:spcPct val="0"/>
              </a:spcBef>
              <a:spcAft>
                <a:spcPct val="0"/>
              </a:spcAft>
            </a:pPr>
            <a:r>
              <a:rPr lang="ka-GE" altLang="en-US" sz="9600" dirty="0">
                <a:ea typeface="Calibri" panose="020F0502020204030204" pitchFamily="34" charset="0"/>
                <a:cs typeface="Times New Roman" panose="02020603050405020304" pitchFamily="18" charset="0"/>
              </a:rPr>
              <a:t>სტრატეგიის დოკუმენტების ხანგრძლივობა განისაზღვრება პრობლემის მახასიათებლებიდან გამომდინარე. სტრატეგიის დოკუმენტის </a:t>
            </a:r>
            <a:r>
              <a:rPr lang="ka-GE" altLang="en-US" sz="9600" b="1" dirty="0">
                <a:ea typeface="Calibri" panose="020F0502020204030204" pitchFamily="34" charset="0"/>
                <a:cs typeface="Times New Roman" panose="02020603050405020304" pitchFamily="18" charset="0"/>
              </a:rPr>
              <a:t>რეკომენდირებული ხანგრძლივობაა  4-დან 10 წლამდე პერიოდი.</a:t>
            </a:r>
          </a:p>
          <a:p>
            <a:pPr algn="just" eaLnBrk="0" fontAlgn="base" hangingPunct="0">
              <a:lnSpc>
                <a:spcPct val="100000"/>
              </a:lnSpc>
              <a:spcBef>
                <a:spcPct val="0"/>
              </a:spcBef>
              <a:spcAft>
                <a:spcPct val="0"/>
              </a:spcAft>
            </a:pPr>
            <a:endParaRPr lang="en-US" altLang="en-US" sz="9600" dirty="0"/>
          </a:p>
          <a:p>
            <a:pPr marL="0" indent="0" algn="just" eaLnBrk="0" fontAlgn="base" hangingPunct="0">
              <a:lnSpc>
                <a:spcPct val="100000"/>
              </a:lnSpc>
              <a:spcBef>
                <a:spcPct val="0"/>
              </a:spcBef>
              <a:spcAft>
                <a:spcPct val="0"/>
              </a:spcAft>
              <a:buNone/>
            </a:pPr>
            <a:endParaRPr lang="en-US" altLang="en-US" sz="9600" dirty="0"/>
          </a:p>
          <a:p>
            <a:pPr algn="just" eaLnBrk="0" fontAlgn="base" hangingPunct="0">
              <a:lnSpc>
                <a:spcPct val="100000"/>
              </a:lnSpc>
              <a:spcBef>
                <a:spcPct val="0"/>
              </a:spcBef>
              <a:spcAft>
                <a:spcPct val="0"/>
              </a:spcAft>
            </a:pPr>
            <a:r>
              <a:rPr lang="ka-GE" altLang="en-US" sz="9600" dirty="0">
                <a:ea typeface="Calibri" panose="020F0502020204030204" pitchFamily="34" charset="0"/>
                <a:cs typeface="Times New Roman" panose="02020603050405020304" pitchFamily="18" charset="0"/>
              </a:rPr>
              <a:t>სტრატეგიის მთავრობის მიერ დამტკიცებისთვის </a:t>
            </a:r>
            <a:r>
              <a:rPr lang="ka-GE" altLang="en-US" sz="9600" b="1" dirty="0">
                <a:ea typeface="Calibri" panose="020F0502020204030204" pitchFamily="34" charset="0"/>
                <a:cs typeface="Times New Roman" panose="02020603050405020304" pitchFamily="18" charset="0"/>
              </a:rPr>
              <a:t>სავალდებულოდ უნდა ჰქონდეს შესაბამისი სამოქმედო გეგმა</a:t>
            </a:r>
            <a:r>
              <a:rPr lang="ka-GE" altLang="en-US" sz="9600" dirty="0">
                <a:ea typeface="Calibri" panose="020F0502020204030204" pitchFamily="34" charset="0"/>
                <a:cs typeface="Times New Roman" panose="02020603050405020304" pitchFamily="18" charset="0"/>
              </a:rPr>
              <a:t>. იმ შემთხვევაში თუ სამოქმედო გეგმა მოიცავს კონფიდენციალურ ინფორმაციას, რომლის გასაჯაროება დააზიანებს სტრატეგიით დასახული მიზნების მიღწევის შესაძლებლობას ან სხვა საჯარო ინტერესს, შესაძლებელია მათი დამტკიცება მოხდეს საიდუმლო დოკუმენტად კანონმდებლობის შესაბამისად.</a:t>
            </a:r>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3300" dirty="0"/>
          </a:p>
          <a:p>
            <a:pPr marL="0" indent="0" algn="just" eaLnBrk="0" fontAlgn="base" hangingPunct="0">
              <a:lnSpc>
                <a:spcPct val="100000"/>
              </a:lnSpc>
              <a:spcBef>
                <a:spcPct val="0"/>
              </a:spcBef>
              <a:spcAft>
                <a:spcPct val="0"/>
              </a:spcAft>
              <a:buNone/>
            </a:pPr>
            <a:endParaRPr lang="ka-GE" sz="2700" dirty="0"/>
          </a:p>
          <a:p>
            <a:pPr algn="just" eaLnBrk="0" fontAlgn="base" hangingPunct="0">
              <a:lnSpc>
                <a:spcPct val="100000"/>
              </a:lnSpc>
              <a:spcBef>
                <a:spcPct val="0"/>
              </a:spcBef>
              <a:spcAft>
                <a:spcPct val="0"/>
              </a:spcAft>
            </a:pPr>
            <a:endParaRPr lang="ka-GE" altLang="en-US" sz="2700" dirty="0">
              <a:ea typeface="Calibri" panose="020F050202020403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A0AB45C9-6430-6543-ADEB-DE0175DE4F84}"/>
              </a:ext>
            </a:extLst>
          </p:cNvPr>
          <p:cNvSpPr/>
          <p:nvPr/>
        </p:nvSpPr>
        <p:spPr>
          <a:xfrm>
            <a:off x="838199" y="6161262"/>
            <a:ext cx="9688551" cy="323165"/>
          </a:xfrm>
          <a:prstGeom prst="rect">
            <a:avLst/>
          </a:prstGeom>
        </p:spPr>
        <p:txBody>
          <a:bodyPr wrap="square">
            <a:spAutoFit/>
          </a:bodyPr>
          <a:lstStyle/>
          <a:p>
            <a:pPr algn="just" eaLnBrk="0" fontAlgn="base" hangingPunct="0">
              <a:spcBef>
                <a:spcPct val="0"/>
              </a:spcBef>
              <a:spcAft>
                <a:spcPct val="0"/>
              </a:spcAft>
            </a:pPr>
            <a:r>
              <a:rPr lang="en-US" sz="1500" dirty="0"/>
              <a:t>* </a:t>
            </a:r>
            <a:r>
              <a:rPr lang="ka-GE" sz="1500" dirty="0"/>
              <a:t>წყარო</a:t>
            </a:r>
            <a:r>
              <a:rPr lang="en-US" sz="1500" dirty="0"/>
              <a:t>: </a:t>
            </a:r>
            <a:r>
              <a:rPr lang="ka-GE" sz="1500" dirty="0"/>
              <a:t>პოლიტიკის დაგეგმვის, მონიტორინგისა და შეფასების სახელმძღვანელო, 2019, გვ.6</a:t>
            </a:r>
            <a:endParaRPr lang="ka-GE" altLang="en-US" sz="1500" dirty="0">
              <a:latin typeface="Arial" panose="020B0604020202020204" pitchFamily="34" charset="0"/>
            </a:endParaRPr>
          </a:p>
        </p:txBody>
      </p:sp>
    </p:spTree>
    <p:extLst>
      <p:ext uri="{BB962C8B-B14F-4D97-AF65-F5344CB8AC3E}">
        <p14:creationId xmlns:p14="http://schemas.microsoft.com/office/powerpoint/2010/main" val="20631168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436C8-9AC5-4B0F-A4D5-1D339357F07D}"/>
              </a:ext>
            </a:extLst>
          </p:cNvPr>
          <p:cNvSpPr>
            <a:spLocks noGrp="1"/>
          </p:cNvSpPr>
          <p:nvPr>
            <p:ph type="title"/>
          </p:nvPr>
        </p:nvSpPr>
        <p:spPr>
          <a:xfrm>
            <a:off x="838200" y="-89210"/>
            <a:ext cx="10515600" cy="802888"/>
          </a:xfrm>
        </p:spPr>
        <p:txBody>
          <a:bodyPr>
            <a:normAutofit/>
          </a:bodyPr>
          <a:lstStyle/>
          <a:p>
            <a:pPr algn="ctr"/>
            <a:r>
              <a:rPr lang="ka-GE" altLang="en-US" sz="3600" b="1" dirty="0">
                <a:ea typeface="Calibri" panose="020F0502020204030204" pitchFamily="34" charset="0"/>
                <a:cs typeface="Times New Roman" panose="02020603050405020304" pitchFamily="18" charset="0"/>
              </a:rPr>
              <a:t>სამოქმედო გეგმა</a:t>
            </a:r>
            <a:r>
              <a:rPr lang="en-US" altLang="en-US" sz="3600" b="1" dirty="0">
                <a:ea typeface="Calibri" panose="020F0502020204030204" pitchFamily="34" charset="0"/>
                <a:cs typeface="Times New Roman" panose="02020603050405020304" pitchFamily="18" charset="0"/>
              </a:rPr>
              <a:t>*</a:t>
            </a:r>
            <a:endParaRPr lang="en-US" sz="3600" dirty="0"/>
          </a:p>
        </p:txBody>
      </p:sp>
      <p:sp>
        <p:nvSpPr>
          <p:cNvPr id="3" name="Content Placeholder 2">
            <a:extLst>
              <a:ext uri="{FF2B5EF4-FFF2-40B4-BE49-F238E27FC236}">
                <a16:creationId xmlns:a16="http://schemas.microsoft.com/office/drawing/2014/main" id="{26EA3664-4001-4EFA-80C8-1CD4FB4FF375}"/>
              </a:ext>
            </a:extLst>
          </p:cNvPr>
          <p:cNvSpPr>
            <a:spLocks noGrp="1"/>
          </p:cNvSpPr>
          <p:nvPr>
            <p:ph idx="1"/>
          </p:nvPr>
        </p:nvSpPr>
        <p:spPr>
          <a:xfrm>
            <a:off x="838200" y="713678"/>
            <a:ext cx="10515600" cy="5664820"/>
          </a:xfrm>
        </p:spPr>
        <p:txBody>
          <a:bodyPr>
            <a:normAutofit fontScale="77500" lnSpcReduction="20000"/>
          </a:bodyPr>
          <a:lstStyle/>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ოპერაციული დონის პოლიტიკის დოკუმენტი, რომლის ფუნქციაა სტრატეგიაში წარმოდგენილი მიზნებისა და ამოცანების  ოპერაციონალიზაცია და კონკრეტული აქტივობების გაწერა სტრატეგიაში შემოთავაზებული შედეგების მისაღწევად.</a:t>
            </a: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სამოქმედო გეგმა უნდა მოიცავდეს სუც მცირე პოლიტიკის პირველ გრაფიკში წარმოდგენილ ინფორმაციას. თუმცა, უწყების სურვილის შემთხვევაში, შესაძლებელია მას დაემატოს სხვა სახის ინფორმაცია. </a:t>
            </a: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სამოქმედო გეგმის ხანგრძლივობის </a:t>
            </a:r>
            <a:r>
              <a:rPr lang="ka-GE" altLang="en-US" b="1" dirty="0">
                <a:ea typeface="Calibri" panose="020F0502020204030204" pitchFamily="34" charset="0"/>
                <a:cs typeface="Times New Roman" panose="02020603050405020304" pitchFamily="18" charset="0"/>
              </a:rPr>
              <a:t>მინიმალური და მაქსიმალური ვადებია 1-დან 3-წლამდე. </a:t>
            </a:r>
            <a:r>
              <a:rPr lang="ka-GE" altLang="en-US" dirty="0">
                <a:ea typeface="Calibri" panose="020F0502020204030204" pitchFamily="34" charset="0"/>
                <a:cs typeface="Times New Roman" panose="02020603050405020304" pitchFamily="18" charset="0"/>
              </a:rPr>
              <a:t> თუმცა განსაკუთრებულ შემთხვევებში შესაძლებელია 6 თვიანი ან კვარტალური სამოქმედო გეგმების დამტკიცებაც.  </a:t>
            </a: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endParaRPr lang="en-US" altLang="en-US" dirty="0">
              <a:ea typeface="Calibri" panose="020F0502020204030204" pitchFamily="34" charset="0"/>
              <a:cs typeface="Times New Roman" panose="02020603050405020304" pitchFamily="18" charset="0"/>
            </a:endParaRPr>
          </a:p>
          <a:p>
            <a:pPr algn="just" eaLnBrk="0" fontAlgn="base" hangingPunct="0">
              <a:lnSpc>
                <a:spcPct val="100000"/>
              </a:lnSpc>
              <a:spcBef>
                <a:spcPct val="0"/>
              </a:spcBef>
              <a:spcAft>
                <a:spcPct val="0"/>
              </a:spcAft>
            </a:pPr>
            <a:r>
              <a:rPr lang="ka-GE" altLang="en-US" dirty="0">
                <a:ea typeface="Calibri" panose="020F0502020204030204" pitchFamily="34" charset="0"/>
                <a:cs typeface="Times New Roman" panose="02020603050405020304" pitchFamily="18" charset="0"/>
              </a:rPr>
              <a:t>ცალკეულ შემთხვევაში სამოქმედო გეგმა შესაძლებელია დამტკიცებული იქნას როგორც </a:t>
            </a:r>
            <a:r>
              <a:rPr lang="ka-GE" altLang="en-US" b="1" dirty="0">
                <a:ea typeface="Calibri" panose="020F0502020204030204" pitchFamily="34" charset="0"/>
                <a:cs typeface="Times New Roman" panose="02020603050405020304" pitchFamily="18" charset="0"/>
              </a:rPr>
              <a:t>ცალკე მდგომი დოკუმენტი, შესაბამისი სტრატეგიის გარეშე (სექტორული სამოქმედო გეგმა).</a:t>
            </a:r>
            <a:r>
              <a:rPr lang="ka-GE" altLang="en-US" dirty="0">
                <a:ea typeface="Calibri" panose="020F0502020204030204" pitchFamily="34" charset="0"/>
                <a:cs typeface="Times New Roman" panose="02020603050405020304" pitchFamily="18" charset="0"/>
              </a:rPr>
              <a:t> ასეთ შემთხვევაში სამოქმედო გეგმას უნდა </a:t>
            </a:r>
            <a:r>
              <a:rPr lang="ka-GE" altLang="en-US" dirty="0">
                <a:latin typeface="Calibri" panose="020F0502020204030204" pitchFamily="34" charset="0"/>
                <a:ea typeface="Calibri" panose="020F0502020204030204" pitchFamily="34" charset="0"/>
                <a:cs typeface="Sylfaen" panose="010A0502050306030303" pitchFamily="18" charset="0"/>
              </a:rPr>
              <a:t>ჰქონდეს</a:t>
            </a:r>
            <a:r>
              <a:rPr lang="ka-GE" altLang="en-US" dirty="0">
                <a:ea typeface="Calibri" panose="020F0502020204030204" pitchFamily="34" charset="0"/>
                <a:cs typeface="Times New Roman" panose="02020603050405020304" pitchFamily="18" charset="0"/>
              </a:rPr>
              <a:t> შესაბამისი ნარატიული ნაწილი, სადაც წარმოდგენილი იქნება სიტუაციის მოკლე ანალიზი, ამოცანები, განხორციელების და მონიტორინგისა და შეფასების მექანიზმები</a:t>
            </a:r>
            <a:endParaRPr lang="en-US" altLang="en-US" dirty="0">
              <a:ea typeface="Calibri" panose="020F0502020204030204" pitchFamily="34" charset="0"/>
              <a:cs typeface="Times New Roman" panose="02020603050405020304" pitchFamily="18" charset="0"/>
            </a:endParaRPr>
          </a:p>
          <a:p>
            <a:pPr marL="0" indent="0" algn="just" eaLnBrk="0" fontAlgn="base" hangingPunct="0">
              <a:lnSpc>
                <a:spcPct val="100000"/>
              </a:lnSpc>
              <a:spcBef>
                <a:spcPct val="0"/>
              </a:spcBef>
              <a:spcAft>
                <a:spcPct val="0"/>
              </a:spcAft>
              <a:buNone/>
            </a:pPr>
            <a:endParaRPr lang="en-US" dirty="0">
              <a:cs typeface="Times New Roman" panose="02020603050405020304" pitchFamily="18" charset="0"/>
            </a:endParaRPr>
          </a:p>
          <a:p>
            <a:endParaRPr lang="en-US" dirty="0"/>
          </a:p>
          <a:p>
            <a:pPr algn="just" eaLnBrk="0" fontAlgn="base" hangingPunct="0">
              <a:lnSpc>
                <a:spcPct val="100000"/>
              </a:lnSpc>
              <a:spcBef>
                <a:spcPct val="0"/>
              </a:spcBef>
              <a:spcAft>
                <a:spcPct val="0"/>
              </a:spcAft>
            </a:pPr>
            <a:endParaRPr lang="en-US" dirty="0"/>
          </a:p>
        </p:txBody>
      </p:sp>
      <p:sp>
        <p:nvSpPr>
          <p:cNvPr id="4" name="Rectangle 3">
            <a:extLst>
              <a:ext uri="{FF2B5EF4-FFF2-40B4-BE49-F238E27FC236}">
                <a16:creationId xmlns:a16="http://schemas.microsoft.com/office/drawing/2014/main" id="{1B57AA5D-F4AB-4344-877D-E42E92F1D76F}"/>
              </a:ext>
            </a:extLst>
          </p:cNvPr>
          <p:cNvSpPr/>
          <p:nvPr/>
        </p:nvSpPr>
        <p:spPr>
          <a:xfrm>
            <a:off x="838200" y="6049755"/>
            <a:ext cx="10112298" cy="369332"/>
          </a:xfrm>
          <a:prstGeom prst="rect">
            <a:avLst/>
          </a:prstGeom>
        </p:spPr>
        <p:txBody>
          <a:bodyPr wrap="square">
            <a:spAutoFit/>
          </a:bodyPr>
          <a:lstStyle/>
          <a:p>
            <a:pPr algn="just" eaLnBrk="0" fontAlgn="base" hangingPunct="0">
              <a:spcBef>
                <a:spcPct val="0"/>
              </a:spcBef>
              <a:spcAft>
                <a:spcPct val="0"/>
              </a:spcAft>
            </a:pPr>
            <a:r>
              <a:rPr lang="en-US" dirty="0"/>
              <a:t>*</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გვ.6</a:t>
            </a:r>
            <a:endParaRPr lang="en-US" dirty="0"/>
          </a:p>
        </p:txBody>
      </p:sp>
    </p:spTree>
    <p:extLst>
      <p:ext uri="{BB962C8B-B14F-4D97-AF65-F5344CB8AC3E}">
        <p14:creationId xmlns:p14="http://schemas.microsoft.com/office/powerpoint/2010/main" val="2627662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244697" y="0"/>
            <a:ext cx="7886700" cy="6337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a-GE" sz="3200" b="1" dirty="0"/>
              <a:t>პოლიტიკის დოკუმენტები </a:t>
            </a:r>
            <a:endParaRPr lang="en-US" sz="3200" b="1" dirty="0"/>
          </a:p>
        </p:txBody>
      </p:sp>
      <p:pic>
        <p:nvPicPr>
          <p:cNvPr id="6" name="Picture 5">
            <a:extLst>
              <a:ext uri="{FF2B5EF4-FFF2-40B4-BE49-F238E27FC236}">
                <a16:creationId xmlns:a16="http://schemas.microsoft.com/office/drawing/2014/main" id="{801DC678-DF41-DC47-A4AB-DB3690F02B8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514600" y="633742"/>
            <a:ext cx="7424057" cy="6224258"/>
          </a:xfrm>
          <a:prstGeom prst="rect">
            <a:avLst/>
          </a:prstGeom>
        </p:spPr>
      </p:pic>
    </p:spTree>
    <p:extLst>
      <p:ext uri="{BB962C8B-B14F-4D97-AF65-F5344CB8AC3E}">
        <p14:creationId xmlns:p14="http://schemas.microsoft.com/office/powerpoint/2010/main" val="2560782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43199" y="287639"/>
            <a:ext cx="7924801" cy="1111291"/>
          </a:xfrm>
        </p:spPr>
        <p:txBody>
          <a:bodyPr>
            <a:normAutofit fontScale="90000"/>
          </a:bodyPr>
          <a:lstStyle/>
          <a:p>
            <a:pPr algn="ctr"/>
            <a:r>
              <a:rPr lang="ka-GE" sz="4000" dirty="0">
                <a:solidFill>
                  <a:schemeClr val="accent1"/>
                </a:solidFill>
              </a:rPr>
              <a:t>პოლიტიკის დაგეგმვის </a:t>
            </a:r>
            <a:r>
              <a:rPr lang="ka-GE" b="1" dirty="0">
                <a:solidFill>
                  <a:schemeClr val="accent1"/>
                </a:solidFill>
              </a:rPr>
              <a:t>იერარქია</a:t>
            </a:r>
            <a:endParaRPr lang="en-US" b="1" dirty="0">
              <a:solidFill>
                <a:schemeClr val="accent1"/>
              </a:solidFill>
            </a:endParaRPr>
          </a:p>
        </p:txBody>
      </p:sp>
      <p:sp>
        <p:nvSpPr>
          <p:cNvPr id="13" name="Title 1"/>
          <p:cNvSpPr txBox="1">
            <a:spLocks/>
          </p:cNvSpPr>
          <p:nvPr/>
        </p:nvSpPr>
        <p:spPr>
          <a:xfrm>
            <a:off x="2945557" y="2000658"/>
            <a:ext cx="1532156" cy="415146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solidFill>
              </a:rPr>
              <a:t>I </a:t>
            </a:r>
            <a:r>
              <a:rPr lang="ka-GE" sz="2800" dirty="0">
                <a:solidFill>
                  <a:schemeClr val="accent1"/>
                </a:solidFill>
              </a:rPr>
              <a:t>დონე</a:t>
            </a:r>
            <a:r>
              <a:rPr lang="en-US" sz="2800" dirty="0">
                <a:solidFill>
                  <a:schemeClr val="accent1"/>
                </a:solidFill>
              </a:rPr>
              <a:t> </a:t>
            </a:r>
            <a:endParaRPr lang="ka-GE" sz="2800" dirty="0">
              <a:solidFill>
                <a:schemeClr val="accent1"/>
              </a:solidFill>
            </a:endParaRPr>
          </a:p>
          <a:p>
            <a:endParaRPr lang="en-US" sz="2800" dirty="0">
              <a:solidFill>
                <a:schemeClr val="accent1"/>
              </a:solidFill>
            </a:endParaRPr>
          </a:p>
          <a:p>
            <a:endParaRPr lang="ka-GE" sz="2800" dirty="0">
              <a:solidFill>
                <a:schemeClr val="accent1"/>
              </a:solidFill>
            </a:endParaRPr>
          </a:p>
          <a:p>
            <a:endParaRPr lang="ka-GE" sz="2800" dirty="0">
              <a:solidFill>
                <a:schemeClr val="accent1"/>
              </a:solidFill>
            </a:endParaRPr>
          </a:p>
          <a:p>
            <a:r>
              <a:rPr lang="en-US" sz="2800" dirty="0">
                <a:solidFill>
                  <a:schemeClr val="accent1"/>
                </a:solidFill>
              </a:rPr>
              <a:t>II</a:t>
            </a:r>
            <a:r>
              <a:rPr lang="ka-GE" sz="2800" dirty="0">
                <a:solidFill>
                  <a:schemeClr val="accent1"/>
                </a:solidFill>
              </a:rPr>
              <a:t> დონე</a:t>
            </a:r>
            <a:endParaRPr lang="en-US" sz="2800" dirty="0">
              <a:solidFill>
                <a:schemeClr val="accent1"/>
              </a:solidFill>
            </a:endParaRPr>
          </a:p>
          <a:p>
            <a:endParaRPr lang="en-US" sz="2800" dirty="0">
              <a:solidFill>
                <a:schemeClr val="accent1"/>
              </a:solidFill>
            </a:endParaRPr>
          </a:p>
          <a:p>
            <a:endParaRPr lang="ka-GE" sz="2800" dirty="0">
              <a:solidFill>
                <a:schemeClr val="accent1"/>
              </a:solidFill>
            </a:endParaRPr>
          </a:p>
          <a:p>
            <a:endParaRPr lang="en-US" sz="2800" dirty="0">
              <a:solidFill>
                <a:schemeClr val="accent1"/>
              </a:solidFill>
            </a:endParaRPr>
          </a:p>
          <a:p>
            <a:r>
              <a:rPr lang="en-US" sz="2800" dirty="0">
                <a:solidFill>
                  <a:schemeClr val="accent1"/>
                </a:solidFill>
              </a:rPr>
              <a:t>III</a:t>
            </a:r>
            <a:r>
              <a:rPr lang="ka-GE" sz="2800" dirty="0">
                <a:solidFill>
                  <a:schemeClr val="accent1"/>
                </a:solidFill>
              </a:rPr>
              <a:t> დონე</a:t>
            </a:r>
            <a:endParaRPr lang="en-US" sz="2800" dirty="0">
              <a:solidFill>
                <a:schemeClr val="accent1"/>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graphicFrame>
        <p:nvGraphicFramePr>
          <p:cNvPr id="2" name="Diagram 1"/>
          <p:cNvGraphicFramePr/>
          <p:nvPr/>
        </p:nvGraphicFramePr>
        <p:xfrm>
          <a:off x="4256491" y="2113964"/>
          <a:ext cx="5519928" cy="4038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urved Right Arrow 13"/>
          <p:cNvSpPr/>
          <p:nvPr/>
        </p:nvSpPr>
        <p:spPr>
          <a:xfrm rot="2026190">
            <a:off x="5303629" y="2296634"/>
            <a:ext cx="932688" cy="16526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p:cNvSpPr/>
          <p:nvPr/>
        </p:nvSpPr>
        <p:spPr>
          <a:xfrm rot="2059562">
            <a:off x="4317702" y="3754433"/>
            <a:ext cx="932688" cy="16526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7915656" y="2394039"/>
            <a:ext cx="1369808" cy="914251"/>
            <a:chOff x="6391656" y="2394038"/>
            <a:chExt cx="1369808" cy="914251"/>
          </a:xfrm>
        </p:grpSpPr>
        <p:pic>
          <p:nvPicPr>
            <p:cNvPr id="16" name="Picture 15"/>
            <p:cNvPicPr>
              <a:picLocks noChangeAspect="1"/>
            </p:cNvPicPr>
            <p:nvPr/>
          </p:nvPicPr>
          <p:blipFill>
            <a:blip r:embed="rId9"/>
            <a:stretch>
              <a:fillRect/>
            </a:stretch>
          </p:blipFill>
          <p:spPr>
            <a:xfrm>
              <a:off x="6391656" y="2394038"/>
              <a:ext cx="575542" cy="576079"/>
            </a:xfrm>
            <a:prstGeom prst="rect">
              <a:avLst/>
            </a:prstGeom>
          </p:spPr>
        </p:pic>
        <p:pic>
          <p:nvPicPr>
            <p:cNvPr id="17" name="Picture 16"/>
            <p:cNvPicPr>
              <a:picLocks noChangeAspect="1"/>
            </p:cNvPicPr>
            <p:nvPr/>
          </p:nvPicPr>
          <p:blipFill>
            <a:blip r:embed="rId9"/>
            <a:stretch>
              <a:fillRect/>
            </a:stretch>
          </p:blipFill>
          <p:spPr>
            <a:xfrm>
              <a:off x="7185922" y="2407110"/>
              <a:ext cx="575542" cy="576079"/>
            </a:xfrm>
            <a:prstGeom prst="rect">
              <a:avLst/>
            </a:prstGeom>
          </p:spPr>
        </p:pic>
        <p:sp>
          <p:nvSpPr>
            <p:cNvPr id="18" name="TextBox 17"/>
            <p:cNvSpPr txBox="1"/>
            <p:nvPr/>
          </p:nvSpPr>
          <p:spPr>
            <a:xfrm>
              <a:off x="6478503" y="2974344"/>
              <a:ext cx="497252" cy="307777"/>
            </a:xfrm>
            <a:prstGeom prst="rect">
              <a:avLst/>
            </a:prstGeom>
            <a:noFill/>
          </p:spPr>
          <p:txBody>
            <a:bodyPr wrap="none" rtlCol="0">
              <a:spAutoFit/>
            </a:bodyPr>
            <a:lstStyle/>
            <a:p>
              <a:r>
                <a:rPr lang="en-US" sz="1400" dirty="0" err="1"/>
                <a:t>AoG</a:t>
              </a:r>
              <a:endParaRPr lang="en-US" sz="1400" dirty="0"/>
            </a:p>
          </p:txBody>
        </p:sp>
        <p:sp>
          <p:nvSpPr>
            <p:cNvPr id="19" name="TextBox 18"/>
            <p:cNvSpPr txBox="1"/>
            <p:nvPr/>
          </p:nvSpPr>
          <p:spPr>
            <a:xfrm>
              <a:off x="7214102" y="3000512"/>
              <a:ext cx="514885" cy="307777"/>
            </a:xfrm>
            <a:prstGeom prst="rect">
              <a:avLst/>
            </a:prstGeom>
            <a:noFill/>
          </p:spPr>
          <p:txBody>
            <a:bodyPr wrap="none" rtlCol="0">
              <a:spAutoFit/>
            </a:bodyPr>
            <a:lstStyle/>
            <a:p>
              <a:r>
                <a:rPr lang="en-US" sz="1400" dirty="0"/>
                <a:t>MoF</a:t>
              </a:r>
            </a:p>
          </p:txBody>
        </p:sp>
      </p:grpSp>
      <p:grpSp>
        <p:nvGrpSpPr>
          <p:cNvPr id="34" name="Group 33"/>
          <p:cNvGrpSpPr/>
          <p:nvPr/>
        </p:nvGrpSpPr>
        <p:grpSpPr>
          <a:xfrm>
            <a:off x="9003429" y="3577653"/>
            <a:ext cx="1197764" cy="1144380"/>
            <a:chOff x="7479429" y="3577653"/>
            <a:chExt cx="1197764" cy="1144380"/>
          </a:xfrm>
        </p:grpSpPr>
        <p:pic>
          <p:nvPicPr>
            <p:cNvPr id="20" name="Picture 19"/>
            <p:cNvPicPr>
              <a:picLocks noChangeAspect="1"/>
            </p:cNvPicPr>
            <p:nvPr/>
          </p:nvPicPr>
          <p:blipFill>
            <a:blip r:embed="rId9"/>
            <a:stretch>
              <a:fillRect/>
            </a:stretch>
          </p:blipFill>
          <p:spPr>
            <a:xfrm>
              <a:off x="7582834" y="3577653"/>
              <a:ext cx="397448" cy="397819"/>
            </a:xfrm>
            <a:prstGeom prst="rect">
              <a:avLst/>
            </a:prstGeom>
          </p:spPr>
        </p:pic>
        <p:sp>
          <p:nvSpPr>
            <p:cNvPr id="21" name="TextBox 20"/>
            <p:cNvSpPr txBox="1"/>
            <p:nvPr/>
          </p:nvSpPr>
          <p:spPr>
            <a:xfrm>
              <a:off x="7479429" y="4460423"/>
              <a:ext cx="1197764" cy="261610"/>
            </a:xfrm>
            <a:prstGeom prst="rect">
              <a:avLst/>
            </a:prstGeom>
            <a:noFill/>
          </p:spPr>
          <p:txBody>
            <a:bodyPr wrap="none" rtlCol="0">
              <a:spAutoFit/>
            </a:bodyPr>
            <a:lstStyle/>
            <a:p>
              <a:r>
                <a:rPr lang="ka-GE" sz="1050" dirty="0"/>
                <a:t>სამინისტროები</a:t>
              </a:r>
              <a:endParaRPr lang="en-US" sz="1050" dirty="0"/>
            </a:p>
          </p:txBody>
        </p:sp>
        <p:pic>
          <p:nvPicPr>
            <p:cNvPr id="22" name="Picture 21"/>
            <p:cNvPicPr>
              <a:picLocks noChangeAspect="1"/>
            </p:cNvPicPr>
            <p:nvPr/>
          </p:nvPicPr>
          <p:blipFill>
            <a:blip r:embed="rId9"/>
            <a:stretch>
              <a:fillRect/>
            </a:stretch>
          </p:blipFill>
          <p:spPr>
            <a:xfrm>
              <a:off x="7605213" y="4056023"/>
              <a:ext cx="397448" cy="397819"/>
            </a:xfrm>
            <a:prstGeom prst="rect">
              <a:avLst/>
            </a:prstGeom>
          </p:spPr>
        </p:pic>
        <p:pic>
          <p:nvPicPr>
            <p:cNvPr id="23" name="Picture 22"/>
            <p:cNvPicPr>
              <a:picLocks noChangeAspect="1"/>
            </p:cNvPicPr>
            <p:nvPr/>
          </p:nvPicPr>
          <p:blipFill>
            <a:blip r:embed="rId9"/>
            <a:stretch>
              <a:fillRect/>
            </a:stretch>
          </p:blipFill>
          <p:spPr>
            <a:xfrm>
              <a:off x="8082007" y="4062604"/>
              <a:ext cx="397448" cy="397819"/>
            </a:xfrm>
            <a:prstGeom prst="rect">
              <a:avLst/>
            </a:prstGeom>
          </p:spPr>
        </p:pic>
        <p:pic>
          <p:nvPicPr>
            <p:cNvPr id="24" name="Picture 23"/>
            <p:cNvPicPr>
              <a:picLocks noChangeAspect="1"/>
            </p:cNvPicPr>
            <p:nvPr/>
          </p:nvPicPr>
          <p:blipFill>
            <a:blip r:embed="rId9"/>
            <a:stretch>
              <a:fillRect/>
            </a:stretch>
          </p:blipFill>
          <p:spPr>
            <a:xfrm>
              <a:off x="8078311" y="3579713"/>
              <a:ext cx="397448" cy="397819"/>
            </a:xfrm>
            <a:prstGeom prst="rect">
              <a:avLst/>
            </a:prstGeom>
          </p:spPr>
        </p:pic>
      </p:grpSp>
      <p:grpSp>
        <p:nvGrpSpPr>
          <p:cNvPr id="35" name="Group 34"/>
          <p:cNvGrpSpPr/>
          <p:nvPr/>
        </p:nvGrpSpPr>
        <p:grpSpPr>
          <a:xfrm>
            <a:off x="9473207" y="4953881"/>
            <a:ext cx="955720" cy="850112"/>
            <a:chOff x="7949207" y="4953881"/>
            <a:chExt cx="955720" cy="850112"/>
          </a:xfrm>
        </p:grpSpPr>
        <p:pic>
          <p:nvPicPr>
            <p:cNvPr id="25" name="Picture 24"/>
            <p:cNvPicPr>
              <a:picLocks noChangeAspect="1"/>
            </p:cNvPicPr>
            <p:nvPr/>
          </p:nvPicPr>
          <p:blipFill>
            <a:blip r:embed="rId9"/>
            <a:stretch>
              <a:fillRect/>
            </a:stretch>
          </p:blipFill>
          <p:spPr>
            <a:xfrm>
              <a:off x="7949207" y="4953881"/>
              <a:ext cx="233397" cy="233615"/>
            </a:xfrm>
            <a:prstGeom prst="rect">
              <a:avLst/>
            </a:prstGeom>
          </p:spPr>
        </p:pic>
        <p:pic>
          <p:nvPicPr>
            <p:cNvPr id="27" name="Picture 26"/>
            <p:cNvPicPr>
              <a:picLocks noChangeAspect="1"/>
            </p:cNvPicPr>
            <p:nvPr/>
          </p:nvPicPr>
          <p:blipFill>
            <a:blip r:embed="rId9"/>
            <a:stretch>
              <a:fillRect/>
            </a:stretch>
          </p:blipFill>
          <p:spPr>
            <a:xfrm>
              <a:off x="8583072" y="4953881"/>
              <a:ext cx="233397" cy="233615"/>
            </a:xfrm>
            <a:prstGeom prst="rect">
              <a:avLst/>
            </a:prstGeom>
          </p:spPr>
        </p:pic>
        <p:pic>
          <p:nvPicPr>
            <p:cNvPr id="28" name="Picture 27"/>
            <p:cNvPicPr>
              <a:picLocks noChangeAspect="1"/>
            </p:cNvPicPr>
            <p:nvPr/>
          </p:nvPicPr>
          <p:blipFill>
            <a:blip r:embed="rId9"/>
            <a:stretch>
              <a:fillRect/>
            </a:stretch>
          </p:blipFill>
          <p:spPr>
            <a:xfrm>
              <a:off x="8285048" y="4954327"/>
              <a:ext cx="233397" cy="233615"/>
            </a:xfrm>
            <a:prstGeom prst="rect">
              <a:avLst/>
            </a:prstGeom>
          </p:spPr>
        </p:pic>
        <p:pic>
          <p:nvPicPr>
            <p:cNvPr id="29" name="Picture 28"/>
            <p:cNvPicPr>
              <a:picLocks noChangeAspect="1"/>
            </p:cNvPicPr>
            <p:nvPr/>
          </p:nvPicPr>
          <p:blipFill>
            <a:blip r:embed="rId9"/>
            <a:stretch>
              <a:fillRect/>
            </a:stretch>
          </p:blipFill>
          <p:spPr>
            <a:xfrm>
              <a:off x="7978380" y="5254179"/>
              <a:ext cx="233397" cy="233615"/>
            </a:xfrm>
            <a:prstGeom prst="rect">
              <a:avLst/>
            </a:prstGeom>
          </p:spPr>
        </p:pic>
        <p:pic>
          <p:nvPicPr>
            <p:cNvPr id="30" name="Picture 29"/>
            <p:cNvPicPr>
              <a:picLocks noChangeAspect="1"/>
            </p:cNvPicPr>
            <p:nvPr/>
          </p:nvPicPr>
          <p:blipFill>
            <a:blip r:embed="rId9"/>
            <a:stretch>
              <a:fillRect/>
            </a:stretch>
          </p:blipFill>
          <p:spPr>
            <a:xfrm>
              <a:off x="8586256" y="5271605"/>
              <a:ext cx="233397" cy="233615"/>
            </a:xfrm>
            <a:prstGeom prst="rect">
              <a:avLst/>
            </a:prstGeom>
          </p:spPr>
        </p:pic>
        <p:pic>
          <p:nvPicPr>
            <p:cNvPr id="31" name="Picture 30"/>
            <p:cNvPicPr>
              <a:picLocks noChangeAspect="1"/>
            </p:cNvPicPr>
            <p:nvPr/>
          </p:nvPicPr>
          <p:blipFill>
            <a:blip r:embed="rId9"/>
            <a:stretch>
              <a:fillRect/>
            </a:stretch>
          </p:blipFill>
          <p:spPr>
            <a:xfrm>
              <a:off x="8293061" y="5271606"/>
              <a:ext cx="233397" cy="233615"/>
            </a:xfrm>
            <a:prstGeom prst="rect">
              <a:avLst/>
            </a:prstGeom>
          </p:spPr>
        </p:pic>
        <p:sp>
          <p:nvSpPr>
            <p:cNvPr id="32" name="TextBox 31"/>
            <p:cNvSpPr txBox="1"/>
            <p:nvPr/>
          </p:nvSpPr>
          <p:spPr>
            <a:xfrm>
              <a:off x="8147989" y="5550077"/>
              <a:ext cx="756938" cy="253916"/>
            </a:xfrm>
            <a:prstGeom prst="rect">
              <a:avLst/>
            </a:prstGeom>
            <a:noFill/>
          </p:spPr>
          <p:txBody>
            <a:bodyPr wrap="none" rtlCol="0">
              <a:spAutoFit/>
            </a:bodyPr>
            <a:lstStyle/>
            <a:p>
              <a:r>
                <a:rPr lang="ka-GE" sz="1050" dirty="0"/>
                <a:t>უწყებები</a:t>
              </a:r>
              <a:endParaRPr lang="en-US" sz="1050" dirty="0"/>
            </a:p>
          </p:txBody>
        </p:sp>
      </p:grpSp>
    </p:spTree>
    <p:extLst>
      <p:ext uri="{BB962C8B-B14F-4D97-AF65-F5344CB8AC3E}">
        <p14:creationId xmlns:p14="http://schemas.microsoft.com/office/powerpoint/2010/main" val="28085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8918BE85-BC1F-4815-812D-FE932758EF93}"/>
                                            </p:graphicEl>
                                          </p:spTgt>
                                        </p:tgtEl>
                                        <p:attrNameLst>
                                          <p:attrName>style.visibility</p:attrName>
                                        </p:attrNameLst>
                                      </p:cBhvr>
                                      <p:to>
                                        <p:strVal val="visible"/>
                                      </p:to>
                                    </p:set>
                                    <p:animEffect transition="in" filter="fade">
                                      <p:cBhvr>
                                        <p:cTn id="12" dur="500"/>
                                        <p:tgtEl>
                                          <p:spTgt spid="2">
                                            <p:graphicEl>
                                              <a:dgm id="{8918BE85-BC1F-4815-812D-FE932758EF93}"/>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graphicEl>
                                              <a:dgm id="{145CEA9C-CBAE-4AF9-B765-B656F4787C94}"/>
                                            </p:graphicEl>
                                          </p:spTgt>
                                        </p:tgtEl>
                                        <p:attrNameLst>
                                          <p:attrName>style.visibility</p:attrName>
                                        </p:attrNameLst>
                                      </p:cBhvr>
                                      <p:to>
                                        <p:strVal val="visible"/>
                                      </p:to>
                                    </p:set>
                                    <p:animEffect transition="in" filter="fade">
                                      <p:cBhvr>
                                        <p:cTn id="16" dur="500"/>
                                        <p:tgtEl>
                                          <p:spTgt spid="2">
                                            <p:graphicEl>
                                              <a:dgm id="{145CEA9C-CBAE-4AF9-B765-B656F4787C94}"/>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graphicEl>
                                              <a:dgm id="{98DBA55A-FB7F-4B09-8BCD-FD622EE259AC}"/>
                                            </p:graphicEl>
                                          </p:spTgt>
                                        </p:tgtEl>
                                        <p:attrNameLst>
                                          <p:attrName>style.visibility</p:attrName>
                                        </p:attrNameLst>
                                      </p:cBhvr>
                                      <p:to>
                                        <p:strVal val="visible"/>
                                      </p:to>
                                    </p:set>
                                    <p:animEffect transition="in" filter="fade">
                                      <p:cBhvr>
                                        <p:cTn id="20" dur="500"/>
                                        <p:tgtEl>
                                          <p:spTgt spid="2">
                                            <p:graphicEl>
                                              <a:dgm id="{98DBA55A-FB7F-4B09-8BCD-FD622EE259A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 grpId="0" uiExpand="1">
        <p:bldSub>
          <a:bldDgm bld="one"/>
        </p:bldSub>
      </p:bldGraphic>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11354641"/>
              </p:ext>
            </p:extLst>
          </p:nvPr>
        </p:nvGraphicFramePr>
        <p:xfrm>
          <a:off x="2812801" y="88840"/>
          <a:ext cx="7782047" cy="6660775"/>
        </p:xfrm>
        <a:graphic>
          <a:graphicData uri="http://schemas.openxmlformats.org/drawingml/2006/table">
            <a:tbl>
              <a:tblPr firstRow="1" firstCol="1" bandRow="1">
                <a:tableStyleId>{5C22544A-7EE6-4342-B048-85BDC9FD1C3A}</a:tableStyleId>
              </a:tblPr>
              <a:tblGrid>
                <a:gridCol w="293090">
                  <a:extLst>
                    <a:ext uri="{9D8B030D-6E8A-4147-A177-3AD203B41FA5}">
                      <a16:colId xmlns:a16="http://schemas.microsoft.com/office/drawing/2014/main" val="1591378784"/>
                    </a:ext>
                  </a:extLst>
                </a:gridCol>
                <a:gridCol w="587023">
                  <a:extLst>
                    <a:ext uri="{9D8B030D-6E8A-4147-A177-3AD203B41FA5}">
                      <a16:colId xmlns:a16="http://schemas.microsoft.com/office/drawing/2014/main" val="2329974570"/>
                    </a:ext>
                  </a:extLst>
                </a:gridCol>
                <a:gridCol w="3307370">
                  <a:extLst>
                    <a:ext uri="{9D8B030D-6E8A-4147-A177-3AD203B41FA5}">
                      <a16:colId xmlns:a16="http://schemas.microsoft.com/office/drawing/2014/main" val="3414355201"/>
                    </a:ext>
                  </a:extLst>
                </a:gridCol>
                <a:gridCol w="2427258">
                  <a:extLst>
                    <a:ext uri="{9D8B030D-6E8A-4147-A177-3AD203B41FA5}">
                      <a16:colId xmlns:a16="http://schemas.microsoft.com/office/drawing/2014/main" val="1607015492"/>
                    </a:ext>
                  </a:extLst>
                </a:gridCol>
                <a:gridCol w="1167306">
                  <a:extLst>
                    <a:ext uri="{9D8B030D-6E8A-4147-A177-3AD203B41FA5}">
                      <a16:colId xmlns:a16="http://schemas.microsoft.com/office/drawing/2014/main" val="2100878293"/>
                    </a:ext>
                  </a:extLst>
                </a:gridCol>
              </a:tblGrid>
              <a:tr h="569187">
                <a:tc gridSpan="5">
                  <a:txBody>
                    <a:bodyPr/>
                    <a:lstStyle/>
                    <a:p>
                      <a:pPr algn="ctr">
                        <a:lnSpc>
                          <a:spcPct val="107000"/>
                        </a:lnSpc>
                        <a:spcAft>
                          <a:spcPts val="0"/>
                        </a:spcAft>
                      </a:pPr>
                      <a:r>
                        <a:rPr lang="ka-GE"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პოლიტიკის დოკუმენტების იერარქია</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hMerge="1">
                  <a:txBody>
                    <a:bodyPr/>
                    <a:lstStyle/>
                    <a:p>
                      <a:pPr algn="ct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extLst>
                  <a:ext uri="{0D108BD9-81ED-4DB2-BD59-A6C34878D82A}">
                    <a16:rowId xmlns:a16="http://schemas.microsoft.com/office/drawing/2014/main" val="2085948717"/>
                  </a:ext>
                </a:extLst>
              </a:tr>
              <a:tr h="399545">
                <a:tc>
                  <a:txBody>
                    <a:bodyPr/>
                    <a:lstStyle/>
                    <a:p>
                      <a:pPr algn="ctr">
                        <a:lnSpc>
                          <a:spcPct val="107000"/>
                        </a:lnSpc>
                        <a:spcAft>
                          <a:spcPts val="0"/>
                        </a:spcAft>
                      </a:pPr>
                      <a:r>
                        <a:rPr lang="ka-GE"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a:txBody>
                    <a:bodyPr/>
                    <a:lstStyle/>
                    <a:p>
                      <a:pPr algn="ctr">
                        <a:lnSpc>
                          <a:spcPct val="107000"/>
                        </a:lnSpc>
                        <a:spcAft>
                          <a:spcPts val="0"/>
                        </a:spcAft>
                      </a:pPr>
                      <a:r>
                        <a:rPr lang="ka-GE" sz="1200" dirty="0">
                          <a:effectLst/>
                        </a:rPr>
                        <a:t>დონე</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tc>
                  <a:txBody>
                    <a:bodyPr/>
                    <a:lstStyle/>
                    <a:p>
                      <a:pPr algn="ctr">
                        <a:lnSpc>
                          <a:spcPct val="107000"/>
                        </a:lnSpc>
                        <a:spcAft>
                          <a:spcPts val="0"/>
                        </a:spcAft>
                      </a:pPr>
                      <a:r>
                        <a:rPr lang="ka-GE" sz="1200" dirty="0">
                          <a:effectLst/>
                        </a:rPr>
                        <a:t>პოლიტიკის დოკუმენტის დასახელება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tc>
                  <a:txBody>
                    <a:bodyPr/>
                    <a:lstStyle/>
                    <a:p>
                      <a:pPr algn="ctr">
                        <a:lnSpc>
                          <a:spcPct val="107000"/>
                        </a:lnSpc>
                        <a:spcAft>
                          <a:spcPts val="0"/>
                        </a:spcAft>
                      </a:pPr>
                      <a:r>
                        <a:rPr lang="ka-GE" sz="1200" dirty="0">
                          <a:effectLst/>
                        </a:rPr>
                        <a:t>შემუშავების კომპეტენცია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tc>
                  <a:txBody>
                    <a:bodyPr/>
                    <a:lstStyle/>
                    <a:p>
                      <a:pPr algn="ctr">
                        <a:lnSpc>
                          <a:spcPct val="107000"/>
                        </a:lnSpc>
                        <a:spcAft>
                          <a:spcPts val="0"/>
                        </a:spcAft>
                      </a:pPr>
                      <a:r>
                        <a:rPr lang="ka-GE" sz="1200" dirty="0">
                          <a:effectLst/>
                        </a:rPr>
                        <a:t>დამტკიცება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1"/>
                    </a:solidFill>
                  </a:tcPr>
                </a:tc>
                <a:extLst>
                  <a:ext uri="{0D108BD9-81ED-4DB2-BD59-A6C34878D82A}">
                    <a16:rowId xmlns:a16="http://schemas.microsoft.com/office/drawing/2014/main" val="19091019"/>
                  </a:ext>
                </a:extLst>
              </a:tr>
              <a:tr h="399545">
                <a:tc rowSpan="5">
                  <a:txBody>
                    <a:bodyPr/>
                    <a:lstStyle/>
                    <a:p>
                      <a:pPr>
                        <a:lnSpc>
                          <a:spcPct val="107000"/>
                        </a:lnSpc>
                        <a:spcAft>
                          <a:spcPts val="0"/>
                        </a:spcAft>
                      </a:pPr>
                      <a:r>
                        <a:rPr lang="ka-GE" sz="1200" dirty="0">
                          <a:effectLst/>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rowSpan="5">
                  <a:txBody>
                    <a:bodyPr/>
                    <a:lstStyle/>
                    <a:p>
                      <a:pPr marL="71755" marR="71755" algn="ctr">
                        <a:lnSpc>
                          <a:spcPct val="107000"/>
                        </a:lnSpc>
                        <a:spcAft>
                          <a:spcPts val="0"/>
                        </a:spcAft>
                      </a:pPr>
                      <a:r>
                        <a:rPr lang="ka-GE" sz="1600" dirty="0">
                          <a:effectLst/>
                        </a:rPr>
                        <a:t>ეროვნული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6"/>
                    </a:solidFill>
                  </a:tcPr>
                </a:tc>
                <a:tc>
                  <a:txBody>
                    <a:bodyPr/>
                    <a:lstStyle/>
                    <a:p>
                      <a:pPr>
                        <a:lnSpc>
                          <a:spcPct val="107000"/>
                        </a:lnSpc>
                        <a:spcAft>
                          <a:spcPts val="0"/>
                        </a:spcAft>
                      </a:pPr>
                      <a:r>
                        <a:rPr lang="ka-GE" sz="1200" dirty="0">
                          <a:effectLst/>
                        </a:rPr>
                        <a:t>ეროვნული განვითარების სტრატეგია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მთავრობის ადმინისტრაცია</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მთავრობა</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157756951"/>
                  </a:ext>
                </a:extLst>
              </a:tr>
              <a:tr h="635330">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სამთავრობო პროგრამა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მმართველი პოლიტიკური პარტია / მთავრობის ადმინისტრაცია/ სამინისტროები/ სსიპები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პარლამენტი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427834591"/>
                  </a:ext>
                </a:extLst>
              </a:tr>
              <a:tr h="780916">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ძირითადი მონაცემების და მიმართულებების დოკუმენტი (BDD)</a:t>
                      </a:r>
                      <a:endParaRPr lang="en-US" sz="1200" dirty="0">
                        <a:effectLst/>
                      </a:endParaRPr>
                    </a:p>
                    <a:p>
                      <a:pPr marL="342900" lvl="0" indent="-342900">
                        <a:lnSpc>
                          <a:spcPct val="107000"/>
                        </a:lnSpc>
                        <a:spcAft>
                          <a:spcPts val="0"/>
                        </a:spcAft>
                        <a:buClr>
                          <a:srgbClr val="000000"/>
                        </a:buClr>
                        <a:buFont typeface="Calibri" panose="020F0502020204030204" pitchFamily="34" charset="0"/>
                        <a:buChar char="-"/>
                      </a:pPr>
                      <a:r>
                        <a:rPr lang="ka-GE" sz="1100" dirty="0">
                          <a:effectLst/>
                        </a:rPr>
                        <a:t>სახელმწიფო ბიუჯეტი</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ფინანსთა სამინისტრო</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პარლამენტი</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522178738"/>
                  </a:ext>
                </a:extLst>
              </a:tr>
              <a:tr h="399545">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მთავრობის წლიური სამოქმედო გეგმა</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rPr>
                        <a:t>მთავრობის ადმინისტრაცია</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900" dirty="0">
                          <a:effectLst/>
                        </a:rPr>
                        <a:t>მთავრობა</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3971391514"/>
                  </a:ext>
                </a:extLst>
              </a:tr>
              <a:tr h="399545">
                <a:tc vMerge="1">
                  <a:txBody>
                    <a:bodyPr/>
                    <a:lstStyle/>
                    <a:p>
                      <a:pPr>
                        <a:lnSpc>
                          <a:spcPct val="107000"/>
                        </a:lnSpc>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tc>
                <a:tc vMerge="1">
                  <a:txBody>
                    <a:bodyPr/>
                    <a:lstStyle/>
                    <a:p>
                      <a:pPr marL="71755" marR="71755" algn="ctr">
                        <a:lnSpc>
                          <a:spcPct val="107000"/>
                        </a:lnSpc>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6"/>
                    </a:solidFill>
                  </a:tcPr>
                </a:tc>
                <a:tc>
                  <a:txBody>
                    <a:bodyPr/>
                    <a:lstStyle/>
                    <a:p>
                      <a:pPr>
                        <a:lnSpc>
                          <a:spcPct val="107000"/>
                        </a:lnSpc>
                        <a:spcAft>
                          <a:spcPts val="0"/>
                        </a:spcAft>
                      </a:pPr>
                      <a:r>
                        <a:rPr lang="ka-GE" sz="1200" dirty="0">
                          <a:effectLst/>
                          <a:latin typeface="Calibri" panose="020F0502020204030204" pitchFamily="34" charset="0"/>
                          <a:ea typeface="Calibri" panose="020F0502020204030204" pitchFamily="34" charset="0"/>
                          <a:cs typeface="Times New Roman" panose="02020603050405020304" pitchFamily="18" charset="0"/>
                        </a:rPr>
                        <a:t>საერთაშორის</a:t>
                      </a:r>
                      <a:r>
                        <a:rPr lang="ka-GE" sz="1200" baseline="0" dirty="0">
                          <a:effectLst/>
                          <a:latin typeface="Calibri" panose="020F0502020204030204" pitchFamily="34" charset="0"/>
                          <a:ea typeface="Calibri" panose="020F0502020204030204" pitchFamily="34" charset="0"/>
                          <a:cs typeface="Times New Roman" panose="02020603050405020304" pitchFamily="18" charset="0"/>
                        </a:rPr>
                        <a:t>ო ვალდებულებები/ ხელშეკრულებები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a:lnSpc>
                          <a:spcPct val="107000"/>
                        </a:lnSpc>
                        <a:spcAft>
                          <a:spcPts val="0"/>
                        </a:spcAft>
                      </a:pPr>
                      <a:r>
                        <a:rPr lang="ka-GE" sz="1000" dirty="0">
                          <a:effectLst/>
                          <a:latin typeface="Calibri" panose="020F0502020204030204" pitchFamily="34" charset="0"/>
                          <a:ea typeface="Calibri" panose="020F0502020204030204" pitchFamily="34" charset="0"/>
                          <a:cs typeface="Times New Roman" panose="02020603050405020304" pitchFamily="18" charset="0"/>
                        </a:rPr>
                        <a:t>კანონმდებლობის შესაბამისად</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ka-GE" sz="900" dirty="0">
                          <a:effectLst/>
                          <a:latin typeface="Calibri" panose="020F0502020204030204" pitchFamily="34" charset="0"/>
                          <a:ea typeface="Calibri" panose="020F0502020204030204" pitchFamily="34" charset="0"/>
                          <a:cs typeface="Times New Roman" panose="02020603050405020304" pitchFamily="18" charset="0"/>
                        </a:rPr>
                        <a:t>კანონმდებლობის შესაბამისად</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6"/>
                    </a:solidFill>
                  </a:tcPr>
                </a:tc>
                <a:extLst>
                  <a:ext uri="{0D108BD9-81ED-4DB2-BD59-A6C34878D82A}">
                    <a16:rowId xmlns:a16="http://schemas.microsoft.com/office/drawing/2014/main" val="1926176844"/>
                  </a:ext>
                </a:extLst>
              </a:tr>
              <a:tr h="897384">
                <a:tc rowSpan="2">
                  <a:txBody>
                    <a:bodyPr/>
                    <a:lstStyle/>
                    <a:p>
                      <a:pPr>
                        <a:lnSpc>
                          <a:spcPct val="107000"/>
                        </a:lnSpc>
                        <a:spcAft>
                          <a:spcPts val="0"/>
                        </a:spcAft>
                      </a:pPr>
                      <a:r>
                        <a:rPr lang="ka-GE" sz="1200" dirty="0">
                          <a:effectLst/>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rowSpan="2">
                  <a:txBody>
                    <a:bodyPr/>
                    <a:lstStyle/>
                    <a:p>
                      <a:pPr marL="71755" marR="71755" algn="ctr">
                        <a:lnSpc>
                          <a:spcPct val="107000"/>
                        </a:lnSpc>
                        <a:spcAft>
                          <a:spcPts val="0"/>
                        </a:spcAft>
                      </a:pPr>
                      <a:r>
                        <a:rPr lang="ka-GE" sz="1600" dirty="0">
                          <a:effectLst/>
                        </a:rPr>
                        <a:t>სექტორული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2"/>
                    </a:solidFill>
                  </a:tcPr>
                </a:tc>
                <a:tc>
                  <a:txBody>
                    <a:bodyPr/>
                    <a:lstStyle/>
                    <a:p>
                      <a:pPr>
                        <a:lnSpc>
                          <a:spcPct val="107000"/>
                        </a:lnSpc>
                        <a:spcAft>
                          <a:spcPts val="0"/>
                        </a:spcAft>
                      </a:pPr>
                      <a:r>
                        <a:rPr lang="ka-GE" sz="1200" dirty="0">
                          <a:effectLst/>
                        </a:rPr>
                        <a:t>მულტისექტორული და სექტორული სტრატეგიები </a:t>
                      </a:r>
                      <a:endParaRPr lang="en-US" sz="1200" dirty="0">
                        <a:effectLst/>
                      </a:endParaRPr>
                    </a:p>
                    <a:p>
                      <a:pPr marL="342900" lvl="0" indent="-342900">
                        <a:lnSpc>
                          <a:spcPct val="107000"/>
                        </a:lnSpc>
                        <a:spcAft>
                          <a:spcPts val="0"/>
                        </a:spcAft>
                        <a:buClr>
                          <a:srgbClr val="000000"/>
                        </a:buClr>
                        <a:buFont typeface="Calibri" panose="020F0502020204030204" pitchFamily="34" charset="0"/>
                        <a:buChar char="-"/>
                      </a:pPr>
                      <a:r>
                        <a:rPr lang="ka-GE" sz="1100" dirty="0">
                          <a:effectLst/>
                        </a:rPr>
                        <a:t>შესაბამისი სამოქმედო გეგმები</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4192" marR="54192" marT="0" marB="0" anchor="ctr">
                    <a:solidFill>
                      <a:schemeClr val="accent2"/>
                    </a:solidFill>
                  </a:tcPr>
                </a:tc>
                <a:tc>
                  <a:txBody>
                    <a:bodyPr/>
                    <a:lstStyle/>
                    <a:p>
                      <a:pPr>
                        <a:lnSpc>
                          <a:spcPct val="107000"/>
                        </a:lnSpc>
                        <a:spcAft>
                          <a:spcPts val="0"/>
                        </a:spcAft>
                      </a:pPr>
                      <a:r>
                        <a:rPr lang="ka-GE" sz="1000" dirty="0">
                          <a:effectLst/>
                        </a:rPr>
                        <a:t>სამინისტროები ან მთავრობასთან ანგარიშვალდებული სსიპ-ები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a:txBody>
                    <a:bodyPr/>
                    <a:lstStyle/>
                    <a:p>
                      <a:pPr>
                        <a:lnSpc>
                          <a:spcPct val="107000"/>
                        </a:lnSpc>
                        <a:spcAft>
                          <a:spcPts val="0"/>
                        </a:spcAft>
                      </a:pPr>
                      <a:r>
                        <a:rPr lang="ka-GE" sz="1100" dirty="0">
                          <a:effectLst/>
                        </a:rPr>
                        <a:t>მთავრობა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extLst>
                  <a:ext uri="{0D108BD9-81ED-4DB2-BD59-A6C34878D82A}">
                    <a16:rowId xmlns:a16="http://schemas.microsoft.com/office/drawing/2014/main" val="2697845281"/>
                  </a:ext>
                </a:extLst>
              </a:tr>
              <a:tr h="799089">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dirty="0">
                          <a:effectLst/>
                        </a:rPr>
                        <a:t>მულტისექტორული და სექტორული სამოქმედო გეგმები</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a:txBody>
                    <a:bodyPr/>
                    <a:lstStyle/>
                    <a:p>
                      <a:pPr>
                        <a:lnSpc>
                          <a:spcPct val="107000"/>
                        </a:lnSpc>
                        <a:spcAft>
                          <a:spcPts val="0"/>
                        </a:spcAft>
                      </a:pPr>
                      <a:r>
                        <a:rPr lang="ka-GE" sz="1000" dirty="0">
                          <a:effectLst/>
                        </a:rPr>
                        <a:t>სამინისტროები ან მთავრობასთან უშუალო დაქვემდებარებაში არსებული სსიპ-ები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tc>
                  <a:txBody>
                    <a:bodyPr/>
                    <a:lstStyle/>
                    <a:p>
                      <a:pPr>
                        <a:lnSpc>
                          <a:spcPct val="107000"/>
                        </a:lnSpc>
                        <a:spcAft>
                          <a:spcPts val="0"/>
                        </a:spcAft>
                      </a:pPr>
                      <a:r>
                        <a:rPr lang="ka-GE" sz="1100" dirty="0">
                          <a:effectLst/>
                        </a:rPr>
                        <a:t>მთავრობა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2"/>
                    </a:solidFill>
                  </a:tcPr>
                </a:tc>
                <a:extLst>
                  <a:ext uri="{0D108BD9-81ED-4DB2-BD59-A6C34878D82A}">
                    <a16:rowId xmlns:a16="http://schemas.microsoft.com/office/drawing/2014/main" val="2801066264"/>
                  </a:ext>
                </a:extLst>
              </a:tr>
              <a:tr h="722325">
                <a:tc rowSpan="2">
                  <a:txBody>
                    <a:bodyPr/>
                    <a:lstStyle/>
                    <a:p>
                      <a:pPr>
                        <a:lnSpc>
                          <a:spcPct val="107000"/>
                        </a:lnSpc>
                        <a:spcAft>
                          <a:spcPts val="0"/>
                        </a:spcAft>
                      </a:pPr>
                      <a:r>
                        <a:rPr lang="ka-GE" sz="1200" dirty="0">
                          <a:effectLst/>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rowSpan="2">
                  <a:txBody>
                    <a:bodyPr/>
                    <a:lstStyle/>
                    <a:p>
                      <a:pPr marL="71755" marR="71755" algn="ctr">
                        <a:lnSpc>
                          <a:spcPct val="107000"/>
                        </a:lnSpc>
                        <a:spcAft>
                          <a:spcPts val="0"/>
                        </a:spcAft>
                      </a:pPr>
                      <a:r>
                        <a:rPr lang="ka-GE" sz="1200" dirty="0">
                          <a:effectLst/>
                        </a:rPr>
                        <a:t>ინსტიტუციური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vert="vert270" anchor="ctr">
                    <a:solidFill>
                      <a:schemeClr val="accent4">
                        <a:lumMod val="60000"/>
                        <a:lumOff val="40000"/>
                      </a:schemeClr>
                    </a:solidFill>
                  </a:tcPr>
                </a:tc>
                <a:tc>
                  <a:txBody>
                    <a:bodyPr/>
                    <a:lstStyle/>
                    <a:p>
                      <a:pPr>
                        <a:lnSpc>
                          <a:spcPct val="107000"/>
                        </a:lnSpc>
                        <a:spcAft>
                          <a:spcPts val="0"/>
                        </a:spcAft>
                      </a:pPr>
                      <a:r>
                        <a:rPr lang="ka-GE" sz="1200" dirty="0">
                          <a:effectLst/>
                        </a:rPr>
                        <a:t>ინსტიტუციური განვითარების სტრატეგიები</a:t>
                      </a:r>
                      <a:endParaRPr lang="en-US" sz="1200" dirty="0">
                        <a:effectLst/>
                      </a:endParaRPr>
                    </a:p>
                    <a:p>
                      <a:pPr marL="342900" lvl="0" indent="-342900">
                        <a:lnSpc>
                          <a:spcPct val="107000"/>
                        </a:lnSpc>
                        <a:spcAft>
                          <a:spcPts val="0"/>
                        </a:spcAft>
                        <a:buClr>
                          <a:srgbClr val="000000"/>
                        </a:buClr>
                        <a:buFont typeface="Calibri" panose="020F0502020204030204" pitchFamily="34" charset="0"/>
                        <a:buChar char="-"/>
                      </a:pPr>
                      <a:r>
                        <a:rPr lang="ka-GE" sz="1100" dirty="0">
                          <a:effectLst/>
                        </a:rPr>
                        <a:t>შესაბამისი სამოქმედო გეგმები</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000" dirty="0">
                          <a:effectLst/>
                        </a:rPr>
                        <a:t>საჯარო უწყებები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100" dirty="0">
                          <a:effectLst/>
                        </a:rPr>
                        <a:t>მთავრობა ან სამინისტრო ან</a:t>
                      </a:r>
                      <a:endParaRPr lang="en-US" sz="1100" dirty="0">
                        <a:effectLst/>
                      </a:endParaRPr>
                    </a:p>
                    <a:p>
                      <a:pPr>
                        <a:lnSpc>
                          <a:spcPct val="107000"/>
                        </a:lnSpc>
                        <a:spcAft>
                          <a:spcPts val="0"/>
                        </a:spcAft>
                      </a:pPr>
                      <a:r>
                        <a:rPr lang="ka-GE" sz="1100" dirty="0">
                          <a:effectLst/>
                        </a:rPr>
                        <a:t>უწყება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extLst>
                  <a:ext uri="{0D108BD9-81ED-4DB2-BD59-A6C34878D82A}">
                    <a16:rowId xmlns:a16="http://schemas.microsoft.com/office/drawing/2014/main" val="1769362602"/>
                  </a:ext>
                </a:extLst>
              </a:tr>
              <a:tr h="658364">
                <a:tc vMerge="1">
                  <a:txBody>
                    <a:bodyPr/>
                    <a:lstStyle/>
                    <a:p>
                      <a:endParaRPr lang="en-US"/>
                    </a:p>
                  </a:txBody>
                  <a:tcPr/>
                </a:tc>
                <a:tc vMerge="1">
                  <a:txBody>
                    <a:bodyPr/>
                    <a:lstStyle/>
                    <a:p>
                      <a:endParaRPr lang="en-US"/>
                    </a:p>
                  </a:txBody>
                  <a:tcPr/>
                </a:tc>
                <a:tc>
                  <a:txBody>
                    <a:bodyPr/>
                    <a:lstStyle/>
                    <a:p>
                      <a:pPr>
                        <a:lnSpc>
                          <a:spcPct val="107000"/>
                        </a:lnSpc>
                        <a:spcAft>
                          <a:spcPts val="0"/>
                        </a:spcAft>
                      </a:pPr>
                      <a:r>
                        <a:rPr lang="ka-GE" sz="1200">
                          <a:effectLst/>
                        </a:rPr>
                        <a:t>საშუალოვადიანი სამოქმედო გეგმები</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000" dirty="0">
                          <a:effectLst/>
                        </a:rPr>
                        <a:t>სამინისტროები</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tc>
                  <a:txBody>
                    <a:bodyPr/>
                    <a:lstStyle/>
                    <a:p>
                      <a:pPr>
                        <a:lnSpc>
                          <a:spcPct val="107000"/>
                        </a:lnSpc>
                        <a:spcAft>
                          <a:spcPts val="0"/>
                        </a:spcAft>
                      </a:pPr>
                      <a:r>
                        <a:rPr lang="ka-GE" sz="1100" dirty="0">
                          <a:effectLst/>
                        </a:rPr>
                        <a:t>სამინისტრო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192" marR="54192" marT="0" marB="0" anchor="ctr">
                    <a:solidFill>
                      <a:schemeClr val="accent4">
                        <a:lumMod val="60000"/>
                        <a:lumOff val="40000"/>
                      </a:schemeClr>
                    </a:solidFill>
                  </a:tcPr>
                </a:tc>
                <a:extLst>
                  <a:ext uri="{0D108BD9-81ED-4DB2-BD59-A6C34878D82A}">
                    <a16:rowId xmlns:a16="http://schemas.microsoft.com/office/drawing/2014/main" val="2226016062"/>
                  </a:ext>
                </a:extLst>
              </a:tr>
            </a:tbl>
          </a:graphicData>
        </a:graphic>
      </p:graphicFrame>
    </p:spTree>
    <p:extLst>
      <p:ext uri="{BB962C8B-B14F-4D97-AF65-F5344CB8AC3E}">
        <p14:creationId xmlns:p14="http://schemas.microsoft.com/office/powerpoint/2010/main" val="224728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048000" y="3057525"/>
            <a:ext cx="7181850" cy="291465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2200" dirty="0"/>
              <a:t>„</a:t>
            </a:r>
            <a:r>
              <a:rPr lang="ka-GE" sz="2200" dirty="0" err="1"/>
              <a:t>ბალასტური</a:t>
            </a:r>
            <a:r>
              <a:rPr lang="ka-GE" sz="2200" dirty="0"/>
              <a:t> წყლების მართვის სტრატეგია“ </a:t>
            </a:r>
            <a:r>
              <a:rPr lang="ka-GE" sz="2200" i="1" dirty="0"/>
              <a:t>2019</a:t>
            </a:r>
          </a:p>
          <a:p>
            <a:endParaRPr lang="ka-GE" sz="2200" dirty="0"/>
          </a:p>
          <a:p>
            <a:r>
              <a:rPr lang="ka-GE" sz="2200" dirty="0"/>
              <a:t>„</a:t>
            </a:r>
            <a:r>
              <a:rPr lang="ka-GE" sz="2200" dirty="0" err="1"/>
              <a:t>ანტიმიკრობული</a:t>
            </a:r>
            <a:r>
              <a:rPr lang="ka-GE" sz="2200" dirty="0"/>
              <a:t> რეზისტენტობის საწინააღმდეგო 2017- 2020 წლების სტრატეგია“ </a:t>
            </a:r>
            <a:r>
              <a:rPr lang="ka-GE" sz="2200" i="1" dirty="0"/>
              <a:t>2017</a:t>
            </a:r>
          </a:p>
          <a:p>
            <a:pPr marL="285750" indent="-285750">
              <a:buFont typeface="Arial" panose="020B0604020202020204" pitchFamily="34" charset="0"/>
              <a:buChar char="•"/>
            </a:pPr>
            <a:endParaRPr lang="ka-GE" sz="2200" i="1" dirty="0"/>
          </a:p>
          <a:p>
            <a:r>
              <a:rPr lang="ka-GE" sz="2200" dirty="0"/>
              <a:t>„მარილის ჭარბი მოხმარების შემცირების ეროვნული სტრატეგია“ </a:t>
            </a:r>
            <a:r>
              <a:rPr lang="ka-GE" sz="2200" i="1" dirty="0"/>
              <a:t>2014</a:t>
            </a:r>
            <a:r>
              <a:rPr lang="ka-GE" sz="2200" dirty="0"/>
              <a:t> </a:t>
            </a:r>
            <a:endParaRPr lang="en-US" sz="22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grpSp>
        <p:nvGrpSpPr>
          <p:cNvPr id="11" name="Group 10"/>
          <p:cNvGrpSpPr/>
          <p:nvPr/>
        </p:nvGrpSpPr>
        <p:grpSpPr>
          <a:xfrm>
            <a:off x="2883567" y="187128"/>
            <a:ext cx="7561842" cy="873576"/>
            <a:chOff x="0" y="0"/>
            <a:chExt cx="7561842" cy="1216800"/>
          </a:xfrm>
        </p:grpSpPr>
        <p:sp>
          <p:nvSpPr>
            <p:cNvPr id="13" name="Rounded Rectangle 12"/>
            <p:cNvSpPr/>
            <p:nvPr/>
          </p:nvSpPr>
          <p:spPr>
            <a:xfrm>
              <a:off x="0" y="0"/>
              <a:ext cx="7561842" cy="1216800"/>
            </a:xfrm>
            <a:prstGeom prst="roundRect">
              <a:avLst/>
            </a:pr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ounded Rectangle 4"/>
            <p:cNvSpPr txBox="1"/>
            <p:nvPr/>
          </p:nvSpPr>
          <p:spPr>
            <a:xfrm>
              <a:off x="59399" y="59399"/>
              <a:ext cx="7443044"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ka-GE" sz="2400" b="1" dirty="0">
                  <a:solidFill>
                    <a:schemeClr val="tx1"/>
                  </a:solidFill>
                </a:rPr>
                <a:t>სამთავრობო პოლიტიკის კოორდინაცია და ხარისხის უზრუნველყოფა</a:t>
              </a:r>
              <a:endParaRPr lang="en-US" sz="2400" b="1" dirty="0">
                <a:solidFill>
                  <a:schemeClr val="tx1"/>
                </a:solidFill>
              </a:endParaRPr>
            </a:p>
          </p:txBody>
        </p:sp>
      </p:grpSp>
      <p:sp>
        <p:nvSpPr>
          <p:cNvPr id="16" name="Rounded Rectangle 15"/>
          <p:cNvSpPr/>
          <p:nvPr/>
        </p:nvSpPr>
        <p:spPr>
          <a:xfrm>
            <a:off x="5142148" y="1346125"/>
            <a:ext cx="2993553" cy="46946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a-GE" sz="2800" dirty="0">
                <a:solidFill>
                  <a:schemeClr val="tx1"/>
                </a:solidFill>
              </a:rPr>
              <a:t>გამოწვევები</a:t>
            </a:r>
            <a:endParaRPr lang="en-US" sz="2800" dirty="0">
              <a:solidFill>
                <a:schemeClr val="tx1"/>
              </a:solidFill>
            </a:endParaRPr>
          </a:p>
        </p:txBody>
      </p:sp>
      <p:sp>
        <p:nvSpPr>
          <p:cNvPr id="24" name="Rounded Rectangle 23"/>
          <p:cNvSpPr/>
          <p:nvPr/>
        </p:nvSpPr>
        <p:spPr>
          <a:xfrm>
            <a:off x="3533776" y="3249830"/>
            <a:ext cx="6696075" cy="241183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a-GE" sz="2800" b="1" dirty="0"/>
              <a:t>მოქმედი 98 პოლიტიკის დოკუმენტი</a:t>
            </a:r>
          </a:p>
          <a:p>
            <a:pPr algn="ctr"/>
            <a:endParaRPr lang="ka-GE" sz="2800" dirty="0"/>
          </a:p>
          <a:p>
            <a:pPr marL="457200" indent="-457200">
              <a:buFont typeface="Arial" panose="020B0604020202020204" pitchFamily="34" charset="0"/>
              <a:buChar char="•"/>
            </a:pPr>
            <a:r>
              <a:rPr lang="ka-GE" sz="2800" dirty="0"/>
              <a:t>49 სტრატეგია</a:t>
            </a:r>
          </a:p>
          <a:p>
            <a:pPr marL="457200" indent="-457200">
              <a:buFont typeface="Arial" panose="020B0604020202020204" pitchFamily="34" charset="0"/>
              <a:buChar char="•"/>
            </a:pPr>
            <a:r>
              <a:rPr lang="ka-GE" sz="2800" dirty="0"/>
              <a:t>42 სამოქმედო გეგმა</a:t>
            </a:r>
          </a:p>
          <a:p>
            <a:pPr marL="457200" indent="-457200">
              <a:buFont typeface="Arial" panose="020B0604020202020204" pitchFamily="34" charset="0"/>
              <a:buChar char="•"/>
            </a:pPr>
            <a:r>
              <a:rPr lang="ka-GE" sz="2800" dirty="0"/>
              <a:t>7 კონცეფცია</a:t>
            </a:r>
          </a:p>
        </p:txBody>
      </p:sp>
      <p:sp>
        <p:nvSpPr>
          <p:cNvPr id="25" name="Rounded Rectangle 24"/>
          <p:cNvSpPr/>
          <p:nvPr/>
        </p:nvSpPr>
        <p:spPr>
          <a:xfrm>
            <a:off x="3740727" y="3590925"/>
            <a:ext cx="6358106" cy="2896675"/>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a-GE" sz="2800" u="sng" dirty="0"/>
              <a:t>არ არის წარმოდგენილი &amp; </a:t>
            </a:r>
          </a:p>
          <a:p>
            <a:pPr algn="ctr"/>
            <a:r>
              <a:rPr lang="ka-GE" sz="2800" u="sng" dirty="0"/>
              <a:t>არ იზომება</a:t>
            </a:r>
          </a:p>
          <a:p>
            <a:pPr algn="ctr"/>
            <a:endParaRPr lang="ka-GE" sz="2800" u="sng" dirty="0"/>
          </a:p>
          <a:p>
            <a:pPr marL="457200" indent="-457200">
              <a:buFont typeface="Arial" panose="020B0604020202020204" pitchFamily="34" charset="0"/>
              <a:buChar char="•"/>
            </a:pPr>
            <a:r>
              <a:rPr lang="ka-GE" sz="2800" b="1" dirty="0">
                <a:solidFill>
                  <a:schemeClr val="tx1"/>
                </a:solidFill>
              </a:rPr>
              <a:t>გრძელვადიანი შედეგები (4+)</a:t>
            </a:r>
          </a:p>
          <a:p>
            <a:pPr marL="457200" indent="-457200">
              <a:buFont typeface="Arial" panose="020B0604020202020204" pitchFamily="34" charset="0"/>
              <a:buChar char="•"/>
            </a:pPr>
            <a:r>
              <a:rPr lang="ka-GE" sz="2800" b="1" dirty="0">
                <a:solidFill>
                  <a:schemeClr val="tx1"/>
                </a:solidFill>
              </a:rPr>
              <a:t>საშუალოვადიანი შედეგები (1-3)</a:t>
            </a:r>
            <a:endParaRPr lang="en-US" sz="2800" b="1" dirty="0">
              <a:solidFill>
                <a:schemeClr val="tx1"/>
              </a:solidFill>
            </a:endParaRPr>
          </a:p>
        </p:txBody>
      </p:sp>
      <p:sp>
        <p:nvSpPr>
          <p:cNvPr id="26" name="Rounded Rectangle 25"/>
          <p:cNvSpPr/>
          <p:nvPr/>
        </p:nvSpPr>
        <p:spPr>
          <a:xfrm>
            <a:off x="5167712" y="4254940"/>
            <a:ext cx="2993553" cy="46946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a-GE" sz="2800" dirty="0" err="1"/>
              <a:t>დუპლიკაციები</a:t>
            </a:r>
            <a:endParaRPr lang="en-US" sz="2800" dirty="0"/>
          </a:p>
        </p:txBody>
      </p:sp>
      <p:graphicFrame>
        <p:nvGraphicFramePr>
          <p:cNvPr id="23" name="Content Placeholder 4"/>
          <p:cNvGraphicFramePr>
            <a:graphicFrameLocks noGrp="1"/>
          </p:cNvGraphicFramePr>
          <p:nvPr>
            <p:ph idx="1"/>
            <p:extLst>
              <p:ext uri="{D42A27DB-BD31-4B8C-83A1-F6EECF244321}">
                <p14:modId xmlns:p14="http://schemas.microsoft.com/office/powerpoint/2010/main" val="1954861629"/>
              </p:ext>
            </p:extLst>
          </p:nvPr>
        </p:nvGraphicFramePr>
        <p:xfrm>
          <a:off x="2093167" y="2022278"/>
          <a:ext cx="8292843" cy="44653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19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graphicEl>
                                              <a:dgm id="{B5E21E34-FB87-480E-98B3-5DE0C552A299}"/>
                                            </p:graphicEl>
                                          </p:spTgt>
                                        </p:tgtEl>
                                        <p:attrNameLst>
                                          <p:attrName>style.visibility</p:attrName>
                                        </p:attrNameLst>
                                      </p:cBhvr>
                                      <p:to>
                                        <p:strVal val="visible"/>
                                      </p:to>
                                    </p:set>
                                    <p:animEffect transition="in" filter="fade">
                                      <p:cBhvr>
                                        <p:cTn id="7" dur="500"/>
                                        <p:tgtEl>
                                          <p:spTgt spid="23">
                                            <p:graphicEl>
                                              <a:dgm id="{B5E21E34-FB87-480E-98B3-5DE0C552A29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3">
                                            <p:graphicEl>
                                              <a:dgm id="{BC242979-B2D9-471E-B075-FF5AE45325B9}"/>
                                            </p:graphicEl>
                                          </p:spTgt>
                                        </p:tgtEl>
                                        <p:attrNameLst>
                                          <p:attrName>style.visibility</p:attrName>
                                        </p:attrNameLst>
                                      </p:cBhvr>
                                      <p:to>
                                        <p:strVal val="visible"/>
                                      </p:to>
                                    </p:set>
                                    <p:animEffect transition="in" filter="fade">
                                      <p:cBhvr>
                                        <p:cTn id="30" dur="500"/>
                                        <p:tgtEl>
                                          <p:spTgt spid="23">
                                            <p:graphicEl>
                                              <a:dgm id="{BC242979-B2D9-471E-B075-FF5AE45325B9}"/>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23">
                                            <p:graphicEl>
                                              <a:dgm id="{7D07437A-4063-4287-AC51-8A817566A18F}"/>
                                            </p:graphicEl>
                                          </p:spTgt>
                                        </p:tgtEl>
                                        <p:attrNameLst>
                                          <p:attrName>style.visibility</p:attrName>
                                        </p:attrNameLst>
                                      </p:cBhvr>
                                      <p:to>
                                        <p:strVal val="visible"/>
                                      </p:to>
                                    </p:set>
                                    <p:animEffect transition="in" filter="fade">
                                      <p:cBhvr>
                                        <p:cTn id="44" dur="500"/>
                                        <p:tgtEl>
                                          <p:spTgt spid="23">
                                            <p:graphicEl>
                                              <a:dgm id="{7D07437A-4063-4287-AC51-8A817566A18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6"/>
                                        </p:tgtEl>
                                      </p:cBhvr>
                                    </p:animEffect>
                                    <p:set>
                                      <p:cBhvr>
                                        <p:cTn id="54" dur="1" fill="hold">
                                          <p:stCondLst>
                                            <p:cond delay="499"/>
                                          </p:stCondLst>
                                        </p:cTn>
                                        <p:tgtEl>
                                          <p:spTgt spid="26"/>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23">
                                            <p:graphicEl>
                                              <a:dgm id="{51E4138D-7A16-4FDF-953D-F8BCB47632D1}"/>
                                            </p:graphicEl>
                                          </p:spTgt>
                                        </p:tgtEl>
                                        <p:attrNameLst>
                                          <p:attrName>style.visibility</p:attrName>
                                        </p:attrNameLst>
                                      </p:cBhvr>
                                      <p:to>
                                        <p:strVal val="visible"/>
                                      </p:to>
                                    </p:set>
                                    <p:animEffect transition="in" filter="fade">
                                      <p:cBhvr>
                                        <p:cTn id="58" dur="500"/>
                                        <p:tgtEl>
                                          <p:spTgt spid="23">
                                            <p:graphicEl>
                                              <a:dgm id="{51E4138D-7A16-4FDF-953D-F8BCB47632D1}"/>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3">
                                            <p:graphicEl>
                                              <a:dgm id="{E86F0759-05D9-4BF6-AE37-BCA4CDC88730}"/>
                                            </p:graphicEl>
                                          </p:spTgt>
                                        </p:tgtEl>
                                        <p:attrNameLst>
                                          <p:attrName>style.visibility</p:attrName>
                                        </p:attrNameLst>
                                      </p:cBhvr>
                                      <p:to>
                                        <p:strVal val="visible"/>
                                      </p:to>
                                    </p:set>
                                    <p:animEffect transition="in" filter="fade">
                                      <p:cBhvr>
                                        <p:cTn id="63" dur="500"/>
                                        <p:tgtEl>
                                          <p:spTgt spid="23">
                                            <p:graphicEl>
                                              <a:dgm id="{E86F0759-05D9-4BF6-AE37-BCA4CDC8873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3">
                                            <p:graphicEl>
                                              <a:dgm id="{1414E93D-EE71-4C53-940C-4A2FE68E8055}"/>
                                            </p:graphicEl>
                                          </p:spTgt>
                                        </p:tgtEl>
                                        <p:attrNameLst>
                                          <p:attrName>style.visibility</p:attrName>
                                        </p:attrNameLst>
                                      </p:cBhvr>
                                      <p:to>
                                        <p:strVal val="visible"/>
                                      </p:to>
                                    </p:set>
                                    <p:animEffect transition="in" filter="fade">
                                      <p:cBhvr>
                                        <p:cTn id="68" dur="500"/>
                                        <p:tgtEl>
                                          <p:spTgt spid="23">
                                            <p:graphicEl>
                                              <a:dgm id="{1414E93D-EE71-4C53-940C-4A2FE68E80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24" grpId="1" animBg="1"/>
      <p:bldP spid="25" grpId="0" animBg="1"/>
      <p:bldP spid="25" grpId="1" animBg="1"/>
      <p:bldP spid="26" grpId="0" animBg="1"/>
      <p:bldP spid="26" grpId="1" animBg="1"/>
      <p:bldGraphic spid="23" grpId="0" uiExpand="1">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8531211" y="2191968"/>
            <a:ext cx="1934422" cy="860436"/>
            <a:chOff x="57822" y="688278"/>
            <a:chExt cx="1860407" cy="860436"/>
          </a:xfrm>
        </p:grpSpPr>
        <p:sp>
          <p:nvSpPr>
            <p:cNvPr id="27" name="Rectangle 26"/>
            <p:cNvSpPr/>
            <p:nvPr/>
          </p:nvSpPr>
          <p:spPr>
            <a:xfrm>
              <a:off x="57822" y="688278"/>
              <a:ext cx="1860407" cy="860436"/>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ectangle 27"/>
            <p:cNvSpPr/>
            <p:nvPr/>
          </p:nvSpPr>
          <p:spPr>
            <a:xfrm>
              <a:off x="57822" y="688278"/>
              <a:ext cx="1860407" cy="860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ka-GE" sz="1600" b="1" dirty="0"/>
                <a:t>ინსტიტუციური დონე</a:t>
              </a:r>
              <a:endParaRPr lang="en-US" sz="1600" b="1" dirty="0"/>
            </a:p>
          </p:txBody>
        </p:sp>
      </p:grpSp>
      <p:sp>
        <p:nvSpPr>
          <p:cNvPr id="24" name="Bent-Up Arrow 23"/>
          <p:cNvSpPr/>
          <p:nvPr/>
        </p:nvSpPr>
        <p:spPr>
          <a:xfrm rot="5400000">
            <a:off x="4666050" y="4639467"/>
            <a:ext cx="1026513" cy="1168649"/>
          </a:xfrm>
          <a:prstGeom prst="bentUpArrow">
            <a:avLst>
              <a:gd name="adj1" fmla="val 32840"/>
              <a:gd name="adj2" fmla="val 25000"/>
              <a:gd name="adj3" fmla="val 35780"/>
            </a:avLst>
          </a:prstGeom>
          <a:solidFill>
            <a:schemeClr val="accent2"/>
          </a:solidFill>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8" name="Title 1"/>
          <p:cNvSpPr>
            <a:spLocks noGrp="1"/>
          </p:cNvSpPr>
          <p:nvPr>
            <p:ph type="title"/>
          </p:nvPr>
        </p:nvSpPr>
        <p:spPr>
          <a:xfrm>
            <a:off x="2781300" y="-90426"/>
            <a:ext cx="7886700" cy="1325563"/>
          </a:xfrm>
        </p:spPr>
        <p:txBody>
          <a:bodyPr>
            <a:normAutofit/>
          </a:bodyPr>
          <a:lstStyle/>
          <a:p>
            <a:pPr algn="ctr"/>
            <a:r>
              <a:rPr lang="ka-GE" sz="3200" b="1" dirty="0"/>
              <a:t>კოორდინაცია </a:t>
            </a:r>
            <a:br>
              <a:rPr lang="ka-GE" sz="3200" b="1" dirty="0"/>
            </a:br>
            <a:r>
              <a:rPr lang="ka-GE" sz="3200" b="1" dirty="0"/>
              <a:t>პოლიტიკის დოკუმენტებს შორის</a:t>
            </a:r>
            <a:endParaRPr lang="en-US" sz="3200" b="1" dirty="0"/>
          </a:p>
        </p:txBody>
      </p:sp>
      <p:sp>
        <p:nvSpPr>
          <p:cNvPr id="13" name="Bent-Up Arrow 12"/>
          <p:cNvSpPr/>
          <p:nvPr/>
        </p:nvSpPr>
        <p:spPr>
          <a:xfrm rot="5400000">
            <a:off x="3082795" y="3169722"/>
            <a:ext cx="1026513" cy="1168649"/>
          </a:xfrm>
          <a:prstGeom prst="bentUpArrow">
            <a:avLst>
              <a:gd name="adj1" fmla="val 32840"/>
              <a:gd name="adj2" fmla="val 25000"/>
              <a:gd name="adj3" fmla="val 35780"/>
            </a:avLst>
          </a:prstGeom>
        </p:spPr>
        <p:style>
          <a:lnRef idx="0">
            <a:schemeClr val="lt1">
              <a:hueOff val="0"/>
              <a:satOff val="0"/>
              <a:lumOff val="0"/>
              <a:alphaOff val="0"/>
            </a:schemeClr>
          </a:lnRef>
          <a:fillRef idx="1">
            <a:schemeClr val="accent1">
              <a:tint val="50000"/>
              <a:hueOff val="0"/>
              <a:satOff val="0"/>
              <a:lumOff val="0"/>
              <a:alphaOff val="0"/>
            </a:schemeClr>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6261217" y="2135340"/>
            <a:ext cx="1952162" cy="977631"/>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Char char="••"/>
            </a:pPr>
            <a:r>
              <a:rPr lang="ka-GE" sz="1400" dirty="0"/>
              <a:t>ეროვნული პრიორიტეტი - </a:t>
            </a:r>
            <a:r>
              <a:rPr lang="en-US" sz="1400" dirty="0"/>
              <a:t>NP15</a:t>
            </a:r>
          </a:p>
        </p:txBody>
      </p:sp>
      <p:sp>
        <p:nvSpPr>
          <p:cNvPr id="15" name="Freeform 14"/>
          <p:cNvSpPr/>
          <p:nvPr/>
        </p:nvSpPr>
        <p:spPr>
          <a:xfrm>
            <a:off x="2747057" y="2031811"/>
            <a:ext cx="3298006" cy="1209574"/>
          </a:xfrm>
          <a:custGeom>
            <a:avLst/>
            <a:gdLst>
              <a:gd name="connsiteX0" fmla="*/ 0 w 3298006"/>
              <a:gd name="connsiteY0" fmla="*/ 201636 h 1209574"/>
              <a:gd name="connsiteX1" fmla="*/ 201636 w 3298006"/>
              <a:gd name="connsiteY1" fmla="*/ 0 h 1209574"/>
              <a:gd name="connsiteX2" fmla="*/ 3096370 w 3298006"/>
              <a:gd name="connsiteY2" fmla="*/ 0 h 1209574"/>
              <a:gd name="connsiteX3" fmla="*/ 3298006 w 3298006"/>
              <a:gd name="connsiteY3" fmla="*/ 201636 h 1209574"/>
              <a:gd name="connsiteX4" fmla="*/ 3298006 w 3298006"/>
              <a:gd name="connsiteY4" fmla="*/ 1007938 h 1209574"/>
              <a:gd name="connsiteX5" fmla="*/ 3096370 w 3298006"/>
              <a:gd name="connsiteY5" fmla="*/ 1209574 h 1209574"/>
              <a:gd name="connsiteX6" fmla="*/ 201636 w 3298006"/>
              <a:gd name="connsiteY6" fmla="*/ 1209574 h 1209574"/>
              <a:gd name="connsiteX7" fmla="*/ 0 w 3298006"/>
              <a:gd name="connsiteY7" fmla="*/ 1007938 h 1209574"/>
              <a:gd name="connsiteX8" fmla="*/ 0 w 3298006"/>
              <a:gd name="connsiteY8" fmla="*/ 201636 h 120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8006" h="1209574">
                <a:moveTo>
                  <a:pt x="0" y="201636"/>
                </a:moveTo>
                <a:cubicBezTo>
                  <a:pt x="0" y="90276"/>
                  <a:pt x="90276" y="0"/>
                  <a:pt x="201636" y="0"/>
                </a:cubicBezTo>
                <a:lnTo>
                  <a:pt x="3096370" y="0"/>
                </a:lnTo>
                <a:cubicBezTo>
                  <a:pt x="3207730" y="0"/>
                  <a:pt x="3298006" y="90276"/>
                  <a:pt x="3298006" y="201636"/>
                </a:cubicBezTo>
                <a:lnTo>
                  <a:pt x="3298006" y="1007938"/>
                </a:lnTo>
                <a:cubicBezTo>
                  <a:pt x="3298006" y="1119298"/>
                  <a:pt x="3207730" y="1209574"/>
                  <a:pt x="3096370" y="1209574"/>
                </a:cubicBezTo>
                <a:lnTo>
                  <a:pt x="201636" y="1209574"/>
                </a:lnTo>
                <a:cubicBezTo>
                  <a:pt x="90276" y="1209574"/>
                  <a:pt x="0" y="1119298"/>
                  <a:pt x="0" y="1007938"/>
                </a:cubicBezTo>
                <a:lnTo>
                  <a:pt x="0" y="201636"/>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2397" tIns="112397" rIns="112397" bIns="112397" numCol="1" spcCol="1270" anchor="ctr" anchorCtr="0">
            <a:noAutofit/>
          </a:bodyPr>
          <a:lstStyle/>
          <a:p>
            <a:pPr algn="ctr" defTabSz="622300">
              <a:lnSpc>
                <a:spcPct val="90000"/>
              </a:lnSpc>
              <a:spcBef>
                <a:spcPct val="0"/>
              </a:spcBef>
              <a:spcAft>
                <a:spcPct val="35000"/>
              </a:spcAft>
            </a:pPr>
            <a:r>
              <a:rPr lang="ka-GE" sz="1400" i="1" dirty="0"/>
              <a:t>სამთავრობო პროგრამა</a:t>
            </a:r>
          </a:p>
          <a:p>
            <a:pPr algn="ctr" defTabSz="622300">
              <a:lnSpc>
                <a:spcPct val="90000"/>
              </a:lnSpc>
              <a:spcBef>
                <a:spcPct val="0"/>
              </a:spcBef>
              <a:spcAft>
                <a:spcPct val="35000"/>
              </a:spcAft>
            </a:pPr>
            <a:r>
              <a:rPr lang="ka-GE" b="1" dirty="0"/>
              <a:t>კორუფციის წინააღმდეგ ბრძოლაში ევროპული მიდგომების დანერგვა </a:t>
            </a:r>
            <a:endParaRPr lang="en-US" b="1" dirty="0"/>
          </a:p>
        </p:txBody>
      </p:sp>
      <p:sp>
        <p:nvSpPr>
          <p:cNvPr id="18" name="Freeform 17"/>
          <p:cNvSpPr/>
          <p:nvPr/>
        </p:nvSpPr>
        <p:spPr>
          <a:xfrm>
            <a:off x="4180375" y="3491862"/>
            <a:ext cx="2964580" cy="1209574"/>
          </a:xfrm>
          <a:custGeom>
            <a:avLst/>
            <a:gdLst>
              <a:gd name="connsiteX0" fmla="*/ 0 w 2964580"/>
              <a:gd name="connsiteY0" fmla="*/ 201636 h 1209574"/>
              <a:gd name="connsiteX1" fmla="*/ 201636 w 2964580"/>
              <a:gd name="connsiteY1" fmla="*/ 0 h 1209574"/>
              <a:gd name="connsiteX2" fmla="*/ 2762944 w 2964580"/>
              <a:gd name="connsiteY2" fmla="*/ 0 h 1209574"/>
              <a:gd name="connsiteX3" fmla="*/ 2964580 w 2964580"/>
              <a:gd name="connsiteY3" fmla="*/ 201636 h 1209574"/>
              <a:gd name="connsiteX4" fmla="*/ 2964580 w 2964580"/>
              <a:gd name="connsiteY4" fmla="*/ 1007938 h 1209574"/>
              <a:gd name="connsiteX5" fmla="*/ 2762944 w 2964580"/>
              <a:gd name="connsiteY5" fmla="*/ 1209574 h 1209574"/>
              <a:gd name="connsiteX6" fmla="*/ 201636 w 2964580"/>
              <a:gd name="connsiteY6" fmla="*/ 1209574 h 1209574"/>
              <a:gd name="connsiteX7" fmla="*/ 0 w 2964580"/>
              <a:gd name="connsiteY7" fmla="*/ 1007938 h 1209574"/>
              <a:gd name="connsiteX8" fmla="*/ 0 w 2964580"/>
              <a:gd name="connsiteY8" fmla="*/ 201636 h 120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580" h="1209574">
                <a:moveTo>
                  <a:pt x="0" y="201636"/>
                </a:moveTo>
                <a:cubicBezTo>
                  <a:pt x="0" y="90276"/>
                  <a:pt x="90276" y="0"/>
                  <a:pt x="201636" y="0"/>
                </a:cubicBezTo>
                <a:lnTo>
                  <a:pt x="2762944" y="0"/>
                </a:lnTo>
                <a:cubicBezTo>
                  <a:pt x="2874304" y="0"/>
                  <a:pt x="2964580" y="90276"/>
                  <a:pt x="2964580" y="201636"/>
                </a:cubicBezTo>
                <a:lnTo>
                  <a:pt x="2964580" y="1007938"/>
                </a:lnTo>
                <a:cubicBezTo>
                  <a:pt x="2964580" y="1119298"/>
                  <a:pt x="2874304" y="1209574"/>
                  <a:pt x="2762944" y="1209574"/>
                </a:cubicBezTo>
                <a:lnTo>
                  <a:pt x="201636" y="1209574"/>
                </a:lnTo>
                <a:cubicBezTo>
                  <a:pt x="90276" y="1209574"/>
                  <a:pt x="0" y="1119298"/>
                  <a:pt x="0" y="1007938"/>
                </a:cubicBezTo>
                <a:lnTo>
                  <a:pt x="0" y="201636"/>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12397" tIns="112397" rIns="112397" bIns="112397" numCol="1" spcCol="1270" anchor="ctr" anchorCtr="0">
            <a:noAutofit/>
          </a:bodyPr>
          <a:lstStyle/>
          <a:p>
            <a:pPr algn="ctr" defTabSz="622300">
              <a:lnSpc>
                <a:spcPct val="90000"/>
              </a:lnSpc>
              <a:spcBef>
                <a:spcPct val="0"/>
              </a:spcBef>
              <a:spcAft>
                <a:spcPct val="35000"/>
              </a:spcAft>
            </a:pPr>
            <a:r>
              <a:rPr lang="ka-GE" sz="1400" i="1" dirty="0"/>
              <a:t>საქართველოს ეროვნული ანტიკორუფციული სტრატეგია </a:t>
            </a:r>
          </a:p>
          <a:p>
            <a:pPr algn="ctr" defTabSz="622300">
              <a:lnSpc>
                <a:spcPct val="90000"/>
              </a:lnSpc>
              <a:spcBef>
                <a:spcPct val="0"/>
              </a:spcBef>
              <a:spcAft>
                <a:spcPct val="35000"/>
              </a:spcAft>
            </a:pPr>
            <a:r>
              <a:rPr lang="ka-GE" b="1" dirty="0"/>
              <a:t>საჯარო სამსახურში კორუფციის პრევენცია</a:t>
            </a:r>
            <a:endParaRPr lang="en-US" dirty="0"/>
          </a:p>
        </p:txBody>
      </p:sp>
      <p:sp>
        <p:nvSpPr>
          <p:cNvPr id="19" name="Freeform 18"/>
          <p:cNvSpPr/>
          <p:nvPr/>
        </p:nvSpPr>
        <p:spPr>
          <a:xfrm>
            <a:off x="7144955" y="3607834"/>
            <a:ext cx="2136848" cy="977631"/>
          </a:xfrm>
          <a:custGeom>
            <a:avLst/>
            <a:gdLst>
              <a:gd name="connsiteX0" fmla="*/ 0 w 2136848"/>
              <a:gd name="connsiteY0" fmla="*/ 0 h 977631"/>
              <a:gd name="connsiteX1" fmla="*/ 2136848 w 2136848"/>
              <a:gd name="connsiteY1" fmla="*/ 0 h 977631"/>
              <a:gd name="connsiteX2" fmla="*/ 2136848 w 2136848"/>
              <a:gd name="connsiteY2" fmla="*/ 977631 h 977631"/>
              <a:gd name="connsiteX3" fmla="*/ 0 w 2136848"/>
              <a:gd name="connsiteY3" fmla="*/ 977631 h 977631"/>
              <a:gd name="connsiteX4" fmla="*/ 0 w 2136848"/>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848" h="977631">
                <a:moveTo>
                  <a:pt x="0" y="0"/>
                </a:moveTo>
                <a:lnTo>
                  <a:pt x="2136848" y="0"/>
                </a:lnTo>
                <a:lnTo>
                  <a:pt x="2136848"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Char char="••"/>
            </a:pPr>
            <a:r>
              <a:rPr lang="ka-GE" sz="1400" dirty="0"/>
              <a:t>მე-2 მიზანი სტრატეგიაში - </a:t>
            </a:r>
            <a:r>
              <a:rPr lang="en-US" sz="1400" dirty="0"/>
              <a:t>NP15G2</a:t>
            </a:r>
          </a:p>
        </p:txBody>
      </p:sp>
      <p:sp>
        <p:nvSpPr>
          <p:cNvPr id="20" name="Freeform 19"/>
          <p:cNvSpPr/>
          <p:nvPr/>
        </p:nvSpPr>
        <p:spPr>
          <a:xfrm>
            <a:off x="5763631" y="4951914"/>
            <a:ext cx="4647527" cy="1177807"/>
          </a:xfrm>
          <a:custGeom>
            <a:avLst/>
            <a:gdLst>
              <a:gd name="connsiteX0" fmla="*/ 0 w 3459388"/>
              <a:gd name="connsiteY0" fmla="*/ 201636 h 1209574"/>
              <a:gd name="connsiteX1" fmla="*/ 201636 w 3459388"/>
              <a:gd name="connsiteY1" fmla="*/ 0 h 1209574"/>
              <a:gd name="connsiteX2" fmla="*/ 3257752 w 3459388"/>
              <a:gd name="connsiteY2" fmla="*/ 0 h 1209574"/>
              <a:gd name="connsiteX3" fmla="*/ 3459388 w 3459388"/>
              <a:gd name="connsiteY3" fmla="*/ 201636 h 1209574"/>
              <a:gd name="connsiteX4" fmla="*/ 3459388 w 3459388"/>
              <a:gd name="connsiteY4" fmla="*/ 1007938 h 1209574"/>
              <a:gd name="connsiteX5" fmla="*/ 3257752 w 3459388"/>
              <a:gd name="connsiteY5" fmla="*/ 1209574 h 1209574"/>
              <a:gd name="connsiteX6" fmla="*/ 201636 w 3459388"/>
              <a:gd name="connsiteY6" fmla="*/ 1209574 h 1209574"/>
              <a:gd name="connsiteX7" fmla="*/ 0 w 3459388"/>
              <a:gd name="connsiteY7" fmla="*/ 1007938 h 1209574"/>
              <a:gd name="connsiteX8" fmla="*/ 0 w 3459388"/>
              <a:gd name="connsiteY8" fmla="*/ 201636 h 120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9388" h="1209574">
                <a:moveTo>
                  <a:pt x="0" y="201636"/>
                </a:moveTo>
                <a:cubicBezTo>
                  <a:pt x="0" y="90276"/>
                  <a:pt x="90276" y="0"/>
                  <a:pt x="201636" y="0"/>
                </a:cubicBezTo>
                <a:lnTo>
                  <a:pt x="3257752" y="0"/>
                </a:lnTo>
                <a:cubicBezTo>
                  <a:pt x="3369112" y="0"/>
                  <a:pt x="3459388" y="90276"/>
                  <a:pt x="3459388" y="201636"/>
                </a:cubicBezTo>
                <a:lnTo>
                  <a:pt x="3459388" y="1007938"/>
                </a:lnTo>
                <a:cubicBezTo>
                  <a:pt x="3459388" y="1119298"/>
                  <a:pt x="3369112" y="1209574"/>
                  <a:pt x="3257752" y="1209574"/>
                </a:cubicBezTo>
                <a:lnTo>
                  <a:pt x="201636" y="1209574"/>
                </a:lnTo>
                <a:cubicBezTo>
                  <a:pt x="90276" y="1209574"/>
                  <a:pt x="0" y="1119298"/>
                  <a:pt x="0" y="1007938"/>
                </a:cubicBezTo>
                <a:lnTo>
                  <a:pt x="0" y="201636"/>
                </a:ln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93347" tIns="93347" rIns="93347" bIns="93347" numCol="1" spcCol="1270" anchor="ctr" anchorCtr="0">
            <a:noAutofit/>
          </a:bodyPr>
          <a:lstStyle/>
          <a:p>
            <a:pPr algn="ctr" defTabSz="400050">
              <a:lnSpc>
                <a:spcPct val="90000"/>
              </a:lnSpc>
              <a:spcBef>
                <a:spcPct val="0"/>
              </a:spcBef>
              <a:spcAft>
                <a:spcPct val="35000"/>
              </a:spcAft>
            </a:pPr>
            <a:r>
              <a:rPr lang="ka-GE" sz="1050" i="1" dirty="0"/>
              <a:t>საქართველოს იუსტიციის სამინისტროს 2017-2020 წლების საშუალოვადიანი სამოქმედო გეგმა</a:t>
            </a:r>
          </a:p>
          <a:p>
            <a:pPr algn="ctr" defTabSz="400050">
              <a:lnSpc>
                <a:spcPct val="90000"/>
              </a:lnSpc>
              <a:spcBef>
                <a:spcPct val="0"/>
              </a:spcBef>
              <a:spcAft>
                <a:spcPct val="35000"/>
              </a:spcAft>
            </a:pPr>
            <a:r>
              <a:rPr lang="ka-GE" sz="1100" b="1" dirty="0"/>
              <a:t>სამართალშემოქმედებისა და ქვეყნის ინტერესების სამართლებრივი მხარდაჭერის მიზნით სახელმწიფო პოლიტიკის შემუშავება და მართვა, მათ შორის, სისხლის სამართლის სისტემის რეფორმის განხორციელება</a:t>
            </a:r>
            <a:endParaRPr lang="en-US" sz="1100" i="1" dirty="0"/>
          </a:p>
        </p:txBody>
      </p:sp>
      <p:sp>
        <p:nvSpPr>
          <p:cNvPr id="21" name="Freeform 20"/>
          <p:cNvSpPr/>
          <p:nvPr/>
        </p:nvSpPr>
        <p:spPr>
          <a:xfrm>
            <a:off x="9407327" y="4864676"/>
            <a:ext cx="1256814" cy="977631"/>
          </a:xfrm>
          <a:custGeom>
            <a:avLst/>
            <a:gdLst>
              <a:gd name="connsiteX0" fmla="*/ 0 w 1256814"/>
              <a:gd name="connsiteY0" fmla="*/ 0 h 977631"/>
              <a:gd name="connsiteX1" fmla="*/ 1256814 w 1256814"/>
              <a:gd name="connsiteY1" fmla="*/ 0 h 977631"/>
              <a:gd name="connsiteX2" fmla="*/ 1256814 w 1256814"/>
              <a:gd name="connsiteY2" fmla="*/ 977631 h 977631"/>
              <a:gd name="connsiteX3" fmla="*/ 0 w 1256814"/>
              <a:gd name="connsiteY3" fmla="*/ 977631 h 977631"/>
              <a:gd name="connsiteX4" fmla="*/ 0 w 1256814"/>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814" h="977631">
                <a:moveTo>
                  <a:pt x="0" y="0"/>
                </a:moveTo>
                <a:lnTo>
                  <a:pt x="1256814" y="0"/>
                </a:lnTo>
                <a:lnTo>
                  <a:pt x="1256814"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171450" lvl="1" indent="-171450" defTabSz="711200">
              <a:lnSpc>
                <a:spcPct val="90000"/>
              </a:lnSpc>
              <a:spcBef>
                <a:spcPct val="0"/>
              </a:spcBef>
              <a:spcAft>
                <a:spcPct val="15000"/>
              </a:spcAft>
              <a:buChar char="••"/>
            </a:pPr>
            <a:endParaRPr lang="en-US" sz="1600" dirty="0"/>
          </a:p>
        </p:txBody>
      </p:sp>
      <p:sp>
        <p:nvSpPr>
          <p:cNvPr id="25" name="Freeform 24"/>
          <p:cNvSpPr/>
          <p:nvPr/>
        </p:nvSpPr>
        <p:spPr>
          <a:xfrm>
            <a:off x="6987487" y="6040192"/>
            <a:ext cx="2136848" cy="977631"/>
          </a:xfrm>
          <a:custGeom>
            <a:avLst/>
            <a:gdLst>
              <a:gd name="connsiteX0" fmla="*/ 0 w 2136848"/>
              <a:gd name="connsiteY0" fmla="*/ 0 h 977631"/>
              <a:gd name="connsiteX1" fmla="*/ 2136848 w 2136848"/>
              <a:gd name="connsiteY1" fmla="*/ 0 h 977631"/>
              <a:gd name="connsiteX2" fmla="*/ 2136848 w 2136848"/>
              <a:gd name="connsiteY2" fmla="*/ 977631 h 977631"/>
              <a:gd name="connsiteX3" fmla="*/ 0 w 2136848"/>
              <a:gd name="connsiteY3" fmla="*/ 977631 h 977631"/>
              <a:gd name="connsiteX4" fmla="*/ 0 w 2136848"/>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848" h="977631">
                <a:moveTo>
                  <a:pt x="0" y="0"/>
                </a:moveTo>
                <a:lnTo>
                  <a:pt x="2136848" y="0"/>
                </a:lnTo>
                <a:lnTo>
                  <a:pt x="2136848"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defTabSz="622300">
              <a:lnSpc>
                <a:spcPct val="90000"/>
              </a:lnSpc>
              <a:spcBef>
                <a:spcPct val="0"/>
              </a:spcBef>
              <a:spcAft>
                <a:spcPct val="15000"/>
              </a:spcAft>
              <a:buChar char="••"/>
            </a:pPr>
            <a:r>
              <a:rPr lang="ka-GE" sz="1400" dirty="0"/>
              <a:t>1-ლი პროგრამა - </a:t>
            </a:r>
            <a:r>
              <a:rPr lang="en-US" sz="1400" dirty="0"/>
              <a:t>NP15G2P1</a:t>
            </a:r>
          </a:p>
        </p:txBody>
      </p:sp>
      <p:grpSp>
        <p:nvGrpSpPr>
          <p:cNvPr id="31" name="Group 30"/>
          <p:cNvGrpSpPr/>
          <p:nvPr/>
        </p:nvGrpSpPr>
        <p:grpSpPr>
          <a:xfrm>
            <a:off x="8522973" y="2191913"/>
            <a:ext cx="1934422" cy="860436"/>
            <a:chOff x="57822" y="688278"/>
            <a:chExt cx="1860407" cy="860436"/>
          </a:xfrm>
        </p:grpSpPr>
        <p:sp>
          <p:nvSpPr>
            <p:cNvPr id="32" name="Rectangle 31"/>
            <p:cNvSpPr/>
            <p:nvPr/>
          </p:nvSpPr>
          <p:spPr>
            <a:xfrm>
              <a:off x="57822" y="688278"/>
              <a:ext cx="1860407" cy="860436"/>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Rectangle 32"/>
            <p:cNvSpPr/>
            <p:nvPr/>
          </p:nvSpPr>
          <p:spPr>
            <a:xfrm>
              <a:off x="57822" y="688278"/>
              <a:ext cx="1860407" cy="860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ka-GE" sz="1600" b="1" dirty="0"/>
                <a:t>მულტისექტორული დონე</a:t>
              </a:r>
              <a:endParaRPr lang="en-US" sz="1600" b="1" dirty="0"/>
            </a:p>
          </p:txBody>
        </p:sp>
      </p:grpSp>
      <p:grpSp>
        <p:nvGrpSpPr>
          <p:cNvPr id="17" name="Group 16"/>
          <p:cNvGrpSpPr/>
          <p:nvPr/>
        </p:nvGrpSpPr>
        <p:grpSpPr>
          <a:xfrm>
            <a:off x="8522973" y="2191913"/>
            <a:ext cx="1934422" cy="860436"/>
            <a:chOff x="57822" y="688278"/>
            <a:chExt cx="1860407" cy="860436"/>
          </a:xfrm>
        </p:grpSpPr>
        <p:sp>
          <p:nvSpPr>
            <p:cNvPr id="22" name="Rectangle 21"/>
            <p:cNvSpPr/>
            <p:nvPr/>
          </p:nvSpPr>
          <p:spPr>
            <a:xfrm>
              <a:off x="57822" y="688278"/>
              <a:ext cx="1860407" cy="860436"/>
            </a:xfrm>
            <a:prstGeom prst="rect">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22"/>
            <p:cNvSpPr/>
            <p:nvPr/>
          </p:nvSpPr>
          <p:spPr>
            <a:xfrm>
              <a:off x="57822" y="688278"/>
              <a:ext cx="1860407" cy="860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800100">
                <a:lnSpc>
                  <a:spcPct val="90000"/>
                </a:lnSpc>
                <a:spcBef>
                  <a:spcPct val="0"/>
                </a:spcBef>
                <a:spcAft>
                  <a:spcPct val="35000"/>
                </a:spcAft>
              </a:pPr>
              <a:r>
                <a:rPr lang="ka-GE" sz="1600" b="1" dirty="0"/>
                <a:t>ეროვნული დონე</a:t>
              </a:r>
              <a:endParaRPr lang="en-US" sz="1600" b="1" dirty="0"/>
            </a:p>
          </p:txBody>
        </p:sp>
      </p:grpSp>
    </p:spTree>
    <p:extLst>
      <p:ext uri="{BB962C8B-B14F-4D97-AF65-F5344CB8AC3E}">
        <p14:creationId xmlns:p14="http://schemas.microsoft.com/office/powerpoint/2010/main" val="241640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xit" presetSubtype="0" fill="hold" nodeType="with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xit" presetSubtype="0" fill="hold" nodeType="withEffect">
                                  <p:stCondLst>
                                    <p:cond delay="0"/>
                                  </p:stCondLst>
                                  <p:childTnLst>
                                    <p:animEffect transition="out" filter="fade">
                                      <p:cBhvr>
                                        <p:cTn id="40" dur="500"/>
                                        <p:tgtEl>
                                          <p:spTgt spid="31"/>
                                        </p:tgtEl>
                                      </p:cBhvr>
                                    </p:animEffect>
                                    <p:set>
                                      <p:cBhvr>
                                        <p:cTn id="41"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8" grpId="0" animBg="1"/>
      <p:bldP spid="19" grpId="0"/>
      <p:bldP spid="20" grpId="0" animBg="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4C87B6-6780-6949-B664-EA41DDF71F92}"/>
              </a:ext>
            </a:extLst>
          </p:cNvPr>
          <p:cNvPicPr>
            <a:picLocks noChangeAspect="1"/>
          </p:cNvPicPr>
          <p:nvPr/>
        </p:nvPicPr>
        <p:blipFill>
          <a:blip r:embed="rId2"/>
          <a:stretch>
            <a:fillRect/>
          </a:stretch>
        </p:blipFill>
        <p:spPr>
          <a:xfrm>
            <a:off x="1355035" y="0"/>
            <a:ext cx="9481930" cy="5334000"/>
          </a:xfrm>
          <a:prstGeom prst="rect">
            <a:avLst/>
          </a:prstGeom>
        </p:spPr>
      </p:pic>
      <p:pic>
        <p:nvPicPr>
          <p:cNvPr id="6" name="Picture 5">
            <a:extLst>
              <a:ext uri="{FF2B5EF4-FFF2-40B4-BE49-F238E27FC236}">
                <a16:creationId xmlns:a16="http://schemas.microsoft.com/office/drawing/2014/main" id="{F646318E-B2B8-8C48-B17D-BDF1DEA52BE1}"/>
              </a:ext>
            </a:extLst>
          </p:cNvPr>
          <p:cNvPicPr>
            <a:picLocks noChangeAspect="1"/>
          </p:cNvPicPr>
          <p:nvPr/>
        </p:nvPicPr>
        <p:blipFill>
          <a:blip r:embed="rId3"/>
          <a:stretch>
            <a:fillRect/>
          </a:stretch>
        </p:blipFill>
        <p:spPr>
          <a:xfrm>
            <a:off x="1355035" y="5168900"/>
            <a:ext cx="9376464" cy="1689100"/>
          </a:xfrm>
          <a:prstGeom prst="rect">
            <a:avLst/>
          </a:prstGeom>
        </p:spPr>
      </p:pic>
    </p:spTree>
    <p:extLst>
      <p:ext uri="{BB962C8B-B14F-4D97-AF65-F5344CB8AC3E}">
        <p14:creationId xmlns:p14="http://schemas.microsoft.com/office/powerpoint/2010/main" val="1928687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7123" y="447544"/>
            <a:ext cx="9922909" cy="584775"/>
          </a:xfrm>
          <a:prstGeom prst="rect">
            <a:avLst/>
          </a:prstGeom>
        </p:spPr>
        <p:txBody>
          <a:bodyPr wrap="none">
            <a:spAutoFit/>
          </a:bodyPr>
          <a:lstStyle/>
          <a:p>
            <a:pPr lvl="0"/>
            <a:r>
              <a:rPr lang="ka-GE" sz="3200" b="1" dirty="0"/>
              <a:t>პოლიტიკის შემუშავების სამართლებრივი ასპექტები</a:t>
            </a:r>
          </a:p>
        </p:txBody>
      </p:sp>
      <p:sp>
        <p:nvSpPr>
          <p:cNvPr id="3" name="TextBox 2"/>
          <p:cNvSpPr txBox="1"/>
          <p:nvPr/>
        </p:nvSpPr>
        <p:spPr>
          <a:xfrm>
            <a:off x="572243" y="1522154"/>
            <a:ext cx="10832969" cy="4570482"/>
          </a:xfrm>
          <a:prstGeom prst="rect">
            <a:avLst/>
          </a:prstGeom>
          <a:noFill/>
        </p:spPr>
        <p:txBody>
          <a:bodyPr wrap="square" rtlCol="0">
            <a:spAutoFit/>
          </a:bodyPr>
          <a:lstStyle/>
          <a:p>
            <a:pPr algn="just">
              <a:spcAft>
                <a:spcPts val="1800"/>
              </a:spcAft>
            </a:pPr>
            <a:r>
              <a:rPr lang="ka-GE" sz="2400" dirty="0"/>
              <a:t>სამოქმედო გეგმება ასევე უნდა გაითვალისწინოს:</a:t>
            </a:r>
          </a:p>
          <a:p>
            <a:pPr marL="342900" indent="-342900" algn="just">
              <a:spcAft>
                <a:spcPts val="1800"/>
              </a:spcAft>
              <a:buFont typeface="Arial" charset="0"/>
              <a:buChar char="•"/>
            </a:pPr>
            <a:r>
              <a:rPr lang="ka-GE" sz="2400" dirty="0"/>
              <a:t>უნდა მომზადდეს თუ არა ახალი კანონები ან კანონქვემდებარე აქტები?</a:t>
            </a:r>
          </a:p>
          <a:p>
            <a:pPr marL="342900" indent="-342900" algn="just">
              <a:spcAft>
                <a:spcPts val="1800"/>
              </a:spcAft>
              <a:buFont typeface="Arial" charset="0"/>
              <a:buChar char="•"/>
            </a:pPr>
            <a:r>
              <a:rPr lang="ka-GE" sz="2400" dirty="0"/>
              <a:t>არსებული საკანონმდებლო ჩარჩო უწყობს თუ არა ხელს დაგეგმილ ცვლილებებს?</a:t>
            </a:r>
          </a:p>
          <a:p>
            <a:pPr marL="342900" indent="-342900" algn="just">
              <a:spcAft>
                <a:spcPts val="1800"/>
              </a:spcAft>
              <a:buFont typeface="Arial" charset="0"/>
              <a:buChar char="•"/>
            </a:pPr>
            <a:r>
              <a:rPr lang="ka-GE" sz="2400" dirty="0"/>
              <a:t>ხომ არ არის საჭირო კანონმდებლობის გადასინჯვა, ან მასში ცვლილებების შეტანა?</a:t>
            </a:r>
          </a:p>
          <a:p>
            <a:pPr marL="342900" indent="-342900" algn="just">
              <a:spcAft>
                <a:spcPts val="1800"/>
              </a:spcAft>
              <a:buFont typeface="Arial" charset="0"/>
              <a:buChar char="•"/>
            </a:pPr>
            <a:r>
              <a:rPr lang="ka-GE" sz="2400" dirty="0"/>
              <a:t>შემოთავაზებული პოლიტიკა რამდენად უწყობს ხელს ევროპული ან საერთაშორისო ვალდებულებების განხორციელებას?</a:t>
            </a:r>
          </a:p>
          <a:p>
            <a:pPr marL="342900" indent="-342900" algn="just">
              <a:spcAft>
                <a:spcPts val="1800"/>
              </a:spcAft>
              <a:buFont typeface="Arial" charset="0"/>
              <a:buChar char="•"/>
            </a:pPr>
            <a:r>
              <a:rPr lang="ka-GE" sz="2400" dirty="0"/>
              <a:t>რა გავლენას ახდენს საერთაშორისო, ან ევროპული კანონმდებლობა?</a:t>
            </a:r>
            <a:endParaRPr lang="en-US" sz="2400" dirty="0"/>
          </a:p>
        </p:txBody>
      </p:sp>
      <p:sp>
        <p:nvSpPr>
          <p:cNvPr id="7" name="Slide Number Placeholder 6"/>
          <p:cNvSpPr>
            <a:spLocks noGrp="1"/>
          </p:cNvSpPr>
          <p:nvPr>
            <p:ph type="sldNum" sz="quarter" idx="12"/>
          </p:nvPr>
        </p:nvSpPr>
        <p:spPr/>
        <p:txBody>
          <a:bodyPr/>
          <a:lstStyle/>
          <a:p>
            <a:fld id="{11347195-26C9-D64A-B1D7-50AB555AB9A6}" type="slidenum">
              <a:rPr lang="en-US" smtClean="0"/>
              <a:t>42</a:t>
            </a:fld>
            <a:endParaRPr lang="en-US"/>
          </a:p>
        </p:txBody>
      </p:sp>
    </p:spTree>
    <p:extLst>
      <p:ext uri="{BB962C8B-B14F-4D97-AF65-F5344CB8AC3E}">
        <p14:creationId xmlns:p14="http://schemas.microsoft.com/office/powerpoint/2010/main" val="6285551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2465014" y="268966"/>
            <a:ext cx="7768197" cy="504825"/>
          </a:xfrm>
        </p:spPr>
        <p:txBody>
          <a:bodyPr>
            <a:noAutofit/>
          </a:bodyPr>
          <a:lstStyle/>
          <a:p>
            <a:pPr algn="ctr"/>
            <a:r>
              <a:rPr lang="ka-GE" sz="3200" b="1" dirty="0"/>
              <a:t>დაინტერესებული მხარეების ჩართვა</a:t>
            </a:r>
            <a:endParaRPr lang="en-GB" altLang="x-none" sz="3200" b="1" dirty="0">
              <a:latin typeface="+mn-lt"/>
            </a:endParaRPr>
          </a:p>
        </p:txBody>
      </p:sp>
      <p:sp>
        <p:nvSpPr>
          <p:cNvPr id="6" name="Rectangle 4"/>
          <p:cNvSpPr>
            <a:spLocks noChangeArrowheads="1"/>
          </p:cNvSpPr>
          <p:nvPr/>
        </p:nvSpPr>
        <p:spPr bwMode="auto">
          <a:xfrm>
            <a:off x="536886" y="999564"/>
            <a:ext cx="11118227" cy="51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8925" indent="-288925"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spcAft>
                <a:spcPts val="1200"/>
              </a:spcAft>
              <a:buFont typeface="Arial" charset="0"/>
              <a:buChar char="•"/>
            </a:pPr>
            <a:r>
              <a:rPr lang="ka-GE" dirty="0"/>
              <a:t>დაინტერესებული მხარეების ჩართვა, და არა მხოლოდ მათთან კონსულტაციების გავლა, გულისხმობს გარე აქტორებთან კონსტრუქციული ურთიერთობების ინიცირებას და დროთა განმავლობაში შენარჩუნებას.</a:t>
            </a:r>
            <a:endParaRPr lang="ka-GE" altLang="x-none" dirty="0">
              <a:latin typeface="+mn-lt"/>
            </a:endParaRPr>
          </a:p>
          <a:p>
            <a:pPr algn="just" eaLnBrk="1" hangingPunct="1">
              <a:spcAft>
                <a:spcPts val="1200"/>
              </a:spcAft>
              <a:buFont typeface="Arial" charset="0"/>
              <a:buChar char="•"/>
            </a:pPr>
            <a:r>
              <a:rPr lang="ka-GE" altLang="x-none" dirty="0">
                <a:latin typeface="+mn-lt"/>
              </a:rPr>
              <a:t>საფუძველი მომავალი თანამშრომლობისა და პარტნიორობისათვის.</a:t>
            </a:r>
            <a:endParaRPr lang="en-US" altLang="x-none" dirty="0">
              <a:latin typeface="+mn-lt"/>
            </a:endParaRPr>
          </a:p>
          <a:p>
            <a:pPr algn="just" eaLnBrk="1" hangingPunct="1">
              <a:spcAft>
                <a:spcPts val="1200"/>
              </a:spcAft>
              <a:buFont typeface="Arial" charset="0"/>
              <a:buChar char="•"/>
            </a:pPr>
            <a:r>
              <a:rPr lang="ka-GE" altLang="x-none" dirty="0">
                <a:latin typeface="+mn-lt"/>
              </a:rPr>
              <a:t>გარე რისკების გამოვლენისა და გაკონტროლების და პოლიტიკის წარუმატებლობის თავიდან აცილების საშუალება.</a:t>
            </a:r>
          </a:p>
          <a:p>
            <a:pPr algn="just" eaLnBrk="1" hangingPunct="1">
              <a:spcAft>
                <a:spcPts val="1200"/>
              </a:spcAft>
              <a:buFont typeface="Arial" charset="0"/>
              <a:buChar char="•"/>
            </a:pPr>
            <a:r>
              <a:rPr lang="ka-GE" altLang="x-none" dirty="0">
                <a:latin typeface="+mn-lt"/>
              </a:rPr>
              <a:t>ინფორმაციის ფასეული წყარო პოლიტიკის ალტერნატივების, პოლიტიკის დიზაინის, დეტალების, შედეგების, განხორციელების, კონტექსტის და შეფასების თაობაზე</a:t>
            </a:r>
            <a:endParaRPr lang="ka-GE" altLang="x-none" dirty="0">
              <a:highlight>
                <a:srgbClr val="00FF00"/>
              </a:highlight>
              <a:latin typeface="+mn-lt"/>
            </a:endParaRPr>
          </a:p>
          <a:p>
            <a:pPr algn="just" eaLnBrk="1" hangingPunct="1">
              <a:spcAft>
                <a:spcPts val="1200"/>
              </a:spcAft>
              <a:buFont typeface="Arial" charset="0"/>
              <a:buChar char="•"/>
            </a:pPr>
            <a:r>
              <a:rPr lang="ka-GE" altLang="x-none" dirty="0">
                <a:latin typeface="+mn-lt"/>
              </a:rPr>
              <a:t>განამტკიცებს ღია მმართველობას და ანგარიშვალდებულებას.</a:t>
            </a:r>
          </a:p>
          <a:p>
            <a:pPr algn="just" eaLnBrk="1" hangingPunct="1">
              <a:spcAft>
                <a:spcPts val="1200"/>
              </a:spcAft>
              <a:buFont typeface="Arial" charset="0"/>
              <a:buChar char="•"/>
            </a:pPr>
            <a:r>
              <a:rPr lang="ka-GE" altLang="x-none" dirty="0">
                <a:latin typeface="+mn-lt"/>
              </a:rPr>
              <a:t>შეუძლია გააღრმაოს მთავრობისა და პოლიტიკურ გადაწყვეტილებათა მიღების პროცესისადმი ნდობა.</a:t>
            </a:r>
            <a:endParaRPr lang="en-US" altLang="x-none" dirty="0"/>
          </a:p>
          <a:p>
            <a:pPr algn="just" eaLnBrk="1" hangingPunct="1">
              <a:spcAft>
                <a:spcPts val="1200"/>
              </a:spcAft>
              <a:buFont typeface="Arial" charset="0"/>
              <a:buChar char="•"/>
            </a:pPr>
            <a:endParaRPr lang="en-US" altLang="x-none" dirty="0">
              <a:latin typeface="+mn-lt"/>
            </a:endParaRPr>
          </a:p>
          <a:p>
            <a:pPr algn="just" eaLnBrk="1" hangingPunct="1">
              <a:spcAft>
                <a:spcPts val="1200"/>
              </a:spcAft>
              <a:buFont typeface="Arial" charset="0"/>
              <a:buChar char="•"/>
            </a:pPr>
            <a:endParaRPr lang="en-US" altLang="x-none" dirty="0">
              <a:latin typeface="+mn-lt"/>
            </a:endParaRPr>
          </a:p>
        </p:txBody>
      </p:sp>
      <p:sp>
        <p:nvSpPr>
          <p:cNvPr id="2" name="Slide Number Placeholder 1"/>
          <p:cNvSpPr>
            <a:spLocks noGrp="1"/>
          </p:cNvSpPr>
          <p:nvPr>
            <p:ph type="sldNum" sz="quarter" idx="12"/>
          </p:nvPr>
        </p:nvSpPr>
        <p:spPr/>
        <p:txBody>
          <a:bodyPr/>
          <a:lstStyle/>
          <a:p>
            <a:fld id="{11347195-26C9-D64A-B1D7-50AB555AB9A6}" type="slidenum">
              <a:rPr lang="en-US" smtClean="0"/>
              <a:t>43</a:t>
            </a:fld>
            <a:endParaRPr lang="en-US"/>
          </a:p>
        </p:txBody>
      </p:sp>
    </p:spTree>
    <p:extLst>
      <p:ext uri="{BB962C8B-B14F-4D97-AF65-F5344CB8AC3E}">
        <p14:creationId xmlns:p14="http://schemas.microsoft.com/office/powerpoint/2010/main" val="385841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7B31D8-ACCD-CB4E-910A-D4BECAA69B19}"/>
              </a:ext>
            </a:extLst>
          </p:cNvPr>
          <p:cNvSpPr txBox="1">
            <a:spLocks/>
          </p:cNvSpPr>
          <p:nvPr/>
        </p:nvSpPr>
        <p:spPr>
          <a:xfrm>
            <a:off x="588196" y="989489"/>
            <a:ext cx="11015608" cy="5868511"/>
          </a:xfrm>
          <a:prstGeom prst="rect">
            <a:avLst/>
          </a:prstGeom>
        </p:spPr>
        <p:txBody>
          <a:bodyPr vert="horz" lIns="91440" tIns="45720" rIns="91440" bIns="45720" rtlCol="0" anchor="ctr">
            <a:normAutofit fontScale="925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6225" indent="-276225" algn="just">
              <a:spcAft>
                <a:spcPts val="1200"/>
              </a:spcAft>
              <a:buFont typeface="Arial" panose="020B0604020202020204" pitchFamily="34" charset="0"/>
              <a:buChar char="•"/>
            </a:pPr>
            <a:r>
              <a:rPr lang="ka-GE" sz="2400" b="1" dirty="0">
                <a:solidFill>
                  <a:schemeClr val="tx1"/>
                </a:solidFill>
              </a:rPr>
              <a:t>ამას მოითხოვს  </a:t>
            </a:r>
            <a:r>
              <a:rPr lang="ka-GE" sz="2400" dirty="0">
                <a:solidFill>
                  <a:schemeClr val="tx1"/>
                </a:solidFill>
              </a:rPr>
              <a:t>პოლიტიკის დაგეგმვის, მონიტორინგისა და შეფასების სახელმძღვანელო</a:t>
            </a:r>
            <a:r>
              <a:rPr lang="en-US" sz="2400" dirty="0">
                <a:solidFill>
                  <a:schemeClr val="tx1"/>
                </a:solidFill>
              </a:rPr>
              <a:t>, 2019</a:t>
            </a:r>
            <a:r>
              <a:rPr lang="ka-GE" sz="2400" dirty="0">
                <a:solidFill>
                  <a:schemeClr val="tx1"/>
                </a:solidFill>
              </a:rPr>
              <a:t> წ</a:t>
            </a:r>
            <a:r>
              <a:rPr lang="en-GB" sz="2400" dirty="0">
                <a:solidFill>
                  <a:schemeClr val="tx1"/>
                </a:solidFill>
              </a:rPr>
              <a:t>.</a:t>
            </a:r>
          </a:p>
          <a:p>
            <a:pPr marL="276225" indent="-276225" algn="just">
              <a:spcAft>
                <a:spcPts val="1200"/>
              </a:spcAft>
              <a:buFont typeface="Arial" panose="020B0604020202020204" pitchFamily="34" charset="0"/>
              <a:buChar char="•"/>
            </a:pPr>
            <a:r>
              <a:rPr lang="ka-GE" sz="2400" b="1" dirty="0">
                <a:solidFill>
                  <a:schemeClr val="tx1"/>
                </a:solidFill>
              </a:rPr>
              <a:t>უკეთესი პოლიტიკა და იმპლემენტაცია: </a:t>
            </a:r>
            <a:r>
              <a:rPr lang="ka-GE" sz="2400" dirty="0">
                <a:solidFill>
                  <a:schemeClr val="tx1"/>
                </a:solidFill>
              </a:rPr>
              <a:t>დაინტერესებულ მხარეებს აქვთ პროფესიული და პრაქტიკული ცოდნა, თუ რა იმუშავებს</a:t>
            </a:r>
            <a:r>
              <a:rPr lang="en-GB" sz="2400" dirty="0">
                <a:solidFill>
                  <a:schemeClr val="tx1"/>
                </a:solidFill>
              </a:rPr>
              <a:t>. </a:t>
            </a:r>
          </a:p>
          <a:p>
            <a:pPr marL="276225" indent="-276225" algn="just">
              <a:spcAft>
                <a:spcPts val="1200"/>
              </a:spcAft>
              <a:buFont typeface="Arial" panose="020B0604020202020204" pitchFamily="34" charset="0"/>
              <a:buChar char="•"/>
            </a:pPr>
            <a:r>
              <a:rPr lang="ka-GE" sz="2400" b="1" dirty="0">
                <a:solidFill>
                  <a:schemeClr val="tx1"/>
                </a:solidFill>
              </a:rPr>
              <a:t>უზრუნველყოფს მხარდაჭერას</a:t>
            </a:r>
            <a:r>
              <a:rPr lang="en-GB" sz="2400" dirty="0">
                <a:solidFill>
                  <a:schemeClr val="tx1"/>
                </a:solidFill>
              </a:rPr>
              <a:t>: </a:t>
            </a:r>
            <a:r>
              <a:rPr lang="ka-GE" sz="2400" dirty="0">
                <a:solidFill>
                  <a:schemeClr val="tx1"/>
                </a:solidFill>
              </a:rPr>
              <a:t>იმ ადამიანებისა, ვისზეც განხორციელებაა დამოკიდებული და გამორიცხავს თქვენს წინააღმდეგ მათ მუშაობას</a:t>
            </a:r>
            <a:r>
              <a:rPr lang="en-GB" sz="2400" dirty="0">
                <a:solidFill>
                  <a:schemeClr val="tx1"/>
                </a:solidFill>
              </a:rPr>
              <a:t>.</a:t>
            </a:r>
          </a:p>
          <a:p>
            <a:pPr marL="276225" indent="-276225" algn="just">
              <a:spcAft>
                <a:spcPts val="1200"/>
              </a:spcAft>
              <a:buFont typeface="Arial" panose="020B0604020202020204" pitchFamily="34" charset="0"/>
              <a:buChar char="•"/>
            </a:pPr>
            <a:r>
              <a:rPr lang="ka-GE" sz="2400" b="1" dirty="0">
                <a:solidFill>
                  <a:schemeClr val="tx1"/>
                </a:solidFill>
              </a:rPr>
              <a:t>გვარიდებს დაბრკოლებებს</a:t>
            </a:r>
            <a:r>
              <a:rPr lang="en-GB" sz="2400" dirty="0">
                <a:solidFill>
                  <a:schemeClr val="tx1"/>
                </a:solidFill>
              </a:rPr>
              <a:t>: </a:t>
            </a:r>
            <a:r>
              <a:rPr lang="ka-GE" sz="2400" dirty="0">
                <a:solidFill>
                  <a:schemeClr val="tx1"/>
                </a:solidFill>
              </a:rPr>
              <a:t>მათ შეუძლიათ განსაზღვრონ წარმატებული დანერგვისა და განხორციელებისთვის არსებული  შესაძლო ბარიერები და ხელშემწყობი ფაქტორები.</a:t>
            </a:r>
          </a:p>
          <a:p>
            <a:pPr marL="276225" indent="-276225" algn="just">
              <a:spcAft>
                <a:spcPts val="1200"/>
              </a:spcAft>
              <a:buFont typeface="Arial" panose="020B0604020202020204" pitchFamily="34" charset="0"/>
              <a:buChar char="•"/>
            </a:pPr>
            <a:r>
              <a:rPr lang="ka-GE" sz="2400" b="1" dirty="0">
                <a:solidFill>
                  <a:schemeClr val="tx1"/>
                </a:solidFill>
              </a:rPr>
              <a:t>პოლიტიკის ამოცანა</a:t>
            </a:r>
            <a:r>
              <a:rPr lang="en-GB" sz="2400" dirty="0">
                <a:solidFill>
                  <a:schemeClr val="tx1"/>
                </a:solidFill>
              </a:rPr>
              <a:t>: </a:t>
            </a:r>
            <a:r>
              <a:rPr lang="ka-GE" sz="2400" dirty="0">
                <a:solidFill>
                  <a:schemeClr val="tx1"/>
                </a:solidFill>
              </a:rPr>
              <a:t>დაინტერესებული მხარეების / ადგილობრივი თემების ჩართვა შეიძლება პოლიტიკის ამოცანაც კი იყოს.</a:t>
            </a:r>
          </a:p>
          <a:p>
            <a:pPr marL="276225" indent="-276225" algn="just">
              <a:spcAft>
                <a:spcPts val="1200"/>
              </a:spcAft>
              <a:buFont typeface="Arial" panose="020B0604020202020204" pitchFamily="34" charset="0"/>
              <a:buChar char="•"/>
            </a:pPr>
            <a:r>
              <a:rPr lang="ka-GE" sz="2400" b="1" dirty="0">
                <a:solidFill>
                  <a:schemeClr val="tx1"/>
                </a:solidFill>
              </a:rPr>
              <a:t>ამოცანის შედეგი</a:t>
            </a:r>
            <a:r>
              <a:rPr lang="en-GB" sz="2400" dirty="0">
                <a:solidFill>
                  <a:schemeClr val="tx1"/>
                </a:solidFill>
              </a:rPr>
              <a:t>: </a:t>
            </a:r>
            <a:r>
              <a:rPr lang="ka-GE" sz="2400" dirty="0">
                <a:solidFill>
                  <a:schemeClr val="tx1"/>
                </a:solidFill>
              </a:rPr>
              <a:t>მათ შეუძლიათ განმარტონ პოლიტიკის წარმატება და წარუმატებლობა</a:t>
            </a:r>
            <a:r>
              <a:rPr lang="en-GB" sz="2400" dirty="0">
                <a:solidFill>
                  <a:schemeClr val="tx1"/>
                </a:solidFill>
              </a:rPr>
              <a:t>.</a:t>
            </a:r>
          </a:p>
          <a:p>
            <a:pPr marL="276225" indent="-276225" algn="just">
              <a:spcAft>
                <a:spcPts val="1200"/>
              </a:spcAft>
              <a:buFont typeface="Arial" panose="020B0604020202020204" pitchFamily="34" charset="0"/>
              <a:buChar char="•"/>
            </a:pPr>
            <a:r>
              <a:rPr lang="ka-GE" sz="2400" b="1" dirty="0">
                <a:solidFill>
                  <a:schemeClr val="tx1"/>
                </a:solidFill>
              </a:rPr>
              <a:t>საზოგადოებრივი ღირებულება</a:t>
            </a:r>
            <a:r>
              <a:rPr lang="en-GB" sz="2400" b="1" dirty="0">
                <a:solidFill>
                  <a:schemeClr val="tx1"/>
                </a:solidFill>
              </a:rPr>
              <a:t>: </a:t>
            </a:r>
            <a:r>
              <a:rPr lang="ka-GE" sz="2400" dirty="0">
                <a:solidFill>
                  <a:schemeClr val="tx1"/>
                </a:solidFill>
              </a:rPr>
              <a:t>მოქალაქეთა და მომხმარებლების მეტი ჩართულობა და მათზე ორიენტაცია ზრდის საზოგადოებრივ ღირებულებას - ანუ ღირებულებას, რომელსაც მთავრობა ქმნის კანონების, რეგულაციების, მომსახურებების და სხვა ქმედებების მეშვეობით (იხილეთ მე-5 მოდული)</a:t>
            </a:r>
            <a:endParaRPr lang="en-GB" sz="2400" dirty="0">
              <a:solidFill>
                <a:schemeClr val="tx1"/>
              </a:solidFill>
            </a:endParaRPr>
          </a:p>
        </p:txBody>
      </p:sp>
      <p:sp>
        <p:nvSpPr>
          <p:cNvPr id="2" name="Rectangle 1">
            <a:extLst>
              <a:ext uri="{FF2B5EF4-FFF2-40B4-BE49-F238E27FC236}">
                <a16:creationId xmlns:a16="http://schemas.microsoft.com/office/drawing/2014/main" id="{8C529F94-2F55-C840-A83A-9CD21845B643}"/>
              </a:ext>
            </a:extLst>
          </p:cNvPr>
          <p:cNvSpPr/>
          <p:nvPr/>
        </p:nvSpPr>
        <p:spPr>
          <a:xfrm>
            <a:off x="1850571" y="35382"/>
            <a:ext cx="8463010" cy="954107"/>
          </a:xfrm>
          <a:prstGeom prst="rect">
            <a:avLst/>
          </a:prstGeom>
        </p:spPr>
        <p:txBody>
          <a:bodyPr wrap="square">
            <a:spAutoFit/>
          </a:bodyPr>
          <a:lstStyle/>
          <a:p>
            <a:pPr algn="ctr"/>
            <a:r>
              <a:rPr lang="ka-GE" sz="2800" b="1" dirty="0"/>
              <a:t>რატომ არის მნიშვნელოვანი დაინტერესებული მხარეების ჩართულობა</a:t>
            </a:r>
            <a:r>
              <a:rPr lang="en-GB" sz="2800" b="1" dirty="0"/>
              <a:t>?</a:t>
            </a:r>
            <a:endParaRPr lang="en-US" sz="2800" b="1" dirty="0"/>
          </a:p>
        </p:txBody>
      </p:sp>
    </p:spTree>
    <p:extLst>
      <p:ext uri="{BB962C8B-B14F-4D97-AF65-F5344CB8AC3E}">
        <p14:creationId xmlns:p14="http://schemas.microsoft.com/office/powerpoint/2010/main" val="410352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96B1EA-7D82-D04F-AE52-DD7C1C31767C}"/>
              </a:ext>
            </a:extLst>
          </p:cNvPr>
          <p:cNvSpPr/>
          <p:nvPr/>
        </p:nvSpPr>
        <p:spPr>
          <a:xfrm>
            <a:off x="800525" y="1080788"/>
            <a:ext cx="10952252" cy="4401205"/>
          </a:xfrm>
          <a:prstGeom prst="rect">
            <a:avLst/>
          </a:prstGeom>
        </p:spPr>
        <p:txBody>
          <a:bodyPr wrap="square">
            <a:spAutoFit/>
          </a:bodyPr>
          <a:lstStyle/>
          <a:p>
            <a:pPr marL="285750" indent="-285750" algn="just">
              <a:buFont typeface="Arial" panose="020B0604020202020204" pitchFamily="34" charset="0"/>
              <a:buChar char="•"/>
            </a:pPr>
            <a:r>
              <a:rPr lang="ka-GE" sz="2000" dirty="0"/>
              <a:t>პოლიტიკის ციკლი არის </a:t>
            </a:r>
            <a:r>
              <a:rPr lang="ka-GE" sz="2000" b="1" dirty="0"/>
              <a:t>ინტერაქტიული </a:t>
            </a:r>
            <a:r>
              <a:rPr lang="ka-GE" sz="2000" dirty="0"/>
              <a:t>პროცესი. </a:t>
            </a:r>
          </a:p>
          <a:p>
            <a:pPr marL="285750" indent="-285750" algn="just">
              <a:buFont typeface="Arial" panose="020B0604020202020204" pitchFamily="34" charset="0"/>
              <a:buChar char="•"/>
            </a:pPr>
            <a:r>
              <a:rPr lang="ka-GE" sz="2000" dirty="0"/>
              <a:t>პოლიტიკის ციკლის თითოეულ ეტაპზე ჩართული უნდა იყოს ყველა საჯარო უწყება, რომელზეც შეიძლება გავლენას ახდენდეს მოცემული პოლიტიკის პროცესი და ეფექტური კოორდინაცია იქნეს უზრუნველყოფილი.</a:t>
            </a:r>
          </a:p>
          <a:p>
            <a:pPr marL="285750" indent="-285750" algn="just">
              <a:buFont typeface="Arial" panose="020B0604020202020204" pitchFamily="34" charset="0"/>
              <a:buChar char="•"/>
            </a:pPr>
            <a:r>
              <a:rPr lang="ka-GE" sz="2000" dirty="0"/>
              <a:t>პოლიტიკის ციკლი აუცილებლად უნდა იყოს </a:t>
            </a:r>
            <a:r>
              <a:rPr lang="ka-GE" sz="2000" b="1" dirty="0"/>
              <a:t>ინკლუზიური </a:t>
            </a:r>
            <a:r>
              <a:rPr lang="ka-GE" sz="2000" dirty="0"/>
              <a:t>პროცესი. მნიშვნელოვანი როლი უნდა ეთმობოდეს მოქალაქეებთან, ბენეფიციარებთან და ზოგადად დაინტერესებულ მხარეებთან კონსულტაციებს. </a:t>
            </a:r>
          </a:p>
          <a:p>
            <a:pPr marL="285750" indent="-285750" algn="just">
              <a:buFont typeface="Arial" panose="020B0604020202020204" pitchFamily="34" charset="0"/>
              <a:buChar char="•"/>
            </a:pPr>
            <a:r>
              <a:rPr lang="ka-GE" sz="2000" dirty="0"/>
              <a:t>რეკომენდებულია, რომ ჩართულობა უზრუნველყოფილი იქნას პოლიტიკის ციკლის თითოეულ ეტაპზე, მათ შორის განსაკუთრებით, სიტუაციის ანალიზის, პოლიტიკის დოკუმენტების შემუშავების, მონიტორინგის და შეფასების პროცესებში. </a:t>
            </a:r>
          </a:p>
          <a:p>
            <a:pPr marL="285750" indent="-285750" algn="just">
              <a:buFont typeface="Arial" panose="020B0604020202020204" pitchFamily="34" charset="0"/>
              <a:buChar char="•"/>
            </a:pPr>
            <a:r>
              <a:rPr lang="ka-GE" sz="2000" dirty="0"/>
              <a:t>თითოეულ ეტაპზე მათი ჩართულობა ერთი მხრივ გააძლიერებს პოლიტიკის ლეგიტიმაციას, ხოლო მეორე მხრივ გაზრდის ეფექტურობის ხარისხს. </a:t>
            </a:r>
          </a:p>
          <a:p>
            <a:pPr marL="285750" indent="-285750" algn="just">
              <a:buFont typeface="Arial" panose="020B0604020202020204" pitchFamily="34" charset="0"/>
              <a:buChar char="•"/>
            </a:pPr>
            <a:r>
              <a:rPr lang="ka-GE" sz="2000" dirty="0"/>
              <a:t>ამასთან პოლიტიკის დოკუმენტების დამტკიცებამდე, სავალდებულოა საჯარო კონსულტაციების ჩატარება, გარდა გამონაკლისი შემთხვევებისა.</a:t>
            </a:r>
          </a:p>
        </p:txBody>
      </p:sp>
      <p:sp>
        <p:nvSpPr>
          <p:cNvPr id="5" name="Rectangle 4">
            <a:extLst>
              <a:ext uri="{FF2B5EF4-FFF2-40B4-BE49-F238E27FC236}">
                <a16:creationId xmlns:a16="http://schemas.microsoft.com/office/drawing/2014/main" id="{08306556-FD59-254A-807D-6F15489E0038}"/>
              </a:ext>
            </a:extLst>
          </p:cNvPr>
          <p:cNvSpPr/>
          <p:nvPr/>
        </p:nvSpPr>
        <p:spPr>
          <a:xfrm>
            <a:off x="809332" y="83135"/>
            <a:ext cx="10860157" cy="830997"/>
          </a:xfrm>
          <a:prstGeom prst="rect">
            <a:avLst/>
          </a:prstGeom>
        </p:spPr>
        <p:txBody>
          <a:bodyPr wrap="square">
            <a:spAutoFit/>
          </a:bodyPr>
          <a:lstStyle/>
          <a:p>
            <a:pPr algn="ctr"/>
            <a:r>
              <a:rPr lang="ka-GE" sz="2400" b="1" dirty="0"/>
              <a:t>პოლიტიკის დაგეგმვის, მონიტორინგისა და შეფასების სახელმძღვანელო </a:t>
            </a:r>
            <a:r>
              <a:rPr lang="en-US" sz="2400" b="1" dirty="0"/>
              <a:t>*</a:t>
            </a:r>
            <a:endParaRPr lang="en-GB" sz="2400" b="1" dirty="0"/>
          </a:p>
          <a:p>
            <a:pPr algn="ctr"/>
            <a:r>
              <a:rPr lang="ka-GE" sz="2400" b="1" dirty="0"/>
              <a:t>დაინტერესებული მხარეების ჩართულობა</a:t>
            </a:r>
            <a:endParaRPr lang="en-US" sz="2400" b="1" dirty="0"/>
          </a:p>
        </p:txBody>
      </p:sp>
      <p:sp>
        <p:nvSpPr>
          <p:cNvPr id="6" name="Rectangle 5">
            <a:extLst>
              <a:ext uri="{FF2B5EF4-FFF2-40B4-BE49-F238E27FC236}">
                <a16:creationId xmlns:a16="http://schemas.microsoft.com/office/drawing/2014/main" id="{CF165902-36A1-474C-A192-02899BEFCC17}"/>
              </a:ext>
            </a:extLst>
          </p:cNvPr>
          <p:cNvSpPr/>
          <p:nvPr/>
        </p:nvSpPr>
        <p:spPr>
          <a:xfrm>
            <a:off x="677234" y="6400241"/>
            <a:ext cx="11391475" cy="576120"/>
          </a:xfrm>
          <a:prstGeom prst="rect">
            <a:avLst/>
          </a:prstGeom>
        </p:spPr>
        <p:txBody>
          <a:bodyPr wrap="square">
            <a:spAutoFit/>
          </a:bodyPr>
          <a:lstStyle/>
          <a:p>
            <a:pPr algn="just">
              <a:lnSpc>
                <a:spcPct val="107000"/>
              </a:lnSpc>
            </a:pPr>
            <a:r>
              <a:rPr lang="ka-GE" sz="1500" dirty="0"/>
              <a:t>წყარო</a:t>
            </a:r>
            <a:r>
              <a:rPr lang="en-US" sz="1500" dirty="0"/>
              <a:t>: </a:t>
            </a:r>
            <a:r>
              <a:rPr lang="ka-GE" sz="1500" dirty="0"/>
              <a:t>პოლიტიკის დაგეგმვის, მონიტორინგისა და შეფასების სახელმძღვანელო, 2019, გვ.</a:t>
            </a:r>
            <a:r>
              <a:rPr lang="en-US" sz="1500" dirty="0"/>
              <a:t>9.</a:t>
            </a:r>
            <a:endParaRPr lang="en-GB" sz="1500" dirty="0"/>
          </a:p>
          <a:p>
            <a:pPr algn="just">
              <a:lnSpc>
                <a:spcPct val="107000"/>
              </a:lnSpc>
              <a:spcAft>
                <a:spcPts val="0"/>
              </a:spcAft>
            </a:pPr>
            <a:endParaRPr lang="en-GB" sz="1400" i="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7295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306556-FD59-254A-807D-6F15489E0038}"/>
              </a:ext>
            </a:extLst>
          </p:cNvPr>
          <p:cNvSpPr/>
          <p:nvPr/>
        </p:nvSpPr>
        <p:spPr>
          <a:xfrm>
            <a:off x="0" y="120341"/>
            <a:ext cx="12192000" cy="954107"/>
          </a:xfrm>
          <a:prstGeom prst="rect">
            <a:avLst/>
          </a:prstGeom>
        </p:spPr>
        <p:txBody>
          <a:bodyPr wrap="square">
            <a:spAutoFit/>
          </a:bodyPr>
          <a:lstStyle/>
          <a:p>
            <a:pPr algn="ctr"/>
            <a:r>
              <a:rPr lang="ka-GE" sz="2800" b="1" dirty="0"/>
              <a:t>პოლიტიკის დაგეგმვის, მონიტორინგისა და შეფასების სახელმძღვანელო </a:t>
            </a:r>
            <a:r>
              <a:rPr lang="en-US" sz="2800" b="1" dirty="0"/>
              <a:t>*</a:t>
            </a:r>
            <a:endParaRPr lang="en-GB" sz="2800" b="1" dirty="0"/>
          </a:p>
          <a:p>
            <a:pPr algn="ctr"/>
            <a:r>
              <a:rPr lang="ka-GE" sz="2800" b="1" dirty="0"/>
              <a:t>დაინტერესებული მხარეების ჩართულობა</a:t>
            </a:r>
            <a:endParaRPr lang="en-US" sz="2800" b="1" dirty="0"/>
          </a:p>
        </p:txBody>
      </p:sp>
      <p:sp>
        <p:nvSpPr>
          <p:cNvPr id="6" name="Rectangle 5">
            <a:extLst>
              <a:ext uri="{FF2B5EF4-FFF2-40B4-BE49-F238E27FC236}">
                <a16:creationId xmlns:a16="http://schemas.microsoft.com/office/drawing/2014/main" id="{CF165902-36A1-474C-A192-02899BEFCC17}"/>
              </a:ext>
            </a:extLst>
          </p:cNvPr>
          <p:cNvSpPr/>
          <p:nvPr/>
        </p:nvSpPr>
        <p:spPr>
          <a:xfrm>
            <a:off x="352960" y="6387341"/>
            <a:ext cx="11606160" cy="608949"/>
          </a:xfrm>
          <a:prstGeom prst="rect">
            <a:avLst/>
          </a:prstGeom>
        </p:spPr>
        <p:txBody>
          <a:bodyPr wrap="square">
            <a:spAutoFit/>
          </a:bodyPr>
          <a:lstStyle/>
          <a:p>
            <a:pPr algn="just">
              <a:lnSpc>
                <a:spcPct val="107000"/>
              </a:lnSpc>
            </a:pP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a:t>
            </a:r>
            <a:r>
              <a:rPr lang="en-US" dirty="0"/>
              <a:t>.</a:t>
            </a:r>
            <a:endParaRPr lang="en-GB" dirty="0"/>
          </a:p>
          <a:p>
            <a:pPr algn="just">
              <a:lnSpc>
                <a:spcPct val="107000"/>
              </a:lnSpc>
              <a:spcAft>
                <a:spcPts val="0"/>
              </a:spcAft>
            </a:pPr>
            <a:endParaRPr lang="en-GB" sz="1400" i="1" dirty="0">
              <a:effectLs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485255A4-9A9C-904E-8430-C2DB0050A848}"/>
              </a:ext>
            </a:extLst>
          </p:cNvPr>
          <p:cNvSpPr/>
          <p:nvPr/>
        </p:nvSpPr>
        <p:spPr>
          <a:xfrm>
            <a:off x="352960" y="1245816"/>
            <a:ext cx="11486079" cy="5001369"/>
          </a:xfrm>
          <a:prstGeom prst="rect">
            <a:avLst/>
          </a:prstGeom>
        </p:spPr>
        <p:txBody>
          <a:bodyPr wrap="square">
            <a:spAutoFit/>
          </a:bodyPr>
          <a:lstStyle/>
          <a:p>
            <a:pPr marL="223838" indent="-223838" algn="just">
              <a:spcAft>
                <a:spcPts val="1200"/>
              </a:spcAft>
              <a:buFont typeface="Arial" panose="020B0604020202020204" pitchFamily="34" charset="0"/>
              <a:buChar char="•"/>
            </a:pPr>
            <a:r>
              <a:rPr lang="ka-GE" sz="2200" dirty="0"/>
              <a:t>საჯარო კონსულტაციების ფორმატი შეიძლება მოხდეს როგორც ფიზიკური, ასევე ელექტრონული ფორმით. ამასთან, მნიშვნელოვანია გაკეთდეს </a:t>
            </a:r>
            <a:r>
              <a:rPr lang="ka-GE" sz="2200" b="1" dirty="0"/>
              <a:t>საჯარო განაცხადი </a:t>
            </a:r>
            <a:r>
              <a:rPr lang="ka-GE" sz="2200" dirty="0"/>
              <a:t>ელექტრონული რესურსის გამოყენებით. </a:t>
            </a:r>
            <a:endParaRPr lang="en-US" sz="2200" dirty="0"/>
          </a:p>
          <a:p>
            <a:pPr marL="285750" indent="-285750">
              <a:buFont typeface="Arial" panose="020B0604020202020204" pitchFamily="34" charset="0"/>
              <a:buChar char="•"/>
            </a:pPr>
            <a:r>
              <a:rPr lang="ka-GE" sz="2200" dirty="0"/>
              <a:t>განაცხადი უნდა მოიცავდეს სულ მცირე შედეგ ინფორმაციას:</a:t>
            </a:r>
          </a:p>
          <a:p>
            <a:pPr marL="285750" indent="-285750">
              <a:buFont typeface="Arial" panose="020B0604020202020204" pitchFamily="34" charset="0"/>
              <a:buChar char="•"/>
            </a:pPr>
            <a:endParaRPr lang="en-US" sz="2200" dirty="0"/>
          </a:p>
          <a:p>
            <a:pPr marL="285750" lvl="0" indent="-285750">
              <a:buFont typeface="Wingdings" panose="05000000000000000000" pitchFamily="2" charset="2"/>
              <a:buChar char="Ø"/>
            </a:pPr>
            <a:r>
              <a:rPr lang="ka-GE" sz="2200" dirty="0"/>
              <a:t>საჯარო კონსულტაციების ფორმატის შესახებ, მათ შორის შემუშავებული პოლიტიკის დოკუმენტების მიწოდების და მათზე უკუკავშირის მიწოდების მექანიზმთან დაკავშირებით;</a:t>
            </a:r>
            <a:endParaRPr lang="en-US" sz="2200" dirty="0"/>
          </a:p>
          <a:p>
            <a:pPr marL="285750" lvl="0" indent="-285750">
              <a:buFont typeface="Wingdings" panose="05000000000000000000" pitchFamily="2" charset="2"/>
              <a:buChar char="Ø"/>
            </a:pPr>
            <a:r>
              <a:rPr lang="ka-GE" sz="2200" dirty="0"/>
              <a:t>საჯარო კონსულტაციების გახსნის და დახურვის თარიღებს;</a:t>
            </a:r>
            <a:endParaRPr lang="en-US" sz="2200" dirty="0"/>
          </a:p>
          <a:p>
            <a:pPr marL="285750" lvl="0" indent="-285750">
              <a:buFont typeface="Wingdings" panose="05000000000000000000" pitchFamily="2" charset="2"/>
              <a:buChar char="Ø"/>
            </a:pPr>
            <a:r>
              <a:rPr lang="ka-GE" sz="2200" dirty="0"/>
              <a:t>საჯარო კონსულტაციებში მონაწილეობის მისაღებად საჭირო მოთხოვნებს (ასეთის არსებობის შემთხვევაში);</a:t>
            </a:r>
            <a:endParaRPr lang="en-US" sz="2200" dirty="0"/>
          </a:p>
          <a:p>
            <a:pPr marL="285750" lvl="0" indent="-285750">
              <a:buFont typeface="Wingdings" panose="05000000000000000000" pitchFamily="2" charset="2"/>
              <a:buChar char="Ø"/>
            </a:pPr>
            <a:r>
              <a:rPr lang="ka-GE" sz="2200" dirty="0"/>
              <a:t>საჯარო კონსულტაციების ფარგლებში დაგეგმილი ღონისძიების შესახებ ადგილს, თარიღს და დროს (ასეთის არსებობის შემთხვევაში).</a:t>
            </a:r>
            <a:endParaRPr lang="en-US" sz="2200" dirty="0"/>
          </a:p>
          <a:p>
            <a:pPr marL="223838" lvl="0" algn="just">
              <a:spcAft>
                <a:spcPts val="1200"/>
              </a:spcAft>
            </a:pPr>
            <a:endParaRPr lang="en-GB" sz="23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1563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41AB60-57C2-8848-B049-38DCDA672581}"/>
              </a:ext>
            </a:extLst>
          </p:cNvPr>
          <p:cNvPicPr>
            <a:picLocks noChangeAspect="1"/>
          </p:cNvPicPr>
          <p:nvPr/>
        </p:nvPicPr>
        <p:blipFill>
          <a:blip r:embed="rId3"/>
          <a:stretch>
            <a:fillRect/>
          </a:stretch>
        </p:blipFill>
        <p:spPr>
          <a:xfrm>
            <a:off x="619875" y="2205896"/>
            <a:ext cx="2357658" cy="3601648"/>
          </a:xfrm>
          <a:prstGeom prst="rect">
            <a:avLst/>
          </a:prstGeom>
        </p:spPr>
      </p:pic>
      <p:sp>
        <p:nvSpPr>
          <p:cNvPr id="3" name="TextBox 2">
            <a:extLst>
              <a:ext uri="{FF2B5EF4-FFF2-40B4-BE49-F238E27FC236}">
                <a16:creationId xmlns:a16="http://schemas.microsoft.com/office/drawing/2014/main" id="{FE294BE2-983C-2C43-AC87-89A4B88F6909}"/>
              </a:ext>
            </a:extLst>
          </p:cNvPr>
          <p:cNvSpPr txBox="1"/>
          <p:nvPr/>
        </p:nvSpPr>
        <p:spPr>
          <a:xfrm>
            <a:off x="3270766" y="1441018"/>
            <a:ext cx="8393987" cy="5447645"/>
          </a:xfrm>
          <a:prstGeom prst="rect">
            <a:avLst/>
          </a:prstGeom>
          <a:noFill/>
        </p:spPr>
        <p:txBody>
          <a:bodyPr wrap="square" rtlCol="0">
            <a:spAutoFit/>
          </a:bodyPr>
          <a:lstStyle/>
          <a:p>
            <a:pPr algn="just">
              <a:spcAft>
                <a:spcPts val="1200"/>
              </a:spcAft>
            </a:pPr>
            <a:r>
              <a:rPr lang="ka-GE" sz="2400" b="1" dirty="0"/>
              <a:t>დიდ ბრიტანეთში პოლიტიკის წარუმატებლობის საერთო მახასიათებლები:</a:t>
            </a:r>
          </a:p>
          <a:p>
            <a:pPr marL="342900" indent="-342900" algn="just">
              <a:spcAft>
                <a:spcPts val="1200"/>
              </a:spcAft>
              <a:buFont typeface="Arial" panose="020B0604020202020204" pitchFamily="34" charset="0"/>
              <a:buChar char="•"/>
            </a:pPr>
            <a:r>
              <a:rPr lang="ka-GE" sz="2400" dirty="0"/>
              <a:t>არც თუ მკაფიოდ განსაზღვრულია, თუ რა უნდა იყოს მიღწეული და ვისთან ერთად</a:t>
            </a:r>
          </a:p>
          <a:p>
            <a:pPr marL="342900" indent="-342900" algn="just">
              <a:spcAft>
                <a:spcPts val="1200"/>
              </a:spcAft>
              <a:buFont typeface="Arial" panose="020B0604020202020204" pitchFamily="34" charset="0"/>
              <a:buChar char="•"/>
            </a:pPr>
            <a:r>
              <a:rPr lang="ka-GE" sz="2400" dirty="0"/>
              <a:t>პოლიტიკის ალტერნატივების ცუდი ანალიზი</a:t>
            </a:r>
          </a:p>
          <a:p>
            <a:pPr marL="342900" indent="-342900" algn="just">
              <a:spcAft>
                <a:spcPts val="1200"/>
              </a:spcAft>
              <a:buFont typeface="Arial" panose="020B0604020202020204" pitchFamily="34" charset="0"/>
              <a:buChar char="•"/>
            </a:pPr>
            <a:r>
              <a:rPr lang="ka-GE" sz="2400" dirty="0"/>
              <a:t>სუსტი მტკიცებულებები იმის შესახებ, თუ რა მუშაობს საუკეთესოდ რა გარემოებებში</a:t>
            </a:r>
            <a:endParaRPr lang="en-GB" sz="2400" dirty="0"/>
          </a:p>
          <a:p>
            <a:pPr marL="285750" indent="-285750" algn="just">
              <a:spcAft>
                <a:spcPts val="1200"/>
              </a:spcAft>
              <a:buFont typeface="Arial" panose="020B0604020202020204" pitchFamily="34" charset="0"/>
              <a:buChar char="•"/>
            </a:pPr>
            <a:r>
              <a:rPr lang="ka-GE" sz="2400" dirty="0"/>
              <a:t>ფართო მასშტაბეზე შედეგების დადების სირთულე</a:t>
            </a:r>
            <a:endParaRPr lang="en-GB" sz="2400" dirty="0"/>
          </a:p>
          <a:p>
            <a:pPr marL="285750" indent="-285750" algn="just">
              <a:spcAft>
                <a:spcPts val="1200"/>
              </a:spcAft>
              <a:buFont typeface="Arial" panose="020B0604020202020204" pitchFamily="34" charset="0"/>
              <a:buChar char="•"/>
            </a:pPr>
            <a:r>
              <a:rPr lang="ka-GE" sz="2400" dirty="0"/>
              <a:t>დახარჯული ფულით მიღებული სარგებელი გაურკვეველია</a:t>
            </a:r>
            <a:endParaRPr lang="en-GB" sz="2400" dirty="0"/>
          </a:p>
          <a:p>
            <a:pPr marL="285750" indent="-285750" algn="just">
              <a:spcAft>
                <a:spcPts val="1200"/>
              </a:spcAft>
              <a:buFont typeface="Arial" panose="020B0604020202020204" pitchFamily="34" charset="0"/>
              <a:buChar char="•"/>
            </a:pPr>
            <a:r>
              <a:rPr lang="ka-GE" sz="2400" b="1" dirty="0"/>
              <a:t>დაინტერესებული მხარეების და ადგილობრივი თემების მონაწილეობის ნაკლებობა</a:t>
            </a:r>
            <a:endParaRPr lang="en-GB" sz="2400" b="1" dirty="0"/>
          </a:p>
        </p:txBody>
      </p:sp>
      <p:sp>
        <p:nvSpPr>
          <p:cNvPr id="4" name="TextBox 3">
            <a:extLst>
              <a:ext uri="{FF2B5EF4-FFF2-40B4-BE49-F238E27FC236}">
                <a16:creationId xmlns:a16="http://schemas.microsoft.com/office/drawing/2014/main" id="{62F728A2-6EAB-2648-8738-D1892484447B}"/>
              </a:ext>
            </a:extLst>
          </p:cNvPr>
          <p:cNvSpPr txBox="1"/>
          <p:nvPr/>
        </p:nvSpPr>
        <p:spPr>
          <a:xfrm>
            <a:off x="1654629" y="45420"/>
            <a:ext cx="9144000" cy="1015663"/>
          </a:xfrm>
          <a:prstGeom prst="rect">
            <a:avLst/>
          </a:prstGeom>
          <a:noFill/>
        </p:spPr>
        <p:txBody>
          <a:bodyPr wrap="square" rtlCol="0">
            <a:spAutoFit/>
          </a:bodyPr>
          <a:lstStyle/>
          <a:p>
            <a:pPr algn="ctr"/>
            <a:r>
              <a:rPr lang="ka-GE" sz="3200" b="1" dirty="0"/>
              <a:t>„მთავრობის შეცდომები“ </a:t>
            </a:r>
            <a:r>
              <a:rPr lang="ka-GE" sz="2400" b="1" dirty="0"/>
              <a:t>(დიდი ბრიტანეთი)</a:t>
            </a:r>
          </a:p>
          <a:p>
            <a:pPr algn="ctr"/>
            <a:r>
              <a:rPr lang="en-US" sz="2800" b="1" dirty="0"/>
              <a:t>King, A., and Crewe, I., 2014</a:t>
            </a:r>
            <a:r>
              <a:rPr lang="ka-GE" sz="2800" b="1" dirty="0"/>
              <a:t> წ.</a:t>
            </a:r>
            <a:endParaRPr lang="en-US" sz="2800" b="1" dirty="0"/>
          </a:p>
        </p:txBody>
      </p:sp>
    </p:spTree>
    <p:extLst>
      <p:ext uri="{BB962C8B-B14F-4D97-AF65-F5344CB8AC3E}">
        <p14:creationId xmlns:p14="http://schemas.microsoft.com/office/powerpoint/2010/main" val="4205995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BF9B0C5-3775-E841-93D5-018A5119FFCB}"/>
              </a:ext>
            </a:extLst>
          </p:cNvPr>
          <p:cNvSpPr>
            <a:spLocks noGrp="1"/>
          </p:cNvSpPr>
          <p:nvPr>
            <p:ph type="title"/>
          </p:nvPr>
        </p:nvSpPr>
        <p:spPr>
          <a:xfrm>
            <a:off x="2181201" y="960635"/>
            <a:ext cx="7550444" cy="508255"/>
          </a:xfrm>
        </p:spPr>
        <p:txBody>
          <a:bodyPr>
            <a:noAutofit/>
          </a:bodyPr>
          <a:lstStyle/>
          <a:p>
            <a:pPr algn="ctr"/>
            <a:br>
              <a:rPr lang="en-GB" sz="2800" dirty="0">
                <a:latin typeface="+mn-lt"/>
              </a:rPr>
            </a:br>
            <a:endParaRPr lang="en-GB" sz="2800" dirty="0">
              <a:latin typeface="+mn-lt"/>
            </a:endParaRPr>
          </a:p>
        </p:txBody>
      </p:sp>
      <p:sp>
        <p:nvSpPr>
          <p:cNvPr id="6" name="Title 1">
            <a:extLst>
              <a:ext uri="{FF2B5EF4-FFF2-40B4-BE49-F238E27FC236}">
                <a16:creationId xmlns:a16="http://schemas.microsoft.com/office/drawing/2014/main" id="{01E36C26-DFDA-DF47-AEF6-150C6DFB504D}"/>
              </a:ext>
            </a:extLst>
          </p:cNvPr>
          <p:cNvSpPr txBox="1">
            <a:spLocks/>
          </p:cNvSpPr>
          <p:nvPr/>
        </p:nvSpPr>
        <p:spPr>
          <a:xfrm>
            <a:off x="1212112" y="235774"/>
            <a:ext cx="8519533" cy="10842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mj-cs"/>
              </a:defRPr>
            </a:lvl1pPr>
          </a:lstStyle>
          <a:p>
            <a:pPr algn="ctr">
              <a:lnSpc>
                <a:spcPct val="100000"/>
              </a:lnSpc>
            </a:pPr>
            <a:r>
              <a:rPr lang="ka-GE" sz="2800" b="1" dirty="0">
                <a:latin typeface="+mn-lt"/>
              </a:rPr>
              <a:t>„მთავრობის ინსტიტუტი“ (დიდი ბრიტანეთი)</a:t>
            </a:r>
          </a:p>
          <a:p>
            <a:pPr algn="ctr">
              <a:lnSpc>
                <a:spcPct val="100000"/>
              </a:lnSpc>
            </a:pPr>
            <a:r>
              <a:rPr lang="ka-GE" sz="2400" b="1" dirty="0">
                <a:latin typeface="+mn-lt"/>
              </a:rPr>
              <a:t>შვიდი ფაქტორი, რომელსაც ემყარება პოლიტიკის წარმატება</a:t>
            </a:r>
            <a:endParaRPr lang="en-GB" sz="2400" b="1" dirty="0">
              <a:latin typeface="+mn-lt"/>
            </a:endParaRPr>
          </a:p>
        </p:txBody>
      </p:sp>
      <p:sp>
        <p:nvSpPr>
          <p:cNvPr id="4" name="Rectangle 3">
            <a:extLst>
              <a:ext uri="{FF2B5EF4-FFF2-40B4-BE49-F238E27FC236}">
                <a16:creationId xmlns:a16="http://schemas.microsoft.com/office/drawing/2014/main" id="{A54C5463-BDAC-EF43-9AC2-8395C9EECAD4}"/>
              </a:ext>
            </a:extLst>
          </p:cNvPr>
          <p:cNvSpPr/>
          <p:nvPr/>
        </p:nvSpPr>
        <p:spPr>
          <a:xfrm>
            <a:off x="1821543" y="6061162"/>
            <a:ext cx="9250561" cy="353943"/>
          </a:xfrm>
          <a:prstGeom prst="rect">
            <a:avLst/>
          </a:prstGeom>
        </p:spPr>
        <p:txBody>
          <a:bodyPr wrap="square">
            <a:spAutoFit/>
          </a:bodyPr>
          <a:lstStyle/>
          <a:p>
            <a:r>
              <a:rPr lang="ka-GE" sz="1700" dirty="0"/>
              <a:t>წყარო</a:t>
            </a:r>
            <a:r>
              <a:rPr lang="en-GB" sz="1700" dirty="0"/>
              <a:t>: ‘The ‘S’ Factors – Learning from Policy Success Reunions’ Institute for Government’ (2012)</a:t>
            </a:r>
          </a:p>
        </p:txBody>
      </p:sp>
      <p:pic>
        <p:nvPicPr>
          <p:cNvPr id="7" name="Picture 6">
            <a:extLst>
              <a:ext uri="{FF2B5EF4-FFF2-40B4-BE49-F238E27FC236}">
                <a16:creationId xmlns:a16="http://schemas.microsoft.com/office/drawing/2014/main" id="{358DE06E-C3C9-7446-90BF-5A6012431A74}"/>
              </a:ext>
            </a:extLst>
          </p:cNvPr>
          <p:cNvPicPr>
            <a:picLocks noChangeAspect="1"/>
          </p:cNvPicPr>
          <p:nvPr/>
        </p:nvPicPr>
        <p:blipFill>
          <a:blip r:embed="rId3"/>
          <a:stretch>
            <a:fillRect/>
          </a:stretch>
        </p:blipFill>
        <p:spPr>
          <a:xfrm>
            <a:off x="8533947" y="1618879"/>
            <a:ext cx="2730396" cy="3885298"/>
          </a:xfrm>
          <a:prstGeom prst="rect">
            <a:avLst/>
          </a:prstGeom>
        </p:spPr>
      </p:pic>
      <p:sp>
        <p:nvSpPr>
          <p:cNvPr id="2" name="TextBox 1">
            <a:extLst>
              <a:ext uri="{FF2B5EF4-FFF2-40B4-BE49-F238E27FC236}">
                <a16:creationId xmlns:a16="http://schemas.microsoft.com/office/drawing/2014/main" id="{8FC077D7-DF4D-1148-B05B-7A7E45163B5A}"/>
              </a:ext>
            </a:extLst>
          </p:cNvPr>
          <p:cNvSpPr txBox="1"/>
          <p:nvPr/>
        </p:nvSpPr>
        <p:spPr>
          <a:xfrm>
            <a:off x="999460" y="1618879"/>
            <a:ext cx="7233565" cy="4247317"/>
          </a:xfrm>
          <a:prstGeom prst="rect">
            <a:avLst/>
          </a:prstGeom>
          <a:noFill/>
        </p:spPr>
        <p:txBody>
          <a:bodyPr wrap="square" rtlCol="0">
            <a:spAutoFit/>
          </a:bodyPr>
          <a:lstStyle/>
          <a:p>
            <a:pPr marL="317500" indent="-311150" algn="just">
              <a:spcAft>
                <a:spcPts val="600"/>
              </a:spcAft>
              <a:buFont typeface="+mj-lt"/>
              <a:buAutoNum type="arabicPeriod"/>
            </a:pPr>
            <a:r>
              <a:rPr lang="ka-GE" sz="2400" dirty="0"/>
              <a:t>წარსულის გააზრება და შეცდომებზე სწავლა</a:t>
            </a:r>
            <a:endParaRPr lang="en-GB" sz="2400" dirty="0"/>
          </a:p>
          <a:p>
            <a:pPr marL="317500" indent="-311150" algn="just">
              <a:spcAft>
                <a:spcPts val="600"/>
              </a:spcAft>
              <a:buFont typeface="+mj-lt"/>
              <a:buAutoNum type="arabicPeriod"/>
            </a:pPr>
            <a:r>
              <a:rPr lang="ka-GE" sz="2400" b="1" dirty="0"/>
              <a:t>პოლიტიკის პროცესის გახსნილობა</a:t>
            </a:r>
            <a:endParaRPr lang="en-GB" sz="2400" b="1" dirty="0"/>
          </a:p>
          <a:p>
            <a:pPr marL="317500" indent="-311150" algn="just">
              <a:spcAft>
                <a:spcPts val="600"/>
              </a:spcAft>
              <a:buFont typeface="+mj-lt"/>
              <a:buAutoNum type="arabicPeriod"/>
            </a:pPr>
            <a:r>
              <a:rPr lang="ka-GE" sz="2400" dirty="0"/>
              <a:t>მეთოდოლოგიური სიმკაცრე ანალიზისა და მტკიცებულებების გამოყენებისას </a:t>
            </a:r>
          </a:p>
          <a:p>
            <a:pPr marL="317500" indent="-311150" algn="just">
              <a:spcAft>
                <a:spcPts val="600"/>
              </a:spcAft>
              <a:buFont typeface="+mj-lt"/>
              <a:buAutoNum type="arabicPeriod"/>
            </a:pPr>
            <a:r>
              <a:rPr lang="ka-GE" sz="2400" b="1" dirty="0"/>
              <a:t>დრო დაუთმეთ უკან მობრუნებას და ადაპტაციას</a:t>
            </a:r>
          </a:p>
          <a:p>
            <a:pPr marL="317500" indent="-311150" algn="just">
              <a:spcAft>
                <a:spcPts val="600"/>
              </a:spcAft>
              <a:buFont typeface="+mj-lt"/>
              <a:buAutoNum type="arabicPeriod"/>
            </a:pPr>
            <a:r>
              <a:rPr lang="ka-GE" sz="2400" dirty="0"/>
              <a:t>აღიარეთ ლიდერობისა და ურთიერთობების მნიშვნელობა</a:t>
            </a:r>
          </a:p>
          <a:p>
            <a:pPr marL="317500" indent="-311150" algn="just">
              <a:spcAft>
                <a:spcPts val="600"/>
              </a:spcAft>
              <a:buFont typeface="+mj-lt"/>
              <a:buAutoNum type="arabicPeriod"/>
            </a:pPr>
            <a:r>
              <a:rPr lang="ka-GE" sz="2400" dirty="0"/>
              <a:t>შექმენით ახალი ინსტიტუტები პოლიტიკის ინერციის დასაძლევად</a:t>
            </a:r>
          </a:p>
          <a:p>
            <a:pPr marL="317500" indent="-311150" algn="just">
              <a:spcAft>
                <a:spcPts val="600"/>
              </a:spcAft>
              <a:buFont typeface="+mj-lt"/>
              <a:buAutoNum type="arabicPeriod"/>
            </a:pPr>
            <a:r>
              <a:rPr lang="ka-GE" sz="2400" b="1" dirty="0"/>
              <a:t>გააფართოვეთ მხარდამჭერთა ჯგუფი</a:t>
            </a:r>
            <a:endParaRPr lang="en-GB" sz="2400" b="1" dirty="0"/>
          </a:p>
        </p:txBody>
      </p:sp>
    </p:spTree>
    <p:extLst>
      <p:ext uri="{BB962C8B-B14F-4D97-AF65-F5344CB8AC3E}">
        <p14:creationId xmlns:p14="http://schemas.microsoft.com/office/powerpoint/2010/main" val="34928058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227038-000B-ED4B-84B9-03623B234668}"/>
              </a:ext>
            </a:extLst>
          </p:cNvPr>
          <p:cNvSpPr/>
          <p:nvPr/>
        </p:nvSpPr>
        <p:spPr>
          <a:xfrm>
            <a:off x="770563" y="708881"/>
            <a:ext cx="10983074" cy="5632311"/>
          </a:xfrm>
          <a:prstGeom prst="rect">
            <a:avLst/>
          </a:prstGeom>
        </p:spPr>
        <p:txBody>
          <a:bodyPr wrap="square">
            <a:spAutoFit/>
          </a:bodyPr>
          <a:lstStyle/>
          <a:p>
            <a:pPr marL="285750" indent="-285750" algn="just">
              <a:buFont typeface="Arial" panose="020B0604020202020204" pitchFamily="34" charset="0"/>
              <a:buChar char="•"/>
            </a:pPr>
            <a:r>
              <a:rPr lang="ka-GE" sz="2400" dirty="0"/>
              <a:t>დაინტერესებული მხარე - ნებისმიერი საჯარო უწყება (რომელიც არ არის პასუხისმგებელი უწყება) ან არასაჯარო ორგანიზაცია, რომლის კომპეტენციას განეკუთვნება პოლიტიკის დოკუმენტის თემატიკა, სფერო ან შესაძლოა გავლენა მოახდინოს მასზე.</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ka-GE" sz="2400" dirty="0"/>
              <a:t>დაინტერესებული მხარე შეიძლება იყოს:</a:t>
            </a:r>
          </a:p>
          <a:p>
            <a:pPr marL="285750" indent="-285750">
              <a:buFont typeface="Arial" panose="020B0604020202020204" pitchFamily="34" charset="0"/>
              <a:buChar char="•"/>
            </a:pPr>
            <a:endParaRPr lang="en-US" sz="2400" dirty="0"/>
          </a:p>
          <a:p>
            <a:pPr marL="731838" lvl="0" indent="-280988">
              <a:buFont typeface="Wingdings" panose="05000000000000000000" pitchFamily="2" charset="2"/>
              <a:buChar char="Ø"/>
            </a:pPr>
            <a:r>
              <a:rPr lang="ka-GE" sz="2400" dirty="0"/>
              <a:t>არასამთავრობო ორგანიზაცი</a:t>
            </a:r>
            <a:r>
              <a:rPr lang="en-US" sz="2400" dirty="0"/>
              <a:t>ა;</a:t>
            </a:r>
          </a:p>
          <a:p>
            <a:pPr marL="731838" lvl="0" indent="-280988">
              <a:buFont typeface="Wingdings" panose="05000000000000000000" pitchFamily="2" charset="2"/>
              <a:buChar char="Ø"/>
            </a:pPr>
            <a:r>
              <a:rPr lang="ka-GE" sz="2400" dirty="0"/>
              <a:t>საერთაშორისო ორგანიზაცია;</a:t>
            </a:r>
            <a:endParaRPr lang="en-US" sz="2400" dirty="0"/>
          </a:p>
          <a:p>
            <a:pPr marL="731838" lvl="0" indent="-280988">
              <a:buFont typeface="Wingdings" panose="05000000000000000000" pitchFamily="2" charset="2"/>
              <a:buChar char="Ø"/>
            </a:pPr>
            <a:r>
              <a:rPr lang="ka-GE" sz="2400" dirty="0"/>
              <a:t>დონორი ორგანიზაცია;</a:t>
            </a:r>
            <a:endParaRPr lang="en-US" sz="2400" dirty="0"/>
          </a:p>
          <a:p>
            <a:pPr marL="731838" lvl="0" indent="-280988">
              <a:buFont typeface="Wingdings" panose="05000000000000000000" pitchFamily="2" charset="2"/>
              <a:buChar char="Ø"/>
            </a:pPr>
            <a:r>
              <a:rPr lang="ka-GE" sz="2400" dirty="0"/>
              <a:t>სფეროს ექსპერტი ან ექსპერტთა/სამეცნიერო წრე;</a:t>
            </a:r>
            <a:endParaRPr lang="en-US" sz="2400" dirty="0"/>
          </a:p>
          <a:p>
            <a:pPr marL="731838" lvl="0" indent="-280988">
              <a:buFont typeface="Wingdings" panose="05000000000000000000" pitchFamily="2" charset="2"/>
              <a:buChar char="Ø"/>
            </a:pPr>
            <a:r>
              <a:rPr lang="ka-GE" sz="2400" dirty="0"/>
              <a:t>კერძო სექტორის ორგანიზაცია;</a:t>
            </a:r>
          </a:p>
          <a:p>
            <a:pPr marL="731838" lvl="0" indent="-280988">
              <a:buFont typeface="Wingdings" panose="05000000000000000000" pitchFamily="2" charset="2"/>
              <a:buChar char="Ø"/>
            </a:pPr>
            <a:r>
              <a:rPr lang="ka-GE" sz="2400" dirty="0"/>
              <a:t>აკადემიური ან საგანმანათლებლო ინსტიტუცია; </a:t>
            </a:r>
          </a:p>
          <a:p>
            <a:pPr marL="731838" lvl="0" indent="-280988">
              <a:buFont typeface="Wingdings" panose="05000000000000000000" pitchFamily="2" charset="2"/>
              <a:buChar char="Ø"/>
            </a:pPr>
            <a:r>
              <a:rPr lang="ka-GE" sz="2400" dirty="0"/>
              <a:t>პროფესიული ასოციაცია</a:t>
            </a:r>
          </a:p>
          <a:p>
            <a:pPr marL="731838" lvl="0" indent="-280988">
              <a:buFont typeface="Wingdings" panose="05000000000000000000" pitchFamily="2" charset="2"/>
              <a:buChar char="Ø"/>
            </a:pPr>
            <a:r>
              <a:rPr lang="ka-GE" sz="2400" dirty="0"/>
              <a:t>სხვა </a:t>
            </a:r>
            <a:endParaRPr lang="en-US" sz="2400" dirty="0"/>
          </a:p>
        </p:txBody>
      </p:sp>
      <p:sp>
        <p:nvSpPr>
          <p:cNvPr id="4" name="TextBox 3">
            <a:extLst>
              <a:ext uri="{FF2B5EF4-FFF2-40B4-BE49-F238E27FC236}">
                <a16:creationId xmlns:a16="http://schemas.microsoft.com/office/drawing/2014/main" id="{1D6F75D8-EE58-0140-9F7D-8FB3FE309D87}"/>
              </a:ext>
            </a:extLst>
          </p:cNvPr>
          <p:cNvSpPr txBox="1"/>
          <p:nvPr/>
        </p:nvSpPr>
        <p:spPr>
          <a:xfrm>
            <a:off x="3031435" y="86541"/>
            <a:ext cx="5983356" cy="523220"/>
          </a:xfrm>
          <a:prstGeom prst="rect">
            <a:avLst/>
          </a:prstGeom>
          <a:noFill/>
        </p:spPr>
        <p:txBody>
          <a:bodyPr wrap="square" rtlCol="0">
            <a:spAutoFit/>
          </a:bodyPr>
          <a:lstStyle/>
          <a:p>
            <a:r>
              <a:rPr lang="ka-GE" sz="2800" b="1" dirty="0"/>
              <a:t>დაინტერესებული მხარეები</a:t>
            </a:r>
            <a:r>
              <a:rPr lang="en-US" sz="2800" b="1" dirty="0"/>
              <a:t>*</a:t>
            </a:r>
          </a:p>
        </p:txBody>
      </p:sp>
      <p:sp>
        <p:nvSpPr>
          <p:cNvPr id="6" name="TextBox 5">
            <a:extLst>
              <a:ext uri="{FF2B5EF4-FFF2-40B4-BE49-F238E27FC236}">
                <a16:creationId xmlns:a16="http://schemas.microsoft.com/office/drawing/2014/main" id="{F8AB5ED5-106B-8D4D-96FF-335F2CA3C01D}"/>
              </a:ext>
            </a:extLst>
          </p:cNvPr>
          <p:cNvSpPr txBox="1"/>
          <p:nvPr/>
        </p:nvSpPr>
        <p:spPr>
          <a:xfrm>
            <a:off x="587827" y="6347794"/>
            <a:ext cx="10893287" cy="369332"/>
          </a:xfrm>
          <a:prstGeom prst="rect">
            <a:avLst/>
          </a:prstGeom>
          <a:noFill/>
        </p:spPr>
        <p:txBody>
          <a:bodyPr wrap="square" rtlCol="0">
            <a:spAutoFit/>
          </a:bodyPr>
          <a:lstStyle/>
          <a:p>
            <a:r>
              <a:rPr lang="en-US" dirty="0"/>
              <a:t>* </a:t>
            </a:r>
            <a:r>
              <a:rPr lang="ka-GE" dirty="0"/>
              <a:t>წყარო</a:t>
            </a:r>
            <a:r>
              <a:rPr lang="en-US" dirty="0"/>
              <a:t>: </a:t>
            </a:r>
            <a:r>
              <a:rPr lang="ka-GE" dirty="0"/>
              <a:t>პოლიტიკის დაგეგმვის, მონიტორინგისა და შეფასების სახელმძღვანელო, 2019. დანართი #6</a:t>
            </a:r>
            <a:endParaRPr lang="en-US" i="1" dirty="0"/>
          </a:p>
        </p:txBody>
      </p:sp>
    </p:spTree>
    <p:extLst>
      <p:ext uri="{BB962C8B-B14F-4D97-AF65-F5344CB8AC3E}">
        <p14:creationId xmlns:p14="http://schemas.microsoft.com/office/powerpoint/2010/main" val="248848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34179" y="295266"/>
            <a:ext cx="7561842" cy="873576"/>
            <a:chOff x="0" y="0"/>
            <a:chExt cx="7561842" cy="1216800"/>
          </a:xfrm>
        </p:grpSpPr>
        <p:sp>
          <p:nvSpPr>
            <p:cNvPr id="13" name="Rounded Rectangle 12"/>
            <p:cNvSpPr/>
            <p:nvPr/>
          </p:nvSpPr>
          <p:spPr>
            <a:xfrm>
              <a:off x="0" y="0"/>
              <a:ext cx="7561842" cy="1216800"/>
            </a:xfrm>
            <a:prstGeom prst="roundRect">
              <a:avLst/>
            </a:pr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Rounded Rectangle 4"/>
            <p:cNvSpPr txBox="1"/>
            <p:nvPr/>
          </p:nvSpPr>
          <p:spPr>
            <a:xfrm>
              <a:off x="0" y="59399"/>
              <a:ext cx="7443044" cy="10980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ka-GE" sz="2400" b="1" dirty="0">
                  <a:solidFill>
                    <a:schemeClr val="tx1"/>
                  </a:solidFill>
                </a:rPr>
                <a:t>პოლიტიკის დაგეგმვა და კოორდინაცია</a:t>
              </a:r>
              <a:endParaRPr lang="en-US" sz="2400" b="1" dirty="0">
                <a:solidFill>
                  <a:schemeClr val="tx1"/>
                </a:solidFill>
              </a:endParaRPr>
            </a:p>
            <a:p>
              <a:pPr algn="ctr" defTabSz="1244600">
                <a:lnSpc>
                  <a:spcPct val="90000"/>
                </a:lnSpc>
                <a:spcBef>
                  <a:spcPct val="0"/>
                </a:spcBef>
                <a:spcAft>
                  <a:spcPct val="35000"/>
                </a:spcAft>
              </a:pPr>
              <a:r>
                <a:rPr lang="en-US" sz="2400" b="1" dirty="0">
                  <a:solidFill>
                    <a:schemeClr val="tx1"/>
                  </a:solidFill>
                </a:rPr>
                <a:t>SIGMA</a:t>
              </a:r>
              <a:r>
                <a:rPr lang="ka-GE" sz="2400" b="1" dirty="0">
                  <a:solidFill>
                    <a:schemeClr val="tx1"/>
                  </a:solidFill>
                </a:rPr>
                <a:t>-ს შეფასება</a:t>
              </a:r>
              <a:endParaRPr lang="en-US" sz="2400" b="1" dirty="0">
                <a:solidFill>
                  <a:schemeClr val="tx1"/>
                </a:solidFill>
              </a:endParaRPr>
            </a:p>
          </p:txBody>
        </p:sp>
      </p:grpSp>
      <p:sp>
        <p:nvSpPr>
          <p:cNvPr id="17" name="Rounded Rectangle 16"/>
          <p:cNvSpPr/>
          <p:nvPr/>
        </p:nvSpPr>
        <p:spPr>
          <a:xfrm>
            <a:off x="7390498" y="1579997"/>
            <a:ext cx="2534544" cy="549090"/>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a-GE" dirty="0"/>
              <a:t>მაქსიმალური ქულა</a:t>
            </a:r>
            <a:endParaRPr lang="en-US" dirty="0"/>
          </a:p>
        </p:txBody>
      </p:sp>
      <p:sp>
        <p:nvSpPr>
          <p:cNvPr id="18" name="Rounded Rectangle 17"/>
          <p:cNvSpPr/>
          <p:nvPr/>
        </p:nvSpPr>
        <p:spPr>
          <a:xfrm>
            <a:off x="4851237" y="1579997"/>
            <a:ext cx="2491140" cy="549090"/>
          </a:xfrm>
          <a:prstGeom prst="round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ka-GE" dirty="0"/>
              <a:t>მიღებული ქულა</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8151" y="2357972"/>
            <a:ext cx="1116810" cy="744540"/>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7679" y="3407082"/>
            <a:ext cx="1107283" cy="738004"/>
          </a:xfrm>
          <a:prstGeom prst="rect">
            <a:avLst/>
          </a:prstGeom>
          <a:ln>
            <a:noFill/>
          </a:ln>
          <a:effectLst>
            <a:outerShdw blurRad="190500" algn="tl" rotWithShape="0">
              <a:srgbClr val="000000">
                <a:alpha val="70000"/>
              </a:srgbClr>
            </a:outerShdw>
          </a:effectLst>
        </p:spPr>
      </p:pic>
      <p:sp>
        <p:nvSpPr>
          <p:cNvPr id="19" name="Rounded Rectangle 18"/>
          <p:cNvSpPr/>
          <p:nvPr/>
        </p:nvSpPr>
        <p:spPr>
          <a:xfrm>
            <a:off x="5579093" y="2457414"/>
            <a:ext cx="1033815" cy="469461"/>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105</a:t>
            </a:r>
          </a:p>
        </p:txBody>
      </p:sp>
      <p:sp>
        <p:nvSpPr>
          <p:cNvPr id="20" name="Rounded Rectangle 19"/>
          <p:cNvSpPr/>
          <p:nvPr/>
        </p:nvSpPr>
        <p:spPr>
          <a:xfrm>
            <a:off x="5579092" y="3548930"/>
            <a:ext cx="1033815" cy="469461"/>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147</a:t>
            </a:r>
          </a:p>
        </p:txBody>
      </p:sp>
      <p:sp>
        <p:nvSpPr>
          <p:cNvPr id="21" name="Rounded Rectangle 20"/>
          <p:cNvSpPr/>
          <p:nvPr/>
        </p:nvSpPr>
        <p:spPr>
          <a:xfrm>
            <a:off x="8173301" y="4616055"/>
            <a:ext cx="1033815" cy="46946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233</a:t>
            </a:r>
          </a:p>
        </p:txBody>
      </p:sp>
      <p:sp>
        <p:nvSpPr>
          <p:cNvPr id="22" name="Rounded Rectangle 21"/>
          <p:cNvSpPr/>
          <p:nvPr/>
        </p:nvSpPr>
        <p:spPr>
          <a:xfrm>
            <a:off x="8173300" y="3577648"/>
            <a:ext cx="1033815" cy="46946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600" dirty="0"/>
              <a:t>297</a:t>
            </a:r>
          </a:p>
        </p:txBody>
      </p:sp>
      <p:sp>
        <p:nvSpPr>
          <p:cNvPr id="27" name="Rounded Rectangle 26"/>
          <p:cNvSpPr/>
          <p:nvPr/>
        </p:nvSpPr>
        <p:spPr>
          <a:xfrm>
            <a:off x="8140864" y="2496706"/>
            <a:ext cx="1033815" cy="469461"/>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297</a:t>
            </a:r>
          </a:p>
        </p:txBody>
      </p:sp>
      <p:sp>
        <p:nvSpPr>
          <p:cNvPr id="28" name="Rounded Rectangle 27"/>
          <p:cNvSpPr/>
          <p:nvPr/>
        </p:nvSpPr>
        <p:spPr>
          <a:xfrm>
            <a:off x="5579092" y="4640446"/>
            <a:ext cx="1033815" cy="469461"/>
          </a:xfrm>
          <a:prstGeom prst="round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t>146</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564" t="14289" r="1774" b="14541"/>
          <a:stretch/>
        </p:blipFill>
        <p:spPr>
          <a:xfrm>
            <a:off x="3067679" y="4518302"/>
            <a:ext cx="1107283" cy="659027"/>
          </a:xfrm>
          <a:prstGeom prst="rect">
            <a:avLst/>
          </a:prstGeom>
          <a:ln>
            <a:noFill/>
          </a:ln>
          <a:effectLst>
            <a:outerShdw blurRad="190500" algn="tl" rotWithShape="0">
              <a:srgbClr val="000000">
                <a:alpha val="70000"/>
              </a:srgbClr>
            </a:outerShdw>
          </a:effectLst>
        </p:spPr>
      </p:pic>
      <p:pic>
        <p:nvPicPr>
          <p:cNvPr id="24" name="Picture 23">
            <a:extLst>
              <a:ext uri="{FF2B5EF4-FFF2-40B4-BE49-F238E27FC236}">
                <a16:creationId xmlns:a16="http://schemas.microsoft.com/office/drawing/2014/main" id="{D6D5CEA4-F9E9-41B4-9906-131E10236F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707" b="23013"/>
          <a:stretch/>
        </p:blipFill>
        <p:spPr bwMode="auto">
          <a:xfrm rot="5400000">
            <a:off x="-2818290" y="2819402"/>
            <a:ext cx="6858003" cy="121920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3CE2DD53-C291-4038-A68C-3C39E9039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0312" y="5599857"/>
            <a:ext cx="7565209" cy="1258214"/>
          </a:xfrm>
          <a:prstGeom prst="rect">
            <a:avLst/>
          </a:prstGeom>
        </p:spPr>
      </p:pic>
    </p:spTree>
    <p:extLst>
      <p:ext uri="{BB962C8B-B14F-4D97-AF65-F5344CB8AC3E}">
        <p14:creationId xmlns:p14="http://schemas.microsoft.com/office/powerpoint/2010/main" val="107540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7"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2121920" y="154095"/>
            <a:ext cx="8466137" cy="444500"/>
          </a:xfrm>
        </p:spPr>
        <p:txBody>
          <a:bodyPr>
            <a:noAutofit/>
          </a:bodyPr>
          <a:lstStyle/>
          <a:p>
            <a:r>
              <a:rPr lang="ka-GE" sz="2800" b="1" dirty="0"/>
              <a:t>დაინტერესებული მხარეების ჩართვის პრინციპები</a:t>
            </a:r>
            <a:endParaRPr lang="en-GB" altLang="en-US" sz="2800" b="1" dirty="0">
              <a:latin typeface="+mn-lt"/>
            </a:endParaRPr>
          </a:p>
        </p:txBody>
      </p:sp>
      <p:sp>
        <p:nvSpPr>
          <p:cNvPr id="59395" name="Rectangle 3"/>
          <p:cNvSpPr>
            <a:spLocks noGrp="1" noChangeArrowheads="1"/>
          </p:cNvSpPr>
          <p:nvPr>
            <p:ph type="body" idx="4294967295"/>
          </p:nvPr>
        </p:nvSpPr>
        <p:spPr>
          <a:xfrm>
            <a:off x="568199" y="766314"/>
            <a:ext cx="11184530" cy="5782403"/>
          </a:xfrm>
        </p:spPr>
        <p:txBody>
          <a:bodyPr>
            <a:noAutofit/>
          </a:bodyPr>
          <a:lstStyle/>
          <a:p>
            <a:pPr algn="just">
              <a:lnSpc>
                <a:spcPct val="100000"/>
              </a:lnSpc>
              <a:spcBef>
                <a:spcPct val="0"/>
              </a:spcBef>
              <a:spcAft>
                <a:spcPts val="1200"/>
              </a:spcAft>
            </a:pPr>
            <a:r>
              <a:rPr lang="ka-GE" altLang="en-US" sz="2400" dirty="0"/>
              <a:t>დაადგინეთ ის </a:t>
            </a:r>
            <a:r>
              <a:rPr lang="ka-GE" sz="2400" dirty="0"/>
              <a:t>დაინტერესებული მხარეები, რომლებსაც ყველაზე დიდი/მცირე ძალაუფლება და ყველაზე მეტი/ნაკლები ინტერესი აქვს </a:t>
            </a:r>
            <a:endParaRPr lang="ka-GE" altLang="en-US" sz="2400" dirty="0"/>
          </a:p>
          <a:p>
            <a:pPr algn="just">
              <a:lnSpc>
                <a:spcPct val="100000"/>
              </a:lnSpc>
              <a:spcBef>
                <a:spcPct val="0"/>
              </a:spcBef>
              <a:spcAft>
                <a:spcPts val="1200"/>
              </a:spcAft>
            </a:pPr>
            <a:r>
              <a:rPr lang="ka-GE" altLang="en-US" sz="2400" dirty="0"/>
              <a:t>დაფიქრდით წარმომადგენლობითობაზე - ერთი მხრივ, ძალაუფლების/გავლენის მქონეთა და, მეორე მხრივ, ინტერესის მქონეთა ბალანსზე</a:t>
            </a:r>
            <a:endParaRPr lang="en-GB" altLang="en-US" sz="2400" dirty="0"/>
          </a:p>
          <a:p>
            <a:pPr algn="just">
              <a:lnSpc>
                <a:spcPct val="100000"/>
              </a:lnSpc>
              <a:spcBef>
                <a:spcPct val="0"/>
              </a:spcBef>
              <a:spcAft>
                <a:spcPts val="1200"/>
              </a:spcAft>
              <a:buClr>
                <a:schemeClr val="tx1"/>
              </a:buClr>
            </a:pPr>
            <a:r>
              <a:rPr lang="ka-GE" altLang="en-US" sz="2400" dirty="0"/>
              <a:t>და </a:t>
            </a:r>
            <a:r>
              <a:rPr lang="ka-GE" altLang="en-US" sz="2400" dirty="0" err="1"/>
              <a:t>ინკლუზიურობაზე</a:t>
            </a:r>
            <a:r>
              <a:rPr lang="ka-GE" altLang="en-US" sz="2400" dirty="0"/>
              <a:t> - იყავით მაქსიმალურად </a:t>
            </a:r>
            <a:r>
              <a:rPr lang="ka-GE" altLang="en-US" sz="2400" dirty="0" err="1"/>
              <a:t>ინკლუზიურები</a:t>
            </a:r>
            <a:endParaRPr lang="en-US" altLang="en-US" sz="2400" dirty="0"/>
          </a:p>
          <a:p>
            <a:pPr algn="just">
              <a:lnSpc>
                <a:spcPct val="100000"/>
              </a:lnSpc>
              <a:spcBef>
                <a:spcPct val="0"/>
              </a:spcBef>
              <a:spcAft>
                <a:spcPts val="1200"/>
              </a:spcAft>
              <a:buClr>
                <a:schemeClr val="tx1"/>
              </a:buClr>
            </a:pPr>
            <a:r>
              <a:rPr lang="ka-GE" sz="2400" dirty="0"/>
              <a:t>დაინტერესებული მხარეები ადრეულ ეტაპზე ჩართეთ. მოიპოვეთ მათი მხარდაჭერა: მათ დახმარებას არსებითი მნიშვნელობა აქვს </a:t>
            </a:r>
            <a:endParaRPr lang="en-GB" altLang="en-US" sz="2400" dirty="0"/>
          </a:p>
          <a:p>
            <a:pPr algn="just">
              <a:lnSpc>
                <a:spcPct val="100000"/>
              </a:lnSpc>
              <a:spcBef>
                <a:spcPct val="0"/>
              </a:spcBef>
              <a:spcAft>
                <a:spcPts val="1200"/>
              </a:spcAft>
            </a:pPr>
            <a:r>
              <a:rPr lang="ka-GE" sz="2400" dirty="0"/>
              <a:t>დაინტერესებული მხარეები მთელი პროცესის განმავლობაში უნდა იყვნენ ჩართულები/ინფორმირებულები</a:t>
            </a:r>
            <a:endParaRPr lang="ka-GE" altLang="en-US" sz="2400" dirty="0"/>
          </a:p>
          <a:p>
            <a:pPr algn="just">
              <a:lnSpc>
                <a:spcPct val="100000"/>
              </a:lnSpc>
              <a:spcBef>
                <a:spcPct val="0"/>
              </a:spcBef>
              <a:spcAft>
                <a:spcPts val="1200"/>
              </a:spcAft>
            </a:pPr>
            <a:r>
              <a:rPr lang="ka-GE" altLang="en-US" sz="2400" dirty="0"/>
              <a:t>პერიოდულად გადახედეთ თქვენს </a:t>
            </a:r>
            <a:r>
              <a:rPr lang="ka-GE" sz="2400" dirty="0"/>
              <a:t>დაინტერესებულ მხარეებს</a:t>
            </a:r>
            <a:endParaRPr lang="en-GB" altLang="en-US" sz="2400" dirty="0"/>
          </a:p>
          <a:p>
            <a:pPr algn="just">
              <a:lnSpc>
                <a:spcPct val="100000"/>
              </a:lnSpc>
              <a:spcBef>
                <a:spcPct val="0"/>
              </a:spcBef>
              <a:spcAft>
                <a:spcPts val="1200"/>
              </a:spcAft>
            </a:pPr>
            <a:r>
              <a:rPr lang="ka-GE" altLang="en-US" sz="2400" dirty="0"/>
              <a:t>განიხილეთ </a:t>
            </a:r>
            <a:r>
              <a:rPr lang="ka-GE" sz="2400" dirty="0"/>
              <a:t>დაინტერესებულ მხარეთა პანელის/შემფასებელი ჯგუფების შექმნის შესაძლებლობა</a:t>
            </a:r>
            <a:endParaRPr lang="en-GB" altLang="en-US" sz="2400" dirty="0"/>
          </a:p>
        </p:txBody>
      </p:sp>
      <p:sp>
        <p:nvSpPr>
          <p:cNvPr id="2" name="Slide Number Placeholder 1"/>
          <p:cNvSpPr>
            <a:spLocks noGrp="1"/>
          </p:cNvSpPr>
          <p:nvPr>
            <p:ph type="sldNum" sz="quarter" idx="12"/>
          </p:nvPr>
        </p:nvSpPr>
        <p:spPr/>
        <p:txBody>
          <a:bodyPr/>
          <a:lstStyle/>
          <a:p>
            <a:fld id="{11347195-26C9-D64A-B1D7-50AB555AB9A6}" type="slidenum">
              <a:rPr lang="en-US" smtClean="0"/>
              <a:t>50</a:t>
            </a:fld>
            <a:endParaRPr lang="en-US"/>
          </a:p>
        </p:txBody>
      </p:sp>
    </p:spTree>
    <p:extLst>
      <p:ext uri="{BB962C8B-B14F-4D97-AF65-F5344CB8AC3E}">
        <p14:creationId xmlns:p14="http://schemas.microsoft.com/office/powerpoint/2010/main" val="378733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wipe(left)">
                                      <p:cBhvr>
                                        <p:cTn id="32" dur="500"/>
                                        <p:tgtEl>
                                          <p:spTgt spid="593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Effect transition="in" filter="wipe(left)">
                                      <p:cBhvr>
                                        <p:cTn id="37"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6"/>
          <p:cNvSpPr txBox="1">
            <a:spLocks noChangeArrowheads="1"/>
          </p:cNvSpPr>
          <p:nvPr/>
        </p:nvSpPr>
        <p:spPr bwMode="auto">
          <a:xfrm>
            <a:off x="1834897" y="82277"/>
            <a:ext cx="91117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ka-GE" sz="2800" b="1" dirty="0"/>
              <a:t>დაინტერესებული მხარეების ჩართვის მეთოდები</a:t>
            </a:r>
            <a:endParaRPr lang="en-US" altLang="x-none" sz="2800" b="1" dirty="0">
              <a:latin typeface="+mn-lt"/>
            </a:endParaRPr>
          </a:p>
        </p:txBody>
      </p:sp>
      <p:sp>
        <p:nvSpPr>
          <p:cNvPr id="8" name="TextBox 7"/>
          <p:cNvSpPr txBox="1">
            <a:spLocks noChangeArrowheads="1"/>
          </p:cNvSpPr>
          <p:nvPr/>
        </p:nvSpPr>
        <p:spPr bwMode="auto">
          <a:xfrm>
            <a:off x="734400" y="786256"/>
            <a:ext cx="10991436" cy="568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0188" indent="-230188"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marL="541338" indent="-269875"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Aft>
                <a:spcPts val="300"/>
              </a:spcAft>
              <a:buClr>
                <a:schemeClr val="tx1"/>
              </a:buClr>
            </a:pPr>
            <a:r>
              <a:rPr lang="ka-GE" altLang="x-none" dirty="0">
                <a:latin typeface="Calibri" charset="0"/>
                <a:ea typeface="Calibri" charset="0"/>
                <a:cs typeface="Calibri" charset="0"/>
              </a:rPr>
              <a:t>საკონსულტაციო მეთოდები</a:t>
            </a:r>
            <a:r>
              <a:rPr lang="en-US" altLang="x-none" dirty="0">
                <a:latin typeface="Calibri" charset="0"/>
                <a:ea typeface="Calibri" charset="0"/>
                <a:cs typeface="Calibri" charset="0"/>
              </a:rPr>
              <a:t>:</a:t>
            </a: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სიღრმისეული ინტერვიუები</a:t>
            </a:r>
            <a:endParaRPr lang="en-US" altLang="x-none" dirty="0">
              <a:latin typeface="Calibri" charset="0"/>
              <a:ea typeface="Calibri" charset="0"/>
              <a:cs typeface="Calibri" charset="0"/>
            </a:endParaRP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ფოკუს-ჯგუფები</a:t>
            </a:r>
            <a:endParaRPr lang="en-US" altLang="x-none" dirty="0">
              <a:latin typeface="Calibri" charset="0"/>
              <a:ea typeface="Calibri" charset="0"/>
              <a:cs typeface="Calibri" charset="0"/>
            </a:endParaRPr>
          </a:p>
          <a:p>
            <a:pPr lvl="2" eaLnBrk="1" hangingPunct="1">
              <a:spcAft>
                <a:spcPts val="300"/>
              </a:spcAft>
              <a:buClr>
                <a:schemeClr val="tx1"/>
              </a:buClr>
              <a:buFont typeface="Arial" charset="0"/>
              <a:buChar char="•"/>
            </a:pPr>
            <a:r>
              <a:rPr lang="ka-GE" altLang="x-none" dirty="0" err="1">
                <a:latin typeface="Calibri" charset="0"/>
                <a:ea typeface="Calibri" charset="0"/>
                <a:cs typeface="Calibri" charset="0"/>
              </a:rPr>
              <a:t>დელფის</a:t>
            </a:r>
            <a:r>
              <a:rPr lang="ka-GE" altLang="x-none" dirty="0">
                <a:latin typeface="Calibri" charset="0"/>
                <a:ea typeface="Calibri" charset="0"/>
                <a:cs typeface="Calibri" charset="0"/>
              </a:rPr>
              <a:t> მეთოდი</a:t>
            </a:r>
            <a:endParaRPr lang="en-US" altLang="x-none" dirty="0">
              <a:latin typeface="Calibri" charset="0"/>
              <a:ea typeface="Calibri" charset="0"/>
              <a:cs typeface="Calibri" charset="0"/>
            </a:endParaRP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ნომინალური ჯგუფის ტექნიკა</a:t>
            </a:r>
            <a:endParaRPr lang="en-US" altLang="x-none" dirty="0">
              <a:latin typeface="Calibri" charset="0"/>
              <a:ea typeface="Calibri" charset="0"/>
              <a:cs typeface="Calibri" charset="0"/>
            </a:endParaRP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კრიტიკული შემთხვევების ანალიზი (</a:t>
            </a:r>
            <a:r>
              <a:rPr lang="en-US" altLang="x-none" dirty="0">
                <a:latin typeface="Calibri" charset="0"/>
                <a:ea typeface="Calibri" charset="0"/>
                <a:cs typeface="Calibri" charset="0"/>
              </a:rPr>
              <a:t>critical incidence analysis)</a:t>
            </a: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დაკვირვება</a:t>
            </a:r>
            <a:endParaRPr lang="en-US" altLang="x-none" dirty="0">
              <a:latin typeface="Calibri" charset="0"/>
              <a:ea typeface="Calibri" charset="0"/>
              <a:cs typeface="Calibri" charset="0"/>
            </a:endParaRP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ქალაქის საბჭოში შეხვედრები</a:t>
            </a:r>
            <a:r>
              <a:rPr lang="en-US" altLang="x-none" dirty="0">
                <a:latin typeface="Calibri" charset="0"/>
                <a:ea typeface="Calibri" charset="0"/>
                <a:cs typeface="Calibri" charset="0"/>
              </a:rPr>
              <a:t> (</a:t>
            </a:r>
            <a:r>
              <a:rPr lang="ka-GE" altLang="x-none" dirty="0">
                <a:latin typeface="Calibri" charset="0"/>
                <a:ea typeface="Calibri" charset="0"/>
                <a:cs typeface="Calibri" charset="0"/>
              </a:rPr>
              <a:t>ორეგონის მეთოდი</a:t>
            </a:r>
            <a:r>
              <a:rPr lang="en-US" altLang="x-none" dirty="0">
                <a:latin typeface="Calibri" charset="0"/>
                <a:ea typeface="Calibri" charset="0"/>
                <a:cs typeface="Calibri" charset="0"/>
              </a:rPr>
              <a:t>)</a:t>
            </a: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მოქალაქეთა სათათბიროები</a:t>
            </a:r>
            <a:r>
              <a:rPr lang="en-US" altLang="x-none" dirty="0">
                <a:latin typeface="Calibri" charset="0"/>
                <a:ea typeface="Calibri" charset="0"/>
                <a:cs typeface="Calibri" charset="0"/>
              </a:rPr>
              <a:t> (citizen juries)</a:t>
            </a:r>
          </a:p>
          <a:p>
            <a:pPr lvl="2" eaLnBrk="1" hangingPunct="1">
              <a:spcAft>
                <a:spcPts val="300"/>
              </a:spcAft>
              <a:buClr>
                <a:schemeClr val="tx1"/>
              </a:buClr>
              <a:buFont typeface="Arial" charset="0"/>
              <a:buChar char="•"/>
            </a:pPr>
            <a:r>
              <a:rPr lang="ka-GE" altLang="x-none" dirty="0">
                <a:latin typeface="Calibri" charset="0"/>
                <a:ea typeface="Calibri" charset="0"/>
                <a:cs typeface="Calibri" charset="0"/>
              </a:rPr>
              <a:t>ელ. კონსულტაცია</a:t>
            </a:r>
          </a:p>
          <a:p>
            <a:pPr marL="271463" lvl="2" indent="0" eaLnBrk="1" hangingPunct="1">
              <a:spcAft>
                <a:spcPts val="300"/>
              </a:spcAft>
              <a:buClr>
                <a:schemeClr val="tx1"/>
              </a:buClr>
            </a:pPr>
            <a:endParaRPr lang="en-US" altLang="x-none" dirty="0">
              <a:latin typeface="Calibri" charset="0"/>
              <a:ea typeface="Calibri" charset="0"/>
              <a:cs typeface="Calibri" charset="0"/>
            </a:endParaRPr>
          </a:p>
          <a:p>
            <a:pPr marL="9525" lvl="2" indent="-1588" algn="just" eaLnBrk="1" hangingPunct="1">
              <a:spcAft>
                <a:spcPts val="300"/>
              </a:spcAft>
              <a:buClr>
                <a:schemeClr val="tx1"/>
              </a:buClr>
            </a:pPr>
            <a:r>
              <a:rPr lang="ka-GE" altLang="x-none" dirty="0">
                <a:latin typeface="Calibri" charset="0"/>
                <a:ea typeface="Calibri" charset="0"/>
                <a:cs typeface="Calibri" charset="0"/>
              </a:rPr>
              <a:t>რამდენადაც შესაძლებელია, გააკეთეთ ტრიანგულაცია - ანუ შეამოწმეთ, დაინტერესებულ მხარეთა ჩართვის სხვადასხვა გზიდან მიღებული რომელი იდეები და წინადადებები ემთხვევა ერთმანეთს და რომელი - არა.</a:t>
            </a:r>
          </a:p>
        </p:txBody>
      </p:sp>
      <p:sp>
        <p:nvSpPr>
          <p:cNvPr id="2" name="Slide Number Placeholder 1"/>
          <p:cNvSpPr>
            <a:spLocks noGrp="1"/>
          </p:cNvSpPr>
          <p:nvPr>
            <p:ph type="sldNum" sz="quarter" idx="12"/>
          </p:nvPr>
        </p:nvSpPr>
        <p:spPr/>
        <p:txBody>
          <a:bodyPr/>
          <a:lstStyle/>
          <a:p>
            <a:fld id="{11347195-26C9-D64A-B1D7-50AB555AB9A6}" type="slidenum">
              <a:rPr lang="en-US" smtClean="0"/>
              <a:t>51</a:t>
            </a:fld>
            <a:endParaRPr lang="en-US"/>
          </a:p>
        </p:txBody>
      </p:sp>
    </p:spTree>
    <p:extLst>
      <p:ext uri="{BB962C8B-B14F-4D97-AF65-F5344CB8AC3E}">
        <p14:creationId xmlns:p14="http://schemas.microsoft.com/office/powerpoint/2010/main" val="1222502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left)">
                                      <p:cBhvr>
                                        <p:cTn id="27" dur="5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left)">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left)">
                                      <p:cBhvr>
                                        <p:cTn id="37" dur="500"/>
                                        <p:tgtEl>
                                          <p:spTgt spid="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left)">
                                      <p:cBhvr>
                                        <p:cTn id="42" dur="500"/>
                                        <p:tgtEl>
                                          <p:spTgt spid="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left)">
                                      <p:cBhvr>
                                        <p:cTn id="47" dur="500"/>
                                        <p:tgtEl>
                                          <p:spTgt spid="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left)">
                                      <p:cBhvr>
                                        <p:cTn id="52" dur="500"/>
                                        <p:tgtEl>
                                          <p:spTgt spid="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wipe(left)">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1" name="Straight Connector 7"/>
          <p:cNvCxnSpPr>
            <a:cxnSpLocks noChangeShapeType="1"/>
          </p:cNvCxnSpPr>
          <p:nvPr/>
        </p:nvCxnSpPr>
        <p:spPr bwMode="auto">
          <a:xfrm rot="5400000">
            <a:off x="1182688" y="3390900"/>
            <a:ext cx="4646612" cy="15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22532" name="Straight Connector 8"/>
          <p:cNvCxnSpPr>
            <a:cxnSpLocks noChangeShapeType="1"/>
          </p:cNvCxnSpPr>
          <p:nvPr/>
        </p:nvCxnSpPr>
        <p:spPr bwMode="auto">
          <a:xfrm>
            <a:off x="3505200" y="5715000"/>
            <a:ext cx="62484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33" name="TextBox 9"/>
          <p:cNvSpPr txBox="1">
            <a:spLocks noChangeArrowheads="1"/>
          </p:cNvSpPr>
          <p:nvPr/>
        </p:nvSpPr>
        <p:spPr bwMode="auto">
          <a:xfrm>
            <a:off x="6096000" y="5836414"/>
            <a:ext cx="14581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b="1" dirty="0">
                <a:latin typeface="+mn-lt"/>
              </a:rPr>
              <a:t>ინტერესი</a:t>
            </a:r>
            <a:endParaRPr lang="en-US" altLang="x-none" sz="2800" b="1" dirty="0">
              <a:latin typeface="+mn-lt"/>
            </a:endParaRPr>
          </a:p>
        </p:txBody>
      </p:sp>
      <p:sp>
        <p:nvSpPr>
          <p:cNvPr id="22534" name="TextBox 10"/>
          <p:cNvSpPr txBox="1">
            <a:spLocks noChangeArrowheads="1"/>
          </p:cNvSpPr>
          <p:nvPr/>
        </p:nvSpPr>
        <p:spPr bwMode="auto">
          <a:xfrm>
            <a:off x="1426176" y="2851428"/>
            <a:ext cx="20409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ka-GE" altLang="x-none" b="1" dirty="0"/>
              <a:t>ძალაუფლება</a:t>
            </a:r>
            <a:r>
              <a:rPr lang="ka-GE" altLang="x-none" b="1" dirty="0">
                <a:latin typeface="+mn-lt"/>
              </a:rPr>
              <a:t>/</a:t>
            </a:r>
            <a:endParaRPr lang="en-US" altLang="x-none" b="1" dirty="0">
              <a:latin typeface="+mn-lt"/>
            </a:endParaRPr>
          </a:p>
          <a:p>
            <a:pPr algn="ctr" eaLnBrk="1" hangingPunct="1"/>
            <a:r>
              <a:rPr lang="ka-GE" altLang="x-none" b="1" dirty="0">
                <a:latin typeface="+mn-lt"/>
              </a:rPr>
              <a:t>გავლენა</a:t>
            </a:r>
            <a:endParaRPr lang="en-US" altLang="x-none" b="1" dirty="0">
              <a:latin typeface="+mn-lt"/>
            </a:endParaRPr>
          </a:p>
        </p:txBody>
      </p:sp>
      <p:cxnSp>
        <p:nvCxnSpPr>
          <p:cNvPr id="22535" name="Straight Connector 11"/>
          <p:cNvCxnSpPr>
            <a:cxnSpLocks noChangeShapeType="1"/>
          </p:cNvCxnSpPr>
          <p:nvPr/>
        </p:nvCxnSpPr>
        <p:spPr bwMode="auto">
          <a:xfrm rot="5400000">
            <a:off x="4343400" y="3429000"/>
            <a:ext cx="45735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536" name="Straight Connector 12"/>
          <p:cNvCxnSpPr>
            <a:cxnSpLocks noChangeShapeType="1"/>
          </p:cNvCxnSpPr>
          <p:nvPr/>
        </p:nvCxnSpPr>
        <p:spPr bwMode="auto">
          <a:xfrm>
            <a:off x="3505200" y="3505200"/>
            <a:ext cx="6172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37" name="TextBox 13"/>
          <p:cNvSpPr txBox="1">
            <a:spLocks noChangeArrowheads="1"/>
          </p:cNvSpPr>
          <p:nvPr/>
        </p:nvSpPr>
        <p:spPr bwMode="auto">
          <a:xfrm>
            <a:off x="2552700" y="5133510"/>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latin typeface="+mn-lt"/>
              </a:rPr>
              <a:t>მცირე</a:t>
            </a:r>
            <a:endParaRPr lang="en-US" altLang="x-none" sz="2800" dirty="0">
              <a:latin typeface="+mn-lt"/>
            </a:endParaRPr>
          </a:p>
        </p:txBody>
      </p:sp>
      <p:sp>
        <p:nvSpPr>
          <p:cNvPr id="22538" name="TextBox 14"/>
          <p:cNvSpPr txBox="1">
            <a:spLocks noChangeArrowheads="1"/>
          </p:cNvSpPr>
          <p:nvPr/>
        </p:nvSpPr>
        <p:spPr bwMode="auto">
          <a:xfrm>
            <a:off x="8991600" y="5826857"/>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latin typeface="+mn-lt"/>
              </a:rPr>
              <a:t>დიდი</a:t>
            </a:r>
            <a:endParaRPr lang="en-US" altLang="x-none" sz="2800" dirty="0">
              <a:latin typeface="+mn-lt"/>
            </a:endParaRPr>
          </a:p>
        </p:txBody>
      </p:sp>
      <p:sp>
        <p:nvSpPr>
          <p:cNvPr id="22539" name="TextBox 15"/>
          <p:cNvSpPr txBox="1">
            <a:spLocks noChangeArrowheads="1"/>
          </p:cNvSpPr>
          <p:nvPr/>
        </p:nvSpPr>
        <p:spPr bwMode="auto">
          <a:xfrm>
            <a:off x="3544094" y="5826857"/>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latin typeface="+mn-lt"/>
              </a:rPr>
              <a:t>მცირე</a:t>
            </a:r>
            <a:endParaRPr lang="en-US" altLang="x-none" dirty="0">
              <a:latin typeface="+mn-lt"/>
            </a:endParaRPr>
          </a:p>
        </p:txBody>
      </p:sp>
      <p:sp>
        <p:nvSpPr>
          <p:cNvPr id="22540" name="TextBox 16"/>
          <p:cNvSpPr txBox="1">
            <a:spLocks noChangeArrowheads="1"/>
          </p:cNvSpPr>
          <p:nvPr/>
        </p:nvSpPr>
        <p:spPr bwMode="auto">
          <a:xfrm>
            <a:off x="2514600" y="1066801"/>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latin typeface="+mn-lt"/>
              </a:rPr>
              <a:t>დიდი</a:t>
            </a:r>
            <a:endParaRPr lang="en-US" altLang="x-none" sz="2800" dirty="0">
              <a:latin typeface="+mn-lt"/>
            </a:endParaRPr>
          </a:p>
        </p:txBody>
      </p:sp>
      <p:sp>
        <p:nvSpPr>
          <p:cNvPr id="22541" name="TextBox 17"/>
          <p:cNvSpPr txBox="1">
            <a:spLocks noChangeArrowheads="1"/>
          </p:cNvSpPr>
          <p:nvPr/>
        </p:nvSpPr>
        <p:spPr bwMode="auto">
          <a:xfrm>
            <a:off x="1440846" y="91662"/>
            <a:ext cx="9477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ka-GE" altLang="x-none" b="1" dirty="0">
                <a:latin typeface="+mn-lt"/>
              </a:rPr>
              <a:t>ძალაუფლების/ინტერესის ბადე დაინტერესებული მხარეებისთვის</a:t>
            </a:r>
            <a:endParaRPr lang="en-US" altLang="x-none" b="1" dirty="0">
              <a:latin typeface="+mn-lt"/>
            </a:endParaRPr>
          </a:p>
        </p:txBody>
      </p:sp>
      <p:sp>
        <p:nvSpPr>
          <p:cNvPr id="2" name="Slide Number Placeholder 1"/>
          <p:cNvSpPr>
            <a:spLocks noGrp="1"/>
          </p:cNvSpPr>
          <p:nvPr>
            <p:ph type="sldNum" sz="quarter" idx="12"/>
          </p:nvPr>
        </p:nvSpPr>
        <p:spPr/>
        <p:txBody>
          <a:bodyPr/>
          <a:lstStyle/>
          <a:p>
            <a:fld id="{11347195-26C9-D64A-B1D7-50AB555AB9A6}" type="slidenum">
              <a:rPr lang="en-US" smtClean="0"/>
              <a:t>52</a:t>
            </a:fld>
            <a:endParaRPr lang="en-US"/>
          </a:p>
        </p:txBody>
      </p:sp>
    </p:spTree>
    <p:extLst>
      <p:ext uri="{BB962C8B-B14F-4D97-AF65-F5344CB8AC3E}">
        <p14:creationId xmlns:p14="http://schemas.microsoft.com/office/powerpoint/2010/main" val="3358085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TextBox 17"/>
          <p:cNvSpPr txBox="1">
            <a:spLocks noChangeArrowheads="1"/>
          </p:cNvSpPr>
          <p:nvPr/>
        </p:nvSpPr>
        <p:spPr bwMode="auto">
          <a:xfrm>
            <a:off x="2064854" y="94162"/>
            <a:ext cx="857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ka-GE" altLang="x-none" b="1" dirty="0"/>
              <a:t>ძალაუფლების/ინტერესის ბადე დაინტერესებული მხარეებისთვის</a:t>
            </a:r>
            <a:endParaRPr lang="en-US" altLang="x-none" b="1" dirty="0"/>
          </a:p>
        </p:txBody>
      </p:sp>
      <p:grpSp>
        <p:nvGrpSpPr>
          <p:cNvPr id="7" name="Group 6"/>
          <p:cNvGrpSpPr/>
          <p:nvPr/>
        </p:nvGrpSpPr>
        <p:grpSpPr>
          <a:xfrm>
            <a:off x="1178311" y="1066801"/>
            <a:ext cx="9138317" cy="5086579"/>
            <a:chOff x="1178311" y="1066801"/>
            <a:chExt cx="9138317" cy="5086579"/>
          </a:xfrm>
        </p:grpSpPr>
        <p:cxnSp>
          <p:nvCxnSpPr>
            <p:cNvPr id="22531" name="Straight Connector 7"/>
            <p:cNvCxnSpPr>
              <a:cxnSpLocks noChangeShapeType="1"/>
            </p:cNvCxnSpPr>
            <p:nvPr/>
          </p:nvCxnSpPr>
          <p:spPr bwMode="auto">
            <a:xfrm rot="5400000">
              <a:off x="1182688" y="3390900"/>
              <a:ext cx="4646612" cy="15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22532" name="Straight Connector 8"/>
            <p:cNvCxnSpPr>
              <a:cxnSpLocks noChangeShapeType="1"/>
            </p:cNvCxnSpPr>
            <p:nvPr/>
          </p:nvCxnSpPr>
          <p:spPr bwMode="auto">
            <a:xfrm>
              <a:off x="3505200" y="5715000"/>
              <a:ext cx="62484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33" name="TextBox 9"/>
            <p:cNvSpPr txBox="1">
              <a:spLocks noChangeArrowheads="1"/>
            </p:cNvSpPr>
            <p:nvPr/>
          </p:nvSpPr>
          <p:spPr bwMode="auto">
            <a:xfrm>
              <a:off x="5982854" y="5753270"/>
              <a:ext cx="15642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b="1" dirty="0"/>
                <a:t>ინტერესი</a:t>
              </a:r>
              <a:endParaRPr lang="en-US" altLang="x-none" sz="2800" b="1" dirty="0">
                <a:latin typeface="+mn-lt"/>
              </a:endParaRPr>
            </a:p>
          </p:txBody>
        </p:sp>
        <p:sp>
          <p:nvSpPr>
            <p:cNvPr id="22534" name="TextBox 10"/>
            <p:cNvSpPr txBox="1">
              <a:spLocks noChangeArrowheads="1"/>
            </p:cNvSpPr>
            <p:nvPr/>
          </p:nvSpPr>
          <p:spPr bwMode="auto">
            <a:xfrm>
              <a:off x="1178311" y="2890121"/>
              <a:ext cx="22141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ka-GE" altLang="x-none" b="1" dirty="0"/>
                <a:t>ძალაუფლება/</a:t>
              </a:r>
              <a:endParaRPr lang="en-US" altLang="x-none" b="1" dirty="0"/>
            </a:p>
            <a:p>
              <a:pPr algn="ctr" eaLnBrk="1" hangingPunct="1"/>
              <a:r>
                <a:rPr lang="ka-GE" altLang="x-none" b="1" dirty="0"/>
                <a:t>გავლენა</a:t>
              </a:r>
              <a:endParaRPr lang="en-US" altLang="x-none" b="1" dirty="0">
                <a:latin typeface="+mn-lt"/>
              </a:endParaRPr>
            </a:p>
          </p:txBody>
        </p:sp>
        <p:cxnSp>
          <p:nvCxnSpPr>
            <p:cNvPr id="22535" name="Straight Connector 11"/>
            <p:cNvCxnSpPr>
              <a:cxnSpLocks noChangeShapeType="1"/>
            </p:cNvCxnSpPr>
            <p:nvPr/>
          </p:nvCxnSpPr>
          <p:spPr bwMode="auto">
            <a:xfrm rot="5400000">
              <a:off x="4343400" y="3429000"/>
              <a:ext cx="4573588"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536" name="Straight Connector 12"/>
            <p:cNvCxnSpPr>
              <a:cxnSpLocks noChangeShapeType="1"/>
            </p:cNvCxnSpPr>
            <p:nvPr/>
          </p:nvCxnSpPr>
          <p:spPr bwMode="auto">
            <a:xfrm>
              <a:off x="3505200" y="3505200"/>
              <a:ext cx="6172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37" name="TextBox 13"/>
            <p:cNvSpPr txBox="1">
              <a:spLocks noChangeArrowheads="1"/>
            </p:cNvSpPr>
            <p:nvPr/>
          </p:nvSpPr>
          <p:spPr bwMode="auto">
            <a:xfrm>
              <a:off x="2590800" y="5141021"/>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t>მცირე</a:t>
              </a:r>
              <a:endParaRPr lang="en-US" altLang="x-none" sz="2000" dirty="0">
                <a:latin typeface="+mn-lt"/>
              </a:endParaRPr>
            </a:p>
          </p:txBody>
        </p:sp>
        <p:sp>
          <p:nvSpPr>
            <p:cNvPr id="22538" name="TextBox 14"/>
            <p:cNvSpPr txBox="1">
              <a:spLocks noChangeArrowheads="1"/>
            </p:cNvSpPr>
            <p:nvPr/>
          </p:nvSpPr>
          <p:spPr bwMode="auto">
            <a:xfrm>
              <a:off x="8939448" y="5715000"/>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t>დიდი</a:t>
              </a:r>
              <a:endParaRPr lang="en-US" altLang="x-none" sz="2800" dirty="0">
                <a:latin typeface="+mn-lt"/>
              </a:endParaRPr>
            </a:p>
          </p:txBody>
        </p:sp>
        <p:sp>
          <p:nvSpPr>
            <p:cNvPr id="22539" name="TextBox 15"/>
            <p:cNvSpPr txBox="1">
              <a:spLocks noChangeArrowheads="1"/>
            </p:cNvSpPr>
            <p:nvPr/>
          </p:nvSpPr>
          <p:spPr bwMode="auto">
            <a:xfrm>
              <a:off x="3505200" y="5715001"/>
              <a:ext cx="1371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t>მცირე</a:t>
              </a:r>
              <a:endParaRPr lang="en-US" altLang="x-none" sz="2800" dirty="0">
                <a:latin typeface="+mn-lt"/>
              </a:endParaRPr>
            </a:p>
          </p:txBody>
        </p:sp>
        <p:sp>
          <p:nvSpPr>
            <p:cNvPr id="22540" name="TextBox 16"/>
            <p:cNvSpPr txBox="1">
              <a:spLocks noChangeArrowheads="1"/>
            </p:cNvSpPr>
            <p:nvPr/>
          </p:nvSpPr>
          <p:spPr bwMode="auto">
            <a:xfrm>
              <a:off x="2514600" y="1066801"/>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ka-GE" altLang="x-none" sz="2000" dirty="0"/>
                <a:t>დიდი</a:t>
              </a:r>
              <a:endParaRPr lang="en-US" altLang="x-none" sz="2800" dirty="0">
                <a:latin typeface="+mn-lt"/>
              </a:endParaRPr>
            </a:p>
          </p:txBody>
        </p:sp>
        <p:sp>
          <p:nvSpPr>
            <p:cNvPr id="2" name="Rectangle 1"/>
            <p:cNvSpPr/>
            <p:nvPr/>
          </p:nvSpPr>
          <p:spPr>
            <a:xfrm>
              <a:off x="6923903" y="1204312"/>
              <a:ext cx="3239622" cy="276999"/>
            </a:xfrm>
            <a:prstGeom prst="rect">
              <a:avLst/>
            </a:prstGeom>
          </p:spPr>
          <p:txBody>
            <a:bodyPr wrap="square">
              <a:spAutoFit/>
            </a:bodyPr>
            <a:lstStyle/>
            <a:p>
              <a:r>
                <a:rPr lang="en-US" sz="1200" b="1" dirty="0">
                  <a:solidFill>
                    <a:srgbClr val="000000"/>
                  </a:solidFill>
                  <a:latin typeface="Open Sans" charset="0"/>
                </a:rPr>
                <a:t>+ </a:t>
              </a:r>
              <a:r>
                <a:rPr lang="ka-GE" sz="1200" b="1" dirty="0">
                  <a:solidFill>
                    <a:srgbClr val="000000"/>
                  </a:solidFill>
                  <a:latin typeface="Open Sans" charset="0"/>
                </a:rPr>
                <a:t>ძალაუფლება</a:t>
              </a:r>
              <a:r>
                <a:rPr lang="en-US" sz="1200" b="1" dirty="0">
                  <a:solidFill>
                    <a:srgbClr val="000000"/>
                  </a:solidFill>
                  <a:latin typeface="Open Sans" charset="0"/>
                </a:rPr>
                <a:t>, + </a:t>
              </a:r>
              <a:r>
                <a:rPr lang="ka-GE" sz="1200" b="1" dirty="0">
                  <a:solidFill>
                    <a:srgbClr val="000000"/>
                  </a:solidFill>
                  <a:latin typeface="Open Sans" charset="0"/>
                </a:rPr>
                <a:t>ინტერესი</a:t>
              </a:r>
              <a:r>
                <a:rPr lang="en-US" sz="1200" b="1" dirty="0">
                  <a:solidFill>
                    <a:srgbClr val="000000"/>
                  </a:solidFill>
                  <a:latin typeface="Open Sans" charset="0"/>
                </a:rPr>
                <a:t>:</a:t>
              </a:r>
              <a:endParaRPr lang="en-US" sz="1200" dirty="0"/>
            </a:p>
          </p:txBody>
        </p:sp>
        <p:sp>
          <p:nvSpPr>
            <p:cNvPr id="3" name="TextBox 2"/>
            <p:cNvSpPr txBox="1"/>
            <p:nvPr/>
          </p:nvSpPr>
          <p:spPr>
            <a:xfrm>
              <a:off x="6976221" y="1887830"/>
              <a:ext cx="2251999" cy="861774"/>
            </a:xfrm>
            <a:prstGeom prst="rect">
              <a:avLst/>
            </a:prstGeom>
            <a:solidFill>
              <a:schemeClr val="accent4">
                <a:lumMod val="40000"/>
                <a:lumOff val="60000"/>
              </a:schemeClr>
            </a:solidFill>
          </p:spPr>
          <p:txBody>
            <a:bodyPr wrap="square" rtlCol="0">
              <a:spAutoFit/>
            </a:bodyPr>
            <a:lstStyle/>
            <a:p>
              <a:pPr marL="138113" indent="-138113">
                <a:buFont typeface="Arial" charset="0"/>
                <a:buChar char="•"/>
              </a:pPr>
              <a:r>
                <a:rPr lang="ka-GE" sz="1600" dirty="0">
                  <a:solidFill>
                    <a:srgbClr val="000000"/>
                  </a:solidFill>
                  <a:latin typeface="Open Sans" charset="0"/>
                </a:rPr>
                <a:t>მონაწილეობა</a:t>
              </a:r>
              <a:endParaRPr lang="en-US" sz="1600" dirty="0"/>
            </a:p>
            <a:p>
              <a:pPr marL="138113" indent="-138113">
                <a:buFont typeface="Arial" charset="0"/>
                <a:buChar char="•"/>
              </a:pPr>
              <a:r>
                <a:rPr lang="ka-GE" sz="1600" dirty="0">
                  <a:solidFill>
                    <a:srgbClr val="000000"/>
                  </a:solidFill>
                  <a:latin typeface="Open Sans" charset="0"/>
                </a:rPr>
                <a:t>მჭიდროდ ჩართვა</a:t>
              </a:r>
              <a:endParaRPr lang="en-US" sz="1600" dirty="0"/>
            </a:p>
            <a:p>
              <a:endParaRPr lang="en-US" dirty="0"/>
            </a:p>
          </p:txBody>
        </p:sp>
        <p:sp>
          <p:nvSpPr>
            <p:cNvPr id="5" name="Rectangle 4"/>
            <p:cNvSpPr/>
            <p:nvPr/>
          </p:nvSpPr>
          <p:spPr>
            <a:xfrm>
              <a:off x="6856455" y="3685660"/>
              <a:ext cx="2518248" cy="276999"/>
            </a:xfrm>
            <a:prstGeom prst="rect">
              <a:avLst/>
            </a:prstGeom>
          </p:spPr>
          <p:txBody>
            <a:bodyPr wrap="square">
              <a:spAutoFit/>
            </a:bodyPr>
            <a:lstStyle/>
            <a:p>
              <a:r>
                <a:rPr lang="en-US" sz="1200" b="1" dirty="0">
                  <a:solidFill>
                    <a:srgbClr val="000000"/>
                  </a:solidFill>
                  <a:latin typeface="Open Sans" charset="0"/>
                </a:rPr>
                <a:t>- </a:t>
              </a:r>
              <a:r>
                <a:rPr lang="ka-GE" sz="1200" b="1" dirty="0">
                  <a:solidFill>
                    <a:srgbClr val="000000"/>
                  </a:solidFill>
                  <a:latin typeface="Open Sans" charset="0"/>
                </a:rPr>
                <a:t>ძალაუფლება</a:t>
              </a:r>
              <a:r>
                <a:rPr lang="en-US" sz="1200" b="1" dirty="0">
                  <a:solidFill>
                    <a:srgbClr val="000000"/>
                  </a:solidFill>
                  <a:latin typeface="Open Sans" charset="0"/>
                </a:rPr>
                <a:t>, + </a:t>
              </a:r>
              <a:r>
                <a:rPr lang="ka-GE" sz="1200" b="1" dirty="0">
                  <a:solidFill>
                    <a:srgbClr val="000000"/>
                  </a:solidFill>
                  <a:latin typeface="Open Sans" charset="0"/>
                </a:rPr>
                <a:t>ინტერესი</a:t>
              </a:r>
              <a:r>
                <a:rPr lang="en-US" sz="1200" b="1" dirty="0">
                  <a:solidFill>
                    <a:srgbClr val="000000"/>
                  </a:solidFill>
                  <a:latin typeface="Open Sans" charset="0"/>
                </a:rPr>
                <a:t>:</a:t>
              </a:r>
              <a:endParaRPr lang="en-US" sz="1200" dirty="0"/>
            </a:p>
          </p:txBody>
        </p:sp>
        <p:sp>
          <p:nvSpPr>
            <p:cNvPr id="6" name="TextBox 5"/>
            <p:cNvSpPr txBox="1"/>
            <p:nvPr/>
          </p:nvSpPr>
          <p:spPr>
            <a:xfrm>
              <a:off x="6955629" y="4299472"/>
              <a:ext cx="2441019" cy="584775"/>
            </a:xfrm>
            <a:prstGeom prst="rect">
              <a:avLst/>
            </a:prstGeom>
            <a:solidFill>
              <a:schemeClr val="accent4">
                <a:lumMod val="40000"/>
                <a:lumOff val="60000"/>
              </a:schemeClr>
            </a:solidFill>
          </p:spPr>
          <p:txBody>
            <a:bodyPr wrap="square" rtlCol="0">
              <a:spAutoFit/>
            </a:bodyPr>
            <a:lstStyle/>
            <a:p>
              <a:pPr marL="179388" indent="-131763">
                <a:buFont typeface="Arial" charset="0"/>
                <a:buChar char="•"/>
              </a:pPr>
              <a:r>
                <a:rPr lang="ka-GE" sz="1600" dirty="0">
                  <a:solidFill>
                    <a:srgbClr val="000000"/>
                  </a:solidFill>
                  <a:latin typeface="Open Sans" charset="0"/>
                </a:rPr>
                <a:t>ინფორმაცია</a:t>
              </a:r>
              <a:r>
                <a:rPr lang="en-US" sz="1600" dirty="0">
                  <a:solidFill>
                    <a:srgbClr val="000000"/>
                  </a:solidFill>
                  <a:latin typeface="Open Sans" charset="0"/>
                </a:rPr>
                <a:t> </a:t>
              </a:r>
              <a:endParaRPr lang="en-US" sz="1600" dirty="0"/>
            </a:p>
            <a:p>
              <a:pPr marL="179388" indent="-131763">
                <a:buFont typeface="Arial" charset="0"/>
                <a:buChar char="•"/>
              </a:pPr>
              <a:r>
                <a:rPr lang="ka-GE" sz="1600" dirty="0">
                  <a:solidFill>
                    <a:srgbClr val="000000"/>
                  </a:solidFill>
                  <a:latin typeface="Open Sans" charset="0"/>
                </a:rPr>
                <a:t>მხარდაჭერა</a:t>
              </a:r>
              <a:endParaRPr lang="en-US" sz="1600" dirty="0"/>
            </a:p>
          </p:txBody>
        </p:sp>
        <p:sp>
          <p:nvSpPr>
            <p:cNvPr id="8" name="Rectangle 7"/>
            <p:cNvSpPr/>
            <p:nvPr/>
          </p:nvSpPr>
          <p:spPr>
            <a:xfrm>
              <a:off x="4048907" y="1190392"/>
              <a:ext cx="2527507" cy="492443"/>
            </a:xfrm>
            <a:prstGeom prst="rect">
              <a:avLst/>
            </a:prstGeom>
          </p:spPr>
          <p:txBody>
            <a:bodyPr wrap="square">
              <a:spAutoFit/>
            </a:bodyPr>
            <a:lstStyle/>
            <a:p>
              <a:r>
                <a:rPr lang="en-US" sz="1200" b="1" dirty="0"/>
                <a:t>+ </a:t>
              </a:r>
              <a:r>
                <a:rPr lang="ka-GE" sz="1200" b="1" dirty="0"/>
                <a:t>ძალაუფლება</a:t>
              </a:r>
              <a:r>
                <a:rPr lang="en-US" sz="1200" b="1" dirty="0"/>
                <a:t>, - </a:t>
              </a:r>
              <a:r>
                <a:rPr lang="ka-GE" sz="1200" b="1" dirty="0"/>
                <a:t>ინტერესი</a:t>
              </a:r>
              <a:r>
                <a:rPr lang="en-US" sz="1200" b="1" dirty="0"/>
                <a:t>:</a:t>
              </a:r>
              <a:br>
                <a:rPr lang="en-US" sz="1400" dirty="0"/>
              </a:br>
              <a:endParaRPr lang="en-US" sz="1400" dirty="0"/>
            </a:p>
          </p:txBody>
        </p:sp>
        <p:sp>
          <p:nvSpPr>
            <p:cNvPr id="9" name="TextBox 8"/>
            <p:cNvSpPr txBox="1"/>
            <p:nvPr/>
          </p:nvSpPr>
          <p:spPr>
            <a:xfrm>
              <a:off x="4202130" y="2124009"/>
              <a:ext cx="1789670" cy="738664"/>
            </a:xfrm>
            <a:prstGeom prst="rect">
              <a:avLst/>
            </a:prstGeom>
            <a:solidFill>
              <a:schemeClr val="accent4">
                <a:lumMod val="40000"/>
                <a:lumOff val="60000"/>
              </a:schemeClr>
            </a:solidFill>
          </p:spPr>
          <p:txBody>
            <a:bodyPr wrap="square" rtlCol="0">
              <a:spAutoFit/>
            </a:bodyPr>
            <a:lstStyle/>
            <a:p>
              <a:pPr marL="138113" indent="-130175">
                <a:buFont typeface="Arial" charset="0"/>
                <a:buChar char="•"/>
              </a:pPr>
              <a:r>
                <a:rPr lang="ka-GE" sz="1400" dirty="0"/>
                <a:t>კონსულტირება</a:t>
              </a:r>
              <a:endParaRPr lang="en-US" sz="1600" dirty="0"/>
            </a:p>
            <a:p>
              <a:pPr marL="138113" indent="-130175">
                <a:buFont typeface="Arial" charset="0"/>
                <a:buChar char="•"/>
              </a:pPr>
              <a:r>
                <a:rPr lang="ka-GE" sz="1400" dirty="0"/>
                <a:t>გყავდეთ კმაყოფილი</a:t>
              </a:r>
              <a:endParaRPr lang="en-US" sz="1600" dirty="0"/>
            </a:p>
          </p:txBody>
        </p:sp>
        <p:sp>
          <p:nvSpPr>
            <p:cNvPr id="11" name="Rectangle 10"/>
            <p:cNvSpPr/>
            <p:nvPr/>
          </p:nvSpPr>
          <p:spPr>
            <a:xfrm>
              <a:off x="4095595" y="3689315"/>
              <a:ext cx="2095445" cy="276999"/>
            </a:xfrm>
            <a:prstGeom prst="rect">
              <a:avLst/>
            </a:prstGeom>
          </p:spPr>
          <p:txBody>
            <a:bodyPr wrap="none">
              <a:spAutoFit/>
            </a:bodyPr>
            <a:lstStyle/>
            <a:p>
              <a:r>
                <a:rPr lang="en-US" sz="1200" b="1" dirty="0">
                  <a:solidFill>
                    <a:srgbClr val="000000"/>
                  </a:solidFill>
                  <a:latin typeface="Open Sans" charset="0"/>
                </a:rPr>
                <a:t>- </a:t>
              </a:r>
              <a:r>
                <a:rPr lang="ka-GE" sz="1200" b="1" dirty="0">
                  <a:solidFill>
                    <a:srgbClr val="000000"/>
                  </a:solidFill>
                  <a:latin typeface="Open Sans" charset="0"/>
                </a:rPr>
                <a:t>ძალაუფლება</a:t>
              </a:r>
              <a:r>
                <a:rPr lang="en-US" sz="1200" b="1" dirty="0">
                  <a:solidFill>
                    <a:srgbClr val="000000"/>
                  </a:solidFill>
                  <a:latin typeface="Open Sans" charset="0"/>
                </a:rPr>
                <a:t>, - </a:t>
              </a:r>
              <a:r>
                <a:rPr lang="ka-GE" sz="1200" b="1" dirty="0">
                  <a:solidFill>
                    <a:srgbClr val="000000"/>
                  </a:solidFill>
                  <a:latin typeface="Open Sans" charset="0"/>
                </a:rPr>
                <a:t>ინტერესი</a:t>
              </a:r>
              <a:r>
                <a:rPr lang="en-US" sz="1200" b="1" dirty="0">
                  <a:solidFill>
                    <a:srgbClr val="000000"/>
                  </a:solidFill>
                  <a:latin typeface="Open Sans" charset="0"/>
                </a:rPr>
                <a:t>:</a:t>
              </a:r>
              <a:endParaRPr lang="en-US" sz="1200" dirty="0"/>
            </a:p>
          </p:txBody>
        </p:sp>
        <p:sp>
          <p:nvSpPr>
            <p:cNvPr id="12" name="TextBox 11"/>
            <p:cNvSpPr txBox="1"/>
            <p:nvPr/>
          </p:nvSpPr>
          <p:spPr>
            <a:xfrm>
              <a:off x="4144389" y="4545693"/>
              <a:ext cx="1789670" cy="338554"/>
            </a:xfrm>
            <a:prstGeom prst="rect">
              <a:avLst/>
            </a:prstGeom>
            <a:solidFill>
              <a:schemeClr val="accent4">
                <a:lumMod val="40000"/>
                <a:lumOff val="60000"/>
              </a:schemeClr>
            </a:solidFill>
          </p:spPr>
          <p:txBody>
            <a:bodyPr wrap="square" rtlCol="0">
              <a:spAutoFit/>
            </a:bodyPr>
            <a:lstStyle/>
            <a:p>
              <a:pPr marL="179388" indent="-171450">
                <a:buFont typeface="Arial" charset="0"/>
                <a:buChar char="•"/>
              </a:pPr>
              <a:r>
                <a:rPr lang="ka-GE" sz="1600" dirty="0"/>
                <a:t>მონიტორინგი</a:t>
              </a:r>
              <a:endParaRPr lang="en-US" sz="1600" dirty="0"/>
            </a:p>
          </p:txBody>
        </p:sp>
        <p:sp>
          <p:nvSpPr>
            <p:cNvPr id="4" name="TextBox 3"/>
            <p:cNvSpPr txBox="1"/>
            <p:nvPr/>
          </p:nvSpPr>
          <p:spPr>
            <a:xfrm>
              <a:off x="6923903" y="1563190"/>
              <a:ext cx="2982097" cy="307777"/>
            </a:xfrm>
            <a:prstGeom prst="rect">
              <a:avLst/>
            </a:prstGeom>
            <a:solidFill>
              <a:schemeClr val="accent1">
                <a:lumMod val="40000"/>
                <a:lumOff val="60000"/>
              </a:schemeClr>
            </a:solidFill>
          </p:spPr>
          <p:txBody>
            <a:bodyPr wrap="square" rtlCol="0">
              <a:spAutoFit/>
            </a:bodyPr>
            <a:lstStyle/>
            <a:p>
              <a:r>
                <a:rPr lang="ka-GE" sz="1400" dirty="0"/>
                <a:t>მაგ. ჯანდაცვის სამინისტრო</a:t>
              </a:r>
              <a:endParaRPr lang="en-US" sz="1600" dirty="0"/>
            </a:p>
          </p:txBody>
        </p:sp>
        <p:sp>
          <p:nvSpPr>
            <p:cNvPr id="22" name="TextBox 21"/>
            <p:cNvSpPr txBox="1"/>
            <p:nvPr/>
          </p:nvSpPr>
          <p:spPr>
            <a:xfrm>
              <a:off x="6856455" y="3951854"/>
              <a:ext cx="3460173" cy="307777"/>
            </a:xfrm>
            <a:prstGeom prst="rect">
              <a:avLst/>
            </a:prstGeom>
            <a:solidFill>
              <a:schemeClr val="accent1">
                <a:lumMod val="40000"/>
                <a:lumOff val="60000"/>
              </a:schemeClr>
            </a:solidFill>
          </p:spPr>
          <p:txBody>
            <a:bodyPr wrap="square" rtlCol="0">
              <a:spAutoFit/>
            </a:bodyPr>
            <a:lstStyle/>
            <a:p>
              <a:r>
                <a:rPr lang="ka-GE" sz="1400" dirty="0"/>
                <a:t>მაგ. </a:t>
              </a:r>
              <a:r>
                <a:rPr lang="ka-GE" sz="1400" dirty="0" err="1"/>
                <a:t>ჭარბწონიანი</a:t>
              </a:r>
              <a:r>
                <a:rPr lang="ka-GE" sz="1400" dirty="0"/>
                <a:t> ბავშვების მშობლები</a:t>
              </a:r>
              <a:endParaRPr lang="en-US" sz="1400" dirty="0"/>
            </a:p>
          </p:txBody>
        </p:sp>
        <p:sp>
          <p:nvSpPr>
            <p:cNvPr id="23" name="TextBox 22"/>
            <p:cNvSpPr txBox="1"/>
            <p:nvPr/>
          </p:nvSpPr>
          <p:spPr>
            <a:xfrm>
              <a:off x="4095595" y="1563190"/>
              <a:ext cx="1887259" cy="523220"/>
            </a:xfrm>
            <a:prstGeom prst="rect">
              <a:avLst/>
            </a:prstGeom>
            <a:solidFill>
              <a:schemeClr val="accent1">
                <a:lumMod val="40000"/>
                <a:lumOff val="60000"/>
              </a:schemeClr>
            </a:solidFill>
          </p:spPr>
          <p:txBody>
            <a:bodyPr wrap="square" rtlCol="0">
              <a:spAutoFit/>
            </a:bodyPr>
            <a:lstStyle/>
            <a:p>
              <a:r>
                <a:rPr lang="ka-GE" sz="1400" dirty="0"/>
                <a:t>მაგ. სურსათის ინდუსტრია</a:t>
              </a:r>
              <a:endParaRPr lang="en-US" sz="1400" dirty="0"/>
            </a:p>
          </p:txBody>
        </p:sp>
        <p:sp>
          <p:nvSpPr>
            <p:cNvPr id="24" name="TextBox 23"/>
            <p:cNvSpPr txBox="1"/>
            <p:nvPr/>
          </p:nvSpPr>
          <p:spPr>
            <a:xfrm>
              <a:off x="3989725" y="3986462"/>
              <a:ext cx="2586690" cy="523220"/>
            </a:xfrm>
            <a:prstGeom prst="rect">
              <a:avLst/>
            </a:prstGeom>
            <a:solidFill>
              <a:schemeClr val="accent1">
                <a:lumMod val="40000"/>
                <a:lumOff val="60000"/>
              </a:schemeClr>
            </a:solidFill>
          </p:spPr>
          <p:txBody>
            <a:bodyPr wrap="square" rtlCol="0">
              <a:spAutoFit/>
            </a:bodyPr>
            <a:lstStyle/>
            <a:p>
              <a:r>
                <a:rPr lang="ka-GE" sz="1400" dirty="0"/>
                <a:t>მაგ. მოშორებით მცხოვრები თემები</a:t>
              </a:r>
              <a:endParaRPr lang="en-US" sz="1400" dirty="0"/>
            </a:p>
          </p:txBody>
        </p:sp>
      </p:grpSp>
      <p:sp>
        <p:nvSpPr>
          <p:cNvPr id="10" name="Slide Number Placeholder 9"/>
          <p:cNvSpPr>
            <a:spLocks noGrp="1"/>
          </p:cNvSpPr>
          <p:nvPr>
            <p:ph type="sldNum" sz="quarter" idx="12"/>
          </p:nvPr>
        </p:nvSpPr>
        <p:spPr/>
        <p:txBody>
          <a:bodyPr/>
          <a:lstStyle/>
          <a:p>
            <a:fld id="{11347195-26C9-D64A-B1D7-50AB555AB9A6}" type="slidenum">
              <a:rPr lang="en-US" smtClean="0"/>
              <a:t>53</a:t>
            </a:fld>
            <a:endParaRPr lang="en-US"/>
          </a:p>
        </p:txBody>
      </p:sp>
    </p:spTree>
    <p:extLst>
      <p:ext uri="{BB962C8B-B14F-4D97-AF65-F5344CB8AC3E}">
        <p14:creationId xmlns:p14="http://schemas.microsoft.com/office/powerpoint/2010/main" val="3088105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itle 5"/>
          <p:cNvSpPr>
            <a:spLocks noGrp="1"/>
          </p:cNvSpPr>
          <p:nvPr>
            <p:ph type="title" idx="4294967295"/>
          </p:nvPr>
        </p:nvSpPr>
        <p:spPr>
          <a:xfrm>
            <a:off x="1011462" y="28560"/>
            <a:ext cx="9953625" cy="908050"/>
          </a:xfrm>
        </p:spPr>
        <p:txBody>
          <a:bodyPr>
            <a:noAutofit/>
          </a:bodyPr>
          <a:lstStyle/>
          <a:p>
            <a:pPr algn="ctr" eaLnBrk="1" hangingPunct="1"/>
            <a:br>
              <a:rPr lang="en-GB" altLang="x-none" sz="3200" b="1" dirty="0">
                <a:solidFill>
                  <a:srgbClr val="000000"/>
                </a:solidFill>
                <a:latin typeface="+mn-lt"/>
              </a:rPr>
            </a:br>
            <a:r>
              <a:rPr lang="ka-GE" altLang="x-none" sz="3200" b="1" dirty="0">
                <a:solidFill>
                  <a:srgbClr val="000000"/>
                </a:solidFill>
                <a:latin typeface="+mn-lt"/>
              </a:rPr>
              <a:t>სავარჯიშო თემატურ ჯგუფში:</a:t>
            </a:r>
            <a:br>
              <a:rPr lang="en-GB" altLang="x-none" sz="3200" b="1" dirty="0">
                <a:solidFill>
                  <a:srgbClr val="000000"/>
                </a:solidFill>
                <a:latin typeface="+mn-lt"/>
              </a:rPr>
            </a:br>
            <a:r>
              <a:rPr lang="ka-GE" altLang="x-none" sz="3200" b="1" dirty="0">
                <a:solidFill>
                  <a:srgbClr val="000000"/>
                </a:solidFill>
                <a:latin typeface="+mn-lt"/>
              </a:rPr>
              <a:t>დაინტერესებულ მხარეთა დადგენა</a:t>
            </a:r>
            <a:endParaRPr lang="en-US" altLang="x-none" sz="3200" b="1" dirty="0">
              <a:latin typeface="+mn-lt"/>
            </a:endParaRPr>
          </a:p>
        </p:txBody>
      </p:sp>
      <p:sp>
        <p:nvSpPr>
          <p:cNvPr id="4" name="Rectangle 3"/>
          <p:cNvSpPr/>
          <p:nvPr/>
        </p:nvSpPr>
        <p:spPr>
          <a:xfrm>
            <a:off x="660707" y="1685441"/>
            <a:ext cx="10836528" cy="4985980"/>
          </a:xfrm>
          <a:prstGeom prst="rect">
            <a:avLst/>
          </a:prstGeom>
        </p:spPr>
        <p:txBody>
          <a:bodyPr wrap="square">
            <a:spAutoFit/>
          </a:bodyPr>
          <a:lstStyle/>
          <a:p>
            <a:pPr marL="222250" indent="-222250" algn="just">
              <a:spcAft>
                <a:spcPts val="1200"/>
              </a:spcAft>
              <a:buFont typeface="Arial" charset="0"/>
              <a:buChar char="•"/>
            </a:pPr>
            <a:r>
              <a:rPr lang="ka-GE" sz="2400" dirty="0"/>
              <a:t>ჯგუფებში, თაბახის ფურცელზე დახაზეთ ცარიელი ძალაუფლების/ინტერესის ბადე და  შემდეგ ჩაწერეთ სხვადასხვა დაინტერესებული მხარე, რომლებიც, თქვენი აზრით, რელევანტური არიან იმ პოლიტიკის შემუშავების ან/და განხორციელებისთვის, რომელზეც თქვენ მუშაობთ.</a:t>
            </a:r>
          </a:p>
          <a:p>
            <a:pPr marL="222250" indent="-222250" algn="just">
              <a:spcAft>
                <a:spcPts val="1200"/>
              </a:spcAft>
              <a:buFont typeface="Arial" charset="0"/>
              <a:buChar char="•"/>
            </a:pPr>
            <a:r>
              <a:rPr lang="ka-GE" sz="2400" dirty="0"/>
              <a:t>თითოეული დაინტერესებული მხარე ჩასვით იმ კვადრატში, რომელიც, თქვენი აზრით, ყველაზე შესაფერისია მათი ჩართვისათვის. </a:t>
            </a:r>
            <a:endParaRPr lang="en-US" sz="2400" dirty="0"/>
          </a:p>
          <a:p>
            <a:pPr marL="222250" indent="-222250" algn="just">
              <a:spcAft>
                <a:spcPts val="1200"/>
              </a:spcAft>
              <a:buFont typeface="Arial" charset="0"/>
              <a:buChar char="•"/>
            </a:pPr>
            <a:r>
              <a:rPr lang="ka-GE" sz="2400" dirty="0"/>
              <a:t>ეთანხმებით თუ არა იმ შემოთავაზებულ გზებს, რომლებითაც ძალაუფლების/გავლენისა და ინტერესის სხვადასხვა კომბინაციის მქონე დაინტერესებული მხარეები შეიძლება ჩართულ იქნენ პოლიტიკის შემუშავებაში?</a:t>
            </a:r>
            <a:endParaRPr lang="en-US" sz="2400" dirty="0"/>
          </a:p>
          <a:p>
            <a:pPr marL="222250" lvl="0" indent="-222250" algn="just">
              <a:spcAft>
                <a:spcPts val="1200"/>
              </a:spcAft>
              <a:buFont typeface="Arial" charset="0"/>
              <a:buChar char="•"/>
            </a:pPr>
            <a:r>
              <a:rPr lang="ka-GE" sz="2400" dirty="0"/>
              <a:t>ჩაიწერეთ ჯგუფური დისკუსიის შედეგები და მოუყევით აუდიტორიას.</a:t>
            </a:r>
          </a:p>
        </p:txBody>
      </p:sp>
      <p:sp>
        <p:nvSpPr>
          <p:cNvPr id="2" name="Slide Number Placeholder 1"/>
          <p:cNvSpPr>
            <a:spLocks noGrp="1"/>
          </p:cNvSpPr>
          <p:nvPr>
            <p:ph type="sldNum" sz="quarter" idx="12"/>
          </p:nvPr>
        </p:nvSpPr>
        <p:spPr/>
        <p:txBody>
          <a:bodyPr/>
          <a:lstStyle/>
          <a:p>
            <a:fld id="{11347195-26C9-D64A-B1D7-50AB555AB9A6}" type="slidenum">
              <a:rPr lang="en-US" smtClean="0"/>
              <a:t>54</a:t>
            </a:fld>
            <a:endParaRPr lang="en-US"/>
          </a:p>
        </p:txBody>
      </p:sp>
      <p:pic>
        <p:nvPicPr>
          <p:cNvPr id="5" name="Picture 4">
            <a:extLst>
              <a:ext uri="{FF2B5EF4-FFF2-40B4-BE49-F238E27FC236}">
                <a16:creationId xmlns:a16="http://schemas.microsoft.com/office/drawing/2014/main" id="{FEBC9817-7BFF-4BC0-A66F-D896236423ED}"/>
              </a:ext>
            </a:extLst>
          </p:cNvPr>
          <p:cNvPicPr>
            <a:picLocks noChangeAspect="1"/>
          </p:cNvPicPr>
          <p:nvPr/>
        </p:nvPicPr>
        <p:blipFill>
          <a:blip r:embed="rId3"/>
          <a:stretch>
            <a:fillRect/>
          </a:stretch>
        </p:blipFill>
        <p:spPr>
          <a:xfrm>
            <a:off x="9259410" y="0"/>
            <a:ext cx="3022429" cy="1419225"/>
          </a:xfrm>
          <a:prstGeom prst="rect">
            <a:avLst/>
          </a:prstGeom>
        </p:spPr>
      </p:pic>
    </p:spTree>
    <p:extLst>
      <p:ext uri="{BB962C8B-B14F-4D97-AF65-F5344CB8AC3E}">
        <p14:creationId xmlns:p14="http://schemas.microsoft.com/office/powerpoint/2010/main" val="2132943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418B2-11C4-CF47-A11E-C8806372C202}"/>
              </a:ext>
            </a:extLst>
          </p:cNvPr>
          <p:cNvSpPr txBox="1"/>
          <p:nvPr/>
        </p:nvSpPr>
        <p:spPr>
          <a:xfrm>
            <a:off x="1169043" y="69093"/>
            <a:ext cx="8935656" cy="984885"/>
          </a:xfrm>
          <a:prstGeom prst="rect">
            <a:avLst/>
          </a:prstGeom>
          <a:noFill/>
        </p:spPr>
        <p:txBody>
          <a:bodyPr wrap="square" rtlCol="0">
            <a:spAutoFit/>
          </a:bodyPr>
          <a:lstStyle/>
          <a:p>
            <a:pPr algn="ctr"/>
            <a:r>
              <a:rPr lang="ka-GE" sz="3200" b="1" dirty="0"/>
              <a:t>ხარისხის უზრუნველყოფა</a:t>
            </a:r>
            <a:r>
              <a:rPr lang="en-US" sz="3200" b="1" dirty="0"/>
              <a:t>:</a:t>
            </a:r>
          </a:p>
          <a:p>
            <a:pPr algn="ctr"/>
            <a:r>
              <a:rPr lang="ka-GE" sz="2600" b="1" dirty="0"/>
              <a:t>სტრატეგიის შინაარსობრივი კრიტერიუმები*</a:t>
            </a:r>
            <a:endParaRPr lang="en-US" sz="2600" dirty="0"/>
          </a:p>
        </p:txBody>
      </p:sp>
      <p:pic>
        <p:nvPicPr>
          <p:cNvPr id="2" name="Picture 1">
            <a:extLst>
              <a:ext uri="{FF2B5EF4-FFF2-40B4-BE49-F238E27FC236}">
                <a16:creationId xmlns:a16="http://schemas.microsoft.com/office/drawing/2014/main" id="{8092ABC3-A8CB-D64A-9F17-908C3F883B40}"/>
              </a:ext>
            </a:extLst>
          </p:cNvPr>
          <p:cNvPicPr>
            <a:picLocks noChangeAspect="1"/>
          </p:cNvPicPr>
          <p:nvPr/>
        </p:nvPicPr>
        <p:blipFill>
          <a:blip r:embed="rId3"/>
          <a:stretch>
            <a:fillRect/>
          </a:stretch>
        </p:blipFill>
        <p:spPr>
          <a:xfrm>
            <a:off x="575994" y="0"/>
            <a:ext cx="11055712" cy="5825562"/>
          </a:xfrm>
          <a:prstGeom prst="rect">
            <a:avLst/>
          </a:prstGeom>
        </p:spPr>
      </p:pic>
      <p:pic>
        <p:nvPicPr>
          <p:cNvPr id="3" name="Picture 2">
            <a:extLst>
              <a:ext uri="{FF2B5EF4-FFF2-40B4-BE49-F238E27FC236}">
                <a16:creationId xmlns:a16="http://schemas.microsoft.com/office/drawing/2014/main" id="{D171275D-772F-E34F-904E-E839552A02D0}"/>
              </a:ext>
            </a:extLst>
          </p:cNvPr>
          <p:cNvPicPr>
            <a:picLocks noChangeAspect="1"/>
          </p:cNvPicPr>
          <p:nvPr/>
        </p:nvPicPr>
        <p:blipFill>
          <a:blip r:embed="rId4"/>
          <a:stretch>
            <a:fillRect/>
          </a:stretch>
        </p:blipFill>
        <p:spPr>
          <a:xfrm>
            <a:off x="547594" y="5825562"/>
            <a:ext cx="10963088" cy="1016000"/>
          </a:xfrm>
          <a:prstGeom prst="rect">
            <a:avLst/>
          </a:prstGeom>
        </p:spPr>
      </p:pic>
    </p:spTree>
    <p:extLst>
      <p:ext uri="{BB962C8B-B14F-4D97-AF65-F5344CB8AC3E}">
        <p14:creationId xmlns:p14="http://schemas.microsoft.com/office/powerpoint/2010/main" val="1315549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A418B2-11C4-CF47-A11E-C8806372C202}"/>
              </a:ext>
            </a:extLst>
          </p:cNvPr>
          <p:cNvSpPr txBox="1"/>
          <p:nvPr/>
        </p:nvSpPr>
        <p:spPr>
          <a:xfrm>
            <a:off x="1968674" y="31046"/>
            <a:ext cx="8254651" cy="984885"/>
          </a:xfrm>
          <a:prstGeom prst="rect">
            <a:avLst/>
          </a:prstGeom>
          <a:noFill/>
        </p:spPr>
        <p:txBody>
          <a:bodyPr wrap="square" rtlCol="0">
            <a:spAutoFit/>
          </a:bodyPr>
          <a:lstStyle/>
          <a:p>
            <a:pPr algn="ctr"/>
            <a:r>
              <a:rPr lang="ka-GE" sz="3200" b="1" dirty="0"/>
              <a:t>ხარისხის უზრუნველყოფა</a:t>
            </a:r>
            <a:r>
              <a:rPr lang="en-US" sz="3200" b="1" dirty="0"/>
              <a:t>:</a:t>
            </a:r>
          </a:p>
          <a:p>
            <a:pPr algn="ctr"/>
            <a:r>
              <a:rPr lang="ka-GE" sz="2600" b="1" dirty="0"/>
              <a:t>საჯარო კონსულტაციების ანგარიში</a:t>
            </a:r>
            <a:endParaRPr lang="en-US" sz="2600" dirty="0"/>
          </a:p>
        </p:txBody>
      </p:sp>
      <p:pic>
        <p:nvPicPr>
          <p:cNvPr id="2" name="Picture 1">
            <a:extLst>
              <a:ext uri="{FF2B5EF4-FFF2-40B4-BE49-F238E27FC236}">
                <a16:creationId xmlns:a16="http://schemas.microsoft.com/office/drawing/2014/main" id="{5B67145A-B25E-6B4B-817E-B06BE8A8FEFD}"/>
              </a:ext>
            </a:extLst>
          </p:cNvPr>
          <p:cNvPicPr>
            <a:picLocks noChangeAspect="1"/>
          </p:cNvPicPr>
          <p:nvPr/>
        </p:nvPicPr>
        <p:blipFill>
          <a:blip r:embed="rId3"/>
          <a:stretch>
            <a:fillRect/>
          </a:stretch>
        </p:blipFill>
        <p:spPr>
          <a:xfrm>
            <a:off x="341320" y="1143000"/>
            <a:ext cx="11552027" cy="4867835"/>
          </a:xfrm>
          <a:prstGeom prst="rect">
            <a:avLst/>
          </a:prstGeom>
        </p:spPr>
      </p:pic>
    </p:spTree>
    <p:extLst>
      <p:ext uri="{BB962C8B-B14F-4D97-AF65-F5344CB8AC3E}">
        <p14:creationId xmlns:p14="http://schemas.microsoft.com/office/powerpoint/2010/main" val="89760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024" y="692815"/>
            <a:ext cx="7886700" cy="1325563"/>
          </a:xfrm>
        </p:spPr>
        <p:txBody>
          <a:bodyPr>
            <a:normAutofit fontScale="90000"/>
          </a:bodyPr>
          <a:lstStyle/>
          <a:p>
            <a:pPr algn="ctr"/>
            <a:r>
              <a:rPr lang="ka-GE" sz="4000" b="1" dirty="0"/>
              <a:t>მთავრობის პოლიტიკის დაგეგმვისა და კოორდინაციის რეფორმა</a:t>
            </a:r>
            <a:br>
              <a:rPr lang="ka-GE" b="1" dirty="0">
                <a:solidFill>
                  <a:schemeClr val="accent1"/>
                </a:solidFill>
              </a:rPr>
            </a:br>
            <a:br>
              <a:rPr lang="ka-GE" dirty="0"/>
            </a:br>
            <a:r>
              <a:rPr lang="ka-GE" sz="3600" b="1" dirty="0"/>
              <a:t>პრინციპები</a:t>
            </a:r>
            <a:r>
              <a:rPr lang="ka-GE" sz="4000" b="1" dirty="0"/>
              <a:t>:</a:t>
            </a:r>
            <a:endParaRPr lang="en-US" b="1" dirty="0"/>
          </a:p>
        </p:txBody>
      </p:sp>
      <p:graphicFrame>
        <p:nvGraphicFramePr>
          <p:cNvPr id="5" name="Content Placeholder 4"/>
          <p:cNvGraphicFramePr>
            <a:graphicFrameLocks noGrp="1"/>
          </p:cNvGraphicFramePr>
          <p:nvPr>
            <p:ph idx="1"/>
          </p:nvPr>
        </p:nvGraphicFramePr>
        <p:xfrm>
          <a:off x="1202499" y="2417523"/>
          <a:ext cx="9770301" cy="4058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472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grpSp>
        <p:nvGrpSpPr>
          <p:cNvPr id="17" name="Group 16"/>
          <p:cNvGrpSpPr/>
          <p:nvPr/>
        </p:nvGrpSpPr>
        <p:grpSpPr>
          <a:xfrm>
            <a:off x="2812800" y="196152"/>
            <a:ext cx="7625216" cy="1198080"/>
            <a:chOff x="0" y="-698675"/>
            <a:chExt cx="7625216" cy="1198080"/>
          </a:xfrm>
        </p:grpSpPr>
        <p:sp>
          <p:nvSpPr>
            <p:cNvPr id="22" name="Rounded Rectangle 21"/>
            <p:cNvSpPr/>
            <p:nvPr/>
          </p:nvSpPr>
          <p:spPr>
            <a:xfrm>
              <a:off x="63374" y="-698675"/>
              <a:ext cx="7561842" cy="1198080"/>
            </a:xfrm>
            <a:prstGeom prst="roundRect">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ounded Rectangle 4"/>
            <p:cNvSpPr txBox="1"/>
            <p:nvPr/>
          </p:nvSpPr>
          <p:spPr>
            <a:xfrm>
              <a:off x="0" y="-581705"/>
              <a:ext cx="7444872"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ka-GE" sz="2800" b="1" dirty="0">
                  <a:solidFill>
                    <a:schemeClr val="tx1"/>
                  </a:solidFill>
                </a:rPr>
                <a:t>პოლიტიკის დაგეგმვისა და კოორდინაციის რეფორმა (</a:t>
              </a:r>
              <a:r>
                <a:rPr lang="en-US" sz="2800" b="1" dirty="0">
                  <a:solidFill>
                    <a:schemeClr val="tx1"/>
                  </a:solidFill>
                </a:rPr>
                <a:t>PPC Reform) </a:t>
              </a:r>
            </a:p>
          </p:txBody>
        </p:sp>
      </p:grpSp>
      <p:graphicFrame>
        <p:nvGraphicFramePr>
          <p:cNvPr id="24" name="Content Placeholder 4"/>
          <p:cNvGraphicFramePr>
            <a:graphicFrameLocks noGrp="1"/>
          </p:cNvGraphicFramePr>
          <p:nvPr>
            <p:ph idx="1"/>
            <p:extLst>
              <p:ext uri="{D42A27DB-BD31-4B8C-83A1-F6EECF244321}">
                <p14:modId xmlns:p14="http://schemas.microsoft.com/office/powerpoint/2010/main" val="1133198628"/>
              </p:ext>
            </p:extLst>
          </p:nvPr>
        </p:nvGraphicFramePr>
        <p:xfrm>
          <a:off x="2438400" y="2407467"/>
          <a:ext cx="8770373" cy="4202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Rounded Rectangle 24"/>
          <p:cNvSpPr/>
          <p:nvPr/>
        </p:nvSpPr>
        <p:spPr>
          <a:xfrm>
            <a:off x="4266103" y="1666120"/>
            <a:ext cx="4781982" cy="46946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ctr"/>
            <a:r>
              <a:rPr lang="ka-GE" sz="2800" dirty="0">
                <a:solidFill>
                  <a:schemeClr val="tx1"/>
                </a:solidFill>
              </a:rPr>
              <a:t>ცვლილებები</a:t>
            </a:r>
            <a:endParaRPr lang="en-US" sz="2800" dirty="0">
              <a:solidFill>
                <a:schemeClr val="tx1"/>
              </a:solidFill>
            </a:endParaRPr>
          </a:p>
        </p:txBody>
      </p:sp>
    </p:spTree>
    <p:extLst>
      <p:ext uri="{BB962C8B-B14F-4D97-AF65-F5344CB8AC3E}">
        <p14:creationId xmlns:p14="http://schemas.microsoft.com/office/powerpoint/2010/main" val="30322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graphicEl>
                                              <a:dgm id="{03862913-D440-4CC3-BE67-5CB85566C700}"/>
                                            </p:graphicEl>
                                          </p:spTgt>
                                        </p:tgtEl>
                                        <p:attrNameLst>
                                          <p:attrName>style.visibility</p:attrName>
                                        </p:attrNameLst>
                                      </p:cBhvr>
                                      <p:to>
                                        <p:strVal val="visible"/>
                                      </p:to>
                                    </p:set>
                                    <p:animEffect transition="in" filter="fade">
                                      <p:cBhvr>
                                        <p:cTn id="7" dur="500"/>
                                        <p:tgtEl>
                                          <p:spTgt spid="24">
                                            <p:graphicEl>
                                              <a:dgm id="{03862913-D440-4CC3-BE67-5CB85566C70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graphicEl>
                                              <a:dgm id="{B5E21E34-FB87-480E-98B3-5DE0C552A299}"/>
                                            </p:graphicEl>
                                          </p:spTgt>
                                        </p:tgtEl>
                                        <p:attrNameLst>
                                          <p:attrName>style.visibility</p:attrName>
                                        </p:attrNameLst>
                                      </p:cBhvr>
                                      <p:to>
                                        <p:strVal val="visible"/>
                                      </p:to>
                                    </p:set>
                                    <p:animEffect transition="in" filter="fade">
                                      <p:cBhvr>
                                        <p:cTn id="12" dur="500"/>
                                        <p:tgtEl>
                                          <p:spTgt spid="24">
                                            <p:graphicEl>
                                              <a:dgm id="{B5E21E34-FB87-480E-98B3-5DE0C552A2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graphicEl>
                                              <a:dgm id="{BC242979-B2D9-471E-B075-FF5AE45325B9}"/>
                                            </p:graphicEl>
                                          </p:spTgt>
                                        </p:tgtEl>
                                        <p:attrNameLst>
                                          <p:attrName>style.visibility</p:attrName>
                                        </p:attrNameLst>
                                      </p:cBhvr>
                                      <p:to>
                                        <p:strVal val="visible"/>
                                      </p:to>
                                    </p:set>
                                    <p:animEffect transition="in" filter="fade">
                                      <p:cBhvr>
                                        <p:cTn id="17" dur="500"/>
                                        <p:tgtEl>
                                          <p:spTgt spid="24">
                                            <p:graphicEl>
                                              <a:dgm id="{BC242979-B2D9-471E-B075-FF5AE45325B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graphicEl>
                                              <a:dgm id="{8A231CD7-61F7-49E4-A950-5F42311F8B35}"/>
                                            </p:graphicEl>
                                          </p:spTgt>
                                        </p:tgtEl>
                                        <p:attrNameLst>
                                          <p:attrName>style.visibility</p:attrName>
                                        </p:attrNameLst>
                                      </p:cBhvr>
                                      <p:to>
                                        <p:strVal val="visible"/>
                                      </p:to>
                                    </p:set>
                                    <p:animEffect transition="in" filter="fade">
                                      <p:cBhvr>
                                        <p:cTn id="22" dur="500"/>
                                        <p:tgtEl>
                                          <p:spTgt spid="24">
                                            <p:graphicEl>
                                              <a:dgm id="{8A231CD7-61F7-49E4-A950-5F42311F8B3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graphicEl>
                                              <a:dgm id="{DF1AA311-8E51-443B-BD8B-E40E2C82E9A4}"/>
                                            </p:graphicEl>
                                          </p:spTgt>
                                        </p:tgtEl>
                                        <p:attrNameLst>
                                          <p:attrName>style.visibility</p:attrName>
                                        </p:attrNameLst>
                                      </p:cBhvr>
                                      <p:to>
                                        <p:strVal val="visible"/>
                                      </p:to>
                                    </p:set>
                                    <p:animEffect transition="in" filter="fade">
                                      <p:cBhvr>
                                        <p:cTn id="27" dur="500"/>
                                        <p:tgtEl>
                                          <p:spTgt spid="24">
                                            <p:graphicEl>
                                              <a:dgm id="{DF1AA311-8E51-443B-BD8B-E40E2C82E9A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graphicEl>
                                              <a:dgm id="{14A38F01-BA06-40B9-8633-9A4272C507F4}"/>
                                            </p:graphicEl>
                                          </p:spTgt>
                                        </p:tgtEl>
                                        <p:attrNameLst>
                                          <p:attrName>style.visibility</p:attrName>
                                        </p:attrNameLst>
                                      </p:cBhvr>
                                      <p:to>
                                        <p:strVal val="visible"/>
                                      </p:to>
                                    </p:set>
                                    <p:animEffect transition="in" filter="fade">
                                      <p:cBhvr>
                                        <p:cTn id="32" dur="500"/>
                                        <p:tgtEl>
                                          <p:spTgt spid="24">
                                            <p:graphicEl>
                                              <a:dgm id="{14A38F01-BA06-40B9-8633-9A4272C507F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graphicEl>
                                              <a:dgm id="{85B95368-E2E2-485C-B05E-79AB359A6F14}"/>
                                            </p:graphicEl>
                                          </p:spTgt>
                                        </p:tgtEl>
                                        <p:attrNameLst>
                                          <p:attrName>style.visibility</p:attrName>
                                        </p:attrNameLst>
                                      </p:cBhvr>
                                      <p:to>
                                        <p:strVal val="visible"/>
                                      </p:to>
                                    </p:set>
                                    <p:animEffect transition="in" filter="fade">
                                      <p:cBhvr>
                                        <p:cTn id="37" dur="500"/>
                                        <p:tgtEl>
                                          <p:spTgt spid="24">
                                            <p:graphicEl>
                                              <a:dgm id="{85B95368-E2E2-485C-B05E-79AB359A6F14}"/>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graphicEl>
                                              <a:dgm id="{B663B5F2-8E09-4ADD-9714-8EE516BE7EC7}"/>
                                            </p:graphicEl>
                                          </p:spTgt>
                                        </p:tgtEl>
                                        <p:attrNameLst>
                                          <p:attrName>style.visibility</p:attrName>
                                        </p:attrNameLst>
                                      </p:cBhvr>
                                      <p:to>
                                        <p:strVal val="visible"/>
                                      </p:to>
                                    </p:set>
                                    <p:animEffect transition="in" filter="fade">
                                      <p:cBhvr>
                                        <p:cTn id="42" dur="500"/>
                                        <p:tgtEl>
                                          <p:spTgt spid="24">
                                            <p:graphicEl>
                                              <a:dgm id="{B663B5F2-8E09-4ADD-9714-8EE516BE7E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0707" b="23013"/>
          <a:stretch/>
        </p:blipFill>
        <p:spPr bwMode="auto">
          <a:xfrm rot="5400000">
            <a:off x="-2819402" y="2819402"/>
            <a:ext cx="6858003" cy="1219200"/>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1921" y="2944368"/>
            <a:ext cx="707690" cy="707690"/>
          </a:xfrm>
          <a:prstGeom prst="rect">
            <a:avLst/>
          </a:prstGeom>
        </p:spPr>
      </p:pic>
      <p:sp>
        <p:nvSpPr>
          <p:cNvPr id="15" name="Freeform 14"/>
          <p:cNvSpPr/>
          <p:nvPr/>
        </p:nvSpPr>
        <p:spPr>
          <a:xfrm>
            <a:off x="5338470" y="3152657"/>
            <a:ext cx="1486677"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წესი</a:t>
            </a:r>
            <a:endParaRPr lang="en-US" dirty="0"/>
          </a:p>
        </p:txBody>
      </p:sp>
      <p:sp>
        <p:nvSpPr>
          <p:cNvPr id="16" name="Freeform 15"/>
          <p:cNvSpPr/>
          <p:nvPr/>
        </p:nvSpPr>
        <p:spPr>
          <a:xfrm>
            <a:off x="5691618" y="4530406"/>
            <a:ext cx="2267059" cy="431911"/>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dirty="0"/>
              <a:t>სახელმძღვანელო</a:t>
            </a:r>
            <a:endParaRPr lang="en-US" sz="1400" dirty="0"/>
          </a:p>
        </p:txBody>
      </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65282" y="4306824"/>
            <a:ext cx="904255" cy="90425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5282" y="5576773"/>
            <a:ext cx="910043" cy="910043"/>
          </a:xfrm>
          <a:prstGeom prst="rect">
            <a:avLst/>
          </a:prstGeom>
        </p:spPr>
      </p:pic>
      <p:sp>
        <p:nvSpPr>
          <p:cNvPr id="20" name="Freeform 19"/>
          <p:cNvSpPr/>
          <p:nvPr/>
        </p:nvSpPr>
        <p:spPr>
          <a:xfrm>
            <a:off x="5593589" y="5629649"/>
            <a:ext cx="2463115" cy="644715"/>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1600" dirty="0"/>
              <a:t>ინსტრუქციები (10)</a:t>
            </a:r>
            <a:endParaRPr lang="en-US" sz="1600" dirty="0"/>
          </a:p>
        </p:txBody>
      </p:sp>
      <p:sp>
        <p:nvSpPr>
          <p:cNvPr id="21" name="Freeform 20"/>
          <p:cNvSpPr/>
          <p:nvPr/>
        </p:nvSpPr>
        <p:spPr>
          <a:xfrm>
            <a:off x="3219449" y="1774909"/>
            <a:ext cx="6638543" cy="388058"/>
          </a:xfrm>
          <a:custGeom>
            <a:avLst/>
            <a:gdLst>
              <a:gd name="connsiteX0" fmla="*/ 0 w 2189119"/>
              <a:gd name="connsiteY0" fmla="*/ 0 h 977631"/>
              <a:gd name="connsiteX1" fmla="*/ 2189119 w 2189119"/>
              <a:gd name="connsiteY1" fmla="*/ 0 h 977631"/>
              <a:gd name="connsiteX2" fmla="*/ 2189119 w 2189119"/>
              <a:gd name="connsiteY2" fmla="*/ 977631 h 977631"/>
              <a:gd name="connsiteX3" fmla="*/ 0 w 2189119"/>
              <a:gd name="connsiteY3" fmla="*/ 977631 h 977631"/>
              <a:gd name="connsiteX4" fmla="*/ 0 w 2189119"/>
              <a:gd name="connsiteY4" fmla="*/ 0 h 97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119" h="977631">
                <a:moveTo>
                  <a:pt x="0" y="0"/>
                </a:moveTo>
                <a:lnTo>
                  <a:pt x="2189119" y="0"/>
                </a:lnTo>
                <a:lnTo>
                  <a:pt x="2189119" y="977631"/>
                </a:lnTo>
                <a:lnTo>
                  <a:pt x="0" y="97763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0" lvl="1" algn="ctr" defTabSz="622300">
              <a:lnSpc>
                <a:spcPct val="90000"/>
              </a:lnSpc>
              <a:spcBef>
                <a:spcPct val="0"/>
              </a:spcBef>
              <a:spcAft>
                <a:spcPct val="15000"/>
              </a:spcAft>
            </a:pPr>
            <a:r>
              <a:rPr lang="ka-GE" sz="2400" b="1" dirty="0"/>
              <a:t>მარეგულირებელი და მეთოდოლოგიური დოკუმენტები</a:t>
            </a:r>
            <a:endParaRPr lang="en-US" sz="2400" b="1" dirty="0"/>
          </a:p>
        </p:txBody>
      </p:sp>
      <p:grpSp>
        <p:nvGrpSpPr>
          <p:cNvPr id="13" name="Group 12">
            <a:extLst>
              <a:ext uri="{FF2B5EF4-FFF2-40B4-BE49-F238E27FC236}">
                <a16:creationId xmlns:a16="http://schemas.microsoft.com/office/drawing/2014/main" id="{1F0034FF-873E-42D6-8553-3379B9746291}"/>
              </a:ext>
            </a:extLst>
          </p:cNvPr>
          <p:cNvGrpSpPr/>
          <p:nvPr/>
        </p:nvGrpSpPr>
        <p:grpSpPr>
          <a:xfrm>
            <a:off x="1647824" y="188885"/>
            <a:ext cx="10239375" cy="1116039"/>
            <a:chOff x="0" y="0"/>
            <a:chExt cx="7561842" cy="1216800"/>
          </a:xfrm>
        </p:grpSpPr>
        <p:sp>
          <p:nvSpPr>
            <p:cNvPr id="17" name="Rounded Rectangle 12">
              <a:extLst>
                <a:ext uri="{FF2B5EF4-FFF2-40B4-BE49-F238E27FC236}">
                  <a16:creationId xmlns:a16="http://schemas.microsoft.com/office/drawing/2014/main" id="{D6E939FC-7360-4396-BE05-96E5575D3A56}"/>
                </a:ext>
              </a:extLst>
            </p:cNvPr>
            <p:cNvSpPr/>
            <p:nvPr/>
          </p:nvSpPr>
          <p:spPr>
            <a:xfrm>
              <a:off x="0" y="0"/>
              <a:ext cx="7561842" cy="1216800"/>
            </a:xfrm>
            <a:prstGeom prst="roundRect">
              <a:avLst/>
            </a:pr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3BB2C68C-9E2D-42C5-8B85-AE8813CD33AE}"/>
                </a:ext>
              </a:extLst>
            </p:cNvPr>
            <p:cNvSpPr txBox="1"/>
            <p:nvPr/>
          </p:nvSpPr>
          <p:spPr>
            <a:xfrm>
              <a:off x="59399" y="59399"/>
              <a:ext cx="7443044"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ka-GE" sz="3200" b="1" dirty="0">
                  <a:solidFill>
                    <a:schemeClr val="tx1"/>
                  </a:solidFill>
                </a:rPr>
                <a:t>პოლიტიკის დაგეგმვისა და კოორდინაციის სისტემა</a:t>
              </a:r>
              <a:endParaRPr lang="en-US" sz="3200" dirty="0">
                <a:solidFill>
                  <a:schemeClr val="tx1"/>
                </a:solidFill>
              </a:endParaRPr>
            </a:p>
          </p:txBody>
        </p:sp>
      </p:grpSp>
      <p:grpSp>
        <p:nvGrpSpPr>
          <p:cNvPr id="23" name="Group 22">
            <a:extLst>
              <a:ext uri="{FF2B5EF4-FFF2-40B4-BE49-F238E27FC236}">
                <a16:creationId xmlns:a16="http://schemas.microsoft.com/office/drawing/2014/main" id="{ADF490E1-DE16-43BF-AC2C-DF11B09BE24B}"/>
              </a:ext>
            </a:extLst>
          </p:cNvPr>
          <p:cNvGrpSpPr/>
          <p:nvPr/>
        </p:nvGrpSpPr>
        <p:grpSpPr>
          <a:xfrm>
            <a:off x="1728255" y="2359742"/>
            <a:ext cx="10239375" cy="4309373"/>
            <a:chOff x="0" y="0"/>
            <a:chExt cx="7561842" cy="1216800"/>
          </a:xfrm>
        </p:grpSpPr>
        <p:sp>
          <p:nvSpPr>
            <p:cNvPr id="24" name="Rounded Rectangle 12">
              <a:extLst>
                <a:ext uri="{FF2B5EF4-FFF2-40B4-BE49-F238E27FC236}">
                  <a16:creationId xmlns:a16="http://schemas.microsoft.com/office/drawing/2014/main" id="{327C701C-F16B-46AB-A21F-5C1C06F5B898}"/>
                </a:ext>
              </a:extLst>
            </p:cNvPr>
            <p:cNvSpPr/>
            <p:nvPr/>
          </p:nvSpPr>
          <p:spPr>
            <a:xfrm>
              <a:off x="0" y="0"/>
              <a:ext cx="7561842" cy="1216800"/>
            </a:xfrm>
            <a:prstGeom prst="roundRect">
              <a:avLst/>
            </a:prstGeom>
            <a:solidFill>
              <a:schemeClr val="accent4"/>
            </a:solidFill>
            <a:ln>
              <a:solidFill>
                <a:schemeClr val="accent4"/>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5D8BC3A9-41D6-45A9-8E49-49AA6EBD2561}"/>
                </a:ext>
              </a:extLst>
            </p:cNvPr>
            <p:cNvSpPr txBox="1"/>
            <p:nvPr/>
          </p:nvSpPr>
          <p:spPr>
            <a:xfrm>
              <a:off x="59399" y="59399"/>
              <a:ext cx="7443044" cy="1098002"/>
            </a:xfrm>
            <a:prstGeom prst="rect">
              <a:avLst/>
            </a:prstGeom>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342900" indent="-342900">
                <a:buFont typeface="+mj-lt"/>
                <a:buAutoNum type="arabicPeriod"/>
              </a:pPr>
              <a:r>
                <a:rPr lang="ka-GE" sz="2800" dirty="0">
                  <a:solidFill>
                    <a:schemeClr val="tx1"/>
                  </a:solidFill>
                </a:rPr>
                <a:t>სიტუაციის ანალიზის ჩატარების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ლოგიკური ჩარჩოს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ინდიკატორების პასპორტის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სამოქმედო გეგმის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ბიუჯეტირების ინსტრუმენტი;</a:t>
              </a:r>
              <a:endParaRPr lang="en-US" sz="2800" dirty="0">
                <a:solidFill>
                  <a:schemeClr val="tx1"/>
                </a:solidFill>
              </a:endParaRPr>
            </a:p>
            <a:p>
              <a:pPr marL="342900" indent="-342900">
                <a:buFont typeface="+mj-lt"/>
                <a:buAutoNum type="arabicPeriod"/>
              </a:pPr>
              <a:r>
                <a:rPr lang="ka-GE" sz="2800" dirty="0">
                  <a:solidFill>
                    <a:schemeClr val="tx1"/>
                  </a:solidFill>
                </a:rPr>
                <a:t>საკოორდინაციო მექანიზმის შემუშავების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მონიტორინგის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შეფასების ინსტრუქცია;</a:t>
              </a:r>
              <a:endParaRPr lang="en-US" sz="2800" dirty="0">
                <a:solidFill>
                  <a:schemeClr val="tx1"/>
                </a:solidFill>
              </a:endParaRPr>
            </a:p>
            <a:p>
              <a:pPr marL="342900" indent="-342900">
                <a:buFont typeface="+mj-lt"/>
                <a:buAutoNum type="arabicPeriod"/>
              </a:pPr>
              <a:r>
                <a:rPr lang="ka-GE" sz="2800" dirty="0">
                  <a:solidFill>
                    <a:schemeClr val="tx1"/>
                  </a:solidFill>
                </a:rPr>
                <a:t>ხარისხის უზრუნველყოფის ინსტრუმენტი;</a:t>
              </a:r>
              <a:endParaRPr lang="en-US" sz="2800" dirty="0">
                <a:solidFill>
                  <a:schemeClr val="tx1"/>
                </a:solidFill>
              </a:endParaRPr>
            </a:p>
            <a:p>
              <a:pPr marL="342900" indent="-342900">
                <a:buFont typeface="+mj-lt"/>
                <a:buAutoNum type="arabicPeriod"/>
              </a:pPr>
              <a:r>
                <a:rPr lang="ka-GE" sz="2800" dirty="0">
                  <a:solidFill>
                    <a:schemeClr val="tx1"/>
                  </a:solidFill>
                </a:rPr>
                <a:t>ლექსიკონი.</a:t>
              </a:r>
              <a:endParaRPr lang="en-US" sz="2800" dirty="0">
                <a:solidFill>
                  <a:schemeClr val="tx1"/>
                </a:solidFill>
              </a:endParaRPr>
            </a:p>
          </p:txBody>
        </p:sp>
      </p:grpSp>
    </p:spTree>
    <p:extLst>
      <p:ext uri="{BB962C8B-B14F-4D97-AF65-F5344CB8AC3E}">
        <p14:creationId xmlns:p14="http://schemas.microsoft.com/office/powerpoint/2010/main" val="85307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171" y="155357"/>
            <a:ext cx="9524863" cy="6547286"/>
          </a:xfrm>
          <a:prstGeom prst="rect">
            <a:avLst/>
          </a:prstGeom>
        </p:spPr>
      </p:pic>
      <p:grpSp>
        <p:nvGrpSpPr>
          <p:cNvPr id="6" name="Group 5">
            <a:extLst>
              <a:ext uri="{FF2B5EF4-FFF2-40B4-BE49-F238E27FC236}">
                <a16:creationId xmlns:a16="http://schemas.microsoft.com/office/drawing/2014/main" id="{72B1ABFC-378D-46C0-BA43-266DC693895C}"/>
              </a:ext>
            </a:extLst>
          </p:cNvPr>
          <p:cNvGrpSpPr/>
          <p:nvPr/>
        </p:nvGrpSpPr>
        <p:grpSpPr>
          <a:xfrm>
            <a:off x="1112" y="0"/>
            <a:ext cx="1219200" cy="6858003"/>
            <a:chOff x="0" y="-3"/>
            <a:chExt cx="1219200" cy="6858003"/>
          </a:xfrm>
        </p:grpSpPr>
        <p:pic>
          <p:nvPicPr>
            <p:cNvPr id="7" name="Picture 6">
              <a:extLst>
                <a:ext uri="{FF2B5EF4-FFF2-40B4-BE49-F238E27FC236}">
                  <a16:creationId xmlns:a16="http://schemas.microsoft.com/office/drawing/2014/main" id="{D45020E3-5EC2-4CC2-AC8D-AD91CC1A05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707" b="23013"/>
            <a:stretch/>
          </p:blipFill>
          <p:spPr bwMode="auto">
            <a:xfrm rot="5400000">
              <a:off x="-2819402" y="2819399"/>
              <a:ext cx="6858003" cy="1219200"/>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A9D2059-BC34-484B-8039-EC69908CEF6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9599" y="88839"/>
              <a:ext cx="1080000" cy="1080000"/>
            </a:xfrm>
            <a:prstGeom prst="rect">
              <a:avLst/>
            </a:prstGeom>
          </p:spPr>
        </p:pic>
      </p:grpSp>
    </p:spTree>
    <p:extLst>
      <p:ext uri="{BB962C8B-B14F-4D97-AF65-F5344CB8AC3E}">
        <p14:creationId xmlns:p14="http://schemas.microsoft.com/office/powerpoint/2010/main" val="756282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6242</TotalTime>
  <Words>5715</Words>
  <Application>Microsoft Office PowerPoint</Application>
  <PresentationFormat>Widescreen</PresentationFormat>
  <Paragraphs>721</Paragraphs>
  <Slides>56</Slides>
  <Notes>41</Notes>
  <HiddenSlides>3</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7" baseType="lpstr">
      <vt:lpstr>Arial</vt:lpstr>
      <vt:lpstr>Baskerville</vt:lpstr>
      <vt:lpstr>Calibri</vt:lpstr>
      <vt:lpstr>Calibri Light</vt:lpstr>
      <vt:lpstr>Cambria</vt:lpstr>
      <vt:lpstr>Open Sans</vt:lpstr>
      <vt:lpstr>Sylfaen</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მთავრობის პოლიტიკის დაგეგმვისა და კოორდინაციის რეფორმა  პრინციპები:</vt:lpstr>
      <vt:lpstr>PowerPoint Presentation</vt:lpstr>
      <vt:lpstr>PowerPoint Presentation</vt:lpstr>
      <vt:lpstr>PowerPoint Presentation</vt:lpstr>
      <vt:lpstr>პოლიტიკის ანალიზის ჩარჩო დიდ ბრიტანეთში</vt:lpstr>
      <vt:lpstr>პოლიტიკის ანალიზის ჩარჩო სლოვაკეთში</vt:lpstr>
      <vt:lpstr>პოლიტიკის დაგეგმვისა და კოორდინაციის სისტემა საქართველოში </vt:lpstr>
      <vt:lpstr>პოლიტიკის დოკუმენტების შემუშავების, მონიტორინგისა და შეფასების წესი *</vt:lpstr>
      <vt:lpstr>ხარისხის უზრუნველყოფა </vt:lpstr>
      <vt:lpstr>PowerPoint Presentation</vt:lpstr>
      <vt:lpstr>PowerPoint Presentation</vt:lpstr>
      <vt:lpstr>PowerPoint Presentation</vt:lpstr>
      <vt:lpstr>PowerPoint Presentation</vt:lpstr>
      <vt:lpstr>საჯარო პოლიტიკა: განმარტებები</vt:lpstr>
      <vt:lpstr>საჯარო პოლიტიკა </vt:lpstr>
      <vt:lpstr>პოლიტიკის დონეები</vt:lpstr>
      <vt:lpstr>ჯგუფური სავარჯიშო:  რას გულისხმობს ეფექტური პოლიტიკა? </vt:lpstr>
      <vt:lpstr>PowerPoint Presentation</vt:lpstr>
      <vt:lpstr>PowerPoint Presentation</vt:lpstr>
      <vt:lpstr>PowerPoint Presentation</vt:lpstr>
      <vt:lpstr>PowerPoint Presentation</vt:lpstr>
      <vt:lpstr>PowerPoint Presentation</vt:lpstr>
      <vt:lpstr>PowerPoint Presentation</vt:lpstr>
      <vt:lpstr>ჯგუფური სავარჯიშო: ტერმინების განსაზღვრა</vt:lpstr>
      <vt:lpstr>PowerPoint Presentation</vt:lpstr>
      <vt:lpstr>პოლიტიკის დოკუმენტების ტიპები და სტრუქტურა*</vt:lpstr>
      <vt:lpstr>PowerPoint Presentation</vt:lpstr>
      <vt:lpstr>კონცეფცია*</vt:lpstr>
      <vt:lpstr>სტრატეგია*</vt:lpstr>
      <vt:lpstr>სტრატეგია*</vt:lpstr>
      <vt:lpstr>სამოქმედო გეგმა*</vt:lpstr>
      <vt:lpstr>PowerPoint Presentation</vt:lpstr>
      <vt:lpstr>პოლიტიკის დაგეგმვის იერარქია</vt:lpstr>
      <vt:lpstr>PowerPoint Presentation</vt:lpstr>
      <vt:lpstr>კოორდინაცია  პოლიტიკის დოკუმენტებს შორის</vt:lpstr>
      <vt:lpstr>PowerPoint Presentation</vt:lpstr>
      <vt:lpstr>PowerPoint Presentation</vt:lpstr>
      <vt:lpstr>დაინტერესებული მხარეების ჩართვა</vt:lpstr>
      <vt:lpstr>PowerPoint Presentation</vt:lpstr>
      <vt:lpstr>PowerPoint Presentation</vt:lpstr>
      <vt:lpstr>PowerPoint Presentation</vt:lpstr>
      <vt:lpstr>PowerPoint Presentation</vt:lpstr>
      <vt:lpstr> </vt:lpstr>
      <vt:lpstr>PowerPoint Presentation</vt:lpstr>
      <vt:lpstr>დაინტერესებული მხარეების ჩართვის პრინციპები</vt:lpstr>
      <vt:lpstr>PowerPoint Presentation</vt:lpstr>
      <vt:lpstr>PowerPoint Presentation</vt:lpstr>
      <vt:lpstr>PowerPoint Presentation</vt:lpstr>
      <vt:lpstr> სავარჯიშო თემატურ ჯგუფში: დაინტერესებულ მხარეთა დადგენა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Davies</dc:creator>
  <cp:lastModifiedBy>Nani Macharashvili</cp:lastModifiedBy>
  <cp:revision>332</cp:revision>
  <dcterms:created xsi:type="dcterms:W3CDTF">2017-09-15T13:30:10Z</dcterms:created>
  <dcterms:modified xsi:type="dcterms:W3CDTF">2020-02-08T13:03:42Z</dcterms:modified>
</cp:coreProperties>
</file>