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12" r:id="rId2"/>
    <p:sldId id="257" r:id="rId3"/>
    <p:sldId id="435" r:id="rId4"/>
    <p:sldId id="303" r:id="rId5"/>
    <p:sldId id="328" r:id="rId6"/>
    <p:sldId id="418" r:id="rId7"/>
    <p:sldId id="411" r:id="rId8"/>
    <p:sldId id="304" r:id="rId9"/>
    <p:sldId id="694" r:id="rId10"/>
    <p:sldId id="414" r:id="rId11"/>
    <p:sldId id="320" r:id="rId12"/>
    <p:sldId id="695" r:id="rId13"/>
    <p:sldId id="306" r:id="rId14"/>
    <p:sldId id="415" r:id="rId15"/>
    <p:sldId id="330" r:id="rId16"/>
    <p:sldId id="313" r:id="rId17"/>
    <p:sldId id="314" r:id="rId18"/>
    <p:sldId id="699" r:id="rId19"/>
    <p:sldId id="700" r:id="rId20"/>
    <p:sldId id="701" r:id="rId21"/>
    <p:sldId id="702" r:id="rId22"/>
    <p:sldId id="335" r:id="rId23"/>
    <p:sldId id="334" r:id="rId24"/>
    <p:sldId id="519" r:id="rId25"/>
    <p:sldId id="523" r:id="rId26"/>
    <p:sldId id="698" r:id="rId27"/>
    <p:sldId id="315" r:id="rId28"/>
    <p:sldId id="419" r:id="rId29"/>
    <p:sldId id="416" r:id="rId30"/>
    <p:sldId id="325" r:id="rId31"/>
    <p:sldId id="3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18A"/>
    <a:srgbClr val="DF8A83"/>
    <a:srgbClr val="33920A"/>
    <a:srgbClr val="328D0B"/>
    <a:srgbClr val="2F860B"/>
    <a:srgbClr val="EA8474"/>
    <a:srgbClr val="EA6880"/>
    <a:srgbClr val="D27594"/>
    <a:srgbClr val="00B05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0"/>
    <p:restoredTop sz="79404" autoAdjust="0"/>
  </p:normalViewPr>
  <p:slideViewPr>
    <p:cSldViewPr snapToGrid="0" snapToObjects="1">
      <p:cViewPr varScale="1">
        <p:scale>
          <a:sx n="68" d="100"/>
          <a:sy n="68" d="100"/>
        </p:scale>
        <p:origin x="1344" y="67"/>
      </p:cViewPr>
      <p:guideLst>
        <p:guide orient="horz" pos="2160"/>
        <p:guide pos="3840"/>
      </p:guideLst>
    </p:cSldViewPr>
  </p:slideViewPr>
  <p:notesTextViewPr>
    <p:cViewPr>
      <p:scale>
        <a:sx n="1" d="1"/>
        <a:sy n="1" d="1"/>
      </p:scale>
      <p:origin x="0" y="0"/>
    </p:cViewPr>
  </p:notesTextViewPr>
  <p:sorterViewPr>
    <p:cViewPr>
      <p:scale>
        <a:sx n="122" d="100"/>
        <a:sy n="122" d="100"/>
      </p:scale>
      <p:origin x="0" y="0"/>
    </p:cViewPr>
  </p:sorterViewPr>
  <p:notesViewPr>
    <p:cSldViewPr snapToGrid="0" snapToObjects="1">
      <p:cViewPr varScale="1">
        <p:scale>
          <a:sx n="135" d="100"/>
          <a:sy n="135" d="100"/>
        </p:scale>
        <p:origin x="55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24399-DEE8-AF4D-A785-5E403C338F88}" type="datetimeFigureOut">
              <a:rPr lang="en-US" smtClean="0"/>
              <a:t>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A4B73-C237-654E-A4F2-C541C7397220}" type="slidenum">
              <a:rPr lang="en-US" smtClean="0"/>
              <a:t>‹#›</a:t>
            </a:fld>
            <a:endParaRPr lang="en-US"/>
          </a:p>
        </p:txBody>
      </p:sp>
    </p:spTree>
    <p:extLst>
      <p:ext uri="{BB962C8B-B14F-4D97-AF65-F5344CB8AC3E}">
        <p14:creationId xmlns:p14="http://schemas.microsoft.com/office/powerpoint/2010/main" val="131733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endParaRPr lang="en-GB" dirty="0">
              <a:latin typeface="Times New Roman" pitchFamily="-103" charset="0"/>
              <a:ea typeface="Times New Roman" pitchFamily="-103" charset="0"/>
              <a:cs typeface="Times New Roman" pitchFamily="-103" charset="0"/>
            </a:endParaRPr>
          </a:p>
        </p:txBody>
      </p:sp>
      <p:sp>
        <p:nvSpPr>
          <p:cNvPr id="162820" name="Slide Number Placeholder 3"/>
          <p:cNvSpPr>
            <a:spLocks noGrp="1"/>
          </p:cNvSpPr>
          <p:nvPr>
            <p:ph type="sldNum" sz="quarter" idx="5"/>
          </p:nvPr>
        </p:nvSpPr>
        <p:spPr bwMode="auto">
          <a:noFill/>
          <a:ln>
            <a:miter lim="800000"/>
            <a:headEnd/>
            <a:tailEnd/>
          </a:ln>
        </p:spPr>
        <p:txBody>
          <a:bodyPr/>
          <a:lstStyle/>
          <a:p>
            <a:fld id="{9867A088-AE5B-7A4F-96B2-DEEA87D1FCAD}" type="slidenum">
              <a:rPr lang="en-US">
                <a:solidFill>
                  <a:srgbClr val="000000"/>
                </a:solidFill>
                <a:latin typeface="Calibri" pitchFamily="-103" charset="0"/>
                <a:ea typeface="ＭＳ Ｐゴシック" pitchFamily="-103" charset="-128"/>
                <a:cs typeface="ＭＳ Ｐゴシック" pitchFamily="-103" charset="-128"/>
              </a:rPr>
              <a:pPr/>
              <a:t>2</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35640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altLang="en-US" b="0" dirty="0">
                <a:latin typeface="Arial" pitchFamily="34" charset="0"/>
              </a:rPr>
              <a:t>მთავარი პრობლემაა ის რომლის დაძლევასაც ვცდილობთ თუ გვინდა, რომ პოზიტიური ცვლილება მოხდეს. </a:t>
            </a:r>
            <a:endParaRPr lang="en-US" altLang="en-US" b="0" dirty="0">
              <a:latin typeface="Arial" pitchFamily="34" charset="0"/>
            </a:endParaRPr>
          </a:p>
          <a:p>
            <a:r>
              <a:rPr lang="ka-GE" sz="1200" kern="1200" dirty="0">
                <a:solidFill>
                  <a:schemeClr val="tx1"/>
                </a:solidFill>
                <a:effectLst/>
                <a:latin typeface="+mn-lt"/>
                <a:ea typeface="+mn-ea"/>
                <a:cs typeface="+mn-cs"/>
              </a:rPr>
              <a:t>პრობლემის ხის ძირითად სტრუქტურა</a:t>
            </a:r>
            <a:r>
              <a:rPr lang="en-US" sz="1200" kern="1200" dirty="0">
                <a:solidFill>
                  <a:schemeClr val="tx1"/>
                </a:solidFill>
                <a:effectLst/>
                <a:latin typeface="+mn-lt"/>
                <a:ea typeface="+mn-ea"/>
                <a:cs typeface="+mn-cs"/>
              </a:rPr>
              <a:t> - </a:t>
            </a:r>
            <a:r>
              <a:rPr lang="ka-GE" sz="1200" kern="1200" dirty="0">
                <a:solidFill>
                  <a:schemeClr val="tx1"/>
                </a:solidFill>
                <a:effectLst/>
                <a:latin typeface="+mn-lt"/>
                <a:ea typeface="+mn-ea"/>
                <a:cs typeface="+mn-cs"/>
              </a:rPr>
              <a:t>მითითებულია როგორც პრობლემის პირდაპირი შედეგები (სტრუქტურაში მოცემულია „მთავარი პრობლემის“ ზემოთ), ისე პრობლემის გამომწვევი პირველადი და მეორადი მიზეზები (რომლებიც სტრუქტურაში მოცემულია „მთავარი პრობლემის“ ქვემოთ).</a:t>
            </a:r>
            <a:r>
              <a:rPr lang="en-US" dirty="0">
                <a:effectLst/>
              </a:rPr>
              <a:t> </a:t>
            </a:r>
            <a:endParaRPr lang="ka-GE" altLang="en-US" b="1" dirty="0">
              <a:latin typeface="Arial" pitchFamily="34" charset="0"/>
            </a:endParaRPr>
          </a:p>
          <a:p>
            <a:r>
              <a:rPr lang="ka-GE" altLang="en-US" dirty="0">
                <a:latin typeface="Arial" pitchFamily="34" charset="0"/>
              </a:rPr>
              <a:t>ის უნდა იყოს საკმაოდ კონკრეტული.</a:t>
            </a:r>
            <a:r>
              <a:rPr lang="en-US" altLang="en-US" dirty="0">
                <a:latin typeface="Arial" pitchFamily="34" charset="0"/>
              </a:rPr>
              <a:t>  </a:t>
            </a:r>
            <a:r>
              <a:rPr lang="ka-GE" altLang="en-US" dirty="0">
                <a:latin typeface="Arial" pitchFamily="34" charset="0"/>
              </a:rPr>
              <a:t>პრობლემას და ყველა მიზეზს აქვს ნეგატიური ფორმულირება. </a:t>
            </a:r>
          </a:p>
          <a:p>
            <a:r>
              <a:rPr lang="ka-GE" altLang="en-US" dirty="0">
                <a:latin typeface="Arial" pitchFamily="34" charset="0"/>
              </a:rPr>
              <a:t>შეგიძლია მიზეზები გადაადგილო იმისდა მიხედვით, თუ რომელიც მიგაჩნია პირველადად და რომელი მეორადად</a:t>
            </a:r>
          </a:p>
          <a:p>
            <a:r>
              <a:rPr lang="sk-SK" altLang="en-US" b="1" dirty="0" err="1">
                <a:latin typeface="Arial" pitchFamily="34" charset="0"/>
              </a:rPr>
              <a:t>Core</a:t>
            </a:r>
            <a:r>
              <a:rPr lang="sk-SK" altLang="en-US" b="1" dirty="0">
                <a:latin typeface="Arial" pitchFamily="34" charset="0"/>
              </a:rPr>
              <a:t> </a:t>
            </a:r>
            <a:r>
              <a:rPr lang="sk-SK" altLang="en-US" b="1" dirty="0" err="1">
                <a:latin typeface="Arial" pitchFamily="34" charset="0"/>
              </a:rPr>
              <a:t>problem</a:t>
            </a:r>
            <a:r>
              <a:rPr lang="sk-SK" altLang="en-US" b="1" dirty="0">
                <a:latin typeface="Arial" pitchFamily="34" charset="0"/>
              </a:rPr>
              <a:t> </a:t>
            </a:r>
            <a:r>
              <a:rPr lang="sk-SK" altLang="en-US" b="1" dirty="0" err="1">
                <a:latin typeface="Arial" pitchFamily="34" charset="0"/>
              </a:rPr>
              <a:t>specific</a:t>
            </a:r>
            <a:r>
              <a:rPr lang="sk-SK" altLang="en-US" b="1" dirty="0">
                <a:latin typeface="Arial" pitchFamily="34" charset="0"/>
              </a:rPr>
              <a:t> </a:t>
            </a:r>
            <a:r>
              <a:rPr lang="sk-SK" altLang="en-US" dirty="0">
                <a:latin typeface="Arial" pitchFamily="34" charset="0"/>
              </a:rPr>
              <a:t>(</a:t>
            </a:r>
            <a:r>
              <a:rPr lang="en-AU" altLang="en-US" dirty="0" err="1">
                <a:latin typeface="Arial" pitchFamily="34" charset="0"/>
              </a:rPr>
              <a:t>eg.</a:t>
            </a:r>
            <a:r>
              <a:rPr lang="en-AU" altLang="en-US" dirty="0">
                <a:latin typeface="Arial" pitchFamily="34" charset="0"/>
              </a:rPr>
              <a:t> saving water inside the home) that it seeks to overcome if change is to occur. A vague or broad problem (</a:t>
            </a:r>
            <a:r>
              <a:rPr lang="en-AU" altLang="en-US" dirty="0" err="1">
                <a:latin typeface="Arial" pitchFamily="34" charset="0"/>
              </a:rPr>
              <a:t>eg.</a:t>
            </a:r>
            <a:r>
              <a:rPr lang="en-AU" altLang="en-US" dirty="0">
                <a:latin typeface="Arial" pitchFamily="34" charset="0"/>
              </a:rPr>
              <a:t> saving water) will have too many causes for an effective and meaningful</a:t>
            </a:r>
            <a:r>
              <a:rPr lang="sk-SK" altLang="en-US" dirty="0">
                <a:latin typeface="Arial" pitchFamily="34" charset="0"/>
              </a:rPr>
              <a:t> </a:t>
            </a:r>
            <a:r>
              <a:rPr lang="sk-SK" altLang="en-US" dirty="0" err="1">
                <a:latin typeface="Arial" pitchFamily="34" charset="0"/>
              </a:rPr>
              <a:t>intervention</a:t>
            </a:r>
            <a:r>
              <a:rPr lang="sk-SK" altLang="en-US" dirty="0">
                <a:latin typeface="Arial" pitchFamily="34" charset="0"/>
              </a:rPr>
              <a:t>.</a:t>
            </a:r>
          </a:p>
          <a:p>
            <a:r>
              <a:rPr lang="sk-SK" altLang="en-US" b="1" dirty="0">
                <a:latin typeface="Arial" pitchFamily="34" charset="0"/>
              </a:rPr>
              <a:t>D</a:t>
            </a:r>
            <a:r>
              <a:rPr lang="en-AU" altLang="en-US" b="1" dirty="0" err="1">
                <a:latin typeface="Arial" pitchFamily="34" charset="0"/>
              </a:rPr>
              <a:t>irect</a:t>
            </a:r>
            <a:r>
              <a:rPr lang="en-AU" altLang="en-US" b="1" dirty="0">
                <a:latin typeface="Arial" pitchFamily="34" charset="0"/>
              </a:rPr>
              <a:t> causes</a:t>
            </a:r>
            <a:r>
              <a:rPr lang="en-AU" altLang="en-US" dirty="0">
                <a:latin typeface="Arial" pitchFamily="34" charset="0"/>
              </a:rPr>
              <a:t> to the problem. These are placed below the core problem. Each cause statement needs to be written in negative terms.</a:t>
            </a:r>
          </a:p>
          <a:p>
            <a:r>
              <a:rPr lang="en-AU" altLang="en-US" dirty="0">
                <a:latin typeface="Arial" pitchFamily="34" charset="0"/>
              </a:rPr>
              <a:t>The </a:t>
            </a:r>
            <a:r>
              <a:rPr lang="en-AU" altLang="en-US" b="1" dirty="0">
                <a:latin typeface="Arial" pitchFamily="34" charset="0"/>
              </a:rPr>
              <a:t>direct </a:t>
            </a:r>
            <a:r>
              <a:rPr lang="sk-SK" altLang="en-US" b="1" dirty="0" err="1">
                <a:latin typeface="Arial" pitchFamily="34" charset="0"/>
              </a:rPr>
              <a:t>e</a:t>
            </a:r>
            <a:r>
              <a:rPr lang="en-AU" altLang="en-US" b="1" dirty="0" err="1">
                <a:latin typeface="Arial" pitchFamily="34" charset="0"/>
              </a:rPr>
              <a:t>ffects</a:t>
            </a:r>
            <a:r>
              <a:rPr lang="en-AU" altLang="en-US" dirty="0">
                <a:latin typeface="Arial" pitchFamily="34" charset="0"/>
              </a:rPr>
              <a:t> of the problem are placed above the core problem.</a:t>
            </a:r>
            <a:endParaRPr lang="sk-SK" altLang="en-US" dirty="0">
              <a:latin typeface="Arial" pitchFamily="34" charset="0"/>
            </a:endParaRPr>
          </a:p>
          <a:p>
            <a:r>
              <a:rPr lang="en-AU" altLang="en-US" dirty="0">
                <a:solidFill>
                  <a:schemeClr val="bg1"/>
                </a:solidFill>
                <a:latin typeface="Arial" pitchFamily="34" charset="0"/>
              </a:rPr>
              <a:t>You will likely need to move causes around, as you decide whether they are a primary, secondary or other cause.</a:t>
            </a:r>
            <a:endParaRPr lang="en-AU" altLang="en-US" dirty="0">
              <a:latin typeface="Arial" pitchFamily="34" charset="0"/>
            </a:endParaRPr>
          </a:p>
          <a:p>
            <a:endParaRPr lang="en-GB" altLang="en-US" dirty="0">
              <a:latin typeface="Arial" pitchFamily="34" charset="0"/>
            </a:endParaRPr>
          </a:p>
          <a:p>
            <a:endParaRPr lang="sk-SK" altLang="en-US" dirty="0">
              <a:latin typeface="Arial" pitchFamily="34" charset="0"/>
            </a:endParaRPr>
          </a:p>
          <a:p>
            <a:endParaRPr lang="en-GB" altLang="en-US" dirty="0">
              <a:latin typeface="Arial"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5B6A0AF-3F6C-4115-A0C3-50DF3C168116}" type="slidenum">
              <a:rPr lang="sk-SK" altLang="en-US" smtClean="0">
                <a:latin typeface="Arial" pitchFamily="34" charset="0"/>
              </a:rPr>
              <a:pPr/>
              <a:t>15</a:t>
            </a:fld>
            <a:endParaRPr lang="sk-SK" altLang="en-US">
              <a:latin typeface="Arial" pitchFamily="34" charset="0"/>
            </a:endParaRPr>
          </a:p>
        </p:txBody>
      </p:sp>
    </p:spTree>
    <p:extLst>
      <p:ext uri="{BB962C8B-B14F-4D97-AF65-F5344CB8AC3E}">
        <p14:creationId xmlns:p14="http://schemas.microsoft.com/office/powerpoint/2010/main" val="131628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16</a:t>
            </a:fld>
            <a:endParaRPr lang="en-US"/>
          </a:p>
        </p:txBody>
      </p:sp>
    </p:spTree>
    <p:extLst>
      <p:ext uri="{BB962C8B-B14F-4D97-AF65-F5344CB8AC3E}">
        <p14:creationId xmlns:p14="http://schemas.microsoft.com/office/powerpoint/2010/main" val="5869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22</a:t>
            </a:fld>
            <a:endParaRPr lang="en-US"/>
          </a:p>
        </p:txBody>
      </p:sp>
    </p:spTree>
    <p:extLst>
      <p:ext uri="{BB962C8B-B14F-4D97-AF65-F5344CB8AC3E}">
        <p14:creationId xmlns:p14="http://schemas.microsoft.com/office/powerpoint/2010/main" val="276806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26</a:t>
            </a:fld>
            <a:endParaRPr lang="en-US"/>
          </a:p>
        </p:txBody>
      </p:sp>
    </p:spTree>
    <p:extLst>
      <p:ext uri="{BB962C8B-B14F-4D97-AF65-F5344CB8AC3E}">
        <p14:creationId xmlns:p14="http://schemas.microsoft.com/office/powerpoint/2010/main" val="4214162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27</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ka-GE" dirty="0"/>
              <a:t>დევნილების კონტექსტში</a:t>
            </a:r>
            <a:endParaRPr lang="en-US" dirty="0"/>
          </a:p>
        </p:txBody>
      </p:sp>
    </p:spTree>
    <p:extLst>
      <p:ext uri="{BB962C8B-B14F-4D97-AF65-F5344CB8AC3E}">
        <p14:creationId xmlns:p14="http://schemas.microsoft.com/office/powerpoint/2010/main" val="388238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28</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9730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29</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65475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რეალური ქეისია. მონაცემები რეალურია. ეს პრობლემა დღესაც არსებობს. კანონით აკრძალულია ბოშას იდენტიფიცირება ეთნიკური ნიშნით</a:t>
            </a:r>
            <a:r>
              <a:rPr lang="en-US" dirty="0"/>
              <a:t>. </a:t>
            </a:r>
            <a:r>
              <a:rPr lang="ka-GE" dirty="0"/>
              <a:t>მოსახლეობის დაახლ. 10-20%-ია. სლოვაკეთს ჰყავს ყველაზე მეტი ბოშა ერთ სულ მოსახლეზე. აღმოსავლეთ სლოვაკეთში არის ბოშათა ყველაზე დიდი დასახლებები. ბოშათა დასახლებები სოფლიდან მოშორებითაა. ისტორიულად შიგნით არ უშვებდნენ. ყველაზე დიდი სიღარიბე ამ დასახლებებშია. მიწის საკუთრება არაა მოწესრიგებული. ბევრი სახლი უკანონოია. ელექტრიფიკაცია და გაზიფიკაცია არ აქვთ. განათლების სისტემაში ხდება მათი სეგრეგაცია. დადიან სტიგმატიზებულ, დაბალი ხარისხის სკოლებში, სადაც სლოვაკებს არ უნდათ სიარული. არსებობს სპეციალური სკოლები შეზღუდული გონებრივი შესაძლებლობის მქონე პირებისთვის, მაგრამ როგორ ხდება ამის დიაგნოზირება არაა ნათელი: ფსიქოლოგიური ტესტით დგინდება თუ მზადაა სკოლისთვის, მაგრამ მსუბუქი დიაგნოზითაც კი უშვებენ სპეციალურ სკოლაში. ბოშების მშობლიური ენაა რომა ან უნგრული, სლოვაკური არ იციან. </a:t>
            </a:r>
          </a:p>
          <a:p>
            <a:r>
              <a:rPr lang="ka-GE" dirty="0"/>
              <a:t>ახლა დაიწყეს მუშაობა უფრო ინკლუზიური/ინტეგრირებული სკოლების შესაქმნელად.</a:t>
            </a:r>
          </a:p>
        </p:txBody>
      </p:sp>
      <p:sp>
        <p:nvSpPr>
          <p:cNvPr id="4" name="Slide Number Placeholder 3"/>
          <p:cNvSpPr>
            <a:spLocks noGrp="1"/>
          </p:cNvSpPr>
          <p:nvPr>
            <p:ph type="sldNum" sz="quarter" idx="10"/>
          </p:nvPr>
        </p:nvSpPr>
        <p:spPr/>
        <p:txBody>
          <a:bodyPr/>
          <a:lstStyle/>
          <a:p>
            <a:fld id="{BB1A4B73-C237-654E-A4F2-C541C7397220}" type="slidenum">
              <a:rPr lang="en-US" smtClean="0"/>
              <a:t>31</a:t>
            </a:fld>
            <a:endParaRPr lang="en-US"/>
          </a:p>
        </p:txBody>
      </p:sp>
    </p:spTree>
    <p:extLst>
      <p:ext uri="{BB962C8B-B14F-4D97-AF65-F5344CB8AC3E}">
        <p14:creationId xmlns:p14="http://schemas.microsoft.com/office/powerpoint/2010/main" val="39929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3</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157602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en-US"/>
              <a:t>Graduate Center for Public           Policy and Management</a:t>
            </a:r>
          </a:p>
        </p:txBody>
      </p:sp>
      <p:sp>
        <p:nvSpPr>
          <p:cNvPr id="11266" name="Rectangle 2"/>
          <p:cNvSpPr>
            <a:spLocks noGrp="1" noRot="1" noChangeAspect="1" noChangeArrowheads="1" noTextEdit="1"/>
          </p:cNvSpPr>
          <p:nvPr>
            <p:ph type="sldImg"/>
          </p:nvPr>
        </p:nvSpPr>
        <p:spPr>
          <a:xfrm>
            <a:off x="382588" y="685800"/>
            <a:ext cx="6096000" cy="3429000"/>
          </a:xfrm>
          <a:ln/>
        </p:spPr>
      </p:sp>
      <p:sp>
        <p:nvSpPr>
          <p:cNvPr id="11267" name="Rectangle 3"/>
          <p:cNvSpPr>
            <a:spLocks noGrp="1" noChangeArrowheads="1"/>
          </p:cNvSpPr>
          <p:nvPr>
            <p:ph type="body" idx="1"/>
          </p:nvPr>
        </p:nvSpPr>
        <p:spPr/>
        <p:txBody>
          <a:bodyPr/>
          <a:lstStyle/>
          <a:p>
            <a:r>
              <a:rPr lang="ka-GE" sz="1200" kern="1200" dirty="0">
                <a:solidFill>
                  <a:schemeClr val="tx1"/>
                </a:solidFill>
                <a:effectLst/>
                <a:latin typeface="+mn-lt"/>
                <a:ea typeface="+mn-ea"/>
                <a:cs typeface="+mn-cs"/>
              </a:rPr>
              <a:t>მოცემული პოლიტიკის პრობლემის ზედმიწევნით გააზრების გარეშე პოლიტიკის ციკლის თითოეულ დანარჩენ ეტაპზე ძალისხმევა არასწორი მიმართულებით წარიმართება და მოსალოდნელი შედეგების მიღება ვერ მოხერხდება.</a:t>
            </a:r>
            <a:r>
              <a:rPr lang="en-US" dirty="0">
                <a:effectLst/>
              </a:rPr>
              <a:t> </a:t>
            </a:r>
            <a:endParaRPr lang="ka-GE" dirty="0">
              <a:effectLst/>
            </a:endParaRPr>
          </a:p>
        </p:txBody>
      </p:sp>
    </p:spTree>
    <p:extLst>
      <p:ext uri="{BB962C8B-B14F-4D97-AF65-F5344CB8AC3E}">
        <p14:creationId xmlns:p14="http://schemas.microsoft.com/office/powerpoint/2010/main" val="20389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2017 წლის სექტემბერში ბრატისლავაში ერთ-ერთ ბინაში პოლიციამ შემთხვევით აღმოაჩინა 5 წლის გოგოს, ლუკას ცხედარი, რომელიც 3 წელი იყო  მკვდარი (მოკლა მისმა ნარკომანმა მამინაცვალმა). ბინაში ნარკოტიკებსა და ნემსებს შორის აღმოაჩინეს მისი უმცროსი და უფროსი დები. მედიაში ატყდა ამბავი, თუ როგორ შეიძლება 3 წელი მკვდარი იყო ბავშვი და ვერავინ - ვერც პოლიციამ, ექიმმა, სოციალურმა მუშაკმა - ვერ აღმოაჩინა. დედამისი ამ დროის განმავლობაში იღებდა ბავშვთა შემწეობას. მეზობლები ხშირად უკავშირდებოდნენ სოციალურ სამსახურს და პოლიციას ბავშვების ხმაურის გამო, მაგრამ ვერ აღმოაჩინეს. დედას და მის პარტნიორს მიუსაჯეს 14 და 20 წელი. ამას მოყვა პოლიტიკის ცვილილება: მუნიციპალიტეტს უნდა შეედარებინა ბაღის მონაცემები პირველ კლასელებად რეგისტრირებულთა მონაცემებს; სოციალურმა სამსახურმა მიიღო შიდა ინსტრუქცია რისკის ქვეშ მყოფი ბავშვების თაობაზე, მაგრამ რეგულაციები წავიდა უფრო შორს: ახალი რეგულაცია ყველა მშობელს თხოვდა შესაბამისი ფორმა შეევსო ბაღში ან სკოლის თანხმობა თუ როდის სად იმყოფებოდა, რომელიც უნდა გაგზავნილიყო სოციალურ სამსახურში.</a:t>
            </a:r>
          </a:p>
          <a:p>
            <a:endParaRPr lang="ka-GE" dirty="0"/>
          </a:p>
          <a:p>
            <a:r>
              <a:rPr lang="ka-GE" dirty="0"/>
              <a:t>ქართული მაგალითი - ზერეკიძის საქმე.</a:t>
            </a:r>
          </a:p>
          <a:p>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5</a:t>
            </a:fld>
            <a:endParaRPr lang="en-US"/>
          </a:p>
        </p:txBody>
      </p:sp>
    </p:spTree>
    <p:extLst>
      <p:ext uri="{BB962C8B-B14F-4D97-AF65-F5344CB8AC3E}">
        <p14:creationId xmlns:p14="http://schemas.microsoft.com/office/powerpoint/2010/main" val="417562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6</a:t>
            </a:fld>
            <a:endParaRPr lang="en-US"/>
          </a:p>
        </p:txBody>
      </p:sp>
    </p:spTree>
    <p:extLst>
      <p:ext uri="{BB962C8B-B14F-4D97-AF65-F5344CB8AC3E}">
        <p14:creationId xmlns:p14="http://schemas.microsoft.com/office/powerpoint/2010/main" val="421486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განმარტებთ </a:t>
            </a:r>
            <a:r>
              <a:rPr lang="ka-GE" sz="1200" b="1" dirty="0"/>
              <a:t>ემპირიულად</a:t>
            </a:r>
            <a:r>
              <a:rPr lang="en-US" sz="1200" b="1" dirty="0"/>
              <a:t> - </a:t>
            </a:r>
            <a:r>
              <a:rPr lang="ka-GE" sz="1200" kern="1200" dirty="0">
                <a:solidFill>
                  <a:schemeClr val="tx1"/>
                </a:solidFill>
                <a:effectLst/>
                <a:latin typeface="+mn-lt"/>
                <a:ea typeface="+mn-ea"/>
                <a:cs typeface="+mn-cs"/>
              </a:rPr>
              <a:t>სხვის მიერ უკვე შესაძლოა იყოს იდენტიფიცირებულია, თუ რა არის „ პრობლემა“ </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მაგრამ მასმედია და ფართო პოლიტიკური დისკურსი პრობლემებს განსაზღვრავს ღრმა ანალიზის გარეშე</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sz="1200" kern="1200" dirty="0">
                <a:solidFill>
                  <a:schemeClr val="tx1"/>
                </a:solidFill>
                <a:effectLst/>
                <a:latin typeface="+mn-lt"/>
                <a:ea typeface="+mn-ea"/>
                <a:cs typeface="+mn-cs"/>
              </a:rPr>
              <a:t>პრობლემის არსებობს ვიგებთ:</a:t>
            </a:r>
          </a:p>
          <a:p>
            <a:pPr marL="171450" indent="-171450">
              <a:buFontTx/>
              <a:buChar char="-"/>
            </a:pPr>
            <a:r>
              <a:rPr lang="ka-GE" altLang="en-US" sz="1200" kern="1200" dirty="0">
                <a:solidFill>
                  <a:schemeClr val="tx1"/>
                </a:solidFill>
                <a:effectLst/>
                <a:latin typeface="+mn-lt"/>
                <a:ea typeface="+mn-ea"/>
                <a:cs typeface="+mn-cs"/>
              </a:rPr>
              <a:t>კრიზისის დროს</a:t>
            </a:r>
          </a:p>
          <a:p>
            <a:pPr marL="171450" indent="-171450">
              <a:buFontTx/>
              <a:buChar char="-"/>
            </a:pPr>
            <a:r>
              <a:rPr lang="ka-GE" altLang="en-US" sz="1200" kern="1200" dirty="0">
                <a:solidFill>
                  <a:schemeClr val="tx1"/>
                </a:solidFill>
                <a:effectLst/>
                <a:latin typeface="+mn-lt"/>
                <a:ea typeface="+mn-ea"/>
                <a:cs typeface="+mn-cs"/>
              </a:rPr>
              <a:t>ინდიკატორები </a:t>
            </a:r>
          </a:p>
          <a:p>
            <a:pPr marL="171450" indent="-171450">
              <a:buFontTx/>
              <a:buChar char="-"/>
            </a:pPr>
            <a:r>
              <a:rPr lang="ka-GE" altLang="en-US" sz="1200" kern="1200" dirty="0">
                <a:solidFill>
                  <a:schemeClr val="tx1"/>
                </a:solidFill>
                <a:effectLst/>
                <a:latin typeface="+mn-lt"/>
                <a:ea typeface="+mn-ea"/>
                <a:cs typeface="+mn-cs"/>
              </a:rPr>
              <a:t>მონაცემები</a:t>
            </a:r>
            <a:endParaRPr lang="en-US" altLang="en-US" sz="1200" kern="1200" dirty="0">
              <a:solidFill>
                <a:schemeClr val="tx1"/>
              </a:solidFill>
              <a:effectLst/>
              <a:latin typeface="+mn-lt"/>
              <a:ea typeface="+mn-ea"/>
              <a:cs typeface="+mn-cs"/>
            </a:endParaRPr>
          </a:p>
          <a:p>
            <a:pPr marL="171450" indent="-171450">
              <a:buFontTx/>
              <a:buChar char="-"/>
            </a:pPr>
            <a:r>
              <a:rPr lang="ka-GE" altLang="en-US" sz="1200" kern="1200" dirty="0">
                <a:solidFill>
                  <a:schemeClr val="tx1"/>
                </a:solidFill>
                <a:effectLst/>
                <a:latin typeface="+mn-lt"/>
                <a:ea typeface="+mn-ea"/>
                <a:cs typeface="+mn-cs"/>
              </a:rPr>
              <a:t>ამას მომდევნო მოდული ეთმობა მთლიანად.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8</a:t>
            </a:fld>
            <a:endParaRPr lang="en-US"/>
          </a:p>
        </p:txBody>
      </p:sp>
    </p:spTree>
    <p:extLst>
      <p:ext uri="{BB962C8B-B14F-4D97-AF65-F5344CB8AC3E}">
        <p14:creationId xmlns:p14="http://schemas.microsoft.com/office/powerpoint/2010/main" val="22001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განმარტებთ </a:t>
            </a:r>
            <a:r>
              <a:rPr lang="ka-GE" sz="1200" b="1" dirty="0"/>
              <a:t>ემპირიულად</a:t>
            </a:r>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სხვის მიერ უკვე შესაძლოა იყოს იდენტიფიცირებულია, თუ რა არის „ პრობლემა“ </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მაგრამ მასმედია და ფართო პოლიტიკური დისკურსი პრობლემებს განსაზღვრავს ღრმა ანალიზის გარეშე</a:t>
            </a:r>
          </a:p>
          <a:p>
            <a:r>
              <a:rPr lang="ka-GE" sz="1200" kern="1200" dirty="0">
                <a:solidFill>
                  <a:schemeClr val="tx1"/>
                </a:solidFill>
                <a:effectLst/>
                <a:latin typeface="+mn-lt"/>
                <a:ea typeface="+mn-ea"/>
                <a:cs typeface="+mn-cs"/>
              </a:rPr>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sz="1200" kern="1200" dirty="0">
                <a:solidFill>
                  <a:schemeClr val="tx1"/>
                </a:solidFill>
                <a:effectLst/>
                <a:latin typeface="+mn-lt"/>
                <a:ea typeface="+mn-ea"/>
                <a:cs typeface="+mn-cs"/>
              </a:rPr>
              <a:t>პრობლემის არსებობს ვიგებთ:</a:t>
            </a:r>
          </a:p>
          <a:p>
            <a:pPr marL="171450" indent="-171450">
              <a:buFontTx/>
              <a:buChar char="-"/>
            </a:pPr>
            <a:r>
              <a:rPr lang="ka-GE" altLang="en-US" sz="1200" kern="1200" dirty="0">
                <a:solidFill>
                  <a:schemeClr val="tx1"/>
                </a:solidFill>
                <a:effectLst/>
                <a:latin typeface="+mn-lt"/>
                <a:ea typeface="+mn-ea"/>
                <a:cs typeface="+mn-cs"/>
              </a:rPr>
              <a:t>კრიზისის დროს</a:t>
            </a:r>
          </a:p>
          <a:p>
            <a:pPr marL="171450" indent="-171450">
              <a:buFontTx/>
              <a:buChar char="-"/>
            </a:pPr>
            <a:r>
              <a:rPr lang="ka-GE" altLang="en-US" sz="1200" kern="1200" dirty="0">
                <a:solidFill>
                  <a:schemeClr val="tx1"/>
                </a:solidFill>
                <a:effectLst/>
                <a:latin typeface="+mn-lt"/>
                <a:ea typeface="+mn-ea"/>
                <a:cs typeface="+mn-cs"/>
              </a:rPr>
              <a:t>ინდიკაკატორები </a:t>
            </a:r>
          </a:p>
          <a:p>
            <a:pPr marL="171450" indent="-171450">
              <a:buFontTx/>
              <a:buChar char="-"/>
            </a:pPr>
            <a:r>
              <a:rPr lang="ka-GE" altLang="en-US" sz="1200" kern="1200" dirty="0">
                <a:solidFill>
                  <a:schemeClr val="tx1"/>
                </a:solidFill>
                <a:effectLst/>
                <a:latin typeface="+mn-lt"/>
                <a:ea typeface="+mn-ea"/>
                <a:cs typeface="+mn-cs"/>
              </a:rPr>
              <a:t>მონაცემები</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9</a:t>
            </a:fld>
            <a:endParaRPr lang="en-US"/>
          </a:p>
        </p:txBody>
      </p:sp>
    </p:spTree>
    <p:extLst>
      <p:ext uri="{BB962C8B-B14F-4D97-AF65-F5344CB8AC3E}">
        <p14:creationId xmlns:p14="http://schemas.microsoft.com/office/powerpoint/2010/main" val="149238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10</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91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11</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747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8905A-C5FD-E54E-B47D-979119DC0BD0}"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89422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5510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78154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Tree>
    <p:extLst>
      <p:ext uri="{BB962C8B-B14F-4D97-AF65-F5344CB8AC3E}">
        <p14:creationId xmlns:p14="http://schemas.microsoft.com/office/powerpoint/2010/main" val="930576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221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8905A-C5FD-E54E-B47D-979119DC0BD0}"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56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8905A-C5FD-E54E-B47D-979119DC0BD0}"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6853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8905A-C5FD-E54E-B47D-979119DC0BD0}"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95600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8905A-C5FD-E54E-B47D-979119DC0BD0}"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160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8905A-C5FD-E54E-B47D-979119DC0BD0}"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158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837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75175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905A-C5FD-E54E-B47D-979119DC0BD0}" type="datetimeFigureOut">
              <a:rPr lang="en-US" smtClean="0"/>
              <a:t>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7195-26C9-D64A-B1D7-50AB555AB9A6}" type="slidenum">
              <a:rPr lang="en-US" smtClean="0"/>
              <a:t>‹#›</a:t>
            </a:fld>
            <a:endParaRPr lang="en-US"/>
          </a:p>
        </p:txBody>
      </p:sp>
    </p:spTree>
    <p:extLst>
      <p:ext uri="{BB962C8B-B14F-4D97-AF65-F5344CB8AC3E}">
        <p14:creationId xmlns:p14="http://schemas.microsoft.com/office/powerpoint/2010/main" val="147078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8903" y="3612241"/>
            <a:ext cx="8937739" cy="523220"/>
          </a:xfrm>
          <a:prstGeom prst="rect">
            <a:avLst/>
          </a:prstGeom>
          <a:noFill/>
        </p:spPr>
        <p:txBody>
          <a:bodyPr wrap="square" rtlCol="0">
            <a:spAutoFit/>
          </a:bodyPr>
          <a:lstStyle/>
          <a:p>
            <a:pPr algn="ctr">
              <a:spcAft>
                <a:spcPts val="1200"/>
              </a:spcAft>
            </a:pPr>
            <a:r>
              <a:rPr lang="ka-GE" sz="2800" b="1" dirty="0"/>
              <a:t>მოდული</a:t>
            </a:r>
            <a:r>
              <a:rPr lang="en-GB" sz="2800" b="1" dirty="0"/>
              <a:t> 2 - </a:t>
            </a:r>
            <a:r>
              <a:rPr lang="ka-GE" sz="2800" b="1" dirty="0"/>
              <a:t>სიტუაციის ანალიზი</a:t>
            </a:r>
            <a:endParaRPr lang="en-US" sz="2800" dirty="0"/>
          </a:p>
        </p:txBody>
      </p:sp>
      <p:sp>
        <p:nvSpPr>
          <p:cNvPr id="14" name="TextBox 13">
            <a:extLst>
              <a:ext uri="{FF2B5EF4-FFF2-40B4-BE49-F238E27FC236}">
                <a16:creationId xmlns:a16="http://schemas.microsoft.com/office/drawing/2014/main" id="{329EA6F8-C720-C64F-8F56-586D9C3C7874}"/>
              </a:ext>
            </a:extLst>
          </p:cNvPr>
          <p:cNvSpPr txBox="1"/>
          <p:nvPr/>
        </p:nvSpPr>
        <p:spPr>
          <a:xfrm>
            <a:off x="4961964" y="6078070"/>
            <a:ext cx="1976718" cy="369332"/>
          </a:xfrm>
          <a:prstGeom prst="rect">
            <a:avLst/>
          </a:prstGeom>
          <a:noFill/>
        </p:spPr>
        <p:txBody>
          <a:bodyPr wrap="square" rtlCol="0">
            <a:spAutoFit/>
          </a:bodyPr>
          <a:lstStyle/>
          <a:p>
            <a:r>
              <a:rPr lang="ka-GE" b="1" dirty="0"/>
              <a:t>თბილისი, 2020</a:t>
            </a:r>
          </a:p>
        </p:txBody>
      </p:sp>
      <p:grpSp>
        <p:nvGrpSpPr>
          <p:cNvPr id="15" name="Group 14"/>
          <p:cNvGrpSpPr/>
          <p:nvPr/>
        </p:nvGrpSpPr>
        <p:grpSpPr>
          <a:xfrm>
            <a:off x="1941501" y="-122336"/>
            <a:ext cx="8692541" cy="2362150"/>
            <a:chOff x="1784794" y="-134302"/>
            <a:chExt cx="8692541" cy="2362150"/>
          </a:xfrm>
        </p:grpSpPr>
        <p:grpSp>
          <p:nvGrpSpPr>
            <p:cNvPr id="16" name="Group 15"/>
            <p:cNvGrpSpPr/>
            <p:nvPr/>
          </p:nvGrpSpPr>
          <p:grpSpPr>
            <a:xfrm>
              <a:off x="1784794" y="81488"/>
              <a:ext cx="8692541" cy="2146360"/>
              <a:chOff x="1838582" y="27700"/>
              <a:chExt cx="8692541" cy="214636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143" y="27700"/>
                <a:ext cx="1179980" cy="2146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l="8723" t="17426" r="8727" b="15549"/>
              <a:stretch>
                <a:fillRect/>
              </a:stretch>
            </p:blipFill>
            <p:spPr bwMode="auto">
              <a:xfrm>
                <a:off x="4187924" y="508449"/>
                <a:ext cx="1530448" cy="6221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419" y="305240"/>
                <a:ext cx="1021724" cy="1021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043" y="527871"/>
                <a:ext cx="732044" cy="806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6">
                <a:extLst>
                  <a:ext uri="{28A0092B-C50C-407E-A947-70E740481C1C}">
                    <a14:useLocalDpi xmlns:a14="http://schemas.microsoft.com/office/drawing/2010/main" val="0"/>
                  </a:ext>
                </a:extLst>
              </a:blip>
              <a:srcRect r="9242"/>
              <a:stretch>
                <a:fillRect/>
              </a:stretch>
            </p:blipFill>
            <p:spPr bwMode="auto">
              <a:xfrm>
                <a:off x="1838582" y="369064"/>
                <a:ext cx="1161265" cy="10477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3022" y="355118"/>
                <a:ext cx="1050533" cy="83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LOGO_GEC"/>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4973" y="-134302"/>
              <a:ext cx="1828776" cy="2015209"/>
            </a:xfrm>
            <a:prstGeom prst="rect">
              <a:avLst/>
            </a:prstGeom>
            <a:noFill/>
            <a:ln>
              <a:noFill/>
            </a:ln>
          </p:spPr>
        </p:pic>
      </p:grpSp>
      <p:sp>
        <p:nvSpPr>
          <p:cNvPr id="24" name="Rectangle 23"/>
          <p:cNvSpPr/>
          <p:nvPr/>
        </p:nvSpPr>
        <p:spPr>
          <a:xfrm>
            <a:off x="2216515" y="2189741"/>
            <a:ext cx="8142514"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ka-GE" sz="2800" b="1" dirty="0"/>
              <a:t>ტრენინგი: საჯარო პოლიტიკის ანალიზი</a:t>
            </a:r>
            <a:r>
              <a:rPr lang="en-US" sz="2800" b="1" dirty="0"/>
              <a:t>, </a:t>
            </a:r>
            <a:r>
              <a:rPr lang="ka-GE" sz="2800" b="1" dirty="0"/>
              <a:t>დაგეგმვა, მონიტორინგი და შეფასება</a:t>
            </a:r>
            <a:endParaRPr lang="en-GB" sz="2800" b="1" dirty="0"/>
          </a:p>
        </p:txBody>
      </p:sp>
    </p:spTree>
    <p:extLst>
      <p:ext uri="{BB962C8B-B14F-4D97-AF65-F5344CB8AC3E}">
        <p14:creationId xmlns:p14="http://schemas.microsoft.com/office/powerpoint/2010/main" val="179103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15466" y="482601"/>
            <a:ext cx="11173767" cy="330200"/>
          </a:xfrm>
          <a:ln/>
        </p:spPr>
        <p:txBody>
          <a:bodyPr>
            <a:noAutofit/>
          </a:bodyPr>
          <a:lstStyle/>
          <a:p>
            <a:pPr algn="ctr"/>
            <a:r>
              <a:rPr lang="ka-GE" sz="3200" b="1" dirty="0">
                <a:latin typeface="+mn-lt"/>
                <a:cs typeface="Times New Roman"/>
              </a:rPr>
              <a:t>სიტუაციის ანალიზი</a:t>
            </a:r>
            <a:r>
              <a:rPr lang="en-GB" sz="3200" b="1" dirty="0">
                <a:latin typeface="+mn-lt"/>
                <a:cs typeface="Times New Roman"/>
              </a:rPr>
              <a:t>* </a:t>
            </a:r>
            <a:br>
              <a:rPr lang="en-GB" sz="2400" b="1" dirty="0">
                <a:latin typeface="+mn-lt"/>
                <a:cs typeface="Times New Roman"/>
              </a:rPr>
            </a:br>
            <a:br>
              <a:rPr lang="en-GB" sz="2400" b="1" dirty="0">
                <a:latin typeface="+mn-lt"/>
                <a:cs typeface="Times New Roman"/>
              </a:rPr>
            </a:br>
            <a:r>
              <a:rPr lang="ka-GE" sz="2400" b="1" dirty="0">
                <a:latin typeface="+mn-lt"/>
                <a:cs typeface="Times New Roman"/>
              </a:rPr>
              <a:t>პრობლემის იდენტიფიცირება ემპირიულ მონაცემებზე დაყრდნობით</a:t>
            </a:r>
            <a:endParaRPr lang="en-GB" sz="2400" b="1" dirty="0">
              <a:latin typeface="+mn-lt"/>
              <a:cs typeface="Times New Roman"/>
            </a:endParaRPr>
          </a:p>
        </p:txBody>
      </p:sp>
      <p:sp>
        <p:nvSpPr>
          <p:cNvPr id="10" name="Rectangle 7">
            <a:extLst>
              <a:ext uri="{FF2B5EF4-FFF2-40B4-BE49-F238E27FC236}">
                <a16:creationId xmlns:a16="http://schemas.microsoft.com/office/drawing/2014/main" id="{15D667CA-87AF-4146-ADC3-44BB3E6967E3}"/>
              </a:ext>
            </a:extLst>
          </p:cNvPr>
          <p:cNvSpPr>
            <a:spLocks noChangeArrowheads="1"/>
          </p:cNvSpPr>
          <p:nvPr/>
        </p:nvSpPr>
        <p:spPr bwMode="auto">
          <a:xfrm>
            <a:off x="671536" y="1924636"/>
            <a:ext cx="11055134" cy="3785652"/>
          </a:xfrm>
          <a:prstGeom prst="rect">
            <a:avLst/>
          </a:prstGeom>
          <a:noFill/>
          <a:ln w="9525">
            <a:noFill/>
            <a:miter lim="800000"/>
            <a:headEnd/>
            <a:tailEnd/>
          </a:ln>
        </p:spPr>
        <p:txBody>
          <a:bodyPr wrap="square">
            <a:prstTxWarp prst="textNoShape">
              <a:avLst/>
            </a:prstTxWarp>
            <a:spAutoFit/>
          </a:bodyPr>
          <a:lstStyle/>
          <a:p>
            <a:pPr marL="285750" indent="-285750">
              <a:buFont typeface="Arial" panose="020B0604020202020204" pitchFamily="34" charset="0"/>
              <a:buChar char="•"/>
            </a:pPr>
            <a:r>
              <a:rPr lang="ka-GE" sz="2600" dirty="0"/>
              <a:t>არსებული სიტუაციის ანალიზისის შედეგად სასურველია პასუხები გაეცეს შემდეგ კითხვებს:</a:t>
            </a:r>
          </a:p>
          <a:p>
            <a:pPr marL="285750" indent="-285750">
              <a:buFont typeface="Arial" panose="020B0604020202020204" pitchFamily="34" charset="0"/>
              <a:buChar char="•"/>
            </a:pPr>
            <a:endParaRPr lang="en-US" sz="2800" dirty="0"/>
          </a:p>
          <a:p>
            <a:pPr marL="285750" lvl="0" indent="-285750">
              <a:buFont typeface="Wingdings" panose="05000000000000000000" pitchFamily="2" charset="2"/>
              <a:buChar char="Ø"/>
            </a:pPr>
            <a:r>
              <a:rPr lang="ka-GE" sz="2000" dirty="0"/>
              <a:t>რა სახის პრობლემასთან გვაქვს საქმე? </a:t>
            </a:r>
          </a:p>
          <a:p>
            <a:pPr marL="285750" lvl="0" indent="-285750">
              <a:buFont typeface="Wingdings" panose="05000000000000000000" pitchFamily="2" charset="2"/>
              <a:buChar char="Ø"/>
            </a:pPr>
            <a:r>
              <a:rPr lang="ka-GE" sz="2000" dirty="0"/>
              <a:t>როგორია პრობლემის მასშტაბი (ზომა) და როგორია მისი გავრცელება მთელს მოსახლეობაში?</a:t>
            </a:r>
          </a:p>
          <a:p>
            <a:pPr marL="285750" lvl="0" indent="-285750">
              <a:buFont typeface="Wingdings" panose="05000000000000000000" pitchFamily="2" charset="2"/>
              <a:buChar char="Ø"/>
            </a:pPr>
            <a:r>
              <a:rPr lang="ka-GE" sz="2000" dirty="0"/>
              <a:t>რა ფაქტორები შეიძლება იწვევდეს აღნიშნულ პრობლემას? </a:t>
            </a:r>
          </a:p>
          <a:p>
            <a:pPr marL="285750" lvl="0" indent="-285750">
              <a:buFont typeface="Wingdings" panose="05000000000000000000" pitchFamily="2" charset="2"/>
              <a:buChar char="Ø"/>
            </a:pPr>
            <a:r>
              <a:rPr lang="ka-GE" sz="2000" dirty="0"/>
              <a:t>რა არის პრობლემის წარმოშობისა და მისი წარმოშობის სიხშირის ალბათობა? </a:t>
            </a:r>
          </a:p>
          <a:p>
            <a:pPr marL="285750" lvl="0" indent="-285750">
              <a:buFont typeface="Wingdings" panose="05000000000000000000" pitchFamily="2" charset="2"/>
              <a:buChar char="Ø"/>
            </a:pPr>
            <a:r>
              <a:rPr lang="ka-GE" sz="2000" dirty="0"/>
              <a:t>ვისზე ახდენს პრობლემა გავლენას? </a:t>
            </a:r>
          </a:p>
          <a:p>
            <a:pPr marL="285750" lvl="0" indent="-285750">
              <a:buFont typeface="Wingdings" panose="05000000000000000000" pitchFamily="2" charset="2"/>
              <a:buChar char="Ø"/>
            </a:pPr>
            <a:r>
              <a:rPr lang="ka-GE" sz="2000" dirty="0"/>
              <a:t>ვის გააჩნია უნარი და შესაძლებლობა ყველაზე ეფექტურად მართოს ან გადაჭრას პრობლემა?</a:t>
            </a:r>
            <a:endParaRPr lang="en-US" sz="2000" dirty="0"/>
          </a:p>
        </p:txBody>
      </p:sp>
      <p:sp>
        <p:nvSpPr>
          <p:cNvPr id="2" name="TextBox 1">
            <a:extLst>
              <a:ext uri="{FF2B5EF4-FFF2-40B4-BE49-F238E27FC236}">
                <a16:creationId xmlns:a16="http://schemas.microsoft.com/office/drawing/2014/main" id="{3B4446B7-8B53-9146-94DD-52F60482008E}"/>
              </a:ext>
            </a:extLst>
          </p:cNvPr>
          <p:cNvSpPr txBox="1"/>
          <p:nvPr/>
        </p:nvSpPr>
        <p:spPr>
          <a:xfrm>
            <a:off x="671536" y="6365393"/>
            <a:ext cx="11055134" cy="369332"/>
          </a:xfrm>
          <a:prstGeom prst="rect">
            <a:avLst/>
          </a:prstGeom>
          <a:noFill/>
        </p:spPr>
        <p:txBody>
          <a:bodyPr wrap="square" rtlCol="0">
            <a:spAutoFit/>
          </a:bodyPr>
          <a:lstStyle/>
          <a:p>
            <a:r>
              <a:rPr lang="en-US" dirty="0"/>
              <a:t>* </a:t>
            </a:r>
            <a:r>
              <a:rPr lang="ka-GE" sz="1600" dirty="0"/>
              <a:t>წყარო: პოლიტიკის დაგეგმვის, მონიტორინგისა და შეფასების სახელმძღვანელო, 2020 წელი</a:t>
            </a:r>
            <a:endParaRPr lang="en-US" sz="1600" dirty="0"/>
          </a:p>
        </p:txBody>
      </p:sp>
    </p:spTree>
    <p:extLst>
      <p:ext uri="{BB962C8B-B14F-4D97-AF65-F5344CB8AC3E}">
        <p14:creationId xmlns:p14="http://schemas.microsoft.com/office/powerpoint/2010/main" val="4034314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17600" y="46300"/>
            <a:ext cx="10210800" cy="601073"/>
          </a:xfrm>
          <a:ln/>
        </p:spPr>
        <p:txBody>
          <a:bodyPr>
            <a:noAutofit/>
          </a:bodyPr>
          <a:lstStyle/>
          <a:p>
            <a:pPr algn="ctr"/>
            <a:r>
              <a:rPr lang="ka-GE" sz="2400" b="1" dirty="0">
                <a:latin typeface="+mn-lt"/>
                <a:cs typeface="Times New Roman"/>
              </a:rPr>
              <a:t>მონაცემთა წყაროები სიტუაციის ანალიზისთვის - ძლიერი და სუსტი მხარეები </a:t>
            </a:r>
            <a:endParaRPr lang="en-GB" sz="2400" b="1" dirty="0">
              <a:latin typeface="+mn-lt"/>
              <a:cs typeface="Times New Roman"/>
            </a:endParaRPr>
          </a:p>
        </p:txBody>
      </p:sp>
      <p:sp>
        <p:nvSpPr>
          <p:cNvPr id="197637" name="Rectangle 5"/>
          <p:cNvSpPr>
            <a:spLocks noGrp="1" noChangeArrowheads="1"/>
          </p:cNvSpPr>
          <p:nvPr>
            <p:ph idx="1"/>
          </p:nvPr>
        </p:nvSpPr>
        <p:spPr>
          <a:xfrm>
            <a:off x="186896" y="587330"/>
            <a:ext cx="3526237" cy="2328104"/>
          </a:xfrm>
          <a:noFill/>
          <a:ln w="12700">
            <a:solidFill>
              <a:schemeClr val="tx1"/>
            </a:solidFill>
            <a:miter lim="800000"/>
            <a:headEnd/>
            <a:tailEnd/>
          </a:ln>
        </p:spPr>
        <p:txBody>
          <a:bodyPr vert="horz" lIns="72000" tIns="72000" rIns="72000" bIns="72000" rtlCol="0">
            <a:noAutofit/>
          </a:bodyPr>
          <a:lstStyle/>
          <a:p>
            <a:pPr marL="609600" indent="-609600">
              <a:lnSpc>
                <a:spcPct val="100000"/>
              </a:lnSpc>
              <a:spcBef>
                <a:spcPts val="0"/>
              </a:spcBef>
              <a:buNone/>
            </a:pPr>
            <a:r>
              <a:rPr lang="ka-GE" sz="1600" b="1" dirty="0">
                <a:cs typeface="Times New Roman"/>
              </a:rPr>
              <a:t>მოსახლეობის აღწერა</a:t>
            </a:r>
            <a:endParaRPr lang="en-GB" sz="1600" b="1"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მთელი მოსახლეობის თითქმის 100%-იანი დაფარვა</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შედეგები სანდოა მცირე ტერიტორიის დონეზე</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მხოლოდ ყოველ ათ წელიწადში</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შედარებით შეზღუდული ინდიკატორების ნუსხა </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უკიდურესად ძვირი</a:t>
            </a:r>
            <a:endParaRPr lang="en-GB" sz="1600" dirty="0">
              <a:cs typeface="Times New Roman"/>
            </a:endParaRPr>
          </a:p>
        </p:txBody>
      </p:sp>
      <p:sp>
        <p:nvSpPr>
          <p:cNvPr id="197638" name="Rectangle 6"/>
          <p:cNvSpPr>
            <a:spLocks noChangeArrowheads="1"/>
          </p:cNvSpPr>
          <p:nvPr/>
        </p:nvSpPr>
        <p:spPr bwMode="auto">
          <a:xfrm>
            <a:off x="3825669" y="688928"/>
            <a:ext cx="4343846" cy="1973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გამოკითხვები/რაოდენობრივი კვლევები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მკაფიო კვლევითი ფოკუსი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ინდიკატორების ვრცელი ნუსხის შესაძლებლობა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ცდომილება შერჩევის დროს</a:t>
            </a:r>
            <a:endParaRPr lang="en-GB" sz="1600" dirty="0">
              <a:cs typeface="Times New Roman"/>
            </a:endParaRPr>
          </a:p>
          <a:p>
            <a:pPr marL="174625" indent="-174625" eaLnBrk="0" hangingPunct="0">
              <a:buClr>
                <a:srgbClr val="FFFFCC"/>
              </a:buClr>
            </a:pPr>
            <a:r>
              <a:rPr lang="en-GB" sz="1600" dirty="0">
                <a:cs typeface="Times New Roman"/>
              </a:rPr>
              <a:t>-  </a:t>
            </a:r>
            <a:r>
              <a:rPr lang="ka-GE" sz="1600" dirty="0">
                <a:cs typeface="Times New Roman"/>
              </a:rPr>
              <a:t>შედეგები ხშირად სანდო არ არის მცირე</a:t>
            </a:r>
            <a:r>
              <a:rPr lang="en-US" sz="1600" dirty="0">
                <a:cs typeface="Times New Roman"/>
              </a:rPr>
              <a:t> </a:t>
            </a:r>
            <a:r>
              <a:rPr lang="ka-GE" sz="1600" dirty="0">
                <a:cs typeface="Times New Roman"/>
              </a:rPr>
              <a:t>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ძალიან ძვირია</a:t>
            </a:r>
            <a:endParaRPr lang="en-GB" sz="1600" dirty="0">
              <a:cs typeface="Times New Roman"/>
            </a:endParaRPr>
          </a:p>
        </p:txBody>
      </p:sp>
      <p:sp>
        <p:nvSpPr>
          <p:cNvPr id="197639" name="Rectangle 7"/>
          <p:cNvSpPr>
            <a:spLocks noChangeArrowheads="1"/>
          </p:cNvSpPr>
          <p:nvPr/>
        </p:nvSpPr>
        <p:spPr bwMode="auto">
          <a:xfrm>
            <a:off x="55533" y="2981694"/>
            <a:ext cx="4537075" cy="27843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ადმინისტრაციული მონაცემები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საინტერესო მოსახლეობის/პოპულაციის თითქმის 100%-მდე დაფარვა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მუდმივად განახლებადი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შედეგები სანდოა მცირე 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უკვე შეგროვებულია საოპერაციო მიზნით</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ზოგი ინდიკატორი არაპირდაპირია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მომწოდებლების მხარდაჭერაზეა დამოკიდებული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დაცვა</a:t>
            </a:r>
            <a:endParaRPr lang="en-GB" sz="1600" dirty="0">
              <a:cs typeface="Times New Roman"/>
            </a:endParaRPr>
          </a:p>
        </p:txBody>
      </p:sp>
      <p:sp>
        <p:nvSpPr>
          <p:cNvPr id="7" name="Rectangle 6"/>
          <p:cNvSpPr/>
          <p:nvPr/>
        </p:nvSpPr>
        <p:spPr>
          <a:xfrm>
            <a:off x="4653732" y="2890420"/>
            <a:ext cx="3936648" cy="2616101"/>
          </a:xfrm>
          <a:prstGeom prst="rect">
            <a:avLst/>
          </a:prstGeom>
          <a:ln w="12700">
            <a:solidFill>
              <a:schemeClr val="tx1"/>
            </a:solidFill>
          </a:ln>
        </p:spPr>
        <p:txBody>
          <a:bodyPr wrap="square">
            <a:spAutoFit/>
          </a:bodyPr>
          <a:lstStyle/>
          <a:p>
            <a:pPr>
              <a:spcAft>
                <a:spcPts val="0"/>
              </a:spcAft>
              <a:defRPr/>
            </a:pPr>
            <a:r>
              <a:rPr lang="ka-GE" b="1" dirty="0">
                <a:latin typeface="+mn-lt"/>
                <a:ea typeface="Calibri" charset="0"/>
                <a:cs typeface="Times New Roman" charset="0"/>
              </a:rPr>
              <a:t>თვისებრივი მონაცემები </a:t>
            </a:r>
            <a:endParaRPr lang="en-US" b="1" dirty="0">
              <a:latin typeface="+mn-lt"/>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ჩაღრმავებული ინტერვიუები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ფოკუს-ჯგუფები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საკონსულტაციო მეთოდები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დაკვირვება / ჩართული-დაკვირვება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ეთნოგრაფია</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დოკუმენტური ანალიზი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ზეპირი ისტორიები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შემთხვევების ანალიზი/</a:t>
            </a:r>
            <a:r>
              <a:rPr lang="en-US" sz="1600" dirty="0">
                <a:ea typeface="Calibri" charset="0"/>
                <a:cs typeface="Times New Roman" charset="0"/>
              </a:rPr>
              <a:t>case studies</a:t>
            </a:r>
            <a:endParaRPr lang="en-GB" sz="1600" dirty="0">
              <a:ea typeface="Calibri" charset="0"/>
              <a:cs typeface="Times New Roman" charset="0"/>
            </a:endParaRPr>
          </a:p>
          <a:p>
            <a:pPr>
              <a:spcAft>
                <a:spcPts val="0"/>
              </a:spcAft>
              <a:defRPr/>
            </a:pPr>
            <a:endParaRPr lang="en-GB" b="1" dirty="0">
              <a:latin typeface="+mn-lt"/>
              <a:ea typeface="Calibri" charset="0"/>
              <a:cs typeface="Times New Roman" charset="0"/>
            </a:endParaRPr>
          </a:p>
        </p:txBody>
      </p:sp>
      <p:sp>
        <p:nvSpPr>
          <p:cNvPr id="3" name="TextBox 2"/>
          <p:cNvSpPr txBox="1"/>
          <p:nvPr/>
        </p:nvSpPr>
        <p:spPr>
          <a:xfrm>
            <a:off x="8625761" y="2160117"/>
            <a:ext cx="3354753" cy="3231654"/>
          </a:xfrm>
          <a:prstGeom prst="rect">
            <a:avLst/>
          </a:prstGeom>
          <a:noFill/>
          <a:ln w="12700">
            <a:solidFill>
              <a:schemeClr val="tx1"/>
            </a:solidFill>
          </a:ln>
        </p:spPr>
        <p:txBody>
          <a:bodyPr wrap="square" rtlCol="0">
            <a:spAutoFit/>
          </a:bodyPr>
          <a:lstStyle/>
          <a:p>
            <a:r>
              <a:rPr lang="ka-GE" b="1" dirty="0"/>
              <a:t>მტკიცებულების სინთეზი </a:t>
            </a:r>
            <a:endParaRPr lang="en-US" b="1" dirty="0"/>
          </a:p>
          <a:p>
            <a:pPr marL="136525" indent="-125413"/>
            <a:r>
              <a:rPr lang="en-US" sz="1700" b="1" dirty="0"/>
              <a:t>+ </a:t>
            </a:r>
            <a:r>
              <a:rPr lang="ka-GE" sz="1400" dirty="0"/>
              <a:t>არსებული მტკიცებულებების სრულყოფილი მიმოხილვა</a:t>
            </a:r>
            <a:endParaRPr lang="en-US" sz="1400" dirty="0"/>
          </a:p>
          <a:p>
            <a:pPr marL="185738" indent="-174625"/>
            <a:r>
              <a:rPr lang="en-US" sz="1400" dirty="0"/>
              <a:t>+ </a:t>
            </a:r>
            <a:r>
              <a:rPr lang="ka-GE" sz="1400" dirty="0"/>
              <a:t>უზრუნველყოფს მრავალი კვლევის მტკიცებულებების ერთიან ბალანსს </a:t>
            </a:r>
            <a:endParaRPr lang="en-US" sz="1400" dirty="0"/>
          </a:p>
          <a:p>
            <a:pPr marL="185738" indent="-174625"/>
            <a:r>
              <a:rPr lang="en-US" sz="1400" dirty="0"/>
              <a:t>+ </a:t>
            </a:r>
            <a:r>
              <a:rPr lang="ka-GE" sz="1400" dirty="0"/>
              <a:t>უზრუნველყოფს ზემოქმედების ზუსტ ანალიზს </a:t>
            </a:r>
            <a:r>
              <a:rPr lang="en-US" sz="1400" dirty="0"/>
              <a:t> </a:t>
            </a:r>
          </a:p>
          <a:p>
            <a:pPr marL="185738" indent="-174625"/>
            <a:r>
              <a:rPr lang="en-US" sz="1400" dirty="0"/>
              <a:t>+ </a:t>
            </a:r>
            <a:r>
              <a:rPr lang="ka-GE" sz="1400" dirty="0"/>
              <a:t>განსაზღვრავს ბარიერებს და წარმატების / წარუმატებლობის ფაქტორებს</a:t>
            </a:r>
            <a:endParaRPr lang="en-US" sz="1400" dirty="0"/>
          </a:p>
          <a:p>
            <a:pPr marL="136525" indent="-125413">
              <a:buFontTx/>
              <a:buChar char="-"/>
            </a:pPr>
            <a:r>
              <a:rPr lang="ka-GE" sz="1400" dirty="0"/>
              <a:t>შეიძლება იყოს ძვირი</a:t>
            </a:r>
          </a:p>
          <a:p>
            <a:pPr marL="136525" indent="-125413">
              <a:buFontTx/>
              <a:buChar char="-"/>
            </a:pPr>
            <a:r>
              <a:rPr lang="ka-GE" sz="1400" dirty="0"/>
              <a:t>შეგროვებას, ანალიზს და ხარისხის უზრუნველყოფას დიდი დრო სჭირდება  </a:t>
            </a:r>
            <a:endParaRPr lang="en-US" sz="1400" dirty="0"/>
          </a:p>
        </p:txBody>
      </p:sp>
      <p:sp>
        <p:nvSpPr>
          <p:cNvPr id="9" name="TextBox 8">
            <a:extLst>
              <a:ext uri="{FF2B5EF4-FFF2-40B4-BE49-F238E27FC236}">
                <a16:creationId xmlns:a16="http://schemas.microsoft.com/office/drawing/2014/main" id="{A777A2F2-B209-B748-ADA2-AC72DE9B0186}"/>
              </a:ext>
            </a:extLst>
          </p:cNvPr>
          <p:cNvSpPr txBox="1"/>
          <p:nvPr/>
        </p:nvSpPr>
        <p:spPr>
          <a:xfrm>
            <a:off x="8282051" y="587330"/>
            <a:ext cx="3802632" cy="1523494"/>
          </a:xfrm>
          <a:prstGeom prst="rect">
            <a:avLst/>
          </a:prstGeom>
          <a:noFill/>
          <a:ln w="12700">
            <a:solidFill>
              <a:schemeClr val="tx1"/>
            </a:solidFill>
          </a:ln>
        </p:spPr>
        <p:txBody>
          <a:bodyPr wrap="square" rtlCol="0">
            <a:spAutoFit/>
          </a:bodyPr>
          <a:lstStyle/>
          <a:p>
            <a:r>
              <a:rPr lang="ka-GE" sz="1400" b="1" dirty="0"/>
              <a:t>ექსპერიმენტები და კვაზი-ექსპერიმენტები</a:t>
            </a:r>
          </a:p>
          <a:p>
            <a:r>
              <a:rPr lang="en-US" sz="1900" dirty="0"/>
              <a:t>+ </a:t>
            </a:r>
            <a:r>
              <a:rPr lang="ka-GE" sz="1200" dirty="0"/>
              <a:t>უზრუნველყოფს ზემოქმედების ზუსტ შეფასებას </a:t>
            </a:r>
            <a:endParaRPr lang="en-US" sz="1200" dirty="0"/>
          </a:p>
          <a:p>
            <a:r>
              <a:rPr lang="en-US" sz="1200" dirty="0"/>
              <a:t>+ </a:t>
            </a:r>
            <a:r>
              <a:rPr lang="ka-GE" sz="1200" dirty="0"/>
              <a:t>უზრუნველყოფს წმინდა ზემოქმედების შედარებით მონაცემებს </a:t>
            </a:r>
            <a:endParaRPr lang="en-US" sz="1200" dirty="0"/>
          </a:p>
          <a:p>
            <a:pPr marL="136525" indent="-136525">
              <a:buFontTx/>
              <a:buChar char="-"/>
            </a:pPr>
            <a:r>
              <a:rPr lang="ka-GE" sz="1200" dirty="0"/>
              <a:t>შესაძლოა იყოს ძვირი</a:t>
            </a:r>
            <a:endParaRPr lang="en-US" sz="1200" dirty="0"/>
          </a:p>
          <a:p>
            <a:pPr marL="136525" indent="-136525">
              <a:buFontTx/>
              <a:buChar char="-"/>
            </a:pPr>
            <a:r>
              <a:rPr lang="ka-GE" sz="1200" dirty="0"/>
              <a:t>შეგროვებას, ანალიზს და ხარისხის უზრუნველყოფას დიდი დრო სჭირდება</a:t>
            </a:r>
            <a:endParaRPr lang="en-GB" sz="1200" dirty="0">
              <a:solidFill>
                <a:srgbClr val="000000"/>
              </a:solidFill>
              <a:ea typeface="Calibri" charset="0"/>
              <a:cs typeface="Times New Roman" pitchFamily="18" charset="0"/>
            </a:endParaRPr>
          </a:p>
        </p:txBody>
      </p:sp>
      <p:sp>
        <p:nvSpPr>
          <p:cNvPr id="4" name="TextBox 3">
            <a:extLst>
              <a:ext uri="{FF2B5EF4-FFF2-40B4-BE49-F238E27FC236}">
                <a16:creationId xmlns:a16="http://schemas.microsoft.com/office/drawing/2014/main" id="{07EC8321-22AC-0547-9579-A534199E0E17}"/>
              </a:ext>
            </a:extLst>
          </p:cNvPr>
          <p:cNvSpPr txBox="1"/>
          <p:nvPr/>
        </p:nvSpPr>
        <p:spPr>
          <a:xfrm>
            <a:off x="8837247" y="5478328"/>
            <a:ext cx="3354753" cy="1046440"/>
          </a:xfrm>
          <a:prstGeom prst="rect">
            <a:avLst/>
          </a:prstGeom>
          <a:noFill/>
          <a:ln w="12700">
            <a:solidFill>
              <a:schemeClr val="tx1"/>
            </a:solidFill>
          </a:ln>
        </p:spPr>
        <p:txBody>
          <a:bodyPr wrap="square" rtlCol="0">
            <a:spAutoFit/>
          </a:bodyPr>
          <a:lstStyle/>
          <a:p>
            <a:r>
              <a:rPr lang="ka-GE" sz="1200" b="1" dirty="0"/>
              <a:t>მონაცემთა გლობალური ელექტრონული ბაზა </a:t>
            </a:r>
            <a:endParaRPr lang="en-US" sz="1200" dirty="0"/>
          </a:p>
          <a:p>
            <a:r>
              <a:rPr lang="en-US" sz="1200" b="1" dirty="0"/>
              <a:t>+ </a:t>
            </a:r>
            <a:r>
              <a:rPr lang="ka-GE" sz="1200" dirty="0"/>
              <a:t>მტკიცებულებების მოცვა მსოფლიოს მასშტაბით</a:t>
            </a:r>
            <a:endParaRPr lang="en-US" sz="1200" dirty="0"/>
          </a:p>
          <a:p>
            <a:r>
              <a:rPr lang="en-US" sz="1200" dirty="0"/>
              <a:t>+ </a:t>
            </a:r>
            <a:r>
              <a:rPr lang="ka-GE" sz="1200" dirty="0"/>
              <a:t>მუდმივი განახლება</a:t>
            </a:r>
            <a:endParaRPr lang="en-US" sz="1200" dirty="0"/>
          </a:p>
          <a:p>
            <a:r>
              <a:rPr lang="en-US" sz="1400" dirty="0"/>
              <a:t>- </a:t>
            </a:r>
            <a:r>
              <a:rPr lang="ka-GE" sz="1200" dirty="0"/>
              <a:t>წვდომა მოითხოვს დამატებით ფინანსებს</a:t>
            </a:r>
            <a:endParaRPr lang="en-US" sz="1200" dirty="0"/>
          </a:p>
        </p:txBody>
      </p:sp>
    </p:spTree>
    <p:extLst>
      <p:ext uri="{BB962C8B-B14F-4D97-AF65-F5344CB8AC3E}">
        <p14:creationId xmlns:p14="http://schemas.microsoft.com/office/powerpoint/2010/main" val="232249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7">
                                            <p:bg/>
                                          </p:spTgt>
                                        </p:tgtEl>
                                        <p:attrNameLst>
                                          <p:attrName>style.visibility</p:attrName>
                                        </p:attrNameLst>
                                      </p:cBhvr>
                                      <p:to>
                                        <p:strVal val="visible"/>
                                      </p:to>
                                    </p:set>
                                    <p:animEffect transition="in" filter="fade">
                                      <p:cBhvr>
                                        <p:cTn id="7" dur="250"/>
                                        <p:tgtEl>
                                          <p:spTgt spid="1976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7">
                                            <p:txEl>
                                              <p:pRg st="0" end="0"/>
                                            </p:txEl>
                                          </p:spTgt>
                                        </p:tgtEl>
                                        <p:attrNameLst>
                                          <p:attrName>style.visibility</p:attrName>
                                        </p:attrNameLst>
                                      </p:cBhvr>
                                      <p:to>
                                        <p:strVal val="visible"/>
                                      </p:to>
                                    </p:set>
                                    <p:animEffect transition="in" filter="fade">
                                      <p:cBhvr>
                                        <p:cTn id="10" dur="250"/>
                                        <p:tgtEl>
                                          <p:spTgt spid="1976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7">
                                            <p:txEl>
                                              <p:pRg st="1" end="1"/>
                                            </p:txEl>
                                          </p:spTgt>
                                        </p:tgtEl>
                                        <p:attrNameLst>
                                          <p:attrName>style.visibility</p:attrName>
                                        </p:attrNameLst>
                                      </p:cBhvr>
                                      <p:to>
                                        <p:strVal val="visible"/>
                                      </p:to>
                                    </p:set>
                                    <p:animEffect transition="in" filter="fade">
                                      <p:cBhvr>
                                        <p:cTn id="13" dur="250"/>
                                        <p:tgtEl>
                                          <p:spTgt spid="19763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7">
                                            <p:txEl>
                                              <p:pRg st="2" end="2"/>
                                            </p:txEl>
                                          </p:spTgt>
                                        </p:tgtEl>
                                        <p:attrNameLst>
                                          <p:attrName>style.visibility</p:attrName>
                                        </p:attrNameLst>
                                      </p:cBhvr>
                                      <p:to>
                                        <p:strVal val="visible"/>
                                      </p:to>
                                    </p:set>
                                    <p:animEffect transition="in" filter="fade">
                                      <p:cBhvr>
                                        <p:cTn id="16" dur="250"/>
                                        <p:tgtEl>
                                          <p:spTgt spid="19763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250"/>
                                        <p:tgtEl>
                                          <p:spTgt spid="19763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7637">
                                            <p:txEl>
                                              <p:pRg st="4" end="4"/>
                                            </p:txEl>
                                          </p:spTgt>
                                        </p:tgtEl>
                                        <p:attrNameLst>
                                          <p:attrName>style.visibility</p:attrName>
                                        </p:attrNameLst>
                                      </p:cBhvr>
                                      <p:to>
                                        <p:strVal val="visible"/>
                                      </p:to>
                                    </p:set>
                                    <p:animEffect transition="in" filter="fade">
                                      <p:cBhvr>
                                        <p:cTn id="22" dur="250"/>
                                        <p:tgtEl>
                                          <p:spTgt spid="19763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7637">
                                            <p:txEl>
                                              <p:pRg st="5" end="5"/>
                                            </p:txEl>
                                          </p:spTgt>
                                        </p:tgtEl>
                                        <p:attrNameLst>
                                          <p:attrName>style.visibility</p:attrName>
                                        </p:attrNameLst>
                                      </p:cBhvr>
                                      <p:to>
                                        <p:strVal val="visible"/>
                                      </p:to>
                                    </p:set>
                                    <p:animEffect transition="in" filter="fade">
                                      <p:cBhvr>
                                        <p:cTn id="25" dur="250"/>
                                        <p:tgtEl>
                                          <p:spTgt spid="19763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7638"/>
                                        </p:tgtEl>
                                        <p:attrNameLst>
                                          <p:attrName>style.visibility</p:attrName>
                                        </p:attrNameLst>
                                      </p:cBhvr>
                                      <p:to>
                                        <p:strVal val="visible"/>
                                      </p:to>
                                    </p:set>
                                    <p:animEffect transition="in" filter="fade">
                                      <p:cBhvr>
                                        <p:cTn id="30" dur="250"/>
                                        <p:tgtEl>
                                          <p:spTgt spid="197638"/>
                                        </p:tgtEl>
                                      </p:cBhvr>
                                    </p:animEffect>
                                  </p:childTnLst>
                                </p:cTn>
                              </p:par>
                              <p:par>
                                <p:cTn id="31" presetID="10" presetClass="entr" presetSubtype="0" fill="hold" nodeType="withEffect">
                                  <p:stCondLst>
                                    <p:cond delay="0"/>
                                  </p:stCondLst>
                                  <p:childTnLst>
                                    <p:set>
                                      <p:cBhvr>
                                        <p:cTn id="32" dur="1" fill="hold">
                                          <p:stCondLst>
                                            <p:cond delay="0"/>
                                          </p:stCondLst>
                                        </p:cTn>
                                        <p:tgtEl>
                                          <p:spTgt spid="197638">
                                            <p:txEl>
                                              <p:pRg st="0" end="0"/>
                                            </p:txEl>
                                          </p:spTgt>
                                        </p:tgtEl>
                                        <p:attrNameLst>
                                          <p:attrName>style.visibility</p:attrName>
                                        </p:attrNameLst>
                                      </p:cBhvr>
                                      <p:to>
                                        <p:strVal val="visible"/>
                                      </p:to>
                                    </p:set>
                                    <p:animEffect transition="in" filter="fade">
                                      <p:cBhvr>
                                        <p:cTn id="33" dur="250"/>
                                        <p:tgtEl>
                                          <p:spTgt spid="197638">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7638">
                                            <p:txEl>
                                              <p:pRg st="1" end="1"/>
                                            </p:txEl>
                                          </p:spTgt>
                                        </p:tgtEl>
                                        <p:attrNameLst>
                                          <p:attrName>style.visibility</p:attrName>
                                        </p:attrNameLst>
                                      </p:cBhvr>
                                      <p:to>
                                        <p:strVal val="visible"/>
                                      </p:to>
                                    </p:set>
                                    <p:animEffect transition="in" filter="fade">
                                      <p:cBhvr>
                                        <p:cTn id="36" dur="250"/>
                                        <p:tgtEl>
                                          <p:spTgt spid="197638">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97638">
                                            <p:txEl>
                                              <p:pRg st="2" end="2"/>
                                            </p:txEl>
                                          </p:spTgt>
                                        </p:tgtEl>
                                        <p:attrNameLst>
                                          <p:attrName>style.visibility</p:attrName>
                                        </p:attrNameLst>
                                      </p:cBhvr>
                                      <p:to>
                                        <p:strVal val="visible"/>
                                      </p:to>
                                    </p:set>
                                    <p:animEffect transition="in" filter="fade">
                                      <p:cBhvr>
                                        <p:cTn id="39" dur="250"/>
                                        <p:tgtEl>
                                          <p:spTgt spid="197638">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97638">
                                            <p:txEl>
                                              <p:pRg st="3" end="3"/>
                                            </p:txEl>
                                          </p:spTgt>
                                        </p:tgtEl>
                                        <p:attrNameLst>
                                          <p:attrName>style.visibility</p:attrName>
                                        </p:attrNameLst>
                                      </p:cBhvr>
                                      <p:to>
                                        <p:strVal val="visible"/>
                                      </p:to>
                                    </p:set>
                                    <p:animEffect transition="in" filter="fade">
                                      <p:cBhvr>
                                        <p:cTn id="42" dur="250"/>
                                        <p:tgtEl>
                                          <p:spTgt spid="197638">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97638">
                                            <p:txEl>
                                              <p:pRg st="4" end="4"/>
                                            </p:txEl>
                                          </p:spTgt>
                                        </p:tgtEl>
                                        <p:attrNameLst>
                                          <p:attrName>style.visibility</p:attrName>
                                        </p:attrNameLst>
                                      </p:cBhvr>
                                      <p:to>
                                        <p:strVal val="visible"/>
                                      </p:to>
                                    </p:set>
                                    <p:animEffect transition="in" filter="fade">
                                      <p:cBhvr>
                                        <p:cTn id="45" dur="250"/>
                                        <p:tgtEl>
                                          <p:spTgt spid="197638">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7638">
                                            <p:txEl>
                                              <p:pRg st="5" end="5"/>
                                            </p:txEl>
                                          </p:spTgt>
                                        </p:tgtEl>
                                        <p:attrNameLst>
                                          <p:attrName>style.visibility</p:attrName>
                                        </p:attrNameLst>
                                      </p:cBhvr>
                                      <p:to>
                                        <p:strVal val="visible"/>
                                      </p:to>
                                    </p:set>
                                    <p:animEffect transition="in" filter="fade">
                                      <p:cBhvr>
                                        <p:cTn id="48" dur="250"/>
                                        <p:tgtEl>
                                          <p:spTgt spid="19763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7639"/>
                                        </p:tgtEl>
                                        <p:attrNameLst>
                                          <p:attrName>style.visibility</p:attrName>
                                        </p:attrNameLst>
                                      </p:cBhvr>
                                      <p:to>
                                        <p:strVal val="visible"/>
                                      </p:to>
                                    </p:set>
                                    <p:animEffect transition="in" filter="fade">
                                      <p:cBhvr>
                                        <p:cTn id="53" dur="250"/>
                                        <p:tgtEl>
                                          <p:spTgt spid="197639"/>
                                        </p:tgtEl>
                                      </p:cBhvr>
                                    </p:animEffect>
                                  </p:childTnLst>
                                </p:cTn>
                              </p:par>
                              <p:par>
                                <p:cTn id="54" presetID="10" presetClass="entr" presetSubtype="0" fill="hold" nodeType="withEffect">
                                  <p:stCondLst>
                                    <p:cond delay="0"/>
                                  </p:stCondLst>
                                  <p:childTnLst>
                                    <p:set>
                                      <p:cBhvr>
                                        <p:cTn id="55" dur="1" fill="hold">
                                          <p:stCondLst>
                                            <p:cond delay="0"/>
                                          </p:stCondLst>
                                        </p:cTn>
                                        <p:tgtEl>
                                          <p:spTgt spid="197639">
                                            <p:txEl>
                                              <p:pRg st="0" end="0"/>
                                            </p:txEl>
                                          </p:spTgt>
                                        </p:tgtEl>
                                        <p:attrNameLst>
                                          <p:attrName>style.visibility</p:attrName>
                                        </p:attrNameLst>
                                      </p:cBhvr>
                                      <p:to>
                                        <p:strVal val="visible"/>
                                      </p:to>
                                    </p:set>
                                    <p:animEffect transition="in" filter="fade">
                                      <p:cBhvr>
                                        <p:cTn id="56" dur="250"/>
                                        <p:tgtEl>
                                          <p:spTgt spid="197639">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97639">
                                            <p:txEl>
                                              <p:pRg st="1" end="1"/>
                                            </p:txEl>
                                          </p:spTgt>
                                        </p:tgtEl>
                                        <p:attrNameLst>
                                          <p:attrName>style.visibility</p:attrName>
                                        </p:attrNameLst>
                                      </p:cBhvr>
                                      <p:to>
                                        <p:strVal val="visible"/>
                                      </p:to>
                                    </p:set>
                                    <p:animEffect transition="in" filter="fade">
                                      <p:cBhvr>
                                        <p:cTn id="59" dur="250"/>
                                        <p:tgtEl>
                                          <p:spTgt spid="197639">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97639">
                                            <p:txEl>
                                              <p:pRg st="2" end="2"/>
                                            </p:txEl>
                                          </p:spTgt>
                                        </p:tgtEl>
                                        <p:attrNameLst>
                                          <p:attrName>style.visibility</p:attrName>
                                        </p:attrNameLst>
                                      </p:cBhvr>
                                      <p:to>
                                        <p:strVal val="visible"/>
                                      </p:to>
                                    </p:set>
                                    <p:animEffect transition="in" filter="fade">
                                      <p:cBhvr>
                                        <p:cTn id="62" dur="250"/>
                                        <p:tgtEl>
                                          <p:spTgt spid="197639">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97639">
                                            <p:txEl>
                                              <p:pRg st="3" end="3"/>
                                            </p:txEl>
                                          </p:spTgt>
                                        </p:tgtEl>
                                        <p:attrNameLst>
                                          <p:attrName>style.visibility</p:attrName>
                                        </p:attrNameLst>
                                      </p:cBhvr>
                                      <p:to>
                                        <p:strVal val="visible"/>
                                      </p:to>
                                    </p:set>
                                    <p:animEffect transition="in" filter="fade">
                                      <p:cBhvr>
                                        <p:cTn id="65" dur="250"/>
                                        <p:tgtEl>
                                          <p:spTgt spid="197639">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97639">
                                            <p:txEl>
                                              <p:pRg st="4" end="4"/>
                                            </p:txEl>
                                          </p:spTgt>
                                        </p:tgtEl>
                                        <p:attrNameLst>
                                          <p:attrName>style.visibility</p:attrName>
                                        </p:attrNameLst>
                                      </p:cBhvr>
                                      <p:to>
                                        <p:strVal val="visible"/>
                                      </p:to>
                                    </p:set>
                                    <p:animEffect transition="in" filter="fade">
                                      <p:cBhvr>
                                        <p:cTn id="68" dur="250"/>
                                        <p:tgtEl>
                                          <p:spTgt spid="197639">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97639">
                                            <p:txEl>
                                              <p:pRg st="5" end="5"/>
                                            </p:txEl>
                                          </p:spTgt>
                                        </p:tgtEl>
                                        <p:attrNameLst>
                                          <p:attrName>style.visibility</p:attrName>
                                        </p:attrNameLst>
                                      </p:cBhvr>
                                      <p:to>
                                        <p:strVal val="visible"/>
                                      </p:to>
                                    </p:set>
                                    <p:animEffect transition="in" filter="fade">
                                      <p:cBhvr>
                                        <p:cTn id="71" dur="250"/>
                                        <p:tgtEl>
                                          <p:spTgt spid="197639">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97639">
                                            <p:txEl>
                                              <p:pRg st="6" end="6"/>
                                            </p:txEl>
                                          </p:spTgt>
                                        </p:tgtEl>
                                        <p:attrNameLst>
                                          <p:attrName>style.visibility</p:attrName>
                                        </p:attrNameLst>
                                      </p:cBhvr>
                                      <p:to>
                                        <p:strVal val="visible"/>
                                      </p:to>
                                    </p:set>
                                    <p:animEffect transition="in" filter="fade">
                                      <p:cBhvr>
                                        <p:cTn id="74" dur="250"/>
                                        <p:tgtEl>
                                          <p:spTgt spid="197639">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7639">
                                            <p:txEl>
                                              <p:pRg st="7" end="7"/>
                                            </p:txEl>
                                          </p:spTgt>
                                        </p:tgtEl>
                                        <p:attrNameLst>
                                          <p:attrName>style.visibility</p:attrName>
                                        </p:attrNameLst>
                                      </p:cBhvr>
                                      <p:to>
                                        <p:strVal val="visible"/>
                                      </p:to>
                                    </p:set>
                                    <p:animEffect transition="in" filter="fade">
                                      <p:cBhvr>
                                        <p:cTn id="77" dur="250"/>
                                        <p:tgtEl>
                                          <p:spTgt spid="19763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nimBg="1"/>
      <p:bldP spid="197638" grpId="0" animBg="1"/>
      <p:bldP spid="197639" grpId="0" animBg="1"/>
      <p:bldP spid="7" grpId="0" animBg="1"/>
      <p:bldP spid="3" grpId="0" animBg="1"/>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B57F-D585-394D-9040-22E7AEA9A08B}"/>
              </a:ext>
            </a:extLst>
          </p:cNvPr>
          <p:cNvSpPr>
            <a:spLocks noGrp="1"/>
          </p:cNvSpPr>
          <p:nvPr>
            <p:ph type="title"/>
          </p:nvPr>
        </p:nvSpPr>
        <p:spPr>
          <a:xfrm>
            <a:off x="1072673" y="-17343"/>
            <a:ext cx="10515600" cy="1325563"/>
          </a:xfrm>
        </p:spPr>
        <p:txBody>
          <a:bodyPr>
            <a:normAutofit/>
          </a:bodyPr>
          <a:lstStyle/>
          <a:p>
            <a:pPr algn="ctr"/>
            <a:r>
              <a:rPr lang="ka-GE" sz="4000" b="1" dirty="0">
                <a:solidFill>
                  <a:srgbClr val="000000"/>
                </a:solidFill>
                <a:ea typeface="ＭＳ Ｐゴシック" pitchFamily="-103" charset="-128"/>
                <a:cs typeface="ＭＳ Ｐゴシック" pitchFamily="-103" charset="-128"/>
              </a:rPr>
              <a:t>ქეისი:</a:t>
            </a:r>
            <a:br>
              <a:rPr lang="ka-GE" sz="4000" b="1" dirty="0">
                <a:solidFill>
                  <a:srgbClr val="000000"/>
                </a:solidFill>
                <a:ea typeface="ＭＳ Ｐゴシック" pitchFamily="-103" charset="-128"/>
                <a:cs typeface="ＭＳ Ｐゴシック" pitchFamily="-103" charset="-128"/>
              </a:rPr>
            </a:br>
            <a:r>
              <a:rPr lang="ka-GE" sz="3600" b="1" dirty="0"/>
              <a:t>საქართველოს სტრატეგიის სიტუაციის ანალიზი</a:t>
            </a:r>
            <a:endParaRPr lang="en-US" sz="4000" dirty="0"/>
          </a:p>
        </p:txBody>
      </p:sp>
      <p:sp>
        <p:nvSpPr>
          <p:cNvPr id="4" name="TextBox 3">
            <a:extLst>
              <a:ext uri="{FF2B5EF4-FFF2-40B4-BE49-F238E27FC236}">
                <a16:creationId xmlns:a16="http://schemas.microsoft.com/office/drawing/2014/main" id="{271A4FF8-8BD1-F441-BC51-14F6068D5AD5}"/>
              </a:ext>
            </a:extLst>
          </p:cNvPr>
          <p:cNvSpPr txBox="1"/>
          <p:nvPr/>
        </p:nvSpPr>
        <p:spPr>
          <a:xfrm>
            <a:off x="106713" y="1533113"/>
            <a:ext cx="12192000" cy="5232202"/>
          </a:xfrm>
          <a:prstGeom prst="rect">
            <a:avLst/>
          </a:prstGeom>
          <a:noFill/>
        </p:spPr>
        <p:txBody>
          <a:bodyPr wrap="square" rtlCol="0">
            <a:spAutoFit/>
          </a:bodyPr>
          <a:lstStyle/>
          <a:p>
            <a:pPr lvl="0">
              <a:lnSpc>
                <a:spcPct val="150000"/>
              </a:lnSpc>
            </a:pPr>
            <a:r>
              <a:rPr lang="en-US" sz="2400" dirty="0"/>
              <a:t>1. </a:t>
            </a:r>
            <a:r>
              <a:rPr lang="ka-GE" sz="2400" dirty="0"/>
              <a:t>წაიკითხეთ სიტუაციის ანალიზის ნიმუში საქართველოს </a:t>
            </a:r>
            <a:r>
              <a:rPr lang="ka-GE" sz="2400" dirty="0" err="1"/>
              <a:t>საექთნო</a:t>
            </a:r>
            <a:r>
              <a:rPr lang="ka-GE" sz="2400" dirty="0"/>
              <a:t> სტრატეგიიდან</a:t>
            </a:r>
            <a:r>
              <a:rPr lang="en-US" sz="2400" dirty="0"/>
              <a:t>.</a:t>
            </a:r>
          </a:p>
          <a:p>
            <a:pPr lvl="0">
              <a:lnSpc>
                <a:spcPct val="150000"/>
              </a:lnSpc>
            </a:pPr>
            <a:r>
              <a:rPr lang="en-GB" sz="2400" dirty="0"/>
              <a:t>2. </a:t>
            </a:r>
            <a:r>
              <a:rPr lang="ka-GE" sz="2400" dirty="0"/>
              <a:t>ჯგუფებში განიხილეთ შემდეგი კითხვები</a:t>
            </a:r>
            <a:r>
              <a:rPr lang="en-GB" sz="2400" dirty="0"/>
              <a:t>:</a:t>
            </a:r>
            <a:endParaRPr lang="en-US" sz="2400" dirty="0"/>
          </a:p>
          <a:p>
            <a:pPr marL="989013" lvl="0" indent="-330200">
              <a:buFont typeface="+mj-lt"/>
              <a:buAutoNum type="arabicParenR"/>
            </a:pPr>
            <a:r>
              <a:rPr lang="ka-GE" sz="2000" dirty="0"/>
              <a:t>რა ტიპის პრობლემასთან გვაქვს საქმე</a:t>
            </a:r>
            <a:r>
              <a:rPr lang="en-US" sz="2000" dirty="0"/>
              <a:t>?</a:t>
            </a:r>
          </a:p>
          <a:p>
            <a:pPr marL="989013" lvl="0" indent="-330200">
              <a:buFont typeface="+mj-lt"/>
              <a:buAutoNum type="arabicParenR"/>
            </a:pPr>
            <a:r>
              <a:rPr lang="ka-GE" sz="2000" dirty="0"/>
              <a:t>როგორია პრობლემის მასშტაბი (ზომა) და მისი გავრცელება მთელ მოსახლეობაში</a:t>
            </a:r>
            <a:r>
              <a:rPr lang="en-US" sz="2000" dirty="0"/>
              <a:t>?</a:t>
            </a:r>
          </a:p>
          <a:p>
            <a:pPr marL="989013" lvl="0" indent="-330200">
              <a:buFont typeface="+mj-lt"/>
              <a:buAutoNum type="arabicParenR"/>
            </a:pPr>
            <a:r>
              <a:rPr lang="ka-GE" sz="2000" dirty="0"/>
              <a:t>რა ფაქტორებმი შეიძლება იწვევდეს ამ პრობლემას</a:t>
            </a:r>
            <a:r>
              <a:rPr lang="en-US" sz="2000" dirty="0"/>
              <a:t>?</a:t>
            </a:r>
          </a:p>
          <a:p>
            <a:pPr marL="989013" lvl="0" indent="-330200">
              <a:buFont typeface="+mj-lt"/>
              <a:buAutoNum type="arabicParenR"/>
            </a:pPr>
            <a:r>
              <a:rPr lang="ka-GE" sz="2000" dirty="0"/>
              <a:t>ვისზე და რაზე ახდენს გავლენას ეს პრობლემა</a:t>
            </a:r>
            <a:r>
              <a:rPr lang="en-US" sz="2000" dirty="0"/>
              <a:t>?</a:t>
            </a:r>
          </a:p>
          <a:p>
            <a:pPr marL="989013" lvl="0" indent="-330200">
              <a:buFont typeface="+mj-lt"/>
              <a:buAutoNum type="arabicParenR"/>
            </a:pPr>
            <a:r>
              <a:rPr lang="ka-GE" sz="2000" dirty="0"/>
              <a:t>რა სახის მონაცემებია გამოყენებული და რომელი წყაროებიდან</a:t>
            </a:r>
            <a:r>
              <a:rPr lang="en-US" sz="2000" dirty="0"/>
              <a:t>?</a:t>
            </a:r>
          </a:p>
          <a:p>
            <a:pPr lvl="0">
              <a:lnSpc>
                <a:spcPct val="150000"/>
              </a:lnSpc>
            </a:pPr>
            <a:r>
              <a:rPr lang="en-GB" sz="2400" dirty="0"/>
              <a:t>3. </a:t>
            </a:r>
            <a:r>
              <a:rPr lang="ka-GE" sz="2400" dirty="0"/>
              <a:t>შეარჩიეთ გუნდის ლიდერი მე-4  და მე-5 პუნქტებისთვის</a:t>
            </a:r>
          </a:p>
          <a:p>
            <a:pPr marL="271463" lvl="0" indent="-271463">
              <a:lnSpc>
                <a:spcPct val="150000"/>
              </a:lnSpc>
            </a:pPr>
            <a:r>
              <a:rPr lang="en-GB" sz="2400" dirty="0"/>
              <a:t>4. </a:t>
            </a:r>
            <a:r>
              <a:rPr lang="ka-GE" sz="2400" dirty="0"/>
              <a:t>როდესაც უპასუხებთ ზემოთ აღნიშნულ კითხვებს, </a:t>
            </a:r>
            <a:r>
              <a:rPr lang="en-GB" sz="2400" dirty="0"/>
              <a:t> </a:t>
            </a:r>
            <a:r>
              <a:rPr lang="ka-GE" sz="2400" dirty="0"/>
              <a:t>ხაზი გაუსვით/მონიშნეთ შესაბამისი წინადადებები ტექსტში და დანომრეთ შესაბამისად. </a:t>
            </a:r>
            <a:endParaRPr lang="en-US" sz="2400" dirty="0"/>
          </a:p>
          <a:p>
            <a:pPr>
              <a:lnSpc>
                <a:spcPct val="150000"/>
              </a:lnSpc>
            </a:pPr>
            <a:r>
              <a:rPr lang="en-GB" sz="2400" dirty="0"/>
              <a:t>5. </a:t>
            </a:r>
            <a:r>
              <a:rPr lang="ka-GE" sz="2400" dirty="0"/>
              <a:t>გააცანით თქვენი პასუხები აუდიტორიას</a:t>
            </a:r>
            <a:endParaRPr lang="en-US" sz="2400" dirty="0"/>
          </a:p>
          <a:p>
            <a:endParaRPr lang="en-US" dirty="0"/>
          </a:p>
        </p:txBody>
      </p:sp>
      <p:pic>
        <p:nvPicPr>
          <p:cNvPr id="5" name="Picture 4">
            <a:extLst>
              <a:ext uri="{FF2B5EF4-FFF2-40B4-BE49-F238E27FC236}">
                <a16:creationId xmlns:a16="http://schemas.microsoft.com/office/drawing/2014/main" id="{A53C162F-BE07-4F9B-85C5-76C70E628CD5}"/>
              </a:ext>
            </a:extLst>
          </p:cNvPr>
          <p:cNvPicPr>
            <a:picLocks noChangeAspect="1"/>
          </p:cNvPicPr>
          <p:nvPr/>
        </p:nvPicPr>
        <p:blipFill>
          <a:blip r:embed="rId2"/>
          <a:stretch>
            <a:fillRect/>
          </a:stretch>
        </p:blipFill>
        <p:spPr>
          <a:xfrm>
            <a:off x="9510078" y="5324886"/>
            <a:ext cx="2681922" cy="1533113"/>
          </a:xfrm>
          <a:prstGeom prst="rect">
            <a:avLst/>
          </a:prstGeom>
        </p:spPr>
      </p:pic>
    </p:spTree>
    <p:extLst>
      <p:ext uri="{BB962C8B-B14F-4D97-AF65-F5344CB8AC3E}">
        <p14:creationId xmlns:p14="http://schemas.microsoft.com/office/powerpoint/2010/main" val="373717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8064" y="310897"/>
            <a:ext cx="4821935" cy="983460"/>
          </a:xfrm>
        </p:spPr>
        <p:txBody>
          <a:bodyPr>
            <a:noAutofit/>
          </a:bodyPr>
          <a:lstStyle/>
          <a:p>
            <a:pPr algn="ctr"/>
            <a:r>
              <a:rPr lang="ka-GE" altLang="en-US" sz="3200" b="1" dirty="0">
                <a:latin typeface="+mn-lt"/>
              </a:rPr>
              <a:t>პრობლემის ხის ანალიზი</a:t>
            </a:r>
            <a:endParaRPr lang="en-GB" altLang="en-US" sz="3200" b="1" dirty="0">
              <a:latin typeface="+mn-lt"/>
            </a:endParaRPr>
          </a:p>
        </p:txBody>
      </p:sp>
      <p:sp>
        <p:nvSpPr>
          <p:cNvPr id="4" name="Content Placeholder 3"/>
          <p:cNvSpPr>
            <a:spLocks noGrp="1"/>
          </p:cNvSpPr>
          <p:nvPr>
            <p:ph idx="1"/>
          </p:nvPr>
        </p:nvSpPr>
        <p:spPr>
          <a:xfrm>
            <a:off x="419100" y="1527895"/>
            <a:ext cx="4584700" cy="4796705"/>
          </a:xfrm>
        </p:spPr>
        <p:txBody>
          <a:bodyPr>
            <a:normAutofit fontScale="85000" lnSpcReduction="10000"/>
          </a:bodyPr>
          <a:lstStyle/>
          <a:p>
            <a:pPr algn="just">
              <a:lnSpc>
                <a:spcPct val="100000"/>
              </a:lnSpc>
              <a:spcBef>
                <a:spcPts val="0"/>
              </a:spcBef>
              <a:spcAft>
                <a:spcPts val="1200"/>
              </a:spcAft>
              <a:defRPr/>
            </a:pPr>
            <a:r>
              <a:rPr lang="ka-GE" dirty="0"/>
              <a:t>იდენტიფიცირებას უკეთებს პრობლემის ყველა ცნობილი </a:t>
            </a:r>
            <a:r>
              <a:rPr lang="ka-GE" b="1" dirty="0"/>
              <a:t>მიზეზებს</a:t>
            </a:r>
            <a:r>
              <a:rPr lang="ka-GE" dirty="0"/>
              <a:t> და </a:t>
            </a:r>
            <a:r>
              <a:rPr lang="ka-GE" b="1" dirty="0"/>
              <a:t>შედეგებს</a:t>
            </a:r>
            <a:endParaRPr lang="sk-SK" b="1" dirty="0"/>
          </a:p>
          <a:p>
            <a:pPr algn="just">
              <a:lnSpc>
                <a:spcPct val="100000"/>
              </a:lnSpc>
              <a:spcBef>
                <a:spcPts val="0"/>
              </a:spcBef>
              <a:spcAft>
                <a:spcPts val="1200"/>
              </a:spcAft>
              <a:defRPr/>
            </a:pPr>
            <a:r>
              <a:rPr lang="ka-GE" dirty="0"/>
              <a:t>იდენტიფიცირებას უკეთებს იმ </a:t>
            </a:r>
            <a:r>
              <a:rPr lang="ka-GE" b="1" dirty="0"/>
              <a:t>კონტექსტს</a:t>
            </a:r>
            <a:r>
              <a:rPr lang="ka-GE" dirty="0"/>
              <a:t>, რომელშიც პრობლემა (და მისი შესაძლო მოგვარების გზა) წარმოიშობა. </a:t>
            </a:r>
            <a:endParaRPr lang="sk-SK" kern="1200" dirty="0"/>
          </a:p>
          <a:p>
            <a:pPr algn="just">
              <a:lnSpc>
                <a:spcPct val="100000"/>
              </a:lnSpc>
              <a:spcBef>
                <a:spcPts val="0"/>
              </a:spcBef>
              <a:spcAft>
                <a:spcPts val="1200"/>
              </a:spcAft>
              <a:defRPr/>
            </a:pPr>
            <a:r>
              <a:rPr lang="ka-GE" kern="1200" dirty="0"/>
              <a:t>გულისხმობს გონებრივ იერიშს დაინტერესებულ მხარეებთან (მათი თვალსაზრისების გასაგებად)  </a:t>
            </a:r>
            <a:endParaRPr lang="en-AU" dirty="0">
              <a:solidFill>
                <a:schemeClr val="bg1"/>
              </a:solidFill>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4939827" y="1138607"/>
            <a:ext cx="5715473" cy="52491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1376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87768" y="117075"/>
            <a:ext cx="5700371" cy="668545"/>
          </a:xfrm>
        </p:spPr>
        <p:txBody>
          <a:bodyPr>
            <a:noAutofit/>
          </a:bodyPr>
          <a:lstStyle/>
          <a:p>
            <a:pPr algn="ctr"/>
            <a:r>
              <a:rPr lang="ka-GE" altLang="en-US" sz="2800" b="1" dirty="0">
                <a:latin typeface="+mn-lt"/>
              </a:rPr>
              <a:t>პრობლემის ხის ანალიზი</a:t>
            </a:r>
            <a:endParaRPr lang="en-GB" altLang="en-US" sz="2800" b="1" dirty="0">
              <a:latin typeface="+mn-lt"/>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8356722" y="1527895"/>
            <a:ext cx="3734621" cy="3429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EDADEE4E-E537-324E-98CB-B5897ECE0BF9}"/>
              </a:ext>
            </a:extLst>
          </p:cNvPr>
          <p:cNvSpPr txBox="1"/>
          <p:nvPr/>
        </p:nvSpPr>
        <p:spPr>
          <a:xfrm>
            <a:off x="846513" y="6323104"/>
            <a:ext cx="9728721" cy="369332"/>
          </a:xfrm>
          <a:prstGeom prst="rect">
            <a:avLst/>
          </a:prstGeom>
          <a:noFill/>
        </p:spPr>
        <p:txBody>
          <a:bodyPr wrap="square" rtlCol="0">
            <a:spAutoFit/>
          </a:bodyPr>
          <a:lstStyle/>
          <a:p>
            <a:r>
              <a:rPr lang="ka-GE" dirty="0"/>
              <a:t>წყარო: პოლიტიკის დაგეგმვის, მონიტორინგისა და შეფასების სახელმძღვანელო, 2020 წ.</a:t>
            </a:r>
            <a:endParaRPr lang="en-GB" i="1" dirty="0"/>
          </a:p>
        </p:txBody>
      </p:sp>
      <p:pic>
        <p:nvPicPr>
          <p:cNvPr id="7" name="Picture 6">
            <a:extLst>
              <a:ext uri="{FF2B5EF4-FFF2-40B4-BE49-F238E27FC236}">
                <a16:creationId xmlns:a16="http://schemas.microsoft.com/office/drawing/2014/main" id="{554A394F-91E0-4458-ACEF-436657CBEBB9}"/>
              </a:ext>
            </a:extLst>
          </p:cNvPr>
          <p:cNvPicPr>
            <a:picLocks noChangeAspect="1"/>
          </p:cNvPicPr>
          <p:nvPr/>
        </p:nvPicPr>
        <p:blipFill>
          <a:blip r:embed="rId3"/>
          <a:stretch>
            <a:fillRect/>
          </a:stretch>
        </p:blipFill>
        <p:spPr>
          <a:xfrm>
            <a:off x="631075" y="857809"/>
            <a:ext cx="8353651" cy="5350485"/>
          </a:xfrm>
          <a:prstGeom prst="rect">
            <a:avLst/>
          </a:prstGeom>
        </p:spPr>
      </p:pic>
    </p:spTree>
    <p:extLst>
      <p:ext uri="{BB962C8B-B14F-4D97-AF65-F5344CB8AC3E}">
        <p14:creationId xmlns:p14="http://schemas.microsoft.com/office/powerpoint/2010/main" val="31857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665412" y="439064"/>
            <a:ext cx="6861175" cy="1143000"/>
          </a:xfrm>
        </p:spPr>
        <p:txBody>
          <a:bodyPr>
            <a:normAutofit/>
          </a:bodyPr>
          <a:lstStyle/>
          <a:p>
            <a:pPr algn="ctr"/>
            <a:r>
              <a:rPr lang="ka-GE" altLang="en-US" sz="2800" b="1" dirty="0">
                <a:latin typeface="+mn-lt"/>
              </a:rPr>
              <a:t>როგორ გამოიყურება პრობლემის ხე</a:t>
            </a:r>
            <a:r>
              <a:rPr lang="en-AU" altLang="en-US" sz="2800" b="1" dirty="0">
                <a:latin typeface="+mn-lt"/>
              </a:rPr>
              <a:t>?</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5" y="1904351"/>
            <a:ext cx="10220736" cy="40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4C2CFD-B900-2F45-8455-D7C876C39DEB}"/>
              </a:ext>
            </a:extLst>
          </p:cNvPr>
          <p:cNvSpPr/>
          <p:nvPr/>
        </p:nvSpPr>
        <p:spPr>
          <a:xfrm>
            <a:off x="581454" y="2308832"/>
            <a:ext cx="2606804" cy="430887"/>
          </a:xfrm>
          <a:prstGeom prst="rect">
            <a:avLst/>
          </a:prstGeom>
          <a:solidFill>
            <a:schemeClr val="bg1"/>
          </a:solidFill>
        </p:spPr>
        <p:txBody>
          <a:bodyPr wrap="none">
            <a:spAutoFit/>
          </a:bodyPr>
          <a:lstStyle/>
          <a:p>
            <a:r>
              <a:rPr lang="ka-GE" altLang="en-US" sz="2200" dirty="0"/>
              <a:t>პირდაპირი შედეგი</a:t>
            </a:r>
            <a:endParaRPr lang="en-US" sz="2200" dirty="0"/>
          </a:p>
        </p:txBody>
      </p:sp>
      <p:sp>
        <p:nvSpPr>
          <p:cNvPr id="5" name="Rectangle 4">
            <a:extLst>
              <a:ext uri="{FF2B5EF4-FFF2-40B4-BE49-F238E27FC236}">
                <a16:creationId xmlns:a16="http://schemas.microsoft.com/office/drawing/2014/main" id="{8F57ACAA-0108-9548-8EF2-E3A0EF6BEC2F}"/>
              </a:ext>
            </a:extLst>
          </p:cNvPr>
          <p:cNvSpPr/>
          <p:nvPr/>
        </p:nvSpPr>
        <p:spPr>
          <a:xfrm>
            <a:off x="755375" y="3575087"/>
            <a:ext cx="1904698" cy="769441"/>
          </a:xfrm>
          <a:prstGeom prst="rect">
            <a:avLst/>
          </a:prstGeom>
          <a:solidFill>
            <a:schemeClr val="bg1"/>
          </a:solidFill>
        </p:spPr>
        <p:txBody>
          <a:bodyPr wrap="square">
            <a:spAutoFit/>
          </a:bodyPr>
          <a:lstStyle/>
          <a:p>
            <a:r>
              <a:rPr lang="ka-GE" altLang="en-US" sz="2200" dirty="0"/>
              <a:t>პირველადი  მიზეზი</a:t>
            </a:r>
            <a:endParaRPr lang="en-US" sz="2200" dirty="0"/>
          </a:p>
        </p:txBody>
      </p:sp>
      <p:sp>
        <p:nvSpPr>
          <p:cNvPr id="6" name="Rectangle 5">
            <a:extLst>
              <a:ext uri="{FF2B5EF4-FFF2-40B4-BE49-F238E27FC236}">
                <a16:creationId xmlns:a16="http://schemas.microsoft.com/office/drawing/2014/main" id="{AEA8A44B-E099-7F49-B450-AA53DD4BADE6}"/>
              </a:ext>
            </a:extLst>
          </p:cNvPr>
          <p:cNvSpPr/>
          <p:nvPr/>
        </p:nvSpPr>
        <p:spPr>
          <a:xfrm>
            <a:off x="581454" y="4595746"/>
            <a:ext cx="2252540" cy="430887"/>
          </a:xfrm>
          <a:prstGeom prst="rect">
            <a:avLst/>
          </a:prstGeom>
          <a:solidFill>
            <a:schemeClr val="bg1"/>
          </a:solidFill>
        </p:spPr>
        <p:txBody>
          <a:bodyPr wrap="square">
            <a:spAutoFit/>
          </a:bodyPr>
          <a:lstStyle/>
          <a:p>
            <a:r>
              <a:rPr lang="ka-GE" altLang="en-US" sz="2200" dirty="0"/>
              <a:t>მეორადი</a:t>
            </a:r>
            <a:endParaRPr lang="en-US" sz="2200" dirty="0"/>
          </a:p>
        </p:txBody>
      </p:sp>
      <p:sp>
        <p:nvSpPr>
          <p:cNvPr id="7" name="Rectangle 6">
            <a:extLst>
              <a:ext uri="{FF2B5EF4-FFF2-40B4-BE49-F238E27FC236}">
                <a16:creationId xmlns:a16="http://schemas.microsoft.com/office/drawing/2014/main" id="{564E431D-2B9E-1D48-9B58-1FBB6A84F4C4}"/>
              </a:ext>
            </a:extLst>
          </p:cNvPr>
          <p:cNvSpPr/>
          <p:nvPr/>
        </p:nvSpPr>
        <p:spPr>
          <a:xfrm>
            <a:off x="443753" y="4990270"/>
            <a:ext cx="1344240" cy="430887"/>
          </a:xfrm>
          <a:prstGeom prst="rect">
            <a:avLst/>
          </a:prstGeom>
          <a:solidFill>
            <a:schemeClr val="bg1"/>
          </a:solidFill>
        </p:spPr>
        <p:txBody>
          <a:bodyPr wrap="square">
            <a:spAutoFit/>
          </a:bodyPr>
          <a:lstStyle/>
          <a:p>
            <a:pPr algn="r"/>
            <a:r>
              <a:rPr lang="ka-GE" altLang="en-US" sz="2200" dirty="0"/>
              <a:t>მიზეზი</a:t>
            </a:r>
            <a:endParaRPr lang="en-US" sz="2200" dirty="0"/>
          </a:p>
        </p:txBody>
      </p:sp>
      <p:sp>
        <p:nvSpPr>
          <p:cNvPr id="8" name="Rectangle 7">
            <a:extLst>
              <a:ext uri="{FF2B5EF4-FFF2-40B4-BE49-F238E27FC236}">
                <a16:creationId xmlns:a16="http://schemas.microsoft.com/office/drawing/2014/main" id="{0FA57E5B-5D74-F641-B134-218F1E0A84CE}"/>
              </a:ext>
            </a:extLst>
          </p:cNvPr>
          <p:cNvSpPr/>
          <p:nvPr/>
        </p:nvSpPr>
        <p:spPr>
          <a:xfrm>
            <a:off x="5807037" y="2840307"/>
            <a:ext cx="1662546" cy="707886"/>
          </a:xfrm>
          <a:prstGeom prst="rect">
            <a:avLst/>
          </a:prstGeom>
          <a:solidFill>
            <a:schemeClr val="accent4">
              <a:lumMod val="40000"/>
              <a:lumOff val="60000"/>
            </a:schemeClr>
          </a:solidFill>
        </p:spPr>
        <p:txBody>
          <a:bodyPr wrap="square">
            <a:spAutoFit/>
          </a:bodyPr>
          <a:lstStyle/>
          <a:p>
            <a:pPr algn="ctr"/>
            <a:r>
              <a:rPr lang="ka-GE" altLang="en-US" sz="2000" dirty="0"/>
              <a:t>მთავარი პრობლემა</a:t>
            </a:r>
            <a:endParaRPr lang="en-US" sz="2000" dirty="0"/>
          </a:p>
        </p:txBody>
      </p:sp>
      <p:sp>
        <p:nvSpPr>
          <p:cNvPr id="3" name="Slide Number Placeholder 2"/>
          <p:cNvSpPr>
            <a:spLocks noGrp="1"/>
          </p:cNvSpPr>
          <p:nvPr>
            <p:ph type="sldNum" sz="quarter" idx="12"/>
          </p:nvPr>
        </p:nvSpPr>
        <p:spPr/>
        <p:txBody>
          <a:bodyPr/>
          <a:lstStyle/>
          <a:p>
            <a:fld id="{11347195-26C9-D64A-B1D7-50AB555AB9A6}" type="slidenum">
              <a:rPr lang="en-US" smtClean="0"/>
              <a:t>15</a:t>
            </a:fld>
            <a:endParaRPr lang="en-US"/>
          </a:p>
        </p:txBody>
      </p:sp>
    </p:spTree>
    <p:extLst>
      <p:ext uri="{BB962C8B-B14F-4D97-AF65-F5344CB8AC3E}">
        <p14:creationId xmlns:p14="http://schemas.microsoft.com/office/powerpoint/2010/main" val="160048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61950" y="214313"/>
            <a:ext cx="11830050" cy="857250"/>
          </a:xfrm>
        </p:spPr>
        <p:txBody>
          <a:bodyPr>
            <a:normAutofit/>
          </a:bodyPr>
          <a:lstStyle/>
          <a:p>
            <a:pPr algn="ctr"/>
            <a:r>
              <a:rPr lang="ka-GE" altLang="en-US" sz="2800" dirty="0">
                <a:latin typeface="+mn-lt"/>
              </a:rPr>
              <a:t>პრობლემის ხე </a:t>
            </a:r>
            <a:r>
              <a:rPr lang="sk-SK" altLang="en-US" sz="2800" dirty="0">
                <a:latin typeface="+mn-lt"/>
              </a:rPr>
              <a:t>– </a:t>
            </a:r>
            <a:r>
              <a:rPr lang="ka-GE" altLang="en-US" sz="2800" dirty="0">
                <a:latin typeface="+mn-lt"/>
              </a:rPr>
              <a:t>რეგულირების გავლენის შეფასების (</a:t>
            </a:r>
            <a:r>
              <a:rPr lang="sk-SK" altLang="en-US" sz="2800" dirty="0">
                <a:latin typeface="+mn-lt"/>
              </a:rPr>
              <a:t>RIA</a:t>
            </a:r>
            <a:r>
              <a:rPr lang="ka-GE" altLang="en-US" sz="2800" dirty="0">
                <a:latin typeface="+mn-lt"/>
              </a:rPr>
              <a:t>) მაგალითი</a:t>
            </a:r>
            <a:endParaRPr lang="sk-SK" altLang="en-US" sz="2800" dirty="0">
              <a:latin typeface="+mn-lt"/>
            </a:endParaRPr>
          </a:p>
        </p:txBody>
      </p:sp>
      <p:sp>
        <p:nvSpPr>
          <p:cNvPr id="26627" name="Rectangle 6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sk-SK" altLang="en-US" sz="1800"/>
          </a:p>
        </p:txBody>
      </p:sp>
      <p:grpSp>
        <p:nvGrpSpPr>
          <p:cNvPr id="26628" name="Group 1"/>
          <p:cNvGrpSpPr>
            <a:grpSpLocks noChangeAspect="1"/>
          </p:cNvGrpSpPr>
          <p:nvPr/>
        </p:nvGrpSpPr>
        <p:grpSpPr bwMode="auto">
          <a:xfrm>
            <a:off x="0" y="1033096"/>
            <a:ext cx="12668251" cy="5824904"/>
            <a:chOff x="1588" y="1258"/>
            <a:chExt cx="11970" cy="7155"/>
          </a:xfrm>
        </p:grpSpPr>
        <p:sp>
          <p:nvSpPr>
            <p:cNvPr id="26629" name="AutoShape 66"/>
            <p:cNvSpPr>
              <a:spLocks noChangeAspect="1" noChangeArrowheads="1" noTextEdit="1"/>
            </p:cNvSpPr>
            <p:nvPr/>
          </p:nvSpPr>
          <p:spPr bwMode="auto">
            <a:xfrm>
              <a:off x="1588" y="1393"/>
              <a:ext cx="11970" cy="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30" name="Rectangle 65"/>
            <p:cNvSpPr>
              <a:spLocks noChangeArrowheads="1"/>
            </p:cNvSpPr>
            <p:nvPr/>
          </p:nvSpPr>
          <p:spPr bwMode="auto">
            <a:xfrm>
              <a:off x="5548" y="3958"/>
              <a:ext cx="2970" cy="94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400" b="1" dirty="0">
                  <a:cs typeface="Times New Roman" pitchFamily="18" charset="0"/>
                </a:rPr>
                <a:t>ინფორმაციის დაბალი ხარისხი რეგულირების გავლენის შეფასებაში</a:t>
              </a:r>
              <a:endParaRPr lang="en-US" altLang="en-US" sz="2000" dirty="0"/>
            </a:p>
          </p:txBody>
        </p:sp>
        <p:sp>
          <p:nvSpPr>
            <p:cNvPr id="26631" name="Rectangle 64"/>
            <p:cNvSpPr>
              <a:spLocks noChangeArrowheads="1"/>
            </p:cNvSpPr>
            <p:nvPr/>
          </p:nvSpPr>
          <p:spPr bwMode="auto">
            <a:xfrm>
              <a:off x="4752" y="5308"/>
              <a:ext cx="2223"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დაგეგმვა და ბიუჯეტირება არ არის დაკავშირებული ერთმანეთთან.</a:t>
              </a:r>
              <a:endParaRPr lang="en-US" altLang="en-US" sz="1800" dirty="0"/>
            </a:p>
          </p:txBody>
        </p:sp>
        <p:sp>
          <p:nvSpPr>
            <p:cNvPr id="26632" name="Rectangle 63"/>
            <p:cNvSpPr>
              <a:spLocks noChangeArrowheads="1"/>
            </p:cNvSpPr>
            <p:nvPr/>
          </p:nvSpPr>
          <p:spPr bwMode="auto">
            <a:xfrm>
              <a:off x="9753" y="6388"/>
              <a:ext cx="1645"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არაადეკვატური ანალიტიკური შესაძლებლობა</a:t>
              </a:r>
              <a:endParaRPr lang="en-US" altLang="en-US" sz="1800" dirty="0"/>
            </a:p>
          </p:txBody>
        </p:sp>
        <p:sp>
          <p:nvSpPr>
            <p:cNvPr id="26633" name="Rectangle 62"/>
            <p:cNvSpPr>
              <a:spLocks noChangeArrowheads="1"/>
            </p:cNvSpPr>
            <p:nvPr/>
          </p:nvSpPr>
          <p:spPr bwMode="auto">
            <a:xfrm>
              <a:off x="1930" y="7333"/>
              <a:ext cx="198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ფინანსური რესურსები</a:t>
              </a:r>
              <a:endParaRPr lang="en-US" altLang="en-US" sz="1800" dirty="0"/>
            </a:p>
          </p:txBody>
        </p:sp>
        <p:sp>
          <p:nvSpPr>
            <p:cNvPr id="26634" name="Rectangle 61"/>
            <p:cNvSpPr>
              <a:spLocks noChangeArrowheads="1"/>
            </p:cNvSpPr>
            <p:nvPr/>
          </p:nvSpPr>
          <p:spPr bwMode="auto">
            <a:xfrm>
              <a:off x="4110" y="7333"/>
              <a:ext cx="297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ანალიტიკური დოკუმენტების მომზადების და გადაწყვეტილების მიღების ინსტიტუციური დაკავშირება არ ხდება</a:t>
              </a:r>
              <a:endParaRPr lang="en-US" altLang="en-US" sz="1800" dirty="0"/>
            </a:p>
          </p:txBody>
        </p:sp>
        <p:sp>
          <p:nvSpPr>
            <p:cNvPr id="26635" name="Rectangle 60"/>
            <p:cNvSpPr>
              <a:spLocks noChangeArrowheads="1"/>
            </p:cNvSpPr>
            <p:nvPr/>
          </p:nvSpPr>
          <p:spPr bwMode="auto">
            <a:xfrm>
              <a:off x="7146" y="6523"/>
              <a:ext cx="2182"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მოხელეებს არ სთხოვენ ანალიზის გაკეთებას</a:t>
              </a:r>
              <a:endParaRPr lang="en-US" altLang="en-US" sz="1800" dirty="0"/>
            </a:p>
          </p:txBody>
        </p:sp>
        <p:sp>
          <p:nvSpPr>
            <p:cNvPr id="26636" name="Rectangle 59"/>
            <p:cNvSpPr>
              <a:spLocks noChangeArrowheads="1"/>
            </p:cNvSpPr>
            <p:nvPr/>
          </p:nvSpPr>
          <p:spPr bwMode="auto">
            <a:xfrm>
              <a:off x="5136" y="2338"/>
              <a:ext cx="1706"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არაფორმალური დარღვევის პროცესი</a:t>
              </a:r>
              <a:r>
                <a:rPr lang="sk-SK" altLang="en-US" sz="1000" dirty="0">
                  <a:cs typeface="Times New Roman" pitchFamily="18" charset="0"/>
                </a:rPr>
                <a:t> (EU)</a:t>
              </a:r>
              <a:endParaRPr lang="en-US" altLang="en-US" sz="1800" dirty="0"/>
            </a:p>
          </p:txBody>
        </p:sp>
        <p:sp>
          <p:nvSpPr>
            <p:cNvPr id="26637" name="Rectangle 58"/>
            <p:cNvSpPr>
              <a:spLocks noChangeArrowheads="1"/>
            </p:cNvSpPr>
            <p:nvPr/>
          </p:nvSpPr>
          <p:spPr bwMode="auto">
            <a:xfrm>
              <a:off x="9753" y="7333"/>
              <a:ext cx="27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სამსახურის სისტემა არ არის შესრულებაზე/ხარისხზე ორიენტირებული </a:t>
              </a:r>
              <a:r>
                <a:rPr lang="sk-SK" altLang="en-US" sz="1000" dirty="0">
                  <a:cs typeface="Times New Roman" pitchFamily="18" charset="0"/>
                </a:rPr>
                <a:t>(</a:t>
              </a:r>
              <a:r>
                <a:rPr lang="ka-GE" altLang="en-US" sz="1000" dirty="0">
                  <a:cs typeface="Times New Roman" pitchFamily="18" charset="0"/>
                </a:rPr>
                <a:t>მოტივაცია აკლია</a:t>
              </a:r>
              <a:r>
                <a:rPr lang="sk-SK" altLang="en-US" sz="1000" dirty="0">
                  <a:cs typeface="Times New Roman" pitchFamily="18" charset="0"/>
                </a:rPr>
                <a:t>)</a:t>
              </a:r>
              <a:endParaRPr lang="en-US" altLang="en-US" sz="1800" dirty="0"/>
            </a:p>
          </p:txBody>
        </p:sp>
        <p:sp>
          <p:nvSpPr>
            <p:cNvPr id="26638" name="Rectangle 57"/>
            <p:cNvSpPr>
              <a:spLocks noChangeArrowheads="1"/>
            </p:cNvSpPr>
            <p:nvPr/>
          </p:nvSpPr>
          <p:spPr bwMode="auto">
            <a:xfrm>
              <a:off x="11488" y="6388"/>
              <a:ext cx="15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ადამიანური რესურსები</a:t>
              </a:r>
              <a:endParaRPr lang="en-US" altLang="en-US" sz="1800" dirty="0"/>
            </a:p>
          </p:txBody>
        </p:sp>
        <p:sp>
          <p:nvSpPr>
            <p:cNvPr id="26639" name="Rectangle 56"/>
            <p:cNvSpPr>
              <a:spLocks noChangeArrowheads="1"/>
            </p:cNvSpPr>
            <p:nvPr/>
          </p:nvSpPr>
          <p:spPr bwMode="auto">
            <a:xfrm>
              <a:off x="9508" y="5308"/>
              <a:ext cx="324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მოხელეები სამუშაოს სტრატეგიულად არ გეგმავენ, არამედ სპონტანურად </a:t>
              </a:r>
              <a:r>
                <a:rPr lang="sk-SK" altLang="en-US" sz="1000" dirty="0">
                  <a:cs typeface="Times New Roman" pitchFamily="18" charset="0"/>
                </a:rPr>
                <a:t>„</a:t>
              </a:r>
              <a:r>
                <a:rPr lang="sk-SK" altLang="en-US" sz="1000" dirty="0" err="1">
                  <a:cs typeface="Times New Roman" pitchFamily="18" charset="0"/>
                </a:rPr>
                <a:t>fire</a:t>
              </a:r>
              <a:r>
                <a:rPr lang="sk-SK" altLang="en-US" sz="1000" dirty="0">
                  <a:cs typeface="Times New Roman" pitchFamily="18" charset="0"/>
                </a:rPr>
                <a:t> </a:t>
              </a:r>
              <a:r>
                <a:rPr lang="sk-SK" altLang="en-US" sz="1000" dirty="0" err="1">
                  <a:cs typeface="Times New Roman" pitchFamily="18" charset="0"/>
                </a:rPr>
                <a:t>ending</a:t>
              </a:r>
              <a:r>
                <a:rPr lang="sk-SK" altLang="en-US" sz="1000" dirty="0">
                  <a:cs typeface="Times New Roman" pitchFamily="18" charset="0"/>
                </a:rPr>
                <a:t>“</a:t>
              </a:r>
              <a:endParaRPr lang="en-US" altLang="en-US" sz="900" dirty="0"/>
            </a:p>
          </p:txBody>
        </p:sp>
        <p:sp>
          <p:nvSpPr>
            <p:cNvPr id="26640" name="Rectangle 55"/>
            <p:cNvSpPr>
              <a:spLocks noChangeArrowheads="1"/>
            </p:cNvSpPr>
            <p:nvPr/>
          </p:nvSpPr>
          <p:spPr bwMode="auto">
            <a:xfrm>
              <a:off x="6034" y="1258"/>
              <a:ext cx="198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ფინანსები არაეფექტურადაა გახარჯული</a:t>
              </a:r>
              <a:endParaRPr lang="en-US" altLang="en-US" sz="1000" dirty="0"/>
            </a:p>
          </p:txBody>
        </p:sp>
        <p:sp>
          <p:nvSpPr>
            <p:cNvPr id="26641" name="Rectangle 54"/>
            <p:cNvSpPr>
              <a:spLocks noChangeArrowheads="1"/>
            </p:cNvSpPr>
            <p:nvPr/>
          </p:nvSpPr>
          <p:spPr bwMode="auto">
            <a:xfrm>
              <a:off x="5991" y="3148"/>
              <a:ext cx="2151"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100" dirty="0">
                  <a:cs typeface="Times New Roman" pitchFamily="18" charset="0"/>
                </a:rPr>
                <a:t>წარუმატებელი და დაგვიანებული იმპლემენტაცია</a:t>
              </a:r>
              <a:endParaRPr lang="en-US" altLang="en-US" sz="1800" dirty="0"/>
            </a:p>
          </p:txBody>
        </p:sp>
        <p:sp>
          <p:nvSpPr>
            <p:cNvPr id="26642" name="Rectangle 53"/>
            <p:cNvSpPr>
              <a:spLocks noChangeArrowheads="1"/>
            </p:cNvSpPr>
            <p:nvPr/>
          </p:nvSpPr>
          <p:spPr bwMode="auto">
            <a:xfrm>
              <a:off x="6975" y="2338"/>
              <a:ext cx="1975"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კანონპროექტის მიზნები არ არის შესრულებული</a:t>
              </a:r>
              <a:endParaRPr lang="en-US" altLang="en-US" sz="1800" dirty="0"/>
            </a:p>
          </p:txBody>
        </p:sp>
        <p:sp>
          <p:nvSpPr>
            <p:cNvPr id="26643" name="Rectangle 52"/>
            <p:cNvSpPr>
              <a:spLocks noChangeArrowheads="1"/>
            </p:cNvSpPr>
            <p:nvPr/>
          </p:nvSpPr>
          <p:spPr bwMode="auto">
            <a:xfrm>
              <a:off x="7060" y="5308"/>
              <a:ext cx="2394"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არ არის დაკავშირებული კანონპროექტთან</a:t>
              </a:r>
              <a:r>
                <a:rPr lang="sk-SK" altLang="en-US" sz="1000" dirty="0">
                  <a:cs typeface="Times New Roman" pitchFamily="18" charset="0"/>
                </a:rPr>
                <a:t> (</a:t>
              </a:r>
              <a:r>
                <a:rPr lang="ka-GE" altLang="en-US" sz="1000" dirty="0">
                  <a:cs typeface="Times New Roman" pitchFamily="18" charset="0"/>
                </a:rPr>
                <a:t>სხვა ალტერნატიული ვარიანტები მომზადებული არ არის</a:t>
              </a:r>
              <a:r>
                <a:rPr lang="sk-SK" altLang="en-US" sz="1000" dirty="0">
                  <a:cs typeface="Times New Roman" pitchFamily="18" charset="0"/>
                </a:rPr>
                <a:t>)</a:t>
              </a:r>
              <a:endParaRPr lang="en-US" altLang="en-US" sz="1800" dirty="0"/>
            </a:p>
          </p:txBody>
        </p:sp>
        <p:sp>
          <p:nvSpPr>
            <p:cNvPr id="26644" name="Rectangle 51"/>
            <p:cNvSpPr>
              <a:spLocks noChangeArrowheads="1"/>
            </p:cNvSpPr>
            <p:nvPr/>
          </p:nvSpPr>
          <p:spPr bwMode="auto">
            <a:xfrm>
              <a:off x="9155" y="2338"/>
              <a:ext cx="1838"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ინტერპრეტაცია ნათელი არ არის </a:t>
              </a:r>
              <a:r>
                <a:rPr lang="sk-SK" altLang="en-US" sz="1000" dirty="0">
                  <a:cs typeface="Times New Roman" pitchFamily="18" charset="0"/>
                </a:rPr>
                <a:t>– </a:t>
              </a:r>
              <a:r>
                <a:rPr lang="ka-GE" altLang="en-US" sz="1000" dirty="0">
                  <a:cs typeface="Times New Roman" pitchFamily="18" charset="0"/>
                </a:rPr>
                <a:t>ბუნდოვანი სასამართლო გადაწყვეტილებები </a:t>
              </a:r>
              <a:endParaRPr lang="en-US" altLang="en-US" sz="1800" dirty="0"/>
            </a:p>
          </p:txBody>
        </p:sp>
        <p:sp>
          <p:nvSpPr>
            <p:cNvPr id="26645" name="Line 50"/>
            <p:cNvSpPr>
              <a:spLocks noChangeShapeType="1"/>
            </p:cNvSpPr>
            <p:nvPr/>
          </p:nvSpPr>
          <p:spPr bwMode="auto">
            <a:xfrm flipV="1">
              <a:off x="637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6" name="Line 49"/>
            <p:cNvSpPr>
              <a:spLocks noChangeShapeType="1"/>
            </p:cNvSpPr>
            <p:nvPr/>
          </p:nvSpPr>
          <p:spPr bwMode="auto">
            <a:xfrm flipV="1">
              <a:off x="761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7" name="Rectangle 48"/>
            <p:cNvSpPr>
              <a:spLocks noChangeArrowheads="1"/>
            </p:cNvSpPr>
            <p:nvPr/>
          </p:nvSpPr>
          <p:spPr bwMode="auto">
            <a:xfrm>
              <a:off x="11261" y="2338"/>
              <a:ext cx="1762"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სერვისები დაბალი ხარისხისაა</a:t>
              </a:r>
              <a:endParaRPr lang="en-US" altLang="en-US" sz="900" dirty="0"/>
            </a:p>
            <a:p>
              <a:pPr>
                <a:spcBef>
                  <a:spcPct val="0"/>
                </a:spcBef>
                <a:buClrTx/>
                <a:buSzTx/>
                <a:buFontTx/>
                <a:buNone/>
              </a:pPr>
              <a:endParaRPr lang="en-US" altLang="en-US" sz="1800" dirty="0"/>
            </a:p>
          </p:txBody>
        </p:sp>
        <p:sp>
          <p:nvSpPr>
            <p:cNvPr id="26648" name="Rectangle 47"/>
            <p:cNvSpPr>
              <a:spLocks noChangeArrowheads="1"/>
            </p:cNvSpPr>
            <p:nvPr/>
          </p:nvSpPr>
          <p:spPr bwMode="auto">
            <a:xfrm>
              <a:off x="10903" y="1305"/>
              <a:ext cx="2113" cy="763"/>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ახალი ცვლილებები </a:t>
              </a:r>
              <a:r>
                <a:rPr lang="sk-SK" altLang="en-US" sz="1000" dirty="0">
                  <a:cs typeface="Times New Roman" pitchFamily="18" charset="0"/>
                </a:rPr>
                <a:t>(</a:t>
              </a:r>
              <a:r>
                <a:rPr lang="ka-GE" altLang="en-US" sz="1000" dirty="0">
                  <a:cs typeface="Times New Roman" pitchFamily="18" charset="0"/>
                </a:rPr>
                <a:t>ან სხვა კორექციული ზომები</a:t>
              </a:r>
              <a:r>
                <a:rPr lang="sk-SK" altLang="en-US" sz="1000" dirty="0">
                  <a:cs typeface="Times New Roman" pitchFamily="18" charset="0"/>
                </a:rPr>
                <a:t>) </a:t>
              </a:r>
              <a:r>
                <a:rPr lang="ka-GE" altLang="en-US" sz="1000" dirty="0">
                  <a:cs typeface="Times New Roman" pitchFamily="18" charset="0"/>
                </a:rPr>
                <a:t>არის საჭირო</a:t>
              </a:r>
              <a:endParaRPr lang="en-US" altLang="en-US" sz="1000" dirty="0"/>
            </a:p>
            <a:p>
              <a:pPr>
                <a:spcBef>
                  <a:spcPct val="0"/>
                </a:spcBef>
                <a:buClrTx/>
                <a:buSzTx/>
                <a:buFontTx/>
                <a:buNone/>
              </a:pPr>
              <a:endParaRPr lang="en-US" altLang="en-US" sz="1000" dirty="0"/>
            </a:p>
          </p:txBody>
        </p:sp>
        <p:sp>
          <p:nvSpPr>
            <p:cNvPr id="26649" name="Rectangle 46"/>
            <p:cNvSpPr>
              <a:spLocks noChangeArrowheads="1"/>
            </p:cNvSpPr>
            <p:nvPr/>
          </p:nvSpPr>
          <p:spPr bwMode="auto">
            <a:xfrm>
              <a:off x="2488" y="2338"/>
              <a:ext cx="2178"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დარღვევის პროცესი ევროკავშირის სასამართლოს წინაშე</a:t>
              </a:r>
              <a:endParaRPr lang="en-US" altLang="en-US" sz="1800" dirty="0"/>
            </a:p>
          </p:txBody>
        </p:sp>
        <p:sp>
          <p:nvSpPr>
            <p:cNvPr id="26650" name="Rectangle 45"/>
            <p:cNvSpPr>
              <a:spLocks noChangeArrowheads="1"/>
            </p:cNvSpPr>
            <p:nvPr/>
          </p:nvSpPr>
          <p:spPr bwMode="auto">
            <a:xfrm>
              <a:off x="2488" y="5308"/>
              <a:ext cx="207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ანალიზი არ კეთდება საკმარისად ადრე, არამედ მას შემდეგ, რაც კანონპროექტი მომზადდება</a:t>
              </a:r>
              <a:endParaRPr lang="en-US" altLang="en-US" sz="1800" dirty="0"/>
            </a:p>
          </p:txBody>
        </p:sp>
        <p:sp>
          <p:nvSpPr>
            <p:cNvPr id="26651" name="Rectangle 44"/>
            <p:cNvSpPr>
              <a:spLocks noChangeArrowheads="1"/>
            </p:cNvSpPr>
            <p:nvPr/>
          </p:nvSpPr>
          <p:spPr bwMode="auto">
            <a:xfrm>
              <a:off x="2956" y="1338"/>
              <a:ext cx="1710" cy="73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სანქციები დარღვევის პროცესიდან</a:t>
              </a:r>
              <a:endParaRPr lang="en-US" altLang="en-US" sz="1000" dirty="0"/>
            </a:p>
          </p:txBody>
        </p:sp>
        <p:sp>
          <p:nvSpPr>
            <p:cNvPr id="26652" name="Line 43"/>
            <p:cNvSpPr>
              <a:spLocks noChangeShapeType="1"/>
            </p:cNvSpPr>
            <p:nvPr/>
          </p:nvSpPr>
          <p:spPr bwMode="auto">
            <a:xfrm flipV="1">
              <a:off x="3811"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3" name="Line 42"/>
            <p:cNvSpPr>
              <a:spLocks noChangeShapeType="1"/>
            </p:cNvSpPr>
            <p:nvPr/>
          </p:nvSpPr>
          <p:spPr bwMode="auto">
            <a:xfrm flipV="1">
              <a:off x="6989" y="368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4" name="Line 41"/>
            <p:cNvSpPr>
              <a:spLocks noChangeShapeType="1"/>
            </p:cNvSpPr>
            <p:nvPr/>
          </p:nvSpPr>
          <p:spPr bwMode="auto">
            <a:xfrm flipV="1">
              <a:off x="599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5" name="Line 40"/>
            <p:cNvSpPr>
              <a:spLocks noChangeShapeType="1"/>
            </p:cNvSpPr>
            <p:nvPr/>
          </p:nvSpPr>
          <p:spPr bwMode="auto">
            <a:xfrm flipV="1">
              <a:off x="797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6" name="Line 39"/>
            <p:cNvSpPr>
              <a:spLocks noChangeShapeType="1"/>
            </p:cNvSpPr>
            <p:nvPr/>
          </p:nvSpPr>
          <p:spPr bwMode="auto">
            <a:xfrm flipV="1">
              <a:off x="1148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7" name="Line 38"/>
            <p:cNvSpPr>
              <a:spLocks noChangeShapeType="1"/>
            </p:cNvSpPr>
            <p:nvPr/>
          </p:nvSpPr>
          <p:spPr bwMode="auto">
            <a:xfrm flipH="1" flipV="1">
              <a:off x="10523" y="7063"/>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8" name="Line 37"/>
            <p:cNvSpPr>
              <a:spLocks noChangeShapeType="1"/>
            </p:cNvSpPr>
            <p:nvPr/>
          </p:nvSpPr>
          <p:spPr bwMode="auto">
            <a:xfrm flipH="1" flipV="1">
              <a:off x="12299" y="7063"/>
              <a:ext cx="19"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9" name="Line 36"/>
            <p:cNvSpPr>
              <a:spLocks noChangeShapeType="1"/>
            </p:cNvSpPr>
            <p:nvPr/>
          </p:nvSpPr>
          <p:spPr bwMode="auto">
            <a:xfrm flipV="1">
              <a:off x="10498" y="6118"/>
              <a:ext cx="1" cy="2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0" name="Line 35"/>
            <p:cNvSpPr>
              <a:spLocks noChangeShapeType="1"/>
            </p:cNvSpPr>
            <p:nvPr/>
          </p:nvSpPr>
          <p:spPr bwMode="auto">
            <a:xfrm flipH="1" flipV="1">
              <a:off x="12299" y="6118"/>
              <a:ext cx="17" cy="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1" name="Line 34"/>
            <p:cNvSpPr>
              <a:spLocks noChangeShapeType="1"/>
            </p:cNvSpPr>
            <p:nvPr/>
          </p:nvSpPr>
          <p:spPr bwMode="auto">
            <a:xfrm>
              <a:off x="3298" y="8008"/>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2" name="Line 33"/>
            <p:cNvSpPr>
              <a:spLocks noChangeShapeType="1"/>
            </p:cNvSpPr>
            <p:nvPr/>
          </p:nvSpPr>
          <p:spPr bwMode="auto">
            <a:xfrm>
              <a:off x="3298" y="8278"/>
              <a:ext cx="84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3" name="Line 32"/>
            <p:cNvSpPr>
              <a:spLocks noChangeShapeType="1"/>
            </p:cNvSpPr>
            <p:nvPr/>
          </p:nvSpPr>
          <p:spPr bwMode="auto">
            <a:xfrm flipV="1">
              <a:off x="11763" y="800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4" name="Line 31"/>
            <p:cNvSpPr>
              <a:spLocks noChangeShapeType="1"/>
            </p:cNvSpPr>
            <p:nvPr/>
          </p:nvSpPr>
          <p:spPr bwMode="auto">
            <a:xfrm flipV="1">
              <a:off x="3298" y="6118"/>
              <a:ext cx="1"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5" name="Line 30"/>
            <p:cNvSpPr>
              <a:spLocks noChangeShapeType="1"/>
            </p:cNvSpPr>
            <p:nvPr/>
          </p:nvSpPr>
          <p:spPr bwMode="auto">
            <a:xfrm flipV="1">
              <a:off x="329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6" name="Line 29"/>
            <p:cNvSpPr>
              <a:spLocks noChangeShapeType="1"/>
            </p:cNvSpPr>
            <p:nvPr/>
          </p:nvSpPr>
          <p:spPr bwMode="auto">
            <a:xfrm flipV="1">
              <a:off x="5991" y="6118"/>
              <a:ext cx="7"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7" name="Text Box 28"/>
            <p:cNvSpPr txBox="1">
              <a:spLocks noChangeArrowheads="1"/>
            </p:cNvSpPr>
            <p:nvPr/>
          </p:nvSpPr>
          <p:spPr bwMode="auto">
            <a:xfrm>
              <a:off x="1675" y="1624"/>
              <a:ext cx="1121" cy="6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ka-GE" altLang="en-US" sz="1600" dirty="0">
                  <a:solidFill>
                    <a:srgbClr val="FF0000"/>
                  </a:solidFill>
                  <a:cs typeface="Times New Roman" pitchFamily="18" charset="0"/>
                </a:rPr>
                <a:t>შედეგები</a:t>
              </a:r>
              <a:endParaRPr lang="en-US" altLang="en-US" sz="1800" dirty="0"/>
            </a:p>
          </p:txBody>
        </p:sp>
        <p:sp>
          <p:nvSpPr>
            <p:cNvPr id="26668" name="Text Box 27"/>
            <p:cNvSpPr txBox="1">
              <a:spLocks noChangeArrowheads="1"/>
            </p:cNvSpPr>
            <p:nvPr/>
          </p:nvSpPr>
          <p:spPr bwMode="auto">
            <a:xfrm>
              <a:off x="1651" y="4274"/>
              <a:ext cx="1170"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პრობლემა</a:t>
              </a:r>
              <a:endParaRPr lang="en-US" altLang="en-US" sz="1800" dirty="0"/>
            </a:p>
          </p:txBody>
        </p:sp>
        <p:sp>
          <p:nvSpPr>
            <p:cNvPr id="26669" name="Text Box 26"/>
            <p:cNvSpPr txBox="1">
              <a:spLocks noChangeArrowheads="1"/>
            </p:cNvSpPr>
            <p:nvPr/>
          </p:nvSpPr>
          <p:spPr bwMode="auto">
            <a:xfrm>
              <a:off x="1768" y="6793"/>
              <a:ext cx="1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მიზეზები</a:t>
              </a:r>
              <a:endParaRPr lang="en-US" altLang="en-US" sz="1800" dirty="0"/>
            </a:p>
          </p:txBody>
        </p:sp>
        <p:sp>
          <p:nvSpPr>
            <p:cNvPr id="26670" name="Line 25"/>
            <p:cNvSpPr>
              <a:spLocks noChangeShapeType="1"/>
            </p:cNvSpPr>
            <p:nvPr/>
          </p:nvSpPr>
          <p:spPr bwMode="auto">
            <a:xfrm>
              <a:off x="2657" y="4498"/>
              <a:ext cx="265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1" name="Line 24"/>
            <p:cNvSpPr>
              <a:spLocks noChangeShapeType="1"/>
            </p:cNvSpPr>
            <p:nvPr/>
          </p:nvSpPr>
          <p:spPr bwMode="auto">
            <a:xfrm>
              <a:off x="8158"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2" name="Line 23"/>
            <p:cNvSpPr>
              <a:spLocks noChangeShapeType="1"/>
            </p:cNvSpPr>
            <p:nvPr/>
          </p:nvSpPr>
          <p:spPr bwMode="auto">
            <a:xfrm flipV="1">
              <a:off x="637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3" name="Line 22"/>
            <p:cNvSpPr>
              <a:spLocks noChangeShapeType="1"/>
            </p:cNvSpPr>
            <p:nvPr/>
          </p:nvSpPr>
          <p:spPr bwMode="auto">
            <a:xfrm flipV="1">
              <a:off x="761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4" name="Line 21"/>
            <p:cNvSpPr>
              <a:spLocks noChangeShapeType="1"/>
            </p:cNvSpPr>
            <p:nvPr/>
          </p:nvSpPr>
          <p:spPr bwMode="auto">
            <a:xfrm flipH="1">
              <a:off x="8518" y="4768"/>
              <a:ext cx="29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5" name="Line 20"/>
            <p:cNvSpPr>
              <a:spLocks noChangeShapeType="1"/>
            </p:cNvSpPr>
            <p:nvPr/>
          </p:nvSpPr>
          <p:spPr bwMode="auto">
            <a:xfrm>
              <a:off x="3298" y="4768"/>
              <a:ext cx="2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6" name="Line 19"/>
            <p:cNvSpPr>
              <a:spLocks noChangeShapeType="1"/>
            </p:cNvSpPr>
            <p:nvPr/>
          </p:nvSpPr>
          <p:spPr bwMode="auto">
            <a:xfrm flipH="1">
              <a:off x="4666" y="2608"/>
              <a:ext cx="4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7" name="Line 18"/>
            <p:cNvSpPr>
              <a:spLocks noChangeShapeType="1"/>
            </p:cNvSpPr>
            <p:nvPr/>
          </p:nvSpPr>
          <p:spPr bwMode="auto">
            <a:xfrm>
              <a:off x="8941" y="2608"/>
              <a:ext cx="1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8" name="Line 17"/>
            <p:cNvSpPr>
              <a:spLocks noChangeShapeType="1"/>
            </p:cNvSpPr>
            <p:nvPr/>
          </p:nvSpPr>
          <p:spPr bwMode="auto">
            <a:xfrm>
              <a:off x="10991" y="2608"/>
              <a:ext cx="27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9" name="Line 16"/>
            <p:cNvSpPr>
              <a:spLocks noChangeShapeType="1"/>
            </p:cNvSpPr>
            <p:nvPr/>
          </p:nvSpPr>
          <p:spPr bwMode="auto">
            <a:xfrm flipV="1">
              <a:off x="12019"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0" name="Rectangle 15"/>
            <p:cNvSpPr>
              <a:spLocks noChangeArrowheads="1"/>
            </p:cNvSpPr>
            <p:nvPr/>
          </p:nvSpPr>
          <p:spPr bwMode="auto">
            <a:xfrm>
              <a:off x="7146" y="7333"/>
              <a:ext cx="234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ძლიერი პოლიტიზაცია</a:t>
              </a:r>
              <a:endParaRPr lang="en-US" altLang="en-US" sz="1800" dirty="0"/>
            </a:p>
          </p:txBody>
        </p:sp>
        <p:sp>
          <p:nvSpPr>
            <p:cNvPr id="26681" name="Line 14"/>
            <p:cNvSpPr>
              <a:spLocks noChangeShapeType="1"/>
            </p:cNvSpPr>
            <p:nvPr/>
          </p:nvSpPr>
          <p:spPr bwMode="auto">
            <a:xfrm>
              <a:off x="8214"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2" name="Line 13"/>
            <p:cNvSpPr>
              <a:spLocks noChangeShapeType="1"/>
            </p:cNvSpPr>
            <p:nvPr/>
          </p:nvSpPr>
          <p:spPr bwMode="auto">
            <a:xfrm flipH="1">
              <a:off x="2742" y="8143"/>
              <a:ext cx="54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3" name="Line 12"/>
            <p:cNvSpPr>
              <a:spLocks noChangeShapeType="1"/>
            </p:cNvSpPr>
            <p:nvPr/>
          </p:nvSpPr>
          <p:spPr bwMode="auto">
            <a:xfrm flipV="1">
              <a:off x="2742" y="8008"/>
              <a:ext cx="1" cy="1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4" name="Line 11"/>
            <p:cNvSpPr>
              <a:spLocks noChangeShapeType="1"/>
            </p:cNvSpPr>
            <p:nvPr/>
          </p:nvSpPr>
          <p:spPr bwMode="auto">
            <a:xfrm flipH="1" flipV="1">
              <a:off x="8249" y="7063"/>
              <a:ext cx="8"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5" name="Line 10"/>
            <p:cNvSpPr>
              <a:spLocks noChangeShapeType="1"/>
            </p:cNvSpPr>
            <p:nvPr/>
          </p:nvSpPr>
          <p:spPr bwMode="auto">
            <a:xfrm>
              <a:off x="5998" y="6388"/>
              <a:ext cx="17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6" name="Line 9"/>
            <p:cNvSpPr>
              <a:spLocks noChangeShapeType="1"/>
            </p:cNvSpPr>
            <p:nvPr/>
          </p:nvSpPr>
          <p:spPr bwMode="auto">
            <a:xfrm flipV="1">
              <a:off x="770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7" name="Line 8"/>
            <p:cNvSpPr>
              <a:spLocks noChangeShapeType="1"/>
            </p:cNvSpPr>
            <p:nvPr/>
          </p:nvSpPr>
          <p:spPr bwMode="auto">
            <a:xfrm flipH="1">
              <a:off x="4198" y="6388"/>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8" name="Line 7"/>
            <p:cNvSpPr>
              <a:spLocks noChangeShapeType="1"/>
            </p:cNvSpPr>
            <p:nvPr/>
          </p:nvSpPr>
          <p:spPr bwMode="auto">
            <a:xfrm flipV="1">
              <a:off x="419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9" name="Line 6"/>
            <p:cNvSpPr>
              <a:spLocks noChangeShapeType="1"/>
            </p:cNvSpPr>
            <p:nvPr/>
          </p:nvSpPr>
          <p:spPr bwMode="auto">
            <a:xfrm>
              <a:off x="10138" y="7063"/>
              <a:ext cx="0"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0" name="Line 5"/>
            <p:cNvSpPr>
              <a:spLocks noChangeShapeType="1"/>
            </p:cNvSpPr>
            <p:nvPr/>
          </p:nvSpPr>
          <p:spPr bwMode="auto">
            <a:xfrm>
              <a:off x="9328" y="6793"/>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1" name="Line 4"/>
            <p:cNvSpPr>
              <a:spLocks noChangeShapeType="1"/>
            </p:cNvSpPr>
            <p:nvPr/>
          </p:nvSpPr>
          <p:spPr bwMode="auto">
            <a:xfrm flipV="1">
              <a:off x="9688" y="6118"/>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92" name="Line 3"/>
            <p:cNvSpPr>
              <a:spLocks noChangeShapeType="1"/>
            </p:cNvSpPr>
            <p:nvPr/>
          </p:nvSpPr>
          <p:spPr bwMode="auto">
            <a:xfrm flipH="1">
              <a:off x="3748" y="7198"/>
              <a:ext cx="63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3" name="Line 2"/>
            <p:cNvSpPr>
              <a:spLocks noChangeShapeType="1"/>
            </p:cNvSpPr>
            <p:nvPr/>
          </p:nvSpPr>
          <p:spPr bwMode="auto">
            <a:xfrm flipV="1">
              <a:off x="3748" y="6118"/>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 name="Slide Number Placeholder 1"/>
          <p:cNvSpPr>
            <a:spLocks noGrp="1"/>
          </p:cNvSpPr>
          <p:nvPr>
            <p:ph type="sldNum" sz="quarter" idx="12"/>
          </p:nvPr>
        </p:nvSpPr>
        <p:spPr/>
        <p:txBody>
          <a:bodyPr/>
          <a:lstStyle/>
          <a:p>
            <a:fld id="{11347195-26C9-D64A-B1D7-50AB555AB9A6}" type="slidenum">
              <a:rPr lang="en-US" smtClean="0"/>
              <a:t>16</a:t>
            </a:fld>
            <a:endParaRPr lang="en-US" dirty="0"/>
          </a:p>
        </p:txBody>
      </p:sp>
    </p:spTree>
    <p:extLst>
      <p:ext uri="{BB962C8B-B14F-4D97-AF65-F5344CB8AC3E}">
        <p14:creationId xmlns:p14="http://schemas.microsoft.com/office/powerpoint/2010/main" val="249664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102660" y="460375"/>
            <a:ext cx="9099176" cy="685800"/>
          </a:xfrm>
        </p:spPr>
        <p:txBody>
          <a:bodyPr>
            <a:normAutofit fontScale="90000"/>
          </a:bodyPr>
          <a:lstStyle/>
          <a:p>
            <a:pPr algn="ctr"/>
            <a:r>
              <a:rPr lang="ka-GE" altLang="en-US" sz="2800" b="1" dirty="0">
                <a:latin typeface="+mn-lt"/>
              </a:rPr>
              <a:t>პრობლემის ხე </a:t>
            </a:r>
            <a:r>
              <a:rPr lang="sk-SK" altLang="en-US" sz="2800" b="1" dirty="0">
                <a:latin typeface="+mn-lt"/>
              </a:rPr>
              <a:t>– </a:t>
            </a:r>
            <a:r>
              <a:rPr lang="ka-GE" altLang="en-US" sz="2800" b="1" dirty="0">
                <a:latin typeface="+mn-lt"/>
              </a:rPr>
              <a:t>შინამეურნეობების მიერ ნარჩენების გადამუშავების (რეციკლირების) მაგალითი</a:t>
            </a:r>
            <a:endParaRPr lang="en-GB" altLang="en-US" sz="2800" b="1" dirty="0">
              <a:latin typeface="+mn-lt"/>
            </a:endParaRPr>
          </a:p>
        </p:txBody>
      </p:sp>
      <p:pic>
        <p:nvPicPr>
          <p:cNvPr id="27651" name="Content Placeholder 3" descr="Wastetre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8000" y="1951038"/>
            <a:ext cx="11684000" cy="4197350"/>
          </a:xfrm>
        </p:spPr>
      </p:pic>
      <p:sp>
        <p:nvSpPr>
          <p:cNvPr id="2" name="Slide Number Placeholder 1"/>
          <p:cNvSpPr>
            <a:spLocks noGrp="1"/>
          </p:cNvSpPr>
          <p:nvPr>
            <p:ph type="sldNum" sz="quarter" idx="12"/>
          </p:nvPr>
        </p:nvSpPr>
        <p:spPr/>
        <p:txBody>
          <a:bodyPr/>
          <a:lstStyle/>
          <a:p>
            <a:fld id="{11347195-26C9-D64A-B1D7-50AB555AB9A6}" type="slidenum">
              <a:rPr lang="en-US" smtClean="0"/>
              <a:t>17</a:t>
            </a:fld>
            <a:endParaRPr lang="en-US"/>
          </a:p>
        </p:txBody>
      </p:sp>
    </p:spTree>
    <p:extLst>
      <p:ext uri="{BB962C8B-B14F-4D97-AF65-F5344CB8AC3E}">
        <p14:creationId xmlns:p14="http://schemas.microsoft.com/office/powerpoint/2010/main" val="422129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3EF990-7FDB-4F40-BFEB-592ECC7F4D3F}"/>
              </a:ext>
            </a:extLst>
          </p:cNvPr>
          <p:cNvPicPr>
            <a:picLocks noChangeAspect="1"/>
          </p:cNvPicPr>
          <p:nvPr/>
        </p:nvPicPr>
        <p:blipFill>
          <a:blip r:embed="rId2"/>
          <a:stretch>
            <a:fillRect/>
          </a:stretch>
        </p:blipFill>
        <p:spPr>
          <a:xfrm>
            <a:off x="745067" y="689610"/>
            <a:ext cx="10521244" cy="5478780"/>
          </a:xfrm>
          <a:prstGeom prst="rect">
            <a:avLst/>
          </a:prstGeom>
        </p:spPr>
      </p:pic>
    </p:spTree>
    <p:extLst>
      <p:ext uri="{BB962C8B-B14F-4D97-AF65-F5344CB8AC3E}">
        <p14:creationId xmlns:p14="http://schemas.microsoft.com/office/powerpoint/2010/main" val="110076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1BD37-4917-447C-9759-E1FAE983DE9A}"/>
              </a:ext>
            </a:extLst>
          </p:cNvPr>
          <p:cNvPicPr>
            <a:picLocks noChangeAspect="1"/>
          </p:cNvPicPr>
          <p:nvPr/>
        </p:nvPicPr>
        <p:blipFill>
          <a:blip r:embed="rId2"/>
          <a:stretch>
            <a:fillRect/>
          </a:stretch>
        </p:blipFill>
        <p:spPr>
          <a:xfrm>
            <a:off x="1083733" y="406400"/>
            <a:ext cx="10408355" cy="5640070"/>
          </a:xfrm>
          <a:prstGeom prst="rect">
            <a:avLst/>
          </a:prstGeom>
        </p:spPr>
      </p:pic>
    </p:spTree>
    <p:extLst>
      <p:ext uri="{BB962C8B-B14F-4D97-AF65-F5344CB8AC3E}">
        <p14:creationId xmlns:p14="http://schemas.microsoft.com/office/powerpoint/2010/main" val="259561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344" y="128438"/>
            <a:ext cx="10923196" cy="6447919"/>
          </a:xfrm>
          <a:prstGeom prst="rect">
            <a:avLst/>
          </a:prstGeom>
          <a:noFill/>
        </p:spPr>
        <p:txBody>
          <a:bodyPr wrap="square" rtlCol="0">
            <a:spAutoFit/>
          </a:bodyPr>
          <a:lstStyle/>
          <a:p>
            <a:pPr>
              <a:spcAft>
                <a:spcPts val="1200"/>
              </a:spcAft>
            </a:pPr>
            <a:r>
              <a:rPr lang="ka-GE" sz="2800" b="1" dirty="0"/>
              <a:t>მე-</a:t>
            </a:r>
            <a:r>
              <a:rPr lang="en-US" sz="2800" b="1" dirty="0"/>
              <a:t>2</a:t>
            </a:r>
            <a:r>
              <a:rPr lang="ka-GE" sz="2800" b="1" dirty="0"/>
              <a:t> მოდულის მიზნები</a:t>
            </a:r>
            <a:endParaRPr lang="en-US" sz="2800" b="1" dirty="0"/>
          </a:p>
          <a:p>
            <a:pPr marL="342900" lvl="0" indent="-342900">
              <a:spcAft>
                <a:spcPts val="600"/>
              </a:spcAft>
              <a:buFont typeface="Arial" charset="0"/>
              <a:buChar char="•"/>
            </a:pPr>
            <a:r>
              <a:rPr lang="ka-GE" sz="2400" dirty="0"/>
              <a:t>მონაწილეთა უნარების განვითარება, რათა უკეთ დაადგინონ არსებული სიტუაცია და განსაზღვრონ მოცემული პრობლემის ბუნება, მასშტაბი და გამომწვევი მიზეზები.  </a:t>
            </a:r>
            <a:endParaRPr lang="en-US" sz="2400" dirty="0"/>
          </a:p>
          <a:p>
            <a:pPr marL="342900" lvl="0" indent="-342900">
              <a:spcAft>
                <a:spcPts val="600"/>
              </a:spcAft>
              <a:buFont typeface="Arial" charset="0"/>
              <a:buChar char="•"/>
            </a:pPr>
            <a:r>
              <a:rPr lang="ka-GE" sz="2400" dirty="0"/>
              <a:t>მედიის მიერ მოვლენის გაშუქებისა და მოცემული პოლიტიკის გამოწვევის ემპირიული ანალიზის ერთმანეთისგან გამიჯვნა. </a:t>
            </a:r>
            <a:r>
              <a:rPr lang="en-US" sz="2400" dirty="0"/>
              <a:t> </a:t>
            </a:r>
          </a:p>
          <a:p>
            <a:pPr marL="342900" lvl="0" indent="-342900">
              <a:spcAft>
                <a:spcPts val="600"/>
              </a:spcAft>
              <a:buFont typeface="Arial" charset="0"/>
              <a:buChar char="•"/>
            </a:pPr>
            <a:r>
              <a:rPr lang="ka-GE" sz="2400" dirty="0"/>
              <a:t>მონაწილეთა შესაძლებლობების გაუმჯობესება პრობლემის ხის ანალიზის გამოყენების თვალსაზრისით. </a:t>
            </a:r>
          </a:p>
          <a:p>
            <a:pPr lvl="0">
              <a:spcAft>
                <a:spcPts val="600"/>
              </a:spcAft>
            </a:pPr>
            <a:r>
              <a:rPr lang="ka-GE" sz="2800" b="1" dirty="0"/>
              <a:t>მე-</a:t>
            </a:r>
            <a:r>
              <a:rPr lang="en-US" sz="2800" b="1"/>
              <a:t>2</a:t>
            </a:r>
            <a:r>
              <a:rPr lang="ka-GE" sz="2800" b="1"/>
              <a:t> </a:t>
            </a:r>
            <a:r>
              <a:rPr lang="ka-GE" sz="2800" b="1" dirty="0"/>
              <a:t>მოდულის შედეგები </a:t>
            </a:r>
            <a:endParaRPr lang="en-GB" sz="2800" dirty="0"/>
          </a:p>
          <a:p>
            <a:pPr>
              <a:spcAft>
                <a:spcPts val="600"/>
              </a:spcAft>
            </a:pPr>
            <a:r>
              <a:rPr lang="ka-GE" sz="2400" dirty="0"/>
              <a:t>ამ მოდულის დასასრულს მონაწილეები შეძლებენ შემდეგს</a:t>
            </a:r>
            <a:r>
              <a:rPr lang="en-US" sz="2400" dirty="0"/>
              <a:t>:</a:t>
            </a:r>
          </a:p>
          <a:p>
            <a:pPr marL="457200" lvl="0" indent="-457200">
              <a:spcAft>
                <a:spcPts val="600"/>
              </a:spcAft>
              <a:buFont typeface="+mj-lt"/>
              <a:buAutoNum type="arabicPeriod"/>
            </a:pPr>
            <a:r>
              <a:rPr lang="ka-GE" sz="2400" dirty="0"/>
              <a:t>დაადგინონ არსებული სიტუაცია და განსაზღვრონ პრობლემის ბუნება, მასშტაბი და დინამიკა</a:t>
            </a:r>
            <a:r>
              <a:rPr lang="en-US" sz="2400" dirty="0"/>
              <a:t>.</a:t>
            </a:r>
          </a:p>
          <a:p>
            <a:pPr marL="457200" lvl="0" indent="-457200">
              <a:spcAft>
                <a:spcPts val="600"/>
              </a:spcAft>
              <a:buFont typeface="+mj-lt"/>
              <a:buAutoNum type="arabicPeriod"/>
            </a:pPr>
            <a:r>
              <a:rPr lang="ka-GE" sz="2400" dirty="0"/>
              <a:t>ერთმანეთისგან განასხვავონ მედიის მიერ მოვლენის გაშუქება და მოცემული პოლიტიკის გამოწვევის ემპირიული ანალიზი.</a:t>
            </a:r>
            <a:endParaRPr lang="en-US" sz="2400" dirty="0"/>
          </a:p>
          <a:p>
            <a:pPr marL="457200" lvl="0" indent="-457200">
              <a:spcAft>
                <a:spcPts val="600"/>
              </a:spcAft>
              <a:buFont typeface="+mj-lt"/>
              <a:buAutoNum type="arabicPeriod"/>
            </a:pPr>
            <a:r>
              <a:rPr lang="ka-GE" sz="2400" dirty="0"/>
              <a:t>გამოიყენონ პრობლემის ხის ანალიზი. </a:t>
            </a:r>
            <a:endParaRPr lang="en-US" sz="2400" dirty="0"/>
          </a:p>
        </p:txBody>
      </p:sp>
    </p:spTree>
    <p:extLst>
      <p:ext uri="{BB962C8B-B14F-4D97-AF65-F5344CB8AC3E}">
        <p14:creationId xmlns:p14="http://schemas.microsoft.com/office/powerpoint/2010/main" val="37109478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976F7-D48D-4D20-8117-0B965F28829E}"/>
              </a:ext>
            </a:extLst>
          </p:cNvPr>
          <p:cNvPicPr>
            <a:picLocks noChangeAspect="1"/>
          </p:cNvPicPr>
          <p:nvPr/>
        </p:nvPicPr>
        <p:blipFill>
          <a:blip r:embed="rId2"/>
          <a:stretch>
            <a:fillRect/>
          </a:stretch>
        </p:blipFill>
        <p:spPr>
          <a:xfrm>
            <a:off x="914400" y="462844"/>
            <a:ext cx="9906000" cy="5576006"/>
          </a:xfrm>
          <a:prstGeom prst="rect">
            <a:avLst/>
          </a:prstGeom>
        </p:spPr>
      </p:pic>
    </p:spTree>
    <p:extLst>
      <p:ext uri="{BB962C8B-B14F-4D97-AF65-F5344CB8AC3E}">
        <p14:creationId xmlns:p14="http://schemas.microsoft.com/office/powerpoint/2010/main" val="103329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3E379-7423-4E59-ACB6-6271F50E5988}"/>
              </a:ext>
            </a:extLst>
          </p:cNvPr>
          <p:cNvPicPr>
            <a:picLocks noChangeAspect="1"/>
          </p:cNvPicPr>
          <p:nvPr/>
        </p:nvPicPr>
        <p:blipFill>
          <a:blip r:embed="rId2"/>
          <a:stretch>
            <a:fillRect/>
          </a:stretch>
        </p:blipFill>
        <p:spPr>
          <a:xfrm>
            <a:off x="880533" y="417689"/>
            <a:ext cx="9917007" cy="5678311"/>
          </a:xfrm>
          <a:prstGeom prst="rect">
            <a:avLst/>
          </a:prstGeom>
        </p:spPr>
      </p:pic>
    </p:spTree>
    <p:extLst>
      <p:ext uri="{BB962C8B-B14F-4D97-AF65-F5344CB8AC3E}">
        <p14:creationId xmlns:p14="http://schemas.microsoft.com/office/powerpoint/2010/main" val="352362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A9291-80AB-2240-831E-235ABFC6743C}"/>
              </a:ext>
            </a:extLst>
          </p:cNvPr>
          <p:cNvPicPr>
            <a:picLocks noChangeAspect="1"/>
          </p:cNvPicPr>
          <p:nvPr/>
        </p:nvPicPr>
        <p:blipFill>
          <a:blip r:embed="rId3"/>
          <a:stretch>
            <a:fillRect/>
          </a:stretch>
        </p:blipFill>
        <p:spPr>
          <a:xfrm>
            <a:off x="339967" y="694304"/>
            <a:ext cx="11605847" cy="6151972"/>
          </a:xfrm>
          <a:prstGeom prst="rect">
            <a:avLst/>
          </a:prstGeom>
        </p:spPr>
      </p:pic>
      <p:sp>
        <p:nvSpPr>
          <p:cNvPr id="53" name="Title 1">
            <a:extLst>
              <a:ext uri="{FF2B5EF4-FFF2-40B4-BE49-F238E27FC236}">
                <a16:creationId xmlns:a16="http://schemas.microsoft.com/office/drawing/2014/main" id="{5FCF39CC-997F-8345-8DC6-34B282193B38}"/>
              </a:ext>
            </a:extLst>
          </p:cNvPr>
          <p:cNvSpPr txBox="1">
            <a:spLocks/>
          </p:cNvSpPr>
          <p:nvPr/>
        </p:nvSpPr>
        <p:spPr>
          <a:xfrm>
            <a:off x="361950" y="-55316"/>
            <a:ext cx="1183005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ხე </a:t>
            </a:r>
            <a:r>
              <a:rPr lang="sk-SK" altLang="en-US" sz="3200" b="1" dirty="0">
                <a:latin typeface="+mn-lt"/>
              </a:rPr>
              <a:t>– </a:t>
            </a:r>
            <a:r>
              <a:rPr lang="ka-GE" altLang="en-US" sz="3200" b="1" dirty="0">
                <a:latin typeface="+mn-lt"/>
              </a:rPr>
              <a:t>სოფლად შემცირებული შემოსავალი</a:t>
            </a:r>
            <a:endParaRPr lang="sk-SK" altLang="en-US" sz="3200" b="1" dirty="0">
              <a:latin typeface="+mn-lt"/>
            </a:endParaRPr>
          </a:p>
        </p:txBody>
      </p:sp>
    </p:spTree>
    <p:extLst>
      <p:ext uri="{BB962C8B-B14F-4D97-AF65-F5344CB8AC3E}">
        <p14:creationId xmlns:p14="http://schemas.microsoft.com/office/powerpoint/2010/main" val="127807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257">
            <a:extLst>
              <a:ext uri="{FF2B5EF4-FFF2-40B4-BE49-F238E27FC236}">
                <a16:creationId xmlns:a16="http://schemas.microsoft.com/office/drawing/2014/main" id="{4FA3E6A4-FD3E-2E44-8072-E1CF0A4E9B7B}"/>
              </a:ext>
            </a:extLst>
          </p:cNvPr>
          <p:cNvGrpSpPr/>
          <p:nvPr/>
        </p:nvGrpSpPr>
        <p:grpSpPr>
          <a:xfrm>
            <a:off x="448575" y="1190447"/>
            <a:ext cx="12128739" cy="7330103"/>
            <a:chOff x="78105" y="112395"/>
            <a:chExt cx="9443085" cy="6007735"/>
          </a:xfrm>
        </p:grpSpPr>
        <p:sp>
          <p:nvSpPr>
            <p:cNvPr id="3" name="Rectangle 2">
              <a:extLst>
                <a:ext uri="{FF2B5EF4-FFF2-40B4-BE49-F238E27FC236}">
                  <a16:creationId xmlns:a16="http://schemas.microsoft.com/office/drawing/2014/main" id="{9795948E-CB6A-3642-8816-D8BD3FBE50F1}"/>
                </a:ext>
              </a:extLst>
            </p:cNvPr>
            <p:cNvSpPr/>
            <p:nvPr/>
          </p:nvSpPr>
          <p:spPr>
            <a:xfrm>
              <a:off x="720090" y="1440180"/>
              <a:ext cx="8801100" cy="4679950"/>
            </a:xfrm>
            <a:prstGeom prst="rect">
              <a:avLst/>
            </a:prstGeom>
            <a:noFill/>
            <a:ln>
              <a:noFill/>
            </a:ln>
          </p:spPr>
        </p:sp>
        <p:sp>
          <p:nvSpPr>
            <p:cNvPr id="4" name="Rectangle 3">
              <a:extLst>
                <a:ext uri="{FF2B5EF4-FFF2-40B4-BE49-F238E27FC236}">
                  <a16:creationId xmlns:a16="http://schemas.microsoft.com/office/drawing/2014/main" id="{3F30F1D3-F522-8940-8B94-CCC203831DD4}"/>
                </a:ext>
              </a:extLst>
            </p:cNvPr>
            <p:cNvSpPr>
              <a:spLocks noChangeAspect="1" noEditPoints="1" noChangeArrowheads="1" noChangeShapeType="1" noTextEdit="1"/>
            </p:cNvSpPr>
            <p:nvPr/>
          </p:nvSpPr>
          <p:spPr bwMode="auto">
            <a:xfrm>
              <a:off x="78105" y="112395"/>
              <a:ext cx="8592820" cy="456755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Text Box 261">
              <a:extLst>
                <a:ext uri="{FF2B5EF4-FFF2-40B4-BE49-F238E27FC236}">
                  <a16:creationId xmlns:a16="http://schemas.microsoft.com/office/drawing/2014/main" id="{E3C39C8B-0138-3E4E-8D6A-F220A064D281}"/>
                </a:ext>
              </a:extLst>
            </p:cNvPr>
            <p:cNvSpPr txBox="1">
              <a:spLocks noChangeAspect="1" noEditPoints="1" noChangeArrowheads="1" noChangeShapeType="1" noTextEdit="1"/>
            </p:cNvSpPr>
            <p:nvPr/>
          </p:nvSpPr>
          <p:spPr bwMode="auto">
            <a:xfrm>
              <a:off x="26174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ყოფითი მდგომარეობა გაუმჯობესდა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6" name="Text Box 262">
              <a:extLst>
                <a:ext uri="{FF2B5EF4-FFF2-40B4-BE49-F238E27FC236}">
                  <a16:creationId xmlns:a16="http://schemas.microsoft.com/office/drawing/2014/main" id="{16ADE567-E497-C64B-8F4F-6E779A3C1F4D}"/>
                </a:ext>
              </a:extLst>
            </p:cNvPr>
            <p:cNvSpPr txBox="1">
              <a:spLocks noChangeAspect="1" noEditPoints="1" noChangeArrowheads="1" noChangeShapeType="1" noTextEdit="1"/>
            </p:cNvSpPr>
            <p:nvPr/>
          </p:nvSpPr>
          <p:spPr bwMode="auto">
            <a:xfrm>
              <a:off x="4605655" y="1156970"/>
              <a:ext cx="1250950" cy="53213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გაიზარდა შემოსავალი სოფლის მეურნეობიდან</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7" name="Line 272">
              <a:extLst>
                <a:ext uri="{FF2B5EF4-FFF2-40B4-BE49-F238E27FC236}">
                  <a16:creationId xmlns:a16="http://schemas.microsoft.com/office/drawing/2014/main" id="{BE7A84A7-1762-A349-9BA5-E6EA7F468F6C}"/>
                </a:ext>
              </a:extLst>
            </p:cNvPr>
            <p:cNvCxnSpPr>
              <a:cxnSpLocks noChangeAspect="1" noEditPoints="1" noChangeArrowheads="1" noChangeShapeType="1"/>
            </p:cNvCxnSpPr>
            <p:nvPr/>
          </p:nvCxnSpPr>
          <p:spPr bwMode="auto">
            <a:xfrm flipV="1">
              <a:off x="5231130" y="998220"/>
              <a:ext cx="635"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Arc 280">
              <a:extLst>
                <a:ext uri="{FF2B5EF4-FFF2-40B4-BE49-F238E27FC236}">
                  <a16:creationId xmlns:a16="http://schemas.microsoft.com/office/drawing/2014/main" id="{9CB819D3-BAD3-B74B-BAD4-EDB19FB05E70}"/>
                </a:ext>
              </a:extLst>
            </p:cNvPr>
            <p:cNvSpPr>
              <a:spLocks noChangeAspect="1" noEditPoints="1" noChangeArrowheads="1" noChangeShapeType="1" noTextEdit="1"/>
            </p:cNvSpPr>
            <p:nvPr/>
          </p:nvSpPr>
          <p:spPr bwMode="auto">
            <a:xfrm flipV="1">
              <a:off x="78105" y="112395"/>
              <a:ext cx="2552700" cy="675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rgbClr val="FFFFCC"/>
            </a:solidFill>
            <a:ln w="38100">
              <a:solidFill>
                <a:srgbClr val="FF0000"/>
              </a:solidFill>
              <a:round/>
              <a:headEnd/>
              <a:tailEnd/>
            </a:ln>
          </p:spPr>
          <p:txBody>
            <a:bodyPr rot="0" vert="horz" wrap="square" lIns="91440" tIns="45720" rIns="91440" bIns="45720" anchor="t" anchorCtr="0" upright="1">
              <a:noAutofit/>
            </a:bodyPr>
            <a:lstStyle/>
            <a:p>
              <a:endParaRPr lang="en-US"/>
            </a:p>
          </p:txBody>
        </p:sp>
        <p:sp>
          <p:nvSpPr>
            <p:cNvPr id="9" name="Text Box 281">
              <a:extLst>
                <a:ext uri="{FF2B5EF4-FFF2-40B4-BE49-F238E27FC236}">
                  <a16:creationId xmlns:a16="http://schemas.microsoft.com/office/drawing/2014/main" id="{2F373432-7514-FB44-80C0-D93B6AE27ABC}"/>
                </a:ext>
              </a:extLst>
            </p:cNvPr>
            <p:cNvSpPr txBox="1">
              <a:spLocks noChangeAspect="1" noEditPoints="1" noChangeArrowheads="1" noChangeShapeType="1" noTextEdit="1"/>
            </p:cNvSpPr>
            <p:nvPr/>
          </p:nvSpPr>
          <p:spPr bwMode="auto">
            <a:xfrm>
              <a:off x="149860" y="225425"/>
              <a:ext cx="1788160" cy="3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ka-GE" sz="1600" b="1" dirty="0">
                  <a:effectLst/>
                  <a:latin typeface="Sylfaen" pitchFamily="18" charset="0"/>
                  <a:ea typeface="Times New Roman" panose="02020603050405020304" pitchFamily="18" charset="0"/>
                  <a:cs typeface="Times New Roman" panose="02020603050405020304" pitchFamily="18" charset="0"/>
                </a:rPr>
                <a:t>გადაწყვეტის ხე</a:t>
              </a:r>
              <a:endParaRPr lang="en-US" sz="1600" b="1"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0" name="Text Box 284">
              <a:extLst>
                <a:ext uri="{FF2B5EF4-FFF2-40B4-BE49-F238E27FC236}">
                  <a16:creationId xmlns:a16="http://schemas.microsoft.com/office/drawing/2014/main" id="{F08A3B98-A356-EE41-A10A-74F9F2B0C6DB}"/>
                </a:ext>
              </a:extLst>
            </p:cNvPr>
            <p:cNvSpPr txBox="1">
              <a:spLocks noChangeAspect="1" noEditPoints="1" noChangeArrowheads="1" noChangeShapeType="1" noTextEdit="1"/>
            </p:cNvSpPr>
            <p:nvPr/>
          </p:nvSpPr>
          <p:spPr bwMode="auto">
            <a:xfrm>
              <a:off x="4103370" y="308609"/>
              <a:ext cx="1332443" cy="6229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ჯანდაცვისა და სოციალური უზრუნველყოფის სისტემა უმჯობესდება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1" name="Text Box 285">
              <a:extLst>
                <a:ext uri="{FF2B5EF4-FFF2-40B4-BE49-F238E27FC236}">
                  <a16:creationId xmlns:a16="http://schemas.microsoft.com/office/drawing/2014/main" id="{92A9265F-A130-CA43-BAC5-A0A7A0B917EF}"/>
                </a:ext>
              </a:extLst>
            </p:cNvPr>
            <p:cNvSpPr txBox="1">
              <a:spLocks noChangeAspect="1" noEditPoints="1" noChangeArrowheads="1" noChangeShapeType="1" noTextEdit="1"/>
            </p:cNvSpPr>
            <p:nvPr/>
          </p:nvSpPr>
          <p:spPr bwMode="auto">
            <a:xfrm>
              <a:off x="55892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ადგილობრივი ბიუჯეტი პროფიციტურია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2" name="Text Box 286">
              <a:extLst>
                <a:ext uri="{FF2B5EF4-FFF2-40B4-BE49-F238E27FC236}">
                  <a16:creationId xmlns:a16="http://schemas.microsoft.com/office/drawing/2014/main" id="{2F661F94-CCBA-D348-884F-69003853D203}"/>
                </a:ext>
              </a:extLst>
            </p:cNvPr>
            <p:cNvSpPr txBox="1">
              <a:spLocks noChangeAspect="1" noEditPoints="1" noChangeArrowheads="1" noChangeShapeType="1" noTextEdit="1"/>
            </p:cNvSpPr>
            <p:nvPr/>
          </p:nvSpPr>
          <p:spPr bwMode="auto">
            <a:xfrm>
              <a:off x="70751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კრიმინალური ვითარება გაუმჯობესებულია </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C015E194-929B-404D-BF80-8505DF647AC6}"/>
                </a:ext>
              </a:extLst>
            </p:cNvPr>
            <p:cNvSpPr>
              <a:spLocks noChangeAspect="1" noEditPoints="1" noChangeArrowheads="1" noChangeShapeType="1" noTextEdit="1"/>
            </p:cNvSpPr>
            <p:nvPr/>
          </p:nvSpPr>
          <p:spPr bwMode="auto">
            <a:xfrm flipV="1">
              <a:off x="3183255" y="809625"/>
              <a:ext cx="4457700" cy="18986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4" name="Line 288">
              <a:extLst>
                <a:ext uri="{FF2B5EF4-FFF2-40B4-BE49-F238E27FC236}">
                  <a16:creationId xmlns:a16="http://schemas.microsoft.com/office/drawing/2014/main" id="{1A6F78FF-CDAD-D449-B6E1-D314A067B5AB}"/>
                </a:ext>
              </a:extLst>
            </p:cNvPr>
            <p:cNvCxnSpPr>
              <a:cxnSpLocks noChangeAspect="1" noEditPoints="1" noChangeArrowheads="1" noChangeShapeType="1"/>
            </p:cNvCxnSpPr>
            <p:nvPr/>
          </p:nvCxnSpPr>
          <p:spPr bwMode="auto">
            <a:xfrm flipV="1">
              <a:off x="62750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89">
              <a:extLst>
                <a:ext uri="{FF2B5EF4-FFF2-40B4-BE49-F238E27FC236}">
                  <a16:creationId xmlns:a16="http://schemas.microsoft.com/office/drawing/2014/main" id="{5FDF177E-0C6E-EA4A-B2B2-C1B472271D4F}"/>
                </a:ext>
              </a:extLst>
            </p:cNvPr>
            <p:cNvCxnSpPr>
              <a:cxnSpLocks noChangeAspect="1" noEditPoints="1" noChangeArrowheads="1" noChangeShapeType="1"/>
            </p:cNvCxnSpPr>
            <p:nvPr/>
          </p:nvCxnSpPr>
          <p:spPr bwMode="auto">
            <a:xfrm flipV="1">
              <a:off x="46748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reeform 15">
              <a:extLst>
                <a:ext uri="{FF2B5EF4-FFF2-40B4-BE49-F238E27FC236}">
                  <a16:creationId xmlns:a16="http://schemas.microsoft.com/office/drawing/2014/main" id="{09B81172-93C0-F443-9316-B598C29B47CB}"/>
                </a:ext>
              </a:extLst>
            </p:cNvPr>
            <p:cNvSpPr>
              <a:spLocks noChangeAspect="1" noEditPoints="1" noChangeArrowheads="1" noChangeShapeType="1" noTextEdit="1"/>
            </p:cNvSpPr>
            <p:nvPr/>
          </p:nvSpPr>
          <p:spPr bwMode="auto">
            <a:xfrm>
              <a:off x="5246370" y="1689100"/>
              <a:ext cx="635" cy="248285"/>
            </a:xfrm>
            <a:custGeom>
              <a:avLst/>
              <a:gdLst>
                <a:gd name="T0" fmla="*/ 0 w 1"/>
                <a:gd name="T1" fmla="*/ 391 h 391"/>
                <a:gd name="T2" fmla="*/ 0 w 1"/>
                <a:gd name="T3" fmla="*/ 0 h 391"/>
              </a:gdLst>
              <a:ahLst/>
              <a:cxnLst>
                <a:cxn ang="0">
                  <a:pos x="T0" y="T1"/>
                </a:cxn>
                <a:cxn ang="0">
                  <a:pos x="T2" y="T3"/>
                </a:cxn>
              </a:cxnLst>
              <a:rect l="0" t="0" r="r" b="b"/>
              <a:pathLst>
                <a:path w="1" h="391">
                  <a:moveTo>
                    <a:pt x="0" y="391"/>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17" name="Group 16">
              <a:extLst>
                <a:ext uri="{FF2B5EF4-FFF2-40B4-BE49-F238E27FC236}">
                  <a16:creationId xmlns:a16="http://schemas.microsoft.com/office/drawing/2014/main" id="{08DA2462-FFB3-F441-8E45-793D92E4069A}"/>
                </a:ext>
              </a:extLst>
            </p:cNvPr>
            <p:cNvGrpSpPr>
              <a:grpSpLocks noChangeAspect="1"/>
            </p:cNvGrpSpPr>
            <p:nvPr/>
          </p:nvGrpSpPr>
          <p:grpSpPr bwMode="auto">
            <a:xfrm>
              <a:off x="3097530" y="3067685"/>
              <a:ext cx="2737485" cy="532130"/>
              <a:chOff x="6174" y="7108"/>
              <a:chExt cx="4311" cy="838"/>
            </a:xfrm>
          </p:grpSpPr>
          <p:sp>
            <p:nvSpPr>
              <p:cNvPr id="42" name="Text Box 265">
                <a:extLst>
                  <a:ext uri="{FF2B5EF4-FFF2-40B4-BE49-F238E27FC236}">
                    <a16:creationId xmlns:a16="http://schemas.microsoft.com/office/drawing/2014/main" id="{A68A3597-D05C-3F42-911F-03172097092B}"/>
                  </a:ext>
                </a:extLst>
              </p:cNvPr>
              <p:cNvSpPr txBox="1">
                <a:spLocks noChangeAspect="1" noEditPoints="1" noChangeArrowheads="1" noChangeShapeType="1" noTextEdit="1"/>
              </p:cNvSpPr>
              <p:nvPr/>
            </p:nvSpPr>
            <p:spPr bwMode="auto">
              <a:xfrm>
                <a:off x="851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აგრონომიული საწყობები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3" name="Text Box 266">
                <a:extLst>
                  <a:ext uri="{FF2B5EF4-FFF2-40B4-BE49-F238E27FC236}">
                    <a16:creationId xmlns:a16="http://schemas.microsoft.com/office/drawing/2014/main" id="{E86BCAA8-B722-0E4F-AABD-B4C75996ADF7}"/>
                  </a:ext>
                </a:extLst>
              </p:cNvPr>
              <p:cNvSpPr txBox="1">
                <a:spLocks noChangeAspect="1" noEditPoints="1" noChangeArrowheads="1" noChangeShapeType="1" noTextEdit="1"/>
              </p:cNvSpPr>
              <p:nvPr/>
            </p:nvSpPr>
            <p:spPr bwMode="auto">
              <a:xfrm>
                <a:off x="617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ეფექტურია დარგის სატრანსპორტო კომპანიების მუშაობა </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18" name="Text Box 267">
              <a:extLst>
                <a:ext uri="{FF2B5EF4-FFF2-40B4-BE49-F238E27FC236}">
                  <a16:creationId xmlns:a16="http://schemas.microsoft.com/office/drawing/2014/main" id="{E34570FC-1A87-D346-8F33-0502ABD2D457}"/>
                </a:ext>
              </a:extLst>
            </p:cNvPr>
            <p:cNvSpPr txBox="1">
              <a:spLocks noChangeAspect="1" noEditPoints="1" noChangeArrowheads="1" noChangeShapeType="1" noTextEdit="1"/>
            </p:cNvSpPr>
            <p:nvPr/>
          </p:nvSpPr>
          <p:spPr bwMode="auto">
            <a:xfrm>
              <a:off x="3107055" y="385381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შეკეთებულია გზის საფარი</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9" name="Text Box 268">
              <a:extLst>
                <a:ext uri="{FF2B5EF4-FFF2-40B4-BE49-F238E27FC236}">
                  <a16:creationId xmlns:a16="http://schemas.microsoft.com/office/drawing/2014/main" id="{9678B95E-509C-6849-9524-90106495A93F}"/>
                </a:ext>
              </a:extLst>
            </p:cNvPr>
            <p:cNvSpPr txBox="1">
              <a:spLocks noChangeAspect="1" noEditPoints="1" noChangeArrowheads="1" noChangeShapeType="1" noTextEdit="1"/>
            </p:cNvSpPr>
            <p:nvPr/>
          </p:nvSpPr>
          <p:spPr bwMode="auto">
            <a:xfrm>
              <a:off x="6650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გლეხები დაცული არიან ფასების მერყეობისგან</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0" name="Text Box 269">
              <a:extLst>
                <a:ext uri="{FF2B5EF4-FFF2-40B4-BE49-F238E27FC236}">
                  <a16:creationId xmlns:a16="http://schemas.microsoft.com/office/drawing/2014/main" id="{A4C45CF6-647A-8F4D-B90A-920296699E6F}"/>
                </a:ext>
              </a:extLst>
            </p:cNvPr>
            <p:cNvSpPr txBox="1">
              <a:spLocks noChangeAspect="1" noEditPoints="1" noChangeArrowheads="1" noChangeShapeType="1" noTextEdit="1"/>
            </p:cNvSpPr>
            <p:nvPr/>
          </p:nvSpPr>
          <p:spPr bwMode="auto">
            <a:xfrm>
              <a:off x="935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მოსავლიანობა გაიზარდა</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1" name="Text Box 270">
              <a:extLst>
                <a:ext uri="{FF2B5EF4-FFF2-40B4-BE49-F238E27FC236}">
                  <a16:creationId xmlns:a16="http://schemas.microsoft.com/office/drawing/2014/main" id="{7D5F9518-7C47-F848-88C6-CE848876EBC4}"/>
                </a:ext>
              </a:extLst>
            </p:cNvPr>
            <p:cNvSpPr txBox="1">
              <a:spLocks noChangeAspect="1" noEditPoints="1" noChangeArrowheads="1" noChangeShapeType="1" noTextEdit="1"/>
            </p:cNvSpPr>
            <p:nvPr/>
          </p:nvSpPr>
          <p:spPr bwMode="auto">
            <a:xfrm>
              <a:off x="3913505" y="2133600"/>
              <a:ext cx="1250950"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გლეხები ყიდიან საქონელს</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2" name="Freeform 21">
              <a:extLst>
                <a:ext uri="{FF2B5EF4-FFF2-40B4-BE49-F238E27FC236}">
                  <a16:creationId xmlns:a16="http://schemas.microsoft.com/office/drawing/2014/main" id="{AF5E2179-ECFF-E242-AA21-CC40DAB9146C}"/>
                </a:ext>
              </a:extLst>
            </p:cNvPr>
            <p:cNvSpPr>
              <a:spLocks noChangeAspect="1" noEditPoints="1" noChangeArrowheads="1" noChangeShapeType="1" noTextEdit="1"/>
            </p:cNvSpPr>
            <p:nvPr/>
          </p:nvSpPr>
          <p:spPr bwMode="auto">
            <a:xfrm>
              <a:off x="3822700" y="2915920"/>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3" name="Line 276">
              <a:extLst>
                <a:ext uri="{FF2B5EF4-FFF2-40B4-BE49-F238E27FC236}">
                  <a16:creationId xmlns:a16="http://schemas.microsoft.com/office/drawing/2014/main" id="{9CA5BC6B-EDB6-F448-BEC0-A4D5B1EC34BF}"/>
                </a:ext>
              </a:extLst>
            </p:cNvPr>
            <p:cNvCxnSpPr>
              <a:cxnSpLocks noChangeAspect="1" noEditPoints="1" noChangeArrowheads="1" noChangeShapeType="1"/>
            </p:cNvCxnSpPr>
            <p:nvPr/>
          </p:nvCxnSpPr>
          <p:spPr bwMode="auto">
            <a:xfrm flipV="1">
              <a:off x="4475480" y="2696210"/>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277">
              <a:extLst>
                <a:ext uri="{FF2B5EF4-FFF2-40B4-BE49-F238E27FC236}">
                  <a16:creationId xmlns:a16="http://schemas.microsoft.com/office/drawing/2014/main" id="{986DA36F-4BDE-034E-B95B-29E26550BE9A}"/>
                </a:ext>
              </a:extLst>
            </p:cNvPr>
            <p:cNvCxnSpPr>
              <a:cxnSpLocks noChangeAspect="1" noEditPoints="1" noChangeArrowheads="1" noChangeShapeType="1"/>
            </p:cNvCxnSpPr>
            <p:nvPr/>
          </p:nvCxnSpPr>
          <p:spPr bwMode="auto">
            <a:xfrm flipV="1">
              <a:off x="6628765" y="3597275"/>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Freeform 24">
              <a:extLst>
                <a:ext uri="{FF2B5EF4-FFF2-40B4-BE49-F238E27FC236}">
                  <a16:creationId xmlns:a16="http://schemas.microsoft.com/office/drawing/2014/main" id="{CD2B662D-0B8F-874E-98E3-811D6009860D}"/>
                </a:ext>
              </a:extLst>
            </p:cNvPr>
            <p:cNvSpPr>
              <a:spLocks noChangeAspect="1" noEditPoints="1" noChangeArrowheads="1" noChangeShapeType="1" noTextEdit="1"/>
            </p:cNvSpPr>
            <p:nvPr/>
          </p:nvSpPr>
          <p:spPr bwMode="auto">
            <a:xfrm>
              <a:off x="1506855" y="1928495"/>
              <a:ext cx="5715000" cy="20510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26" name="Group 25">
              <a:extLst>
                <a:ext uri="{FF2B5EF4-FFF2-40B4-BE49-F238E27FC236}">
                  <a16:creationId xmlns:a16="http://schemas.microsoft.com/office/drawing/2014/main" id="{3D345B93-ABBF-164C-B862-1D28C0A6CFDF}"/>
                </a:ext>
              </a:extLst>
            </p:cNvPr>
            <p:cNvGrpSpPr>
              <a:grpSpLocks noChangeAspect="1"/>
            </p:cNvGrpSpPr>
            <p:nvPr/>
          </p:nvGrpSpPr>
          <p:grpSpPr bwMode="auto">
            <a:xfrm>
              <a:off x="146685" y="2696210"/>
              <a:ext cx="2846070" cy="1682115"/>
              <a:chOff x="1683" y="6523"/>
              <a:chExt cx="4482" cy="2649"/>
            </a:xfrm>
          </p:grpSpPr>
          <p:sp>
            <p:nvSpPr>
              <p:cNvPr id="34" name="Freeform 33">
                <a:extLst>
                  <a:ext uri="{FF2B5EF4-FFF2-40B4-BE49-F238E27FC236}">
                    <a16:creationId xmlns:a16="http://schemas.microsoft.com/office/drawing/2014/main" id="{254F319E-4926-254A-841B-A86B99E8AD2D}"/>
                  </a:ext>
                </a:extLst>
              </p:cNvPr>
              <p:cNvSpPr>
                <a:spLocks noChangeAspect="1" noEditPoints="1" noChangeArrowheads="1" noChangeShapeType="1" noTextEdit="1"/>
              </p:cNvSpPr>
              <p:nvPr/>
            </p:nvSpPr>
            <p:spPr bwMode="auto">
              <a:xfrm>
                <a:off x="2844" y="6830"/>
                <a:ext cx="2160" cy="225"/>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Freeform 34">
                <a:extLst>
                  <a:ext uri="{FF2B5EF4-FFF2-40B4-BE49-F238E27FC236}">
                    <a16:creationId xmlns:a16="http://schemas.microsoft.com/office/drawing/2014/main" id="{64377303-58CD-AC46-A3DA-C6AEA9846D45}"/>
                  </a:ext>
                </a:extLst>
              </p:cNvPr>
              <p:cNvSpPr>
                <a:spLocks noChangeAspect="1" noEditPoints="1" noChangeArrowheads="1" noChangeShapeType="1" noTextEdit="1"/>
              </p:cNvSpPr>
              <p:nvPr/>
            </p:nvSpPr>
            <p:spPr bwMode="auto">
              <a:xfrm>
                <a:off x="3920" y="6523"/>
                <a:ext cx="9" cy="1588"/>
              </a:xfrm>
              <a:custGeom>
                <a:avLst/>
                <a:gdLst>
                  <a:gd name="T0" fmla="*/ 3 w 3"/>
                  <a:gd name="T1" fmla="*/ 1819 h 1819"/>
                  <a:gd name="T2" fmla="*/ 0 w 3"/>
                  <a:gd name="T3" fmla="*/ 0 h 1819"/>
                </a:gdLst>
                <a:ahLst/>
                <a:cxnLst>
                  <a:cxn ang="0">
                    <a:pos x="T0" y="T1"/>
                  </a:cxn>
                  <a:cxn ang="0">
                    <a:pos x="T2" y="T3"/>
                  </a:cxn>
                </a:cxnLst>
                <a:rect l="0" t="0" r="r" b="b"/>
                <a:pathLst>
                  <a:path w="3" h="1819">
                    <a:moveTo>
                      <a:pt x="3" y="1819"/>
                    </a:moveTo>
                    <a:lnTo>
                      <a:pt x="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36" name="Group 35">
                <a:extLst>
                  <a:ext uri="{FF2B5EF4-FFF2-40B4-BE49-F238E27FC236}">
                    <a16:creationId xmlns:a16="http://schemas.microsoft.com/office/drawing/2014/main" id="{50B75877-3229-B743-AB3E-19B018FF89B4}"/>
                  </a:ext>
                </a:extLst>
              </p:cNvPr>
              <p:cNvGrpSpPr>
                <a:grpSpLocks noChangeAspect="1"/>
              </p:cNvGrpSpPr>
              <p:nvPr/>
            </p:nvGrpSpPr>
            <p:grpSpPr bwMode="auto">
              <a:xfrm>
                <a:off x="1683" y="7108"/>
                <a:ext cx="4482" cy="2064"/>
                <a:chOff x="1683" y="7108"/>
                <a:chExt cx="4482" cy="2064"/>
              </a:xfrm>
            </p:grpSpPr>
            <p:sp>
              <p:nvSpPr>
                <p:cNvPr id="38" name="Text Box 263">
                  <a:extLst>
                    <a:ext uri="{FF2B5EF4-FFF2-40B4-BE49-F238E27FC236}">
                      <a16:creationId xmlns:a16="http://schemas.microsoft.com/office/drawing/2014/main" id="{6CBF9D0F-0405-BB4B-9541-2D969BE853C6}"/>
                    </a:ext>
                  </a:extLst>
                </p:cNvPr>
                <p:cNvSpPr txBox="1">
                  <a:spLocks noChangeAspect="1" noEditPoints="1" noChangeArrowheads="1" noChangeShapeType="1" noTextEdit="1"/>
                </p:cNvSpPr>
                <p:nvPr/>
              </p:nvSpPr>
              <p:spPr bwMode="auto">
                <a:xfrm>
                  <a:off x="1683"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სასუქით მომარაგების სისტემა დაიხვეწა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9" name="Text Box 264">
                  <a:extLst>
                    <a:ext uri="{FF2B5EF4-FFF2-40B4-BE49-F238E27FC236}">
                      <a16:creationId xmlns:a16="http://schemas.microsoft.com/office/drawing/2014/main" id="{E36310A3-8BB4-D64F-A8B0-247A93F439D4}"/>
                    </a:ext>
                  </a:extLst>
                </p:cNvPr>
                <p:cNvSpPr txBox="1">
                  <a:spLocks noChangeAspect="1" noEditPoints="1" noChangeArrowheads="1" noChangeShapeType="1" noTextEdit="1"/>
                </p:cNvSpPr>
                <p:nvPr/>
              </p:nvSpPr>
              <p:spPr bwMode="auto">
                <a:xfrm>
                  <a:off x="419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ხელმისაწვდომია ახალი ჯიშები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0" name="Text Box 271">
                  <a:extLst>
                    <a:ext uri="{FF2B5EF4-FFF2-40B4-BE49-F238E27FC236}">
                      <a16:creationId xmlns:a16="http://schemas.microsoft.com/office/drawing/2014/main" id="{27CCD019-196C-7342-851A-C5E326D97D21}"/>
                    </a:ext>
                  </a:extLst>
                </p:cNvPr>
                <p:cNvSpPr txBox="1">
                  <a:spLocks noChangeAspect="1" noEditPoints="1" noChangeArrowheads="1" noChangeShapeType="1" noTextEdit="1"/>
                </p:cNvSpPr>
                <p:nvPr/>
              </p:nvSpPr>
              <p:spPr bwMode="auto">
                <a:xfrm>
                  <a:off x="1683"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აგროკონსულტაცია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de-DE" sz="1000" dirty="0">
                      <a:effectLst/>
                      <a:latin typeface="DumbaNusx"/>
                      <a:ea typeface="Times New Roman" panose="02020603050405020304" pitchFamily="18" charset="0"/>
                      <a:cs typeface="Times New Roman" panose="02020603050405020304" pitchFamily="18" charset="0"/>
                    </a:rPr>
                    <a:t> </a:t>
                  </a:r>
                  <a:endParaRPr lang="en-US" sz="10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1" name="Text Box 282">
                  <a:extLst>
                    <a:ext uri="{FF2B5EF4-FFF2-40B4-BE49-F238E27FC236}">
                      <a16:creationId xmlns:a16="http://schemas.microsoft.com/office/drawing/2014/main" id="{4D95A1DE-345C-EA4F-8ACF-C8A748D02BF8}"/>
                    </a:ext>
                  </a:extLst>
                </p:cNvPr>
                <p:cNvSpPr txBox="1">
                  <a:spLocks noChangeAspect="1" noEditPoints="1" noChangeArrowheads="1" noChangeShapeType="1" noTextEdit="1"/>
                </p:cNvSpPr>
                <p:nvPr/>
              </p:nvSpPr>
              <p:spPr bwMode="auto">
                <a:xfrm>
                  <a:off x="4194"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გაიზარდა სახნავი და სათიბი ტერიტორია</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37" name="Freeform 36">
                <a:extLst>
                  <a:ext uri="{FF2B5EF4-FFF2-40B4-BE49-F238E27FC236}">
                    <a16:creationId xmlns:a16="http://schemas.microsoft.com/office/drawing/2014/main" id="{0B279FEA-478F-6745-BAE6-16BB74DFC101}"/>
                  </a:ext>
                </a:extLst>
              </p:cNvPr>
              <p:cNvSpPr>
                <a:spLocks noChangeAspect="1" noEditPoints="1" noChangeArrowheads="1" noChangeShapeType="1" noTextEdit="1"/>
              </p:cNvSpPr>
              <p:nvPr/>
            </p:nvSpPr>
            <p:spPr bwMode="auto">
              <a:xfrm>
                <a:off x="2844" y="8142"/>
                <a:ext cx="2160" cy="179"/>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7" name="Text Box 290">
              <a:extLst>
                <a:ext uri="{FF2B5EF4-FFF2-40B4-BE49-F238E27FC236}">
                  <a16:creationId xmlns:a16="http://schemas.microsoft.com/office/drawing/2014/main" id="{1EAEE9E0-ED10-B840-B0D9-1DD073F9E587}"/>
                </a:ext>
              </a:extLst>
            </p:cNvPr>
            <p:cNvSpPr txBox="1">
              <a:spLocks noChangeAspect="1" noEditPoints="1" noChangeArrowheads="1" noChangeShapeType="1" noTextEdit="1"/>
            </p:cNvSpPr>
            <p:nvPr/>
          </p:nvSpPr>
          <p:spPr bwMode="auto">
            <a:xfrm>
              <a:off x="5964555" y="304609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ფასების რეგულირების პოლიტიკა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8" name="Freeform 27">
              <a:extLst>
                <a:ext uri="{FF2B5EF4-FFF2-40B4-BE49-F238E27FC236}">
                  <a16:creationId xmlns:a16="http://schemas.microsoft.com/office/drawing/2014/main" id="{AC26EAF5-1932-9C4E-B6E3-3942D19A707C}"/>
                </a:ext>
              </a:extLst>
            </p:cNvPr>
            <p:cNvSpPr>
              <a:spLocks noChangeAspect="1" noEditPoints="1" noChangeArrowheads="1" noChangeShapeType="1" noTextEdit="1"/>
            </p:cNvSpPr>
            <p:nvPr/>
          </p:nvSpPr>
          <p:spPr bwMode="auto">
            <a:xfrm>
              <a:off x="4538980" y="1931670"/>
              <a:ext cx="635" cy="200025"/>
            </a:xfrm>
            <a:custGeom>
              <a:avLst/>
              <a:gdLst>
                <a:gd name="T0" fmla="*/ 0 w 1"/>
                <a:gd name="T1" fmla="*/ 315 h 315"/>
                <a:gd name="T2" fmla="*/ 0 w 1"/>
                <a:gd name="T3" fmla="*/ 0 h 315"/>
              </a:gdLst>
              <a:ahLst/>
              <a:cxnLst>
                <a:cxn ang="0">
                  <a:pos x="T0" y="T1"/>
                </a:cxn>
                <a:cxn ang="0">
                  <a:pos x="T2" y="T3"/>
                </a:cxn>
              </a:cxnLst>
              <a:rect l="0" t="0" r="r" b="b"/>
              <a:pathLst>
                <a:path w="1" h="315">
                  <a:moveTo>
                    <a:pt x="0" y="315"/>
                  </a:moveTo>
                  <a:lnTo>
                    <a:pt x="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8BB54469-0412-4A4B-901E-3EB1E820DFC0}"/>
                </a:ext>
              </a:extLst>
            </p:cNvPr>
            <p:cNvSpPr>
              <a:spLocks noChangeAspect="1" noEditPoints="1" noChangeArrowheads="1" noChangeShapeType="1" noTextEdit="1"/>
            </p:cNvSpPr>
            <p:nvPr/>
          </p:nvSpPr>
          <p:spPr bwMode="auto">
            <a:xfrm>
              <a:off x="6650355" y="2927985"/>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Line 299">
              <a:extLst>
                <a:ext uri="{FF2B5EF4-FFF2-40B4-BE49-F238E27FC236}">
                  <a16:creationId xmlns:a16="http://schemas.microsoft.com/office/drawing/2014/main" id="{2A479EFD-1AE2-134D-9613-AAFBFC4F3477}"/>
                </a:ext>
              </a:extLst>
            </p:cNvPr>
            <p:cNvCxnSpPr>
              <a:cxnSpLocks noChangeAspect="1" noEditPoints="1" noChangeArrowheads="1" noChangeShapeType="1"/>
            </p:cNvCxnSpPr>
            <p:nvPr/>
          </p:nvCxnSpPr>
          <p:spPr bwMode="auto">
            <a:xfrm flipV="1">
              <a:off x="7303135" y="2708275"/>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1" name="Text Box 300">
              <a:extLst>
                <a:ext uri="{FF2B5EF4-FFF2-40B4-BE49-F238E27FC236}">
                  <a16:creationId xmlns:a16="http://schemas.microsoft.com/office/drawing/2014/main" id="{331A6F4B-5525-2C49-AC5A-71C5CB7BDC48}"/>
                </a:ext>
              </a:extLst>
            </p:cNvPr>
            <p:cNvSpPr txBox="1">
              <a:spLocks noChangeAspect="1" noEditPoints="1" noChangeArrowheads="1" noChangeShapeType="1" noTextEdit="1"/>
            </p:cNvSpPr>
            <p:nvPr/>
          </p:nvSpPr>
          <p:spPr bwMode="auto">
            <a:xfrm>
              <a:off x="7379970" y="3030855"/>
              <a:ext cx="1251585" cy="101727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დიდი გადამამუშავებელი საწარმოები ფასებს ხელოვნურად აღარ აგდებენ</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2" name="Text Box 303">
              <a:extLst>
                <a:ext uri="{FF2B5EF4-FFF2-40B4-BE49-F238E27FC236}">
                  <a16:creationId xmlns:a16="http://schemas.microsoft.com/office/drawing/2014/main" id="{2C355833-682D-1C46-9E40-2DECB1B0DBFF}"/>
                </a:ext>
              </a:extLst>
            </p:cNvPr>
            <p:cNvSpPr txBox="1">
              <a:spLocks noChangeAspect="1" noEditPoints="1" noChangeArrowheads="1" noChangeShapeType="1" noTextEdit="1"/>
            </p:cNvSpPr>
            <p:nvPr/>
          </p:nvSpPr>
          <p:spPr bwMode="auto">
            <a:xfrm>
              <a:off x="5949315" y="3851910"/>
              <a:ext cx="1251585" cy="66103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სახელმწიფოს გააჩნია დარგის შესაბამისი ცოდნა და ექსპერტიზა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33" name="AutoShape 305">
              <a:extLst>
                <a:ext uri="{FF2B5EF4-FFF2-40B4-BE49-F238E27FC236}">
                  <a16:creationId xmlns:a16="http://schemas.microsoft.com/office/drawing/2014/main" id="{9A5724C2-AA07-C440-B988-832153156BA4}"/>
                </a:ext>
              </a:extLst>
            </p:cNvPr>
            <p:cNvCxnSpPr>
              <a:cxnSpLocks noChangeAspect="1" noEditPoints="1" noChangeArrowheads="1" noChangeShapeType="1"/>
              <a:stCxn id="18" idx="0"/>
              <a:endCxn id="23" idx="0"/>
            </p:cNvCxnSpPr>
            <p:nvPr/>
          </p:nvCxnSpPr>
          <p:spPr bwMode="auto">
            <a:xfrm rot="16200000">
              <a:off x="3638550" y="3016885"/>
              <a:ext cx="931545" cy="742315"/>
            </a:xfrm>
            <a:prstGeom prst="bentConnector3">
              <a:avLst>
                <a:gd name="adj1" fmla="val 5003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
        <p:nvSpPr>
          <p:cNvPr id="44" name="Title 1">
            <a:extLst>
              <a:ext uri="{FF2B5EF4-FFF2-40B4-BE49-F238E27FC236}">
                <a16:creationId xmlns:a16="http://schemas.microsoft.com/office/drawing/2014/main" id="{9383406F-99AA-604F-BB6A-8E21481F85E3}"/>
              </a:ext>
            </a:extLst>
          </p:cNvPr>
          <p:cNvSpPr txBox="1">
            <a:spLocks/>
          </p:cNvSpPr>
          <p:nvPr/>
        </p:nvSpPr>
        <p:spPr>
          <a:xfrm>
            <a:off x="1102660" y="460375"/>
            <a:ext cx="9099176"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ხის გარდაქმნა ამოცანების ხედ</a:t>
            </a:r>
            <a:endParaRPr lang="en-GB" altLang="en-US" sz="3200" b="1" dirty="0">
              <a:latin typeface="+mn-lt"/>
            </a:endParaRPr>
          </a:p>
        </p:txBody>
      </p:sp>
    </p:spTree>
    <p:extLst>
      <p:ext uri="{BB962C8B-B14F-4D97-AF65-F5344CB8AC3E}">
        <p14:creationId xmlns:p14="http://schemas.microsoft.com/office/powerpoint/2010/main" val="6825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3C290055-A01F-ED4A-8522-61F92989A0E2}"/>
              </a:ext>
            </a:extLst>
          </p:cNvPr>
          <p:cNvSpPr/>
          <p:nvPr/>
        </p:nvSpPr>
        <p:spPr>
          <a:xfrm>
            <a:off x="2775772" y="2250139"/>
            <a:ext cx="7246298" cy="4200939"/>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noFill/>
            </a:endParaRPr>
          </a:p>
        </p:txBody>
      </p:sp>
      <p:sp>
        <p:nvSpPr>
          <p:cNvPr id="2" name="Rectangle 3">
            <a:extLst>
              <a:ext uri="{FF2B5EF4-FFF2-40B4-BE49-F238E27FC236}">
                <a16:creationId xmlns:a16="http://schemas.microsoft.com/office/drawing/2014/main" id="{9FFDB33D-321F-4D80-997D-6FBFEC8C4482}"/>
              </a:ext>
            </a:extLst>
          </p:cNvPr>
          <p:cNvSpPr txBox="1">
            <a:spLocks noChangeArrowheads="1"/>
          </p:cNvSpPr>
          <p:nvPr/>
        </p:nvSpPr>
        <p:spPr bwMode="auto">
          <a:xfrm>
            <a:off x="1634610" y="179814"/>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grpSp>
        <p:nvGrpSpPr>
          <p:cNvPr id="4" name="Group 3">
            <a:extLst>
              <a:ext uri="{FF2B5EF4-FFF2-40B4-BE49-F238E27FC236}">
                <a16:creationId xmlns:a16="http://schemas.microsoft.com/office/drawing/2014/main" id="{AA11AF15-F9D2-4944-A572-BA25407B950B}"/>
              </a:ext>
            </a:extLst>
          </p:cNvPr>
          <p:cNvGrpSpPr>
            <a:grpSpLocks/>
          </p:cNvGrpSpPr>
          <p:nvPr/>
        </p:nvGrpSpPr>
        <p:grpSpPr bwMode="auto">
          <a:xfrm>
            <a:off x="2209546" y="2019996"/>
            <a:ext cx="6219827" cy="4083684"/>
            <a:chOff x="2048" y="771"/>
            <a:chExt cx="4333" cy="2289"/>
          </a:xfrm>
        </p:grpSpPr>
        <p:grpSp>
          <p:nvGrpSpPr>
            <p:cNvPr id="5" name="Group 4">
              <a:extLst>
                <a:ext uri="{FF2B5EF4-FFF2-40B4-BE49-F238E27FC236}">
                  <a16:creationId xmlns:a16="http://schemas.microsoft.com/office/drawing/2014/main" id="{72C57F2A-A150-4BFA-B940-87E72DBC776C}"/>
                </a:ext>
              </a:extLst>
            </p:cNvPr>
            <p:cNvGrpSpPr>
              <a:grpSpLocks/>
            </p:cNvGrpSpPr>
            <p:nvPr/>
          </p:nvGrpSpPr>
          <p:grpSpPr bwMode="auto">
            <a:xfrm>
              <a:off x="3780" y="1260"/>
              <a:ext cx="2520" cy="1800"/>
              <a:chOff x="2160" y="2160"/>
              <a:chExt cx="2520" cy="1800"/>
            </a:xfrm>
          </p:grpSpPr>
          <p:grpSp>
            <p:nvGrpSpPr>
              <p:cNvPr id="11" name="Group 5">
                <a:extLst>
                  <a:ext uri="{FF2B5EF4-FFF2-40B4-BE49-F238E27FC236}">
                    <a16:creationId xmlns:a16="http://schemas.microsoft.com/office/drawing/2014/main" id="{15FEFD90-98B7-4FB4-AD6A-9B3C8AFBE9E6}"/>
                  </a:ext>
                </a:extLst>
              </p:cNvPr>
              <p:cNvGrpSpPr>
                <a:grpSpLocks/>
              </p:cNvGrpSpPr>
              <p:nvPr/>
            </p:nvGrpSpPr>
            <p:grpSpPr bwMode="auto">
              <a:xfrm>
                <a:off x="2160" y="2160"/>
                <a:ext cx="2520" cy="1800"/>
                <a:chOff x="2880" y="4500"/>
                <a:chExt cx="2520" cy="1800"/>
              </a:xfrm>
            </p:grpSpPr>
            <p:sp>
              <p:nvSpPr>
                <p:cNvPr id="29" name="Rectangle 7">
                  <a:extLst>
                    <a:ext uri="{FF2B5EF4-FFF2-40B4-BE49-F238E27FC236}">
                      <a16:creationId xmlns:a16="http://schemas.microsoft.com/office/drawing/2014/main" id="{F5BE3D6C-E8BF-427D-AB2B-F729F5B78BDD}"/>
                    </a:ext>
                  </a:extLst>
                </p:cNvPr>
                <p:cNvSpPr>
                  <a:spLocks noChangeArrowheads="1"/>
                </p:cNvSpPr>
                <p:nvPr/>
              </p:nvSpPr>
              <p:spPr bwMode="auto">
                <a:xfrm>
                  <a:off x="3960" y="4500"/>
                  <a:ext cx="360" cy="180"/>
                </a:xfrm>
                <a:prstGeom prst="rect">
                  <a:avLst/>
                </a:prstGeom>
                <a:solidFill>
                  <a:srgbClr val="C00000"/>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0" name="Rectangle 8">
                  <a:extLst>
                    <a:ext uri="{FF2B5EF4-FFF2-40B4-BE49-F238E27FC236}">
                      <a16:creationId xmlns:a16="http://schemas.microsoft.com/office/drawing/2014/main" id="{F3C6C702-49C1-4275-8BA1-C0E44D8869B0}"/>
                    </a:ext>
                  </a:extLst>
                </p:cNvPr>
                <p:cNvSpPr>
                  <a:spLocks noChangeArrowheads="1"/>
                </p:cNvSpPr>
                <p:nvPr/>
              </p:nvSpPr>
              <p:spPr bwMode="auto">
                <a:xfrm>
                  <a:off x="342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1" name="Rectangle 9">
                  <a:extLst>
                    <a:ext uri="{FF2B5EF4-FFF2-40B4-BE49-F238E27FC236}">
                      <a16:creationId xmlns:a16="http://schemas.microsoft.com/office/drawing/2014/main" id="{D353B060-069D-47CA-8074-1D6AC8E95914}"/>
                    </a:ext>
                  </a:extLst>
                </p:cNvPr>
                <p:cNvSpPr>
                  <a:spLocks noChangeArrowheads="1"/>
                </p:cNvSpPr>
                <p:nvPr/>
              </p:nvSpPr>
              <p:spPr bwMode="auto">
                <a:xfrm>
                  <a:off x="396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2" name="Rectangle 10">
                  <a:extLst>
                    <a:ext uri="{FF2B5EF4-FFF2-40B4-BE49-F238E27FC236}">
                      <a16:creationId xmlns:a16="http://schemas.microsoft.com/office/drawing/2014/main" id="{64AF9A5A-D62D-4388-80F3-89F5C3F51441}"/>
                    </a:ext>
                  </a:extLst>
                </p:cNvPr>
                <p:cNvSpPr>
                  <a:spLocks noChangeArrowheads="1"/>
                </p:cNvSpPr>
                <p:nvPr/>
              </p:nvSpPr>
              <p:spPr bwMode="auto">
                <a:xfrm>
                  <a:off x="450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3" name="Rectangle 11">
                  <a:extLst>
                    <a:ext uri="{FF2B5EF4-FFF2-40B4-BE49-F238E27FC236}">
                      <a16:creationId xmlns:a16="http://schemas.microsoft.com/office/drawing/2014/main" id="{4C6F6EB5-B467-496F-B4BF-3F0EACF1A174}"/>
                    </a:ext>
                  </a:extLst>
                </p:cNvPr>
                <p:cNvSpPr>
                  <a:spLocks noChangeArrowheads="1"/>
                </p:cNvSpPr>
                <p:nvPr/>
              </p:nvSpPr>
              <p:spPr bwMode="auto">
                <a:xfrm>
                  <a:off x="288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4" name="Rectangle 12">
                  <a:extLst>
                    <a:ext uri="{FF2B5EF4-FFF2-40B4-BE49-F238E27FC236}">
                      <a16:creationId xmlns:a16="http://schemas.microsoft.com/office/drawing/2014/main" id="{1F61D7EB-C997-4325-A9E2-B3F288CC6C4F}"/>
                    </a:ext>
                  </a:extLst>
                </p:cNvPr>
                <p:cNvSpPr>
                  <a:spLocks noChangeArrowheads="1"/>
                </p:cNvSpPr>
                <p:nvPr/>
              </p:nvSpPr>
              <p:spPr bwMode="auto">
                <a:xfrm>
                  <a:off x="342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5" name="Rectangle 13">
                  <a:extLst>
                    <a:ext uri="{FF2B5EF4-FFF2-40B4-BE49-F238E27FC236}">
                      <a16:creationId xmlns:a16="http://schemas.microsoft.com/office/drawing/2014/main" id="{41CC6EEA-F88F-4EC7-BE7A-78D2A37955DA}"/>
                    </a:ext>
                  </a:extLst>
                </p:cNvPr>
                <p:cNvSpPr>
                  <a:spLocks noChangeArrowheads="1"/>
                </p:cNvSpPr>
                <p:nvPr/>
              </p:nvSpPr>
              <p:spPr bwMode="auto">
                <a:xfrm>
                  <a:off x="396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6" name="Rectangle 14">
                  <a:extLst>
                    <a:ext uri="{FF2B5EF4-FFF2-40B4-BE49-F238E27FC236}">
                      <a16:creationId xmlns:a16="http://schemas.microsoft.com/office/drawing/2014/main" id="{4CF3B459-B232-4A3E-B167-D1890D66AA09}"/>
                    </a:ext>
                  </a:extLst>
                </p:cNvPr>
                <p:cNvSpPr>
                  <a:spLocks noChangeArrowheads="1"/>
                </p:cNvSpPr>
                <p:nvPr/>
              </p:nvSpPr>
              <p:spPr bwMode="auto">
                <a:xfrm>
                  <a:off x="504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7" name="Rectangle 15">
                  <a:extLst>
                    <a:ext uri="{FF2B5EF4-FFF2-40B4-BE49-F238E27FC236}">
                      <a16:creationId xmlns:a16="http://schemas.microsoft.com/office/drawing/2014/main" id="{AC6D1E19-856A-48CC-85AB-87F36E305F77}"/>
                    </a:ext>
                  </a:extLst>
                </p:cNvPr>
                <p:cNvSpPr>
                  <a:spLocks noChangeArrowheads="1"/>
                </p:cNvSpPr>
                <p:nvPr/>
              </p:nvSpPr>
              <p:spPr bwMode="auto">
                <a:xfrm>
                  <a:off x="450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8" name="Rectangle 16">
                  <a:extLst>
                    <a:ext uri="{FF2B5EF4-FFF2-40B4-BE49-F238E27FC236}">
                      <a16:creationId xmlns:a16="http://schemas.microsoft.com/office/drawing/2014/main" id="{2C9AA203-2F67-42A0-96D6-9B1BB8EE23E3}"/>
                    </a:ext>
                  </a:extLst>
                </p:cNvPr>
                <p:cNvSpPr>
                  <a:spLocks noChangeArrowheads="1"/>
                </p:cNvSpPr>
                <p:nvPr/>
              </p:nvSpPr>
              <p:spPr bwMode="auto">
                <a:xfrm>
                  <a:off x="288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9" name="Rectangle 17">
                  <a:extLst>
                    <a:ext uri="{FF2B5EF4-FFF2-40B4-BE49-F238E27FC236}">
                      <a16:creationId xmlns:a16="http://schemas.microsoft.com/office/drawing/2014/main" id="{FE06B5A0-8117-49AD-ADCD-C79DFFDEAD72}"/>
                    </a:ext>
                  </a:extLst>
                </p:cNvPr>
                <p:cNvSpPr>
                  <a:spLocks noChangeArrowheads="1"/>
                </p:cNvSpPr>
                <p:nvPr/>
              </p:nvSpPr>
              <p:spPr bwMode="auto">
                <a:xfrm>
                  <a:off x="342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0" name="Rectangle 18">
                  <a:extLst>
                    <a:ext uri="{FF2B5EF4-FFF2-40B4-BE49-F238E27FC236}">
                      <a16:creationId xmlns:a16="http://schemas.microsoft.com/office/drawing/2014/main" id="{DF77301E-AB82-4C60-9EA9-34D29E0AFCE2}"/>
                    </a:ext>
                  </a:extLst>
                </p:cNvPr>
                <p:cNvSpPr>
                  <a:spLocks noChangeArrowheads="1"/>
                </p:cNvSpPr>
                <p:nvPr/>
              </p:nvSpPr>
              <p:spPr bwMode="auto">
                <a:xfrm>
                  <a:off x="450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1" name="Rectangle 19">
                  <a:extLst>
                    <a:ext uri="{FF2B5EF4-FFF2-40B4-BE49-F238E27FC236}">
                      <a16:creationId xmlns:a16="http://schemas.microsoft.com/office/drawing/2014/main" id="{C6799B7D-7060-4A43-B5B7-3D20895834F6}"/>
                    </a:ext>
                  </a:extLst>
                </p:cNvPr>
                <p:cNvSpPr>
                  <a:spLocks noChangeArrowheads="1"/>
                </p:cNvSpPr>
                <p:nvPr/>
              </p:nvSpPr>
              <p:spPr bwMode="auto">
                <a:xfrm>
                  <a:off x="504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grpSp>
          <p:sp>
            <p:nvSpPr>
              <p:cNvPr id="12" name="Line 20">
                <a:extLst>
                  <a:ext uri="{FF2B5EF4-FFF2-40B4-BE49-F238E27FC236}">
                    <a16:creationId xmlns:a16="http://schemas.microsoft.com/office/drawing/2014/main" id="{A164A026-151D-4624-A4C2-B0530DAC0BCA}"/>
                  </a:ext>
                </a:extLst>
              </p:cNvPr>
              <p:cNvSpPr>
                <a:spLocks noChangeShapeType="1"/>
              </p:cNvSpPr>
              <p:nvPr/>
            </p:nvSpPr>
            <p:spPr bwMode="auto">
              <a:xfrm flipV="1">
                <a:off x="288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3" name="Line 21">
                <a:extLst>
                  <a:ext uri="{FF2B5EF4-FFF2-40B4-BE49-F238E27FC236}">
                    <a16:creationId xmlns:a16="http://schemas.microsoft.com/office/drawing/2014/main" id="{20C1C78C-FF0F-4449-A67D-51467950D7F1}"/>
                  </a:ext>
                </a:extLst>
              </p:cNvPr>
              <p:cNvSpPr>
                <a:spLocks noChangeShapeType="1"/>
              </p:cNvSpPr>
              <p:nvPr/>
            </p:nvSpPr>
            <p:spPr bwMode="auto">
              <a:xfrm flipV="1">
                <a:off x="3420" y="234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4" name="Line 22">
                <a:extLst>
                  <a:ext uri="{FF2B5EF4-FFF2-40B4-BE49-F238E27FC236}">
                    <a16:creationId xmlns:a16="http://schemas.microsoft.com/office/drawing/2014/main" id="{D0D01A14-653F-452F-A82D-EC9667566A4B}"/>
                  </a:ext>
                </a:extLst>
              </p:cNvPr>
              <p:cNvSpPr>
                <a:spLocks noChangeShapeType="1"/>
              </p:cNvSpPr>
              <p:nvPr/>
            </p:nvSpPr>
            <p:spPr bwMode="auto">
              <a:xfrm flipH="1" flipV="1">
                <a:off x="342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5" name="Line 23">
                <a:extLst>
                  <a:ext uri="{FF2B5EF4-FFF2-40B4-BE49-F238E27FC236}">
                    <a16:creationId xmlns:a16="http://schemas.microsoft.com/office/drawing/2014/main" id="{3766BCE2-2F92-4475-BEB4-DB9AACEFE55E}"/>
                  </a:ext>
                </a:extLst>
              </p:cNvPr>
              <p:cNvSpPr>
                <a:spLocks noChangeShapeType="1"/>
              </p:cNvSpPr>
              <p:nvPr/>
            </p:nvSpPr>
            <p:spPr bwMode="auto">
              <a:xfrm flipV="1">
                <a:off x="234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6" name="Line 24">
                <a:extLst>
                  <a:ext uri="{FF2B5EF4-FFF2-40B4-BE49-F238E27FC236}">
                    <a16:creationId xmlns:a16="http://schemas.microsoft.com/office/drawing/2014/main" id="{C9066AEB-1E4A-42CD-BFEA-B237EAE0135E}"/>
                  </a:ext>
                </a:extLst>
              </p:cNvPr>
              <p:cNvSpPr>
                <a:spLocks noChangeShapeType="1"/>
              </p:cNvSpPr>
              <p:nvPr/>
            </p:nvSpPr>
            <p:spPr bwMode="auto">
              <a:xfrm flipV="1">
                <a:off x="288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7" name="Line 25">
                <a:extLst>
                  <a:ext uri="{FF2B5EF4-FFF2-40B4-BE49-F238E27FC236}">
                    <a16:creationId xmlns:a16="http://schemas.microsoft.com/office/drawing/2014/main" id="{2D4F3295-C49A-4E65-9B2E-086B77D141C5}"/>
                  </a:ext>
                </a:extLst>
              </p:cNvPr>
              <p:cNvSpPr>
                <a:spLocks noChangeShapeType="1"/>
              </p:cNvSpPr>
              <p:nvPr/>
            </p:nvSpPr>
            <p:spPr bwMode="auto">
              <a:xfrm flipV="1">
                <a:off x="342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8" name="Line 26">
                <a:extLst>
                  <a:ext uri="{FF2B5EF4-FFF2-40B4-BE49-F238E27FC236}">
                    <a16:creationId xmlns:a16="http://schemas.microsoft.com/office/drawing/2014/main" id="{E2FFF1D7-8AA6-4B30-AF37-23C71F0560FB}"/>
                  </a:ext>
                </a:extLst>
              </p:cNvPr>
              <p:cNvSpPr>
                <a:spLocks noChangeShapeType="1"/>
              </p:cNvSpPr>
              <p:nvPr/>
            </p:nvSpPr>
            <p:spPr bwMode="auto">
              <a:xfrm flipH="1" flipV="1">
                <a:off x="342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9" name="Line 27">
                <a:extLst>
                  <a:ext uri="{FF2B5EF4-FFF2-40B4-BE49-F238E27FC236}">
                    <a16:creationId xmlns:a16="http://schemas.microsoft.com/office/drawing/2014/main" id="{5A60A20D-E1DD-4F1B-9008-D19488F13CA2}"/>
                  </a:ext>
                </a:extLst>
              </p:cNvPr>
              <p:cNvSpPr>
                <a:spLocks noChangeShapeType="1"/>
              </p:cNvSpPr>
              <p:nvPr/>
            </p:nvSpPr>
            <p:spPr bwMode="auto">
              <a:xfrm flipH="1" flipV="1">
                <a:off x="396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0" name="Line 28">
                <a:extLst>
                  <a:ext uri="{FF2B5EF4-FFF2-40B4-BE49-F238E27FC236}">
                    <a16:creationId xmlns:a16="http://schemas.microsoft.com/office/drawing/2014/main" id="{A9AC79D7-4BFD-41AC-AF32-3784D89E282F}"/>
                  </a:ext>
                </a:extLst>
              </p:cNvPr>
              <p:cNvSpPr>
                <a:spLocks noChangeShapeType="1"/>
              </p:cNvSpPr>
              <p:nvPr/>
            </p:nvSpPr>
            <p:spPr bwMode="auto">
              <a:xfrm flipV="1">
                <a:off x="234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1" name="Line 29">
                <a:extLst>
                  <a:ext uri="{FF2B5EF4-FFF2-40B4-BE49-F238E27FC236}">
                    <a16:creationId xmlns:a16="http://schemas.microsoft.com/office/drawing/2014/main" id="{C3AC79E8-15A6-4E24-AE9B-D438D9E19319}"/>
                  </a:ext>
                </a:extLst>
              </p:cNvPr>
              <p:cNvSpPr>
                <a:spLocks noChangeShapeType="1"/>
              </p:cNvSpPr>
              <p:nvPr/>
            </p:nvSpPr>
            <p:spPr bwMode="auto">
              <a:xfrm flipV="1">
                <a:off x="288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2" name="Line 30">
                <a:extLst>
                  <a:ext uri="{FF2B5EF4-FFF2-40B4-BE49-F238E27FC236}">
                    <a16:creationId xmlns:a16="http://schemas.microsoft.com/office/drawing/2014/main" id="{AC61E9C2-BD83-4171-AAA7-34FC9F47776A}"/>
                  </a:ext>
                </a:extLst>
              </p:cNvPr>
              <p:cNvSpPr>
                <a:spLocks noChangeShapeType="1"/>
              </p:cNvSpPr>
              <p:nvPr/>
            </p:nvSpPr>
            <p:spPr bwMode="auto">
              <a:xfrm flipV="1">
                <a:off x="288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3" name="Line 31">
                <a:extLst>
                  <a:ext uri="{FF2B5EF4-FFF2-40B4-BE49-F238E27FC236}">
                    <a16:creationId xmlns:a16="http://schemas.microsoft.com/office/drawing/2014/main" id="{20DD2E4E-5897-496E-958C-34ED2D8171E1}"/>
                  </a:ext>
                </a:extLst>
              </p:cNvPr>
              <p:cNvSpPr>
                <a:spLocks noChangeShapeType="1"/>
              </p:cNvSpPr>
              <p:nvPr/>
            </p:nvSpPr>
            <p:spPr bwMode="auto">
              <a:xfrm flipH="1" flipV="1">
                <a:off x="342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4" name="Line 32">
                <a:extLst>
                  <a:ext uri="{FF2B5EF4-FFF2-40B4-BE49-F238E27FC236}">
                    <a16:creationId xmlns:a16="http://schemas.microsoft.com/office/drawing/2014/main" id="{AAE5DD4D-FF16-43D5-91A0-A7FC2DCEEE47}"/>
                  </a:ext>
                </a:extLst>
              </p:cNvPr>
              <p:cNvSpPr>
                <a:spLocks noChangeShapeType="1"/>
              </p:cNvSpPr>
              <p:nvPr/>
            </p:nvSpPr>
            <p:spPr bwMode="auto">
              <a:xfrm>
                <a:off x="234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5" name="Line 33">
                <a:extLst>
                  <a:ext uri="{FF2B5EF4-FFF2-40B4-BE49-F238E27FC236}">
                    <a16:creationId xmlns:a16="http://schemas.microsoft.com/office/drawing/2014/main" id="{8DDD7C77-4C25-47F8-ABDD-309FD10122A2}"/>
                  </a:ext>
                </a:extLst>
              </p:cNvPr>
              <p:cNvSpPr>
                <a:spLocks noChangeShapeType="1"/>
              </p:cNvSpPr>
              <p:nvPr/>
            </p:nvSpPr>
            <p:spPr bwMode="auto">
              <a:xfrm flipV="1">
                <a:off x="396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6" name="Line 34">
                <a:extLst>
                  <a:ext uri="{FF2B5EF4-FFF2-40B4-BE49-F238E27FC236}">
                    <a16:creationId xmlns:a16="http://schemas.microsoft.com/office/drawing/2014/main" id="{CF10284E-FE14-4D03-8190-319F335F1EB6}"/>
                  </a:ext>
                </a:extLst>
              </p:cNvPr>
              <p:cNvSpPr>
                <a:spLocks noChangeShapeType="1"/>
              </p:cNvSpPr>
              <p:nvPr/>
            </p:nvSpPr>
            <p:spPr bwMode="auto">
              <a:xfrm flipV="1">
                <a:off x="450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7" name="Line 35">
                <a:extLst>
                  <a:ext uri="{FF2B5EF4-FFF2-40B4-BE49-F238E27FC236}">
                    <a16:creationId xmlns:a16="http://schemas.microsoft.com/office/drawing/2014/main" id="{D37CC401-8F48-4E5D-A27A-AED1F86298C1}"/>
                  </a:ext>
                </a:extLst>
              </p:cNvPr>
              <p:cNvSpPr>
                <a:spLocks noChangeShapeType="1"/>
              </p:cNvSpPr>
              <p:nvPr/>
            </p:nvSpPr>
            <p:spPr bwMode="auto">
              <a:xfrm flipH="1" flipV="1">
                <a:off x="396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grpSp>
        <p:sp>
          <p:nvSpPr>
            <p:cNvPr id="6" name="Rectangle 36">
              <a:extLst>
                <a:ext uri="{FF2B5EF4-FFF2-40B4-BE49-F238E27FC236}">
                  <a16:creationId xmlns:a16="http://schemas.microsoft.com/office/drawing/2014/main" id="{78E55DFD-417B-4080-8A9D-DCEC82E04B6C}"/>
                </a:ext>
              </a:extLst>
            </p:cNvPr>
            <p:cNvSpPr>
              <a:spLocks noChangeArrowheads="1"/>
            </p:cNvSpPr>
            <p:nvPr/>
          </p:nvSpPr>
          <p:spPr bwMode="auto">
            <a:xfrm>
              <a:off x="2048" y="1260"/>
              <a:ext cx="1729"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პრობლემის გამოვლენა</a:t>
              </a:r>
              <a:endParaRPr lang="en-US" kern="0" dirty="0">
                <a:solidFill>
                  <a:prstClr val="black"/>
                </a:solidFill>
                <a:cs typeface="Arial" charset="0"/>
              </a:endParaRPr>
            </a:p>
          </p:txBody>
        </p:sp>
        <p:sp>
          <p:nvSpPr>
            <p:cNvPr id="7" name="Rectangle 37">
              <a:extLst>
                <a:ext uri="{FF2B5EF4-FFF2-40B4-BE49-F238E27FC236}">
                  <a16:creationId xmlns:a16="http://schemas.microsoft.com/office/drawing/2014/main" id="{D4D843EC-7FCF-4CFB-8B67-B4FB0451FC34}"/>
                </a:ext>
              </a:extLst>
            </p:cNvPr>
            <p:cNvSpPr>
              <a:spLocks noChangeArrowheads="1"/>
            </p:cNvSpPr>
            <p:nvPr/>
          </p:nvSpPr>
          <p:spPr bwMode="auto">
            <a:xfrm>
              <a:off x="2157" y="180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უშუალო მიზეზები</a:t>
              </a:r>
              <a:endParaRPr lang="en-US" kern="0" dirty="0">
                <a:solidFill>
                  <a:prstClr val="black"/>
                </a:solidFill>
                <a:cs typeface="Arial" charset="0"/>
              </a:endParaRPr>
            </a:p>
          </p:txBody>
        </p:sp>
        <p:sp>
          <p:nvSpPr>
            <p:cNvPr id="8" name="Rectangle 38">
              <a:extLst>
                <a:ext uri="{FF2B5EF4-FFF2-40B4-BE49-F238E27FC236}">
                  <a16:creationId xmlns:a16="http://schemas.microsoft.com/office/drawing/2014/main" id="{1F2AA02F-C465-4800-8CDA-A0B5DF098FCE}"/>
                </a:ext>
              </a:extLst>
            </p:cNvPr>
            <p:cNvSpPr>
              <a:spLocks noChangeArrowheads="1"/>
            </p:cNvSpPr>
            <p:nvPr/>
          </p:nvSpPr>
          <p:spPr bwMode="auto">
            <a:xfrm>
              <a:off x="2157" y="234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წამყვანი </a:t>
              </a:r>
              <a:r>
                <a:rPr lang="ka-GE" kern="0" dirty="0">
                  <a:cs typeface="Arial" charset="0"/>
                </a:rPr>
                <a:t>მიზეზები</a:t>
              </a:r>
              <a:endParaRPr lang="en-US" kern="0" dirty="0">
                <a:cs typeface="Arial" charset="0"/>
              </a:endParaRPr>
            </a:p>
          </p:txBody>
        </p:sp>
        <p:sp>
          <p:nvSpPr>
            <p:cNvPr id="9" name="Rectangle 39">
              <a:extLst>
                <a:ext uri="{FF2B5EF4-FFF2-40B4-BE49-F238E27FC236}">
                  <a16:creationId xmlns:a16="http://schemas.microsoft.com/office/drawing/2014/main" id="{A7E136EC-F8F1-4FCC-BC0B-56E6842CC0E6}"/>
                </a:ext>
              </a:extLst>
            </p:cNvPr>
            <p:cNvSpPr>
              <a:spLocks noChangeArrowheads="1"/>
            </p:cNvSpPr>
            <p:nvPr/>
          </p:nvSpPr>
          <p:spPr bwMode="auto">
            <a:xfrm>
              <a:off x="2157" y="288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ძირეული მიზეზები</a:t>
              </a:r>
              <a:endParaRPr lang="en-US" kern="0" dirty="0">
                <a:solidFill>
                  <a:prstClr val="black"/>
                </a:solidFill>
                <a:cs typeface="Arial" charset="0"/>
              </a:endParaRPr>
            </a:p>
          </p:txBody>
        </p:sp>
        <p:sp>
          <p:nvSpPr>
            <p:cNvPr id="10" name="Rectangle 40">
              <a:extLst>
                <a:ext uri="{FF2B5EF4-FFF2-40B4-BE49-F238E27FC236}">
                  <a16:creationId xmlns:a16="http://schemas.microsoft.com/office/drawing/2014/main" id="{AAF8F56F-66DB-4BCD-A434-7B9A0C44E727}"/>
                </a:ext>
              </a:extLst>
            </p:cNvPr>
            <p:cNvSpPr>
              <a:spLocks noChangeArrowheads="1"/>
            </p:cNvSpPr>
            <p:nvPr/>
          </p:nvSpPr>
          <p:spPr bwMode="auto">
            <a:xfrm>
              <a:off x="3574" y="771"/>
              <a:ext cx="2807" cy="180"/>
            </a:xfrm>
            <a:prstGeom prst="rect">
              <a:avLst/>
            </a:prstGeom>
            <a:noFill/>
            <a:ln w="19050">
              <a:noFill/>
              <a:prstDash val="solid"/>
              <a:miter lim="800000"/>
              <a:headEnd/>
              <a:tailEnd/>
            </a:ln>
          </p:spPr>
          <p:txBody>
            <a:bodyPr wrap="none" lIns="0" tIns="0" rIns="0" bIns="0"/>
            <a:lstStyle/>
            <a:p>
              <a:pPr algn="ctr" eaLnBrk="0" hangingPunct="0">
                <a:defRPr/>
              </a:pPr>
              <a:r>
                <a:rPr lang="ka-GE" sz="2400" kern="0" dirty="0">
                  <a:solidFill>
                    <a:prstClr val="black"/>
                  </a:solidFill>
                  <a:cs typeface="Arial" charset="0"/>
                </a:rPr>
                <a:t>პრობლემის გამომწვევი მიზეზები</a:t>
              </a:r>
              <a:endParaRPr lang="en-US" sz="2400" kern="0" dirty="0">
                <a:solidFill>
                  <a:prstClr val="black"/>
                </a:solidFill>
                <a:cs typeface="Arial" charset="0"/>
              </a:endParaRPr>
            </a:p>
          </p:txBody>
        </p:sp>
      </p:grpSp>
      <p:sp>
        <p:nvSpPr>
          <p:cNvPr id="43" name="AutoShape 7">
            <a:extLst>
              <a:ext uri="{FF2B5EF4-FFF2-40B4-BE49-F238E27FC236}">
                <a16:creationId xmlns:a16="http://schemas.microsoft.com/office/drawing/2014/main" id="{B5EA7DEA-4CE7-294B-A7F9-DF055B8EF4F6}"/>
              </a:ext>
            </a:extLst>
          </p:cNvPr>
          <p:cNvSpPr>
            <a:spLocks noChangeArrowheads="1"/>
          </p:cNvSpPr>
          <p:nvPr/>
        </p:nvSpPr>
        <p:spPr bwMode="auto">
          <a:xfrm>
            <a:off x="10140728" y="2191150"/>
            <a:ext cx="808888" cy="3852863"/>
          </a:xfrm>
          <a:prstGeom prst="upArrow">
            <a:avLst>
              <a:gd name="adj1" fmla="val 50000"/>
              <a:gd name="adj2" fmla="val 84275"/>
            </a:avLst>
          </a:prstGeom>
          <a:gradFill rotWithShape="0">
            <a:gsLst>
              <a:gs pos="55000">
                <a:schemeClr val="accent4">
                  <a:lumMod val="60000"/>
                  <a:lumOff val="40000"/>
                </a:schemeClr>
              </a:gs>
              <a:gs pos="100000">
                <a:schemeClr val="accent2">
                  <a:lumMod val="50000"/>
                </a:schemeClr>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45" name="Rectangle 36">
            <a:extLst>
              <a:ext uri="{FF2B5EF4-FFF2-40B4-BE49-F238E27FC236}">
                <a16:creationId xmlns:a16="http://schemas.microsoft.com/office/drawing/2014/main" id="{D24CCC71-223C-EC49-9591-29E03F5CDC3A}"/>
              </a:ext>
            </a:extLst>
          </p:cNvPr>
          <p:cNvSpPr>
            <a:spLocks noChangeArrowheads="1"/>
          </p:cNvSpPr>
          <p:nvPr/>
        </p:nvSpPr>
        <p:spPr bwMode="auto">
          <a:xfrm>
            <a:off x="9896887" y="6246559"/>
            <a:ext cx="1426433" cy="404182"/>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მიზეზი</a:t>
            </a:r>
            <a:endParaRPr lang="en-US" kern="0" dirty="0">
              <a:solidFill>
                <a:prstClr val="black"/>
              </a:solidFill>
              <a:cs typeface="Arial" charset="0"/>
            </a:endParaRPr>
          </a:p>
        </p:txBody>
      </p:sp>
      <p:sp>
        <p:nvSpPr>
          <p:cNvPr id="46" name="Rectangle 36">
            <a:extLst>
              <a:ext uri="{FF2B5EF4-FFF2-40B4-BE49-F238E27FC236}">
                <a16:creationId xmlns:a16="http://schemas.microsoft.com/office/drawing/2014/main" id="{B3446C5D-B1FE-9446-A535-9D5509FCD756}"/>
              </a:ext>
            </a:extLst>
          </p:cNvPr>
          <p:cNvSpPr>
            <a:spLocks noChangeArrowheads="1"/>
          </p:cNvSpPr>
          <p:nvPr/>
        </p:nvSpPr>
        <p:spPr bwMode="auto">
          <a:xfrm>
            <a:off x="9753600" y="1636996"/>
            <a:ext cx="1615440" cy="383000"/>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შედეგი</a:t>
            </a:r>
            <a:endParaRPr lang="en-US" kern="0" dirty="0">
              <a:solidFill>
                <a:prstClr val="black"/>
              </a:solidFill>
              <a:cs typeface="Arial" charset="0"/>
            </a:endParaRPr>
          </a:p>
        </p:txBody>
      </p:sp>
    </p:spTree>
    <p:extLst>
      <p:ext uri="{BB962C8B-B14F-4D97-AF65-F5344CB8AC3E}">
        <p14:creationId xmlns:p14="http://schemas.microsoft.com/office/powerpoint/2010/main" val="4765820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3FD5BEBD-81DE-8440-97C0-474ABE1BBA7B}"/>
              </a:ext>
            </a:extLst>
          </p:cNvPr>
          <p:cNvSpPr/>
          <p:nvPr/>
        </p:nvSpPr>
        <p:spPr>
          <a:xfrm>
            <a:off x="1465870" y="750547"/>
            <a:ext cx="8348869" cy="5783602"/>
          </a:xfrm>
          <a:prstGeom prst="triangle">
            <a:avLst>
              <a:gd name="adj" fmla="val 50882"/>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solidFill>
                  <a:schemeClr val="accent6">
                    <a:lumMod val="20000"/>
                    <a:lumOff val="80000"/>
                  </a:schemeClr>
                </a:solidFill>
              </a:ln>
            </a:endParaRPr>
          </a:p>
        </p:txBody>
      </p:sp>
      <p:grpSp>
        <p:nvGrpSpPr>
          <p:cNvPr id="3" name="Group 3">
            <a:extLst>
              <a:ext uri="{FF2B5EF4-FFF2-40B4-BE49-F238E27FC236}">
                <a16:creationId xmlns:a16="http://schemas.microsoft.com/office/drawing/2014/main" id="{2813A04D-59F5-4843-92D9-EE9A8B94D6AB}"/>
              </a:ext>
            </a:extLst>
          </p:cNvPr>
          <p:cNvGrpSpPr>
            <a:grpSpLocks/>
          </p:cNvGrpSpPr>
          <p:nvPr/>
        </p:nvGrpSpPr>
        <p:grpSpPr bwMode="auto">
          <a:xfrm>
            <a:off x="1984292" y="2503633"/>
            <a:ext cx="6738938" cy="3852863"/>
            <a:chOff x="363" y="1731"/>
            <a:chExt cx="4245" cy="2427"/>
          </a:xfrm>
        </p:grpSpPr>
        <p:sp>
          <p:nvSpPr>
            <p:cNvPr id="4" name="Text Box 4">
              <a:extLst>
                <a:ext uri="{FF2B5EF4-FFF2-40B4-BE49-F238E27FC236}">
                  <a16:creationId xmlns:a16="http://schemas.microsoft.com/office/drawing/2014/main" id="{D1F49C2B-42BB-46C3-BA1E-D547B3FCEFE5}"/>
                </a:ext>
              </a:extLst>
            </p:cNvPr>
            <p:cNvSpPr txBox="1">
              <a:spLocks noChangeArrowheads="1"/>
            </p:cNvSpPr>
            <p:nvPr/>
          </p:nvSpPr>
          <p:spPr bwMode="auto">
            <a:xfrm>
              <a:off x="864" y="3168"/>
              <a:ext cx="3744" cy="931"/>
            </a:xfrm>
            <a:prstGeom prst="rect">
              <a:avLst/>
            </a:prstGeom>
            <a:solidFill>
              <a:srgbClr val="CCFF66"/>
            </a:solidFill>
            <a:ln w="12700">
              <a:solidFill>
                <a:schemeClr val="tx1"/>
              </a:solidFill>
              <a:miter lim="800000"/>
              <a:headEnd type="none" w="sm" len="sm"/>
              <a:tailEnd type="none" w="sm" len="sm"/>
            </a:ln>
          </p:spPr>
          <p:txBody>
            <a:bodyPr>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ძირეული</a:t>
              </a:r>
              <a:r>
                <a:rPr lang="en-US" sz="2000" b="1" dirty="0">
                  <a:latin typeface="Arial" panose="020B0604020202020204" pitchFamily="34" charset="0"/>
                  <a:cs typeface="Arial" panose="020B0604020202020204" pitchFamily="34" charset="0"/>
                </a:rPr>
                <a:t>/</a:t>
              </a:r>
              <a:r>
                <a:rPr lang="ka-GE" sz="2000" b="1" dirty="0">
                  <a:latin typeface="Arial" panose="020B0604020202020204" pitchFamily="34" charset="0"/>
                  <a:cs typeface="Arial" panose="020B0604020202020204" pitchFamily="34" charset="0"/>
                </a:rPr>
                <a:t>სტრუქტურული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საზოგადოება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დისკრიმინაციის ფორმები</a:t>
              </a:r>
              <a:r>
                <a:rPr lang="en-US" sz="2000" dirty="0">
                  <a:latin typeface="Arial" panose="020B0604020202020204" pitchFamily="34" charset="0"/>
                  <a:cs typeface="Arial" panose="020B0604020202020204" pitchFamily="34" charset="0"/>
                </a:rPr>
                <a:t>,</a:t>
              </a:r>
            </a:p>
            <a:p>
              <a:pPr algn="ctr" eaLnBrk="0" hangingPunct="0"/>
              <a:r>
                <a:rPr lang="ka-GE" sz="2000" dirty="0">
                  <a:latin typeface="Arial" panose="020B0604020202020204" pitchFamily="34" charset="0"/>
                  <a:cs typeface="Arial" panose="020B0604020202020204" pitchFamily="34" charset="0"/>
                </a:rPr>
                <a:t>გაძევება/გარიყვა, ძალაუფლების</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რესურსების არქონა/სისუსტე</a:t>
              </a:r>
              <a:endParaRPr lang="en-US" sz="2800" dirty="0">
                <a:latin typeface="Arial" panose="020B0604020202020204" pitchFamily="34" charset="0"/>
                <a:cs typeface="Arial" panose="020B0604020202020204" pitchFamily="34" charset="0"/>
              </a:endParaRPr>
            </a:p>
          </p:txBody>
        </p:sp>
        <p:sp>
          <p:nvSpPr>
            <p:cNvPr id="5" name="Text Box 5">
              <a:extLst>
                <a:ext uri="{FF2B5EF4-FFF2-40B4-BE49-F238E27FC236}">
                  <a16:creationId xmlns:a16="http://schemas.microsoft.com/office/drawing/2014/main" id="{7348DACD-4A5A-4CA6-9966-11D364483771}"/>
                </a:ext>
              </a:extLst>
            </p:cNvPr>
            <p:cNvSpPr txBox="1">
              <a:spLocks noChangeArrowheads="1"/>
            </p:cNvSpPr>
            <p:nvPr/>
          </p:nvSpPr>
          <p:spPr bwMode="auto">
            <a:xfrm>
              <a:off x="1018" y="2431"/>
              <a:ext cx="3273" cy="737"/>
            </a:xfrm>
            <a:prstGeom prst="rect">
              <a:avLst/>
            </a:prstGeom>
            <a:solidFill>
              <a:srgbClr val="CCFFFF"/>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წამყვანი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მომსახურება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ხელმისაწვდომობა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პოლიტიკა</a:t>
              </a:r>
              <a:r>
                <a:rPr lang="en-US" sz="2000" dirty="0">
                  <a:latin typeface="Arial" panose="020B0604020202020204" pitchFamily="34" charset="0"/>
                  <a:cs typeface="Arial" panose="020B0604020202020204" pitchFamily="34" charset="0"/>
                </a:rPr>
                <a:t>,</a:t>
              </a:r>
              <a:r>
                <a:rPr lang="ka-GE" sz="2000" dirty="0">
                  <a:latin typeface="Arial" panose="020B0604020202020204" pitchFamily="34" charset="0"/>
                  <a:cs typeface="Arial" panose="020B0604020202020204" pitchFamily="34" charset="0"/>
                </a:rPr>
                <a:t> პრაქტიკა,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წესები</a:t>
              </a:r>
              <a:endParaRPr lang="en-US" sz="2800" dirty="0">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C8916C3C-B6C7-40A6-A115-7BE9BA803829}"/>
                </a:ext>
              </a:extLst>
            </p:cNvPr>
            <p:cNvSpPr txBox="1">
              <a:spLocks noChangeArrowheads="1"/>
            </p:cNvSpPr>
            <p:nvPr/>
          </p:nvSpPr>
          <p:spPr bwMode="auto">
            <a:xfrm>
              <a:off x="1172" y="1885"/>
              <a:ext cx="2988" cy="543"/>
            </a:xfrm>
            <a:prstGeom prst="rect">
              <a:avLst/>
            </a:prstGeom>
            <a:solidFill>
              <a:srgbClr val="FFFF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უშუალო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სტატუსი და პირდაპირი გავლენები </a:t>
              </a:r>
              <a:endParaRPr lang="en-US" sz="2800" dirty="0">
                <a:latin typeface="Arial" panose="020B0604020202020204" pitchFamily="34" charset="0"/>
                <a:cs typeface="Arial" panose="020B0604020202020204" pitchFamily="34" charset="0"/>
              </a:endParaRPr>
            </a:p>
          </p:txBody>
        </p:sp>
        <p:sp>
          <p:nvSpPr>
            <p:cNvPr id="7" name="AutoShape 7">
              <a:extLst>
                <a:ext uri="{FF2B5EF4-FFF2-40B4-BE49-F238E27FC236}">
                  <a16:creationId xmlns:a16="http://schemas.microsoft.com/office/drawing/2014/main" id="{C9F0C1A3-11F5-4A4C-BEE8-FF5FA1A833BE}"/>
                </a:ext>
              </a:extLst>
            </p:cNvPr>
            <p:cNvSpPr>
              <a:spLocks noChangeArrowheads="1"/>
            </p:cNvSpPr>
            <p:nvPr/>
          </p:nvSpPr>
          <p:spPr bwMode="auto">
            <a:xfrm>
              <a:off x="363" y="1731"/>
              <a:ext cx="655" cy="2427"/>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grpSp>
      <p:sp>
        <p:nvSpPr>
          <p:cNvPr id="9" name="Text Box 2">
            <a:extLst>
              <a:ext uri="{FF2B5EF4-FFF2-40B4-BE49-F238E27FC236}">
                <a16:creationId xmlns:a16="http://schemas.microsoft.com/office/drawing/2014/main" id="{9E529D38-F5D6-4816-AF2B-68C60F7C000F}"/>
              </a:ext>
            </a:extLst>
          </p:cNvPr>
          <p:cNvSpPr txBox="1">
            <a:spLocks noGrp="1" noChangeArrowheads="1"/>
          </p:cNvSpPr>
          <p:nvPr>
            <p:ph type="title"/>
          </p:nvPr>
        </p:nvSpPr>
        <p:spPr bwMode="auto">
          <a:xfrm>
            <a:off x="4373217" y="2314271"/>
            <a:ext cx="2676940" cy="433837"/>
          </a:xfrm>
          <a:prstGeom prst="rect">
            <a:avLst/>
          </a:prstGeom>
          <a:solidFill>
            <a:srgbClr val="FF99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400" b="1" dirty="0"/>
              <a:t>პრობლემა</a:t>
            </a:r>
            <a:endParaRPr lang="en-US" sz="2800" b="1" dirty="0"/>
          </a:p>
        </p:txBody>
      </p:sp>
      <p:sp>
        <p:nvSpPr>
          <p:cNvPr id="10" name="AutoShape 7">
            <a:extLst>
              <a:ext uri="{FF2B5EF4-FFF2-40B4-BE49-F238E27FC236}">
                <a16:creationId xmlns:a16="http://schemas.microsoft.com/office/drawing/2014/main" id="{AF962254-E187-BC42-B432-A844E01718C2}"/>
              </a:ext>
            </a:extLst>
          </p:cNvPr>
          <p:cNvSpPr>
            <a:spLocks noChangeArrowheads="1"/>
          </p:cNvSpPr>
          <p:nvPr/>
        </p:nvSpPr>
        <p:spPr bwMode="auto">
          <a:xfrm>
            <a:off x="8477960" y="2503633"/>
            <a:ext cx="1039813" cy="3852862"/>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AD3B143F-E7BD-9C42-8D3D-E955E84010C8}"/>
              </a:ext>
            </a:extLst>
          </p:cNvPr>
          <p:cNvSpPr txBox="1">
            <a:spLocks noChangeArrowheads="1"/>
          </p:cNvSpPr>
          <p:nvPr/>
        </p:nvSpPr>
        <p:spPr bwMode="auto">
          <a:xfrm>
            <a:off x="1634610" y="323851"/>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spTree>
    <p:extLst>
      <p:ext uri="{BB962C8B-B14F-4D97-AF65-F5344CB8AC3E}">
        <p14:creationId xmlns:p14="http://schemas.microsoft.com/office/powerpoint/2010/main" val="4138981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F5062-C902-294F-A587-DFE3550F74C1}"/>
              </a:ext>
            </a:extLst>
          </p:cNvPr>
          <p:cNvPicPr>
            <a:picLocks noChangeAspect="1"/>
          </p:cNvPicPr>
          <p:nvPr/>
        </p:nvPicPr>
        <p:blipFill>
          <a:blip r:embed="rId3"/>
          <a:stretch>
            <a:fillRect/>
          </a:stretch>
        </p:blipFill>
        <p:spPr>
          <a:xfrm>
            <a:off x="1603022" y="9901"/>
            <a:ext cx="9067052" cy="6858000"/>
          </a:xfrm>
          <a:prstGeom prst="rect">
            <a:avLst/>
          </a:prstGeom>
        </p:spPr>
      </p:pic>
      <p:sp>
        <p:nvSpPr>
          <p:cNvPr id="2" name="Oval 1">
            <a:extLst>
              <a:ext uri="{FF2B5EF4-FFF2-40B4-BE49-F238E27FC236}">
                <a16:creationId xmlns:a16="http://schemas.microsoft.com/office/drawing/2014/main" id="{EE0D0A53-9183-8F4C-8062-2A2D2BA1C30D}"/>
              </a:ext>
            </a:extLst>
          </p:cNvPr>
          <p:cNvSpPr/>
          <p:nvPr/>
        </p:nvSpPr>
        <p:spPr>
          <a:xfrm>
            <a:off x="4346713" y="464643"/>
            <a:ext cx="3670852" cy="12722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700" dirty="0">
                <a:solidFill>
                  <a:schemeClr val="tx1"/>
                </a:solidFill>
              </a:rPr>
              <a:t>სოფლის მოსახლეობაში მშობიარე ქალთა მაღალი სიკვდილიანობაა</a:t>
            </a:r>
            <a:endParaRPr lang="en-US" sz="1700" dirty="0">
              <a:solidFill>
                <a:schemeClr val="tx1"/>
              </a:solidFill>
            </a:endParaRPr>
          </a:p>
        </p:txBody>
      </p:sp>
      <p:sp>
        <p:nvSpPr>
          <p:cNvPr id="6" name="Rectangle 5">
            <a:extLst>
              <a:ext uri="{FF2B5EF4-FFF2-40B4-BE49-F238E27FC236}">
                <a16:creationId xmlns:a16="http://schemas.microsoft.com/office/drawing/2014/main" id="{30AA2391-A93E-6743-9B33-D0A45EB2A40D}"/>
              </a:ext>
            </a:extLst>
          </p:cNvPr>
          <p:cNvSpPr/>
          <p:nvPr/>
        </p:nvSpPr>
        <p:spPr>
          <a:xfrm>
            <a:off x="3074504" y="887896"/>
            <a:ext cx="1060174" cy="2252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a:solidFill>
                  <a:schemeClr val="tx1"/>
                </a:solidFill>
              </a:rPr>
              <a:t>გამოვლნა</a:t>
            </a:r>
            <a:endParaRPr lang="en-US" sz="1600" dirty="0">
              <a:solidFill>
                <a:schemeClr val="tx1"/>
              </a:solidFill>
            </a:endParaRPr>
          </a:p>
        </p:txBody>
      </p:sp>
      <p:sp>
        <p:nvSpPr>
          <p:cNvPr id="7" name="Rectangle 6">
            <a:extLst>
              <a:ext uri="{FF2B5EF4-FFF2-40B4-BE49-F238E27FC236}">
                <a16:creationId xmlns:a16="http://schemas.microsoft.com/office/drawing/2014/main" id="{4F23F702-8B70-5C4E-B018-B3D7D2B38265}"/>
              </a:ext>
            </a:extLst>
          </p:cNvPr>
          <p:cNvSpPr/>
          <p:nvPr/>
        </p:nvSpPr>
        <p:spPr>
          <a:xfrm>
            <a:off x="2644726" y="1722783"/>
            <a:ext cx="1045543"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უშუალო მიზეზები</a:t>
            </a:r>
            <a:endParaRPr lang="en-US" sz="1200" b="1" dirty="0">
              <a:solidFill>
                <a:schemeClr val="tx1"/>
              </a:solidFill>
            </a:endParaRPr>
          </a:p>
        </p:txBody>
      </p:sp>
      <p:sp>
        <p:nvSpPr>
          <p:cNvPr id="8" name="Rectangle 7">
            <a:extLst>
              <a:ext uri="{FF2B5EF4-FFF2-40B4-BE49-F238E27FC236}">
                <a16:creationId xmlns:a16="http://schemas.microsoft.com/office/drawing/2014/main" id="{B435C3DA-C4D4-3744-B7E7-BC7D171F080B}"/>
              </a:ext>
            </a:extLst>
          </p:cNvPr>
          <p:cNvSpPr/>
          <p:nvPr/>
        </p:nvSpPr>
        <p:spPr>
          <a:xfrm>
            <a:off x="3502650" y="2416993"/>
            <a:ext cx="1603921"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ადრეული ორსულობა</a:t>
            </a:r>
            <a:endParaRPr lang="en-US" sz="1600" dirty="0">
              <a:solidFill>
                <a:schemeClr val="tx1"/>
              </a:solidFill>
            </a:endParaRPr>
          </a:p>
        </p:txBody>
      </p:sp>
      <p:sp>
        <p:nvSpPr>
          <p:cNvPr id="9" name="Rectangle 8">
            <a:extLst>
              <a:ext uri="{FF2B5EF4-FFF2-40B4-BE49-F238E27FC236}">
                <a16:creationId xmlns:a16="http://schemas.microsoft.com/office/drawing/2014/main" id="{21403C71-E347-F44C-9EAA-F67AF2BAC8AD}"/>
              </a:ext>
            </a:extLst>
          </p:cNvPr>
          <p:cNvSpPr/>
          <p:nvPr/>
        </p:nvSpPr>
        <p:spPr>
          <a:xfrm>
            <a:off x="7329268" y="1952978"/>
            <a:ext cx="1786597" cy="1140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არაადეკვატური</a:t>
            </a:r>
            <a:r>
              <a:rPr lang="en-US" sz="1600" dirty="0">
                <a:solidFill>
                  <a:schemeClr val="tx1"/>
                </a:solidFill>
              </a:rPr>
              <a:t> </a:t>
            </a:r>
            <a:r>
              <a:rPr lang="ka-GE" sz="1600" dirty="0">
                <a:solidFill>
                  <a:schemeClr val="tx1"/>
                </a:solidFill>
              </a:rPr>
              <a:t>სამეანო მომსახურება თემში</a:t>
            </a:r>
            <a:endParaRPr lang="en-US" sz="1600" dirty="0">
              <a:solidFill>
                <a:schemeClr val="tx1"/>
              </a:solidFill>
            </a:endParaRPr>
          </a:p>
        </p:txBody>
      </p:sp>
      <p:sp>
        <p:nvSpPr>
          <p:cNvPr id="11" name="Rectangle 10">
            <a:extLst>
              <a:ext uri="{FF2B5EF4-FFF2-40B4-BE49-F238E27FC236}">
                <a16:creationId xmlns:a16="http://schemas.microsoft.com/office/drawing/2014/main" id="{B4C4B2BF-37E1-6342-947B-85EE43670180}"/>
              </a:ext>
            </a:extLst>
          </p:cNvPr>
          <p:cNvSpPr/>
          <p:nvPr/>
        </p:nvSpPr>
        <p:spPr>
          <a:xfrm>
            <a:off x="4504266" y="3615752"/>
            <a:ext cx="2262293" cy="688705"/>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სექსუალური და რეპროდუქციული უფლებების თაობაზე ცნობიერების ნაკლებობა</a:t>
            </a:r>
            <a:endParaRPr lang="en-US" sz="1200" dirty="0">
              <a:solidFill>
                <a:schemeClr val="tx1"/>
              </a:solidFill>
            </a:endParaRPr>
          </a:p>
        </p:txBody>
      </p:sp>
      <p:sp>
        <p:nvSpPr>
          <p:cNvPr id="12" name="Rectangle 11">
            <a:extLst>
              <a:ext uri="{FF2B5EF4-FFF2-40B4-BE49-F238E27FC236}">
                <a16:creationId xmlns:a16="http://schemas.microsoft.com/office/drawing/2014/main" id="{2ED4ACB5-1AF2-FB42-9F9C-53D0DBFD3EE5}"/>
              </a:ext>
            </a:extLst>
          </p:cNvPr>
          <p:cNvSpPr/>
          <p:nvPr/>
        </p:nvSpPr>
        <p:spPr>
          <a:xfrm>
            <a:off x="6850967" y="3615754"/>
            <a:ext cx="3193365"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საჯარო სექტორის ანგარიშვალდებულების და კერძო სექტორის რეგულირების ნაკლებობა</a:t>
            </a:r>
            <a:endParaRPr lang="en-US" sz="1200" dirty="0">
              <a:solidFill>
                <a:schemeClr val="tx1"/>
              </a:solidFill>
            </a:endParaRPr>
          </a:p>
        </p:txBody>
      </p:sp>
      <p:sp>
        <p:nvSpPr>
          <p:cNvPr id="13" name="Rectangle 12">
            <a:extLst>
              <a:ext uri="{FF2B5EF4-FFF2-40B4-BE49-F238E27FC236}">
                <a16:creationId xmlns:a16="http://schemas.microsoft.com/office/drawing/2014/main" id="{0B8EBC42-B331-844B-9E53-2DD05F4810C0}"/>
              </a:ext>
            </a:extLst>
          </p:cNvPr>
          <p:cNvSpPr/>
          <p:nvPr/>
        </p:nvSpPr>
        <p:spPr>
          <a:xfrm>
            <a:off x="2450992" y="3616567"/>
            <a:ext cx="1958618"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კონტრაცეფციის გამოყენება აღიქმება ქალის ურწმუნოებად</a:t>
            </a:r>
            <a:endParaRPr lang="en-US" sz="1200" dirty="0">
              <a:solidFill>
                <a:schemeClr val="tx1"/>
              </a:solidFill>
            </a:endParaRPr>
          </a:p>
        </p:txBody>
      </p:sp>
      <p:sp>
        <p:nvSpPr>
          <p:cNvPr id="14" name="Rectangle 13">
            <a:extLst>
              <a:ext uri="{FF2B5EF4-FFF2-40B4-BE49-F238E27FC236}">
                <a16:creationId xmlns:a16="http://schemas.microsoft.com/office/drawing/2014/main" id="{4DC55DB3-4233-384D-9013-09D748017AB0}"/>
              </a:ext>
            </a:extLst>
          </p:cNvPr>
          <p:cNvSpPr/>
          <p:nvPr/>
        </p:nvSpPr>
        <p:spPr>
          <a:xfrm>
            <a:off x="2028960" y="3334043"/>
            <a:ext cx="1045544" cy="393895"/>
          </a:xfrm>
          <a:prstGeom prst="rect">
            <a:avLst/>
          </a:prstGeom>
          <a:solidFill>
            <a:srgbClr val="339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100" b="1" dirty="0">
                <a:solidFill>
                  <a:schemeClr val="tx1"/>
                </a:solidFill>
              </a:rPr>
              <a:t>წამყვანი მიზეზები</a:t>
            </a:r>
            <a:endParaRPr lang="en-US" sz="1100" b="1" dirty="0">
              <a:solidFill>
                <a:schemeClr val="tx1"/>
              </a:solidFill>
            </a:endParaRPr>
          </a:p>
        </p:txBody>
      </p:sp>
      <p:sp>
        <p:nvSpPr>
          <p:cNvPr id="16" name="Hexagon 15">
            <a:extLst>
              <a:ext uri="{FF2B5EF4-FFF2-40B4-BE49-F238E27FC236}">
                <a16:creationId xmlns:a16="http://schemas.microsoft.com/office/drawing/2014/main" id="{6544AAB6-FB31-D04B-9F50-C69CCBCC14E1}"/>
              </a:ext>
            </a:extLst>
          </p:cNvPr>
          <p:cNvSpPr/>
          <p:nvPr/>
        </p:nvSpPr>
        <p:spPr>
          <a:xfrm>
            <a:off x="3739660" y="4728938"/>
            <a:ext cx="4911971" cy="954410"/>
          </a:xfrm>
          <a:prstGeom prst="hexagon">
            <a:avLst>
              <a:gd name="adj" fmla="val 101521"/>
              <a:gd name="vf" fmla="val 115470"/>
            </a:avLst>
          </a:prstGeom>
          <a:solidFill>
            <a:srgbClr val="DF8A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500" dirty="0">
              <a:solidFill>
                <a:schemeClr val="tx1"/>
              </a:solidFill>
            </a:endParaRPr>
          </a:p>
          <a:p>
            <a:pPr algn="ctr"/>
            <a:r>
              <a:rPr lang="ka-GE" sz="1500" dirty="0">
                <a:solidFill>
                  <a:schemeClr val="tx1"/>
                </a:solidFill>
              </a:rPr>
              <a:t>დაგეგმვის და იმპლემენტაციის უნარის ნაკლოვანება და ბიუჯეტში ქალთა ჯანმრთელობის პრიორიტეტის ნაკლებობა</a:t>
            </a:r>
            <a:endParaRPr lang="en-US" sz="1500" dirty="0">
              <a:solidFill>
                <a:schemeClr val="tx1"/>
              </a:solidFill>
            </a:endParaRPr>
          </a:p>
          <a:p>
            <a:pPr algn="ctr"/>
            <a:endParaRPr lang="en-US" sz="1500" dirty="0"/>
          </a:p>
        </p:txBody>
      </p:sp>
      <p:sp>
        <p:nvSpPr>
          <p:cNvPr id="55" name="Trapezoid 54">
            <a:extLst>
              <a:ext uri="{FF2B5EF4-FFF2-40B4-BE49-F238E27FC236}">
                <a16:creationId xmlns:a16="http://schemas.microsoft.com/office/drawing/2014/main" id="{40DB7CBD-DB8E-A548-8A54-A362491AFF0C}"/>
              </a:ext>
            </a:extLst>
          </p:cNvPr>
          <p:cNvSpPr/>
          <p:nvPr/>
        </p:nvSpPr>
        <p:spPr>
          <a:xfrm rot="10800000">
            <a:off x="2588453" y="6107016"/>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6" name="TextBox 55">
            <a:extLst>
              <a:ext uri="{FF2B5EF4-FFF2-40B4-BE49-F238E27FC236}">
                <a16:creationId xmlns:a16="http://schemas.microsoft.com/office/drawing/2014/main" id="{7CF833D8-7A03-0944-847C-3502B21149A8}"/>
              </a:ext>
            </a:extLst>
          </p:cNvPr>
          <p:cNvSpPr txBox="1"/>
          <p:nvPr/>
        </p:nvSpPr>
        <p:spPr>
          <a:xfrm>
            <a:off x="3305908" y="6119447"/>
            <a:ext cx="2419643" cy="307777"/>
          </a:xfrm>
          <a:prstGeom prst="rect">
            <a:avLst/>
          </a:prstGeom>
          <a:solidFill>
            <a:srgbClr val="DF8A83"/>
          </a:solidFill>
        </p:spPr>
        <p:txBody>
          <a:bodyPr wrap="square" rtlCol="0">
            <a:spAutoFit/>
          </a:bodyPr>
          <a:lstStyle/>
          <a:p>
            <a:pPr algn="ctr"/>
            <a:r>
              <a:rPr lang="ka-GE" sz="1400" dirty="0"/>
              <a:t>გენდერული დისკრიმინაცია</a:t>
            </a:r>
            <a:endParaRPr lang="en-US" sz="1400" dirty="0"/>
          </a:p>
        </p:txBody>
      </p:sp>
      <p:sp>
        <p:nvSpPr>
          <p:cNvPr id="57" name="Trapezoid 56">
            <a:extLst>
              <a:ext uri="{FF2B5EF4-FFF2-40B4-BE49-F238E27FC236}">
                <a16:creationId xmlns:a16="http://schemas.microsoft.com/office/drawing/2014/main" id="{2FA675E4-3965-6745-BCB9-C07CF83311F3}"/>
              </a:ext>
            </a:extLst>
          </p:cNvPr>
          <p:cNvSpPr/>
          <p:nvPr/>
        </p:nvSpPr>
        <p:spPr>
          <a:xfrm rot="10800000">
            <a:off x="6159303" y="6118739"/>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8" name="TextBox 57">
            <a:extLst>
              <a:ext uri="{FF2B5EF4-FFF2-40B4-BE49-F238E27FC236}">
                <a16:creationId xmlns:a16="http://schemas.microsoft.com/office/drawing/2014/main" id="{5D4A3ECE-6714-3340-BC49-CD627AAD1FAA}"/>
              </a:ext>
            </a:extLst>
          </p:cNvPr>
          <p:cNvSpPr txBox="1"/>
          <p:nvPr/>
        </p:nvSpPr>
        <p:spPr>
          <a:xfrm>
            <a:off x="7230792" y="6132134"/>
            <a:ext cx="1853424" cy="646331"/>
          </a:xfrm>
          <a:prstGeom prst="rect">
            <a:avLst/>
          </a:prstGeom>
          <a:solidFill>
            <a:srgbClr val="DF8A83"/>
          </a:solidFill>
        </p:spPr>
        <p:txBody>
          <a:bodyPr wrap="square" rtlCol="0">
            <a:spAutoFit/>
          </a:bodyPr>
          <a:lstStyle/>
          <a:p>
            <a:pPr algn="ctr"/>
            <a:r>
              <a:rPr lang="ka-GE" sz="1200" dirty="0"/>
              <a:t>მგრძნობელობის და სამოქალაქო კულტურის ნაკლებობა</a:t>
            </a:r>
            <a:endParaRPr lang="en-US" sz="1200" dirty="0"/>
          </a:p>
        </p:txBody>
      </p:sp>
      <p:sp>
        <p:nvSpPr>
          <p:cNvPr id="59" name="Rectangle 58">
            <a:extLst>
              <a:ext uri="{FF2B5EF4-FFF2-40B4-BE49-F238E27FC236}">
                <a16:creationId xmlns:a16="http://schemas.microsoft.com/office/drawing/2014/main" id="{7C1E92F6-C774-9F4E-B189-582E0EAEB1AF}"/>
              </a:ext>
            </a:extLst>
          </p:cNvPr>
          <p:cNvSpPr/>
          <p:nvPr/>
        </p:nvSpPr>
        <p:spPr>
          <a:xfrm>
            <a:off x="2352934" y="5539075"/>
            <a:ext cx="1045544" cy="545215"/>
          </a:xfrm>
          <a:prstGeom prst="rect">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ძირეული მიზეზები</a:t>
            </a:r>
            <a:endParaRPr lang="en-US" sz="1200" b="1" dirty="0">
              <a:solidFill>
                <a:schemeClr val="tx1"/>
              </a:solidFill>
            </a:endParaRPr>
          </a:p>
        </p:txBody>
      </p:sp>
      <p:sp>
        <p:nvSpPr>
          <p:cNvPr id="60" name="Rectangle 59">
            <a:extLst>
              <a:ext uri="{FF2B5EF4-FFF2-40B4-BE49-F238E27FC236}">
                <a16:creationId xmlns:a16="http://schemas.microsoft.com/office/drawing/2014/main" id="{9C9C5447-B02E-114E-B29E-BEDE5C27A803}"/>
              </a:ext>
            </a:extLst>
          </p:cNvPr>
          <p:cNvSpPr/>
          <p:nvPr/>
        </p:nvSpPr>
        <p:spPr>
          <a:xfrm>
            <a:off x="9467557" y="901964"/>
            <a:ext cx="1631852" cy="58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შედეგი</a:t>
            </a:r>
            <a:endParaRPr lang="en-US" b="1" dirty="0">
              <a:ln>
                <a:solidFill>
                  <a:schemeClr val="bg1">
                    <a:lumMod val="85000"/>
                  </a:schemeClr>
                </a:solidFill>
              </a:ln>
              <a:solidFill>
                <a:srgbClr val="EA918A"/>
              </a:solidFill>
            </a:endParaRPr>
          </a:p>
        </p:txBody>
      </p:sp>
      <p:sp>
        <p:nvSpPr>
          <p:cNvPr id="61" name="Rectangle 60">
            <a:extLst>
              <a:ext uri="{FF2B5EF4-FFF2-40B4-BE49-F238E27FC236}">
                <a16:creationId xmlns:a16="http://schemas.microsoft.com/office/drawing/2014/main" id="{04FA00B7-E3E0-4442-9718-026007D08165}"/>
              </a:ext>
            </a:extLst>
          </p:cNvPr>
          <p:cNvSpPr/>
          <p:nvPr/>
        </p:nvSpPr>
        <p:spPr>
          <a:xfrm>
            <a:off x="9670099" y="6316394"/>
            <a:ext cx="1631852" cy="41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მიზეზი</a:t>
            </a:r>
            <a:endParaRPr lang="en-US" b="1" dirty="0">
              <a:ln>
                <a:solidFill>
                  <a:schemeClr val="bg1">
                    <a:lumMod val="85000"/>
                  </a:schemeClr>
                </a:solidFill>
              </a:ln>
              <a:solidFill>
                <a:srgbClr val="EA918A"/>
              </a:solidFill>
            </a:endParaRPr>
          </a:p>
        </p:txBody>
      </p:sp>
      <p:sp>
        <p:nvSpPr>
          <p:cNvPr id="62" name="Rectangle 61">
            <a:extLst>
              <a:ext uri="{FF2B5EF4-FFF2-40B4-BE49-F238E27FC236}">
                <a16:creationId xmlns:a16="http://schemas.microsoft.com/office/drawing/2014/main" id="{7346565C-C799-5540-9F2F-8ACA047DDC35}"/>
              </a:ext>
            </a:extLst>
          </p:cNvPr>
          <p:cNvSpPr/>
          <p:nvPr/>
        </p:nvSpPr>
        <p:spPr>
          <a:xfrm>
            <a:off x="6513340" y="0"/>
            <a:ext cx="3179299" cy="576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solidFill>
                  <a:schemeClr val="tx1"/>
                </a:solidFill>
              </a:rPr>
              <a:t>პრობლემის ხე</a:t>
            </a:r>
            <a:endParaRPr lang="en-US" sz="2400" dirty="0">
              <a:solidFill>
                <a:schemeClr val="tx1"/>
              </a:solidFill>
            </a:endParaRPr>
          </a:p>
        </p:txBody>
      </p:sp>
    </p:spTree>
    <p:extLst>
      <p:ext uri="{BB962C8B-B14F-4D97-AF65-F5344CB8AC3E}">
        <p14:creationId xmlns:p14="http://schemas.microsoft.com/office/powerpoint/2010/main" val="30186238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63576" y="759"/>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PESTLE </a:t>
            </a:r>
            <a:r>
              <a:rPr lang="ka-GE" sz="3200" b="1" dirty="0">
                <a:solidFill>
                  <a:srgbClr val="000000"/>
                </a:solidFill>
                <a:cs typeface="Times New Roman" pitchFamily="18" charset="0"/>
              </a:rPr>
              <a:t>ანალიზი </a:t>
            </a:r>
          </a:p>
        </p:txBody>
      </p:sp>
      <p:sp>
        <p:nvSpPr>
          <p:cNvPr id="2" name="TextBox 1">
            <a:extLst>
              <a:ext uri="{FF2B5EF4-FFF2-40B4-BE49-F238E27FC236}">
                <a16:creationId xmlns:a16="http://schemas.microsoft.com/office/drawing/2014/main" id="{3A8331F0-A44A-2145-A73A-E57D64AB32DD}"/>
              </a:ext>
            </a:extLst>
          </p:cNvPr>
          <p:cNvSpPr txBox="1"/>
          <p:nvPr/>
        </p:nvSpPr>
        <p:spPr>
          <a:xfrm>
            <a:off x="1058238" y="868840"/>
            <a:ext cx="10900881" cy="1631216"/>
          </a:xfrm>
          <a:prstGeom prst="rect">
            <a:avLst/>
          </a:prstGeom>
          <a:noFill/>
        </p:spPr>
        <p:txBody>
          <a:bodyPr wrap="square" rtlCol="0">
            <a:spAutoFit/>
          </a:bodyPr>
          <a:lstStyle/>
          <a:p>
            <a:pPr marL="342900" indent="-342900">
              <a:buFont typeface="+mj-lt"/>
              <a:buAutoNum type="arabicPeriod"/>
            </a:pPr>
            <a:r>
              <a:rPr lang="ka-GE" sz="2000" dirty="0"/>
              <a:t>იღებთ პრობლემა/საკითხს, რომელზეც მუშაობთ</a:t>
            </a:r>
            <a:r>
              <a:rPr lang="en-US" sz="2000" dirty="0"/>
              <a:t>. </a:t>
            </a:r>
          </a:p>
          <a:p>
            <a:pPr marL="342900" indent="-342900">
              <a:buFont typeface="+mj-lt"/>
              <a:buAutoNum type="arabicPeriod"/>
            </a:pPr>
            <a:r>
              <a:rPr lang="ka-GE" sz="2000" dirty="0"/>
              <a:t>ქვემოთ მოცემული ცხრილის საშუალებით ადგენთ არსებული სიტუაციის სავარაუდო </a:t>
            </a:r>
            <a:r>
              <a:rPr lang="ka-GE" sz="2000" b="1" dirty="0"/>
              <a:t>პოლიტიკურ, ეკონომიკურ, სოციალურ, ტექნოლოგიურ, სამართლებრივ და გარემოსდაცვით </a:t>
            </a:r>
            <a:r>
              <a:rPr lang="ka-GE" sz="2000" dirty="0"/>
              <a:t>გავლენებს/შედეგებს.</a:t>
            </a:r>
            <a:endParaRPr lang="en-US" sz="2000" dirty="0"/>
          </a:p>
          <a:p>
            <a:pPr marL="342900" indent="-342900">
              <a:buFont typeface="+mj-lt"/>
              <a:buAutoNum type="arabicPeriod"/>
            </a:pPr>
            <a:r>
              <a:rPr lang="ka-GE" sz="2000" dirty="0"/>
              <a:t>უნდა დაადგინოთ სიტუაციის როგორც </a:t>
            </a:r>
            <a:r>
              <a:rPr lang="ka-GE" sz="2000" i="1" dirty="0"/>
              <a:t>უარყოფითი</a:t>
            </a:r>
            <a:r>
              <a:rPr lang="ka-GE" sz="2000" dirty="0"/>
              <a:t>, ისე </a:t>
            </a:r>
            <a:r>
              <a:rPr lang="ka-GE" sz="2000" i="1" dirty="0"/>
              <a:t>დადებითი</a:t>
            </a:r>
            <a:r>
              <a:rPr lang="ka-GE" sz="2000" dirty="0"/>
              <a:t> შედეგები</a:t>
            </a:r>
            <a:r>
              <a:rPr lang="en-US" sz="2000" dirty="0"/>
              <a:t>.</a:t>
            </a:r>
          </a:p>
        </p:txBody>
      </p:sp>
      <p:graphicFrame>
        <p:nvGraphicFramePr>
          <p:cNvPr id="4" name="Table 3">
            <a:extLst>
              <a:ext uri="{FF2B5EF4-FFF2-40B4-BE49-F238E27FC236}">
                <a16:creationId xmlns:a16="http://schemas.microsoft.com/office/drawing/2014/main" id="{51ADB33A-B00C-F746-8EF2-5E23A8C0FC6B}"/>
              </a:ext>
            </a:extLst>
          </p:cNvPr>
          <p:cNvGraphicFramePr>
            <a:graphicFrameLocks noGrp="1"/>
          </p:cNvGraphicFramePr>
          <p:nvPr/>
        </p:nvGraphicFramePr>
        <p:xfrm>
          <a:off x="979714" y="2974499"/>
          <a:ext cx="10515600" cy="3815715"/>
        </p:xfrm>
        <a:graphic>
          <a:graphicData uri="http://schemas.openxmlformats.org/drawingml/2006/table">
            <a:tbl>
              <a:tblPr firstRow="1" firstCol="1" bandRow="1">
                <a:tableStyleId>{5A111915-BE36-4E01-A7E5-04B1672EAD32}</a:tableStyleId>
              </a:tblPr>
              <a:tblGrid>
                <a:gridCol w="2105223">
                  <a:extLst>
                    <a:ext uri="{9D8B030D-6E8A-4147-A177-3AD203B41FA5}">
                      <a16:colId xmlns:a16="http://schemas.microsoft.com/office/drawing/2014/main" val="2714956591"/>
                    </a:ext>
                  </a:extLst>
                </a:gridCol>
                <a:gridCol w="6355629">
                  <a:extLst>
                    <a:ext uri="{9D8B030D-6E8A-4147-A177-3AD203B41FA5}">
                      <a16:colId xmlns:a16="http://schemas.microsoft.com/office/drawing/2014/main" val="888925022"/>
                    </a:ext>
                  </a:extLst>
                </a:gridCol>
                <a:gridCol w="2054748">
                  <a:extLst>
                    <a:ext uri="{9D8B030D-6E8A-4147-A177-3AD203B41FA5}">
                      <a16:colId xmlns:a16="http://schemas.microsoft.com/office/drawing/2014/main" val="2602546496"/>
                    </a:ext>
                  </a:extLst>
                </a:gridCol>
              </a:tblGrid>
              <a:tr h="735330">
                <a:tc>
                  <a:txBody>
                    <a:bodyPr/>
                    <a:lstStyle/>
                    <a:p>
                      <a:pPr algn="ctr">
                        <a:spcAft>
                          <a:spcPts val="0"/>
                        </a:spcAft>
                      </a:pPr>
                      <a:r>
                        <a:rPr lang="ka-GE" sz="1800" dirty="0">
                          <a:effectLst/>
                        </a:rPr>
                        <a:t>შესაძლო უარყოფითი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ka-GE" sz="1800" dirty="0">
                          <a:effectLst/>
                        </a:rPr>
                        <a:t>შესაძლო დადებითი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00098"/>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პოლიტიკური</a:t>
                      </a:r>
                      <a:r>
                        <a:rPr lang="ka-GE" sz="1600" dirty="0">
                          <a:effectLst/>
                        </a:rPr>
                        <a:t> (მაგ., კონსენსუსის, ლეგიტიმურობის, მანდატის ხარისხი)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289186"/>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ეკონომიკური</a:t>
                      </a:r>
                      <a:r>
                        <a:rPr lang="ka-GE" sz="1600" baseline="0" dirty="0">
                          <a:effectLst/>
                        </a:rPr>
                        <a:t> </a:t>
                      </a:r>
                      <a:r>
                        <a:rPr lang="ka-GE" sz="1600" dirty="0">
                          <a:effectLst/>
                        </a:rPr>
                        <a:t>(მაგ.,არსებული სახსრები და რესურსები სათანადოდ გამოიყენება)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160754"/>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სოციალური</a:t>
                      </a:r>
                      <a:r>
                        <a:rPr lang="ka-GE" sz="1600" dirty="0">
                          <a:effectLst/>
                        </a:rPr>
                        <a:t> (მაგალითად, მოსახლეობა, სოციალური ტენდენციები, კულტურა)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771272"/>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ტექნოლოგიური</a:t>
                      </a:r>
                      <a:r>
                        <a:rPr lang="ka-GE" sz="1600" dirty="0">
                          <a:effectLst/>
                        </a:rPr>
                        <a:t>(მაგ., ტექნიკური შესაძლებლობები, ახალი ტექნოლოგიები)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116074"/>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სამართლებრივი</a:t>
                      </a:r>
                      <a:r>
                        <a:rPr lang="ka-GE" sz="1600" dirty="0">
                          <a:effectLst/>
                        </a:rPr>
                        <a:t> (მაგ. საკანონმდებლო და მარეგულირებელი გარემო, სტანდარტები და აღსრულება)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263488"/>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გარემოსდაცვითი</a:t>
                      </a:r>
                      <a:r>
                        <a:rPr lang="ka-GE" sz="1600" dirty="0">
                          <a:effectLst/>
                        </a:rPr>
                        <a:t> (მაგ. რესურსების მდგრადი გამოყენება, მდგრადი თემების ფორმირება)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2425804"/>
                  </a:ext>
                </a:extLst>
              </a:tr>
            </a:tbl>
          </a:graphicData>
        </a:graphic>
      </p:graphicFrame>
    </p:spTree>
    <p:extLst>
      <p:ext uri="{BB962C8B-B14F-4D97-AF65-F5344CB8AC3E}">
        <p14:creationId xmlns:p14="http://schemas.microsoft.com/office/powerpoint/2010/main" val="226493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893084-AA6B-F943-B788-ED2A830FCBBA}"/>
              </a:ext>
            </a:extLst>
          </p:cNvPr>
          <p:cNvGraphicFramePr>
            <a:graphicFrameLocks noGrp="1"/>
          </p:cNvGraphicFramePr>
          <p:nvPr>
            <p:extLst>
              <p:ext uri="{D42A27DB-BD31-4B8C-83A1-F6EECF244321}">
                <p14:modId xmlns:p14="http://schemas.microsoft.com/office/powerpoint/2010/main" val="2809530757"/>
              </p:ext>
            </p:extLst>
          </p:nvPr>
        </p:nvGraphicFramePr>
        <p:xfrm>
          <a:off x="404446" y="594990"/>
          <a:ext cx="11430000" cy="6229807"/>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1480107404"/>
                    </a:ext>
                  </a:extLst>
                </a:gridCol>
                <a:gridCol w="3810000">
                  <a:extLst>
                    <a:ext uri="{9D8B030D-6E8A-4147-A177-3AD203B41FA5}">
                      <a16:colId xmlns:a16="http://schemas.microsoft.com/office/drawing/2014/main" val="831568476"/>
                    </a:ext>
                  </a:extLst>
                </a:gridCol>
                <a:gridCol w="3810000">
                  <a:extLst>
                    <a:ext uri="{9D8B030D-6E8A-4147-A177-3AD203B41FA5}">
                      <a16:colId xmlns:a16="http://schemas.microsoft.com/office/drawing/2014/main" val="2954132014"/>
                    </a:ext>
                  </a:extLst>
                </a:gridCol>
              </a:tblGrid>
              <a:tr h="3584787">
                <a:tc>
                  <a:txBody>
                    <a:bodyPr/>
                    <a:lstStyle/>
                    <a:p>
                      <a:endParaRPr lang="ka-GE" dirty="0"/>
                    </a:p>
                    <a:p>
                      <a:endParaRPr lang="ka-GE" dirty="0"/>
                    </a:p>
                    <a:p>
                      <a:pPr marL="285750" indent="-285750">
                        <a:buFontTx/>
                        <a:buChar char="-"/>
                      </a:pPr>
                      <a:r>
                        <a:rPr lang="ka-GE" dirty="0"/>
                        <a:t>მოახლოებული არჩევნები </a:t>
                      </a:r>
                    </a:p>
                    <a:p>
                      <a:pPr marL="285750" indent="-285750">
                        <a:buFontTx/>
                        <a:buChar char="-"/>
                      </a:pPr>
                      <a:r>
                        <a:rPr lang="ka-GE" dirty="0"/>
                        <a:t>მოქალაქეების ზეწოლა</a:t>
                      </a:r>
                    </a:p>
                    <a:p>
                      <a:pPr marL="285750" indent="-285750">
                        <a:buFontTx/>
                        <a:buChar char="-"/>
                      </a:pPr>
                      <a:r>
                        <a:rPr lang="ka-GE" dirty="0"/>
                        <a:t>ძლიერი მედიის, </a:t>
                      </a:r>
                      <a:r>
                        <a:rPr lang="en-US" dirty="0"/>
                        <a:t>NGO-</a:t>
                      </a:r>
                      <a:r>
                        <a:rPr lang="ka-GE" dirty="0"/>
                        <a:t>ების და ოპოზიციური ჯგუფების კრიტიკა</a:t>
                      </a:r>
                    </a:p>
                    <a:p>
                      <a:pPr marL="285750" indent="-285750">
                        <a:buFontTx/>
                        <a:buChar char="-"/>
                      </a:pPr>
                      <a:r>
                        <a:rPr lang="ka-GE" dirty="0"/>
                        <a:t>ბანკების და ონლაინ საცალო კომპანიების ლობიზმი რეგულაციების წინააღმდეგ</a:t>
                      </a:r>
                    </a:p>
                    <a:p>
                      <a:pPr marL="285750" indent="-285750">
                        <a:buFontTx/>
                        <a:buChar char="-"/>
                      </a:pPr>
                      <a:endParaRPr lang="ka-GE" dirty="0"/>
                    </a:p>
                    <a:p>
                      <a:endParaRPr lang="ka-GE" dirty="0"/>
                    </a:p>
                    <a:p>
                      <a:endParaRPr lang="ka-GE" dirty="0"/>
                    </a:p>
                  </a:txBody>
                  <a:tcPr/>
                </a:tc>
                <a:tc>
                  <a:txBody>
                    <a:bodyPr/>
                    <a:lstStyle/>
                    <a:p>
                      <a:endParaRPr lang="ka-GE" dirty="0"/>
                    </a:p>
                    <a:p>
                      <a:endParaRPr lang="ka-GE" dirty="0"/>
                    </a:p>
                    <a:p>
                      <a:pPr marL="285750" indent="-285750">
                        <a:buFontTx/>
                        <a:buChar char="-"/>
                      </a:pPr>
                      <a:r>
                        <a:rPr lang="ka-GE" dirty="0"/>
                        <a:t>მზარდი საბანკო ონლაინ გადარიცხვები </a:t>
                      </a:r>
                    </a:p>
                    <a:p>
                      <a:pPr marL="285750" indent="-285750">
                        <a:buFontTx/>
                        <a:buChar char="-"/>
                      </a:pPr>
                      <a:r>
                        <a:rPr lang="ka-GE" dirty="0"/>
                        <a:t>ონლაინ საცალო კომპანიების მზარდი რაოდენობა</a:t>
                      </a:r>
                    </a:p>
                    <a:p>
                      <a:pPr marL="285750" indent="-285750">
                        <a:buFontTx/>
                        <a:buChar char="-"/>
                      </a:pPr>
                      <a:r>
                        <a:rPr lang="ka-GE" dirty="0"/>
                        <a:t>რამდენიმე ასეულობით მილიონი ზარალი მოქალაქეებზე, საბანკო და სადაზღვევო სექტორზე</a:t>
                      </a:r>
                    </a:p>
                    <a:p>
                      <a:pPr marL="285750" indent="-285750">
                        <a:buFontTx/>
                        <a:buChar char="-"/>
                      </a:pPr>
                      <a:r>
                        <a:rPr lang="ka-GE" dirty="0"/>
                        <a:t>შსს-ის შეზღუდული ფინანსური რესურსები</a:t>
                      </a:r>
                    </a:p>
                    <a:p>
                      <a:endParaRPr lang="en-US" dirty="0"/>
                    </a:p>
                  </a:txBody>
                  <a:tcPr/>
                </a:tc>
                <a:tc>
                  <a:txBody>
                    <a:bodyPr/>
                    <a:lstStyle/>
                    <a:p>
                      <a:endParaRPr lang="ka-GE" dirty="0"/>
                    </a:p>
                    <a:p>
                      <a:endParaRPr lang="ka-G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მოსახლეობის მზარდი ინტერნეტიზაცია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პოლიციასთან თანამშრომლობის დაბალი დონეზე</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მოქალაქეების და კომპანიების დაბალი ცნობიერება და კიბერ-ჰიგიენა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ka-GE" dirty="0"/>
                    </a:p>
                    <a:p>
                      <a:endParaRPr lang="en-US" dirty="0"/>
                    </a:p>
                  </a:txBody>
                  <a:tcPr/>
                </a:tc>
                <a:extLst>
                  <a:ext uri="{0D108BD9-81ED-4DB2-BD59-A6C34878D82A}">
                    <a16:rowId xmlns:a16="http://schemas.microsoft.com/office/drawing/2014/main" val="630230104"/>
                  </a:ext>
                </a:extLst>
              </a:tr>
              <a:tr h="2572207">
                <a:tc>
                  <a:txBody>
                    <a:bodyPr/>
                    <a:lstStyle/>
                    <a:p>
                      <a:endParaRPr lang="ka-GE" dirty="0"/>
                    </a:p>
                    <a:p>
                      <a:pPr marL="285750" indent="-285750">
                        <a:buFontTx/>
                        <a:buChar char="-"/>
                      </a:pPr>
                      <a:r>
                        <a:rPr lang="ka-GE" sz="1800" b="0" i="0" kern="1200" dirty="0">
                          <a:solidFill>
                            <a:schemeClr val="tx1"/>
                          </a:solidFill>
                          <a:effectLst/>
                          <a:latin typeface="+mn-lt"/>
                          <a:ea typeface="+mn-ea"/>
                          <a:cs typeface="+mn-cs"/>
                        </a:rPr>
                        <a:t>ფიშინგ</a:t>
                      </a:r>
                      <a:r>
                        <a:rPr lang="en-US" sz="1800" b="0" i="0" kern="1200" dirty="0">
                          <a:solidFill>
                            <a:schemeClr val="tx1"/>
                          </a:solidFill>
                          <a:effectLst/>
                          <a:latin typeface="+mn-lt"/>
                          <a:ea typeface="+mn-ea"/>
                          <a:cs typeface="+mn-cs"/>
                        </a:rPr>
                        <a:t>/</a:t>
                      </a:r>
                      <a:r>
                        <a:rPr lang="en-US" dirty="0"/>
                        <a:t>Phishing</a:t>
                      </a:r>
                      <a:r>
                        <a:rPr lang="ka-GE" dirty="0"/>
                        <a:t>-ის, სპამის და სხვა კიბერ თაღლითობის გზების გავრცელება</a:t>
                      </a:r>
                    </a:p>
                    <a:p>
                      <a:pPr marL="285750" indent="-285750">
                        <a:buFontTx/>
                        <a:buChar char="-"/>
                      </a:pPr>
                      <a:r>
                        <a:rPr lang="ka-GE" dirty="0"/>
                        <a:t>დამნაშავეების ტექნიკურად იდენტიფიცირება რთულია</a:t>
                      </a:r>
                    </a:p>
                    <a:p>
                      <a:pPr marL="285750" indent="-285750">
                        <a:buFontTx/>
                        <a:buChar char="-"/>
                      </a:pPr>
                      <a:r>
                        <a:rPr lang="ka-GE" dirty="0"/>
                        <a:t>შსს-ის შეზღუდული კიბერ-შესაძლებლობები</a:t>
                      </a:r>
                      <a:endParaRPr lang="en-US" dirty="0"/>
                    </a:p>
                  </a:txBody>
                  <a:tcPr/>
                </a:tc>
                <a:tc>
                  <a:txBody>
                    <a:bodyPr/>
                    <a:lstStyle/>
                    <a:p>
                      <a:endParaRPr lang="ka-GE" dirty="0"/>
                    </a:p>
                    <a:p>
                      <a:pPr marL="285750" indent="-285750">
                        <a:buFontTx/>
                        <a:buChar char="-"/>
                      </a:pPr>
                      <a:r>
                        <a:rPr lang="ka-GE" dirty="0"/>
                        <a:t>შსს-ის უფრო ფართო უფლებამოსილება კონფლიქტშია პირად მონაცემების კანონთან</a:t>
                      </a:r>
                    </a:p>
                    <a:p>
                      <a:pPr marL="285750" indent="-285750">
                        <a:buFontTx/>
                        <a:buChar char="-"/>
                      </a:pPr>
                      <a:r>
                        <a:rPr lang="ka-GE" dirty="0"/>
                        <a:t>ვისი პასუხისმგებლობა უნდა დადგეს - კომპანიის თუ ბანკის?</a:t>
                      </a:r>
                    </a:p>
                    <a:p>
                      <a:pPr marL="285750" indent="-285750">
                        <a:buFontTx/>
                        <a:buChar char="-"/>
                      </a:pPr>
                      <a:r>
                        <a:rPr lang="ka-GE" dirty="0"/>
                        <a:t>სხვისი პირადი მონაცემების გამოყენება დაუცველია</a:t>
                      </a:r>
                    </a:p>
                  </a:txBody>
                  <a:tcPr/>
                </a:tc>
                <a:tc>
                  <a:txBody>
                    <a:bodyPr/>
                    <a:lstStyle/>
                    <a:p>
                      <a:endParaRPr lang="ka-GE" dirty="0"/>
                    </a:p>
                    <a:p>
                      <a:pPr marL="285750" indent="-285750">
                        <a:buFontTx/>
                        <a:buChar char="-"/>
                      </a:pPr>
                      <a:r>
                        <a:rPr lang="ka-GE" dirty="0"/>
                        <a:t>ონლაინ ტრანზაქციების შეზღუდვა გაზრდის ოფლაინ ტრანზაქციებზე მოთხოვნას</a:t>
                      </a:r>
                    </a:p>
                    <a:p>
                      <a:pPr marL="285750" indent="-285750">
                        <a:buFontTx/>
                        <a:buChar char="-"/>
                      </a:pPr>
                      <a:r>
                        <a:rPr lang="ka-GE" dirty="0"/>
                        <a:t>გაიზრდება ტრანსპორტით გამონაბოლქვი და ზეწოლა საზოგადოებრივ ინფრასტრუქტურაზე</a:t>
                      </a:r>
                    </a:p>
                    <a:p>
                      <a:pPr marL="285750" indent="-285750">
                        <a:buFontTx/>
                        <a:buChar char="-"/>
                      </a:pPr>
                      <a:endParaRPr lang="ka-GE" dirty="0"/>
                    </a:p>
                  </a:txBody>
                  <a:tcPr/>
                </a:tc>
                <a:extLst>
                  <a:ext uri="{0D108BD9-81ED-4DB2-BD59-A6C34878D82A}">
                    <a16:rowId xmlns:a16="http://schemas.microsoft.com/office/drawing/2014/main" val="2020277691"/>
                  </a:ext>
                </a:extLst>
              </a:tr>
            </a:tbl>
          </a:graphicData>
        </a:graphic>
      </p:graphicFrame>
      <p:sp>
        <p:nvSpPr>
          <p:cNvPr id="5" name="Rectangle 4">
            <a:extLst>
              <a:ext uri="{FF2B5EF4-FFF2-40B4-BE49-F238E27FC236}">
                <a16:creationId xmlns:a16="http://schemas.microsoft.com/office/drawing/2014/main" id="{01FA6237-3AFE-F741-91FE-7A5209636F46}"/>
              </a:ext>
            </a:extLst>
          </p:cNvPr>
          <p:cNvSpPr/>
          <p:nvPr/>
        </p:nvSpPr>
        <p:spPr>
          <a:xfrm>
            <a:off x="685800" y="737252"/>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FF0000"/>
                </a:solidFill>
              </a:rPr>
              <a:t>პოლიტიკური</a:t>
            </a:r>
            <a:endParaRPr lang="en-US" b="1" dirty="0">
              <a:solidFill>
                <a:srgbClr val="FF0000"/>
              </a:solidFill>
            </a:endParaRPr>
          </a:p>
        </p:txBody>
      </p:sp>
      <p:sp>
        <p:nvSpPr>
          <p:cNvPr id="7" name="Rectangle 6">
            <a:extLst>
              <a:ext uri="{FF2B5EF4-FFF2-40B4-BE49-F238E27FC236}">
                <a16:creationId xmlns:a16="http://schemas.microsoft.com/office/drawing/2014/main" id="{4F87B0B7-3B25-5244-AA8F-0FA21F498160}"/>
              </a:ext>
            </a:extLst>
          </p:cNvPr>
          <p:cNvSpPr/>
          <p:nvPr/>
        </p:nvSpPr>
        <p:spPr>
          <a:xfrm>
            <a:off x="4390294" y="74897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1">
                    <a:lumMod val="60000"/>
                    <a:lumOff val="40000"/>
                  </a:schemeClr>
                </a:solidFill>
              </a:rPr>
              <a:t>ეკონომიკური</a:t>
            </a:r>
            <a:r>
              <a:rPr lang="ka-GE" b="1" dirty="0">
                <a:solidFill>
                  <a:schemeClr val="accent1">
                    <a:lumMod val="60000"/>
                    <a:lumOff val="40000"/>
                  </a:schemeClr>
                </a:solidFill>
              </a:rPr>
              <a:t> </a:t>
            </a:r>
            <a:endParaRPr lang="en-US" b="1" dirty="0">
              <a:solidFill>
                <a:schemeClr val="accent1">
                  <a:lumMod val="60000"/>
                  <a:lumOff val="40000"/>
                </a:schemeClr>
              </a:solidFill>
            </a:endParaRPr>
          </a:p>
        </p:txBody>
      </p:sp>
      <p:sp>
        <p:nvSpPr>
          <p:cNvPr id="8" name="Rectangle 7">
            <a:extLst>
              <a:ext uri="{FF2B5EF4-FFF2-40B4-BE49-F238E27FC236}">
                <a16:creationId xmlns:a16="http://schemas.microsoft.com/office/drawing/2014/main" id="{154B4F3E-6A84-B147-8658-8FBEBAF08473}"/>
              </a:ext>
            </a:extLst>
          </p:cNvPr>
          <p:cNvSpPr/>
          <p:nvPr/>
        </p:nvSpPr>
        <p:spPr>
          <a:xfrm>
            <a:off x="8200295" y="766560"/>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4">
                    <a:lumMod val="75000"/>
                  </a:schemeClr>
                </a:solidFill>
              </a:rPr>
              <a:t>სოციალური</a:t>
            </a:r>
            <a:endParaRPr lang="en-US" b="1" dirty="0">
              <a:solidFill>
                <a:schemeClr val="accent4">
                  <a:lumMod val="75000"/>
                </a:schemeClr>
              </a:solidFill>
            </a:endParaRPr>
          </a:p>
        </p:txBody>
      </p:sp>
      <p:sp>
        <p:nvSpPr>
          <p:cNvPr id="9" name="Rectangle 8">
            <a:extLst>
              <a:ext uri="{FF2B5EF4-FFF2-40B4-BE49-F238E27FC236}">
                <a16:creationId xmlns:a16="http://schemas.microsoft.com/office/drawing/2014/main" id="{C5B99EC8-E033-C04F-9402-20CBBE893863}"/>
              </a:ext>
            </a:extLst>
          </p:cNvPr>
          <p:cNvSpPr/>
          <p:nvPr/>
        </p:nvSpPr>
        <p:spPr>
          <a:xfrm>
            <a:off x="726233" y="397686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2">
                    <a:lumMod val="75000"/>
                  </a:schemeClr>
                </a:solidFill>
              </a:rPr>
              <a:t>ტექნოლოგიური</a:t>
            </a:r>
            <a:endParaRPr lang="en-US" b="1" dirty="0">
              <a:solidFill>
                <a:schemeClr val="accent2">
                  <a:lumMod val="75000"/>
                </a:schemeClr>
              </a:solidFill>
            </a:endParaRPr>
          </a:p>
        </p:txBody>
      </p:sp>
      <p:sp>
        <p:nvSpPr>
          <p:cNvPr id="11" name="Rectangle 10">
            <a:extLst>
              <a:ext uri="{FF2B5EF4-FFF2-40B4-BE49-F238E27FC236}">
                <a16:creationId xmlns:a16="http://schemas.microsoft.com/office/drawing/2014/main" id="{B687A59B-FB56-4F45-A60D-30CBBC6A7436}"/>
              </a:ext>
            </a:extLst>
          </p:cNvPr>
          <p:cNvSpPr/>
          <p:nvPr/>
        </p:nvSpPr>
        <p:spPr>
          <a:xfrm>
            <a:off x="4390293" y="397988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7030A0"/>
                </a:solidFill>
              </a:rPr>
              <a:t>სამართლებრივი</a:t>
            </a:r>
            <a:endParaRPr lang="en-US" sz="2000" b="1" dirty="0">
              <a:solidFill>
                <a:srgbClr val="7030A0"/>
              </a:solidFill>
            </a:endParaRPr>
          </a:p>
        </p:txBody>
      </p:sp>
      <p:sp>
        <p:nvSpPr>
          <p:cNvPr id="12" name="Rectangle 11">
            <a:extLst>
              <a:ext uri="{FF2B5EF4-FFF2-40B4-BE49-F238E27FC236}">
                <a16:creationId xmlns:a16="http://schemas.microsoft.com/office/drawing/2014/main" id="{8E43160A-4BA4-0C4A-92F2-3B9DA48A2416}"/>
              </a:ext>
            </a:extLst>
          </p:cNvPr>
          <p:cNvSpPr/>
          <p:nvPr/>
        </p:nvSpPr>
        <p:spPr>
          <a:xfrm>
            <a:off x="8200295" y="3942561"/>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00B050"/>
                </a:solidFill>
              </a:rPr>
              <a:t>გარემოსდაცვითი</a:t>
            </a:r>
            <a:endParaRPr lang="en-US" b="1" dirty="0">
              <a:solidFill>
                <a:srgbClr val="00B050"/>
              </a:solidFill>
            </a:endParaRPr>
          </a:p>
        </p:txBody>
      </p:sp>
      <p:sp>
        <p:nvSpPr>
          <p:cNvPr id="13" name="TextBox 12">
            <a:extLst>
              <a:ext uri="{FF2B5EF4-FFF2-40B4-BE49-F238E27FC236}">
                <a16:creationId xmlns:a16="http://schemas.microsoft.com/office/drawing/2014/main" id="{33A281A2-9ED2-9D49-A5E7-8B3A653D4EFB}"/>
              </a:ext>
            </a:extLst>
          </p:cNvPr>
          <p:cNvSpPr txBox="1"/>
          <p:nvPr/>
        </p:nvSpPr>
        <p:spPr>
          <a:xfrm>
            <a:off x="141890" y="-46539"/>
            <a:ext cx="11824137" cy="461665"/>
          </a:xfrm>
          <a:prstGeom prst="rect">
            <a:avLst/>
          </a:prstGeom>
          <a:noFill/>
        </p:spPr>
        <p:txBody>
          <a:bodyPr wrap="square">
            <a:spAutoFit/>
          </a:bodyPr>
          <a:lstStyle/>
          <a:p>
            <a:pPr algn="ctr"/>
            <a:r>
              <a:rPr lang="ka-GE" sz="2400" b="1" dirty="0">
                <a:cs typeface="Times New Roman" pitchFamily="18" charset="0"/>
              </a:rPr>
              <a:t>მაგალითი: სიტუაცია ინტერნეტ-თაღლითობის კუთხით</a:t>
            </a:r>
          </a:p>
        </p:txBody>
      </p:sp>
      <p:sp>
        <p:nvSpPr>
          <p:cNvPr id="14" name="Up Arrow 13">
            <a:extLst>
              <a:ext uri="{FF2B5EF4-FFF2-40B4-BE49-F238E27FC236}">
                <a16:creationId xmlns:a16="http://schemas.microsoft.com/office/drawing/2014/main" id="{485CE394-94E0-6B45-88D4-6E2519BCDE36}"/>
              </a:ext>
            </a:extLst>
          </p:cNvPr>
          <p:cNvSpPr/>
          <p:nvPr/>
        </p:nvSpPr>
        <p:spPr>
          <a:xfrm>
            <a:off x="3793089" y="1589981"/>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8" name="Down Arrow 17">
            <a:extLst>
              <a:ext uri="{FF2B5EF4-FFF2-40B4-BE49-F238E27FC236}">
                <a16:creationId xmlns:a16="http://schemas.microsoft.com/office/drawing/2014/main" id="{538B8C3F-B4DF-B546-8A57-40E94D307138}"/>
              </a:ext>
            </a:extLst>
          </p:cNvPr>
          <p:cNvSpPr/>
          <p:nvPr/>
        </p:nvSpPr>
        <p:spPr>
          <a:xfrm>
            <a:off x="7478106" y="1289989"/>
            <a:ext cx="194445" cy="1783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231917E5-C01C-C44C-A78B-9F1094D26029}"/>
              </a:ext>
            </a:extLst>
          </p:cNvPr>
          <p:cNvSpPr/>
          <p:nvPr/>
        </p:nvSpPr>
        <p:spPr>
          <a:xfrm>
            <a:off x="7703053" y="3388420"/>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9FE6E443-1F3F-8247-9322-857570E4411A}"/>
              </a:ext>
            </a:extLst>
          </p:cNvPr>
          <p:cNvSpPr/>
          <p:nvPr/>
        </p:nvSpPr>
        <p:spPr>
          <a:xfrm>
            <a:off x="3672745" y="12568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8" name="Down Arrow 27">
            <a:extLst>
              <a:ext uri="{FF2B5EF4-FFF2-40B4-BE49-F238E27FC236}">
                <a16:creationId xmlns:a16="http://schemas.microsoft.com/office/drawing/2014/main" id="{A8FB89D1-417B-B241-AE74-556C9596F64A}"/>
              </a:ext>
            </a:extLst>
          </p:cNvPr>
          <p:cNvSpPr/>
          <p:nvPr/>
        </p:nvSpPr>
        <p:spPr>
          <a:xfrm>
            <a:off x="11351738" y="1361014"/>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D858D528-49B8-244F-90EC-5C4D60D8EF77}"/>
              </a:ext>
            </a:extLst>
          </p:cNvPr>
          <p:cNvSpPr/>
          <p:nvPr/>
        </p:nvSpPr>
        <p:spPr>
          <a:xfrm>
            <a:off x="11377345" y="223927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E9BF8524-232D-4143-AA74-2EADDD74236E}"/>
              </a:ext>
            </a:extLst>
          </p:cNvPr>
          <p:cNvSpPr/>
          <p:nvPr/>
        </p:nvSpPr>
        <p:spPr>
          <a:xfrm>
            <a:off x="7478106" y="45208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22618D3D-93B5-2A45-8646-1E7459FA572E}"/>
              </a:ext>
            </a:extLst>
          </p:cNvPr>
          <p:cNvSpPr/>
          <p:nvPr/>
        </p:nvSpPr>
        <p:spPr>
          <a:xfrm>
            <a:off x="7794332" y="5742326"/>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917B07FD-F27C-134D-B02C-9916CA0EA995}"/>
              </a:ext>
            </a:extLst>
          </p:cNvPr>
          <p:cNvSpPr/>
          <p:nvPr/>
        </p:nvSpPr>
        <p:spPr>
          <a:xfrm>
            <a:off x="3773210" y="59397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ADF89566-8585-6146-8C00-C9C5FE91A0B8}"/>
              </a:ext>
            </a:extLst>
          </p:cNvPr>
          <p:cNvSpPr/>
          <p:nvPr/>
        </p:nvSpPr>
        <p:spPr>
          <a:xfrm>
            <a:off x="11222407" y="6245253"/>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a:extLst>
              <a:ext uri="{FF2B5EF4-FFF2-40B4-BE49-F238E27FC236}">
                <a16:creationId xmlns:a16="http://schemas.microsoft.com/office/drawing/2014/main" id="{8D406FD7-B117-E447-82C3-594FF9000303}"/>
              </a:ext>
            </a:extLst>
          </p:cNvPr>
          <p:cNvSpPr/>
          <p:nvPr/>
        </p:nvSpPr>
        <p:spPr>
          <a:xfrm>
            <a:off x="11211900" y="570115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7" name="Up Arrow 36">
            <a:extLst>
              <a:ext uri="{FF2B5EF4-FFF2-40B4-BE49-F238E27FC236}">
                <a16:creationId xmlns:a16="http://schemas.microsoft.com/office/drawing/2014/main" id="{1CB0C35F-3BA8-AD43-91F2-5D50C17B580C}"/>
              </a:ext>
            </a:extLst>
          </p:cNvPr>
          <p:cNvSpPr/>
          <p:nvPr/>
        </p:nvSpPr>
        <p:spPr>
          <a:xfrm>
            <a:off x="11172393" y="44543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8" name="Up Arrow 37">
            <a:extLst>
              <a:ext uri="{FF2B5EF4-FFF2-40B4-BE49-F238E27FC236}">
                <a16:creationId xmlns:a16="http://schemas.microsoft.com/office/drawing/2014/main" id="{6DE9329B-2BE1-814C-8FA2-7FD1DA204592}"/>
              </a:ext>
            </a:extLst>
          </p:cNvPr>
          <p:cNvSpPr/>
          <p:nvPr/>
        </p:nvSpPr>
        <p:spPr>
          <a:xfrm>
            <a:off x="7541627" y="227830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9" name="Down Arrow 38">
            <a:extLst>
              <a:ext uri="{FF2B5EF4-FFF2-40B4-BE49-F238E27FC236}">
                <a16:creationId xmlns:a16="http://schemas.microsoft.com/office/drawing/2014/main" id="{21C05394-BB3B-2D41-8189-24456CB6BA1E}"/>
              </a:ext>
            </a:extLst>
          </p:cNvPr>
          <p:cNvSpPr/>
          <p:nvPr/>
        </p:nvSpPr>
        <p:spPr>
          <a:xfrm>
            <a:off x="3740992" y="5071262"/>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F1D04C3D-C526-F64D-A7D1-B95A26C0E841}"/>
              </a:ext>
            </a:extLst>
          </p:cNvPr>
          <p:cNvSpPr/>
          <p:nvPr/>
        </p:nvSpPr>
        <p:spPr>
          <a:xfrm>
            <a:off x="3793089" y="6343989"/>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a:extLst>
              <a:ext uri="{FF2B5EF4-FFF2-40B4-BE49-F238E27FC236}">
                <a16:creationId xmlns:a16="http://schemas.microsoft.com/office/drawing/2014/main" id="{E297E09E-7918-1148-92D6-75AF2504A7E9}"/>
              </a:ext>
            </a:extLst>
          </p:cNvPr>
          <p:cNvSpPr/>
          <p:nvPr/>
        </p:nvSpPr>
        <p:spPr>
          <a:xfrm>
            <a:off x="3846534" y="184397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2" name="Up Arrow 41">
            <a:extLst>
              <a:ext uri="{FF2B5EF4-FFF2-40B4-BE49-F238E27FC236}">
                <a16:creationId xmlns:a16="http://schemas.microsoft.com/office/drawing/2014/main" id="{E6ACE7DF-C1A4-A54E-A7A0-64C08A76B813}"/>
              </a:ext>
            </a:extLst>
          </p:cNvPr>
          <p:cNvSpPr/>
          <p:nvPr/>
        </p:nvSpPr>
        <p:spPr>
          <a:xfrm>
            <a:off x="7574758" y="288127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3" name="Down Arrow 42">
            <a:extLst>
              <a:ext uri="{FF2B5EF4-FFF2-40B4-BE49-F238E27FC236}">
                <a16:creationId xmlns:a16="http://schemas.microsoft.com/office/drawing/2014/main" id="{201B65D1-0457-6B49-8627-1B956BA21347}"/>
              </a:ext>
            </a:extLst>
          </p:cNvPr>
          <p:cNvSpPr/>
          <p:nvPr/>
        </p:nvSpPr>
        <p:spPr>
          <a:xfrm>
            <a:off x="11398120" y="185796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a:extLst>
              <a:ext uri="{FF2B5EF4-FFF2-40B4-BE49-F238E27FC236}">
                <a16:creationId xmlns:a16="http://schemas.microsoft.com/office/drawing/2014/main" id="{CFB6B4AB-D993-3244-9FC4-4C8871AA92FD}"/>
              </a:ext>
            </a:extLst>
          </p:cNvPr>
          <p:cNvSpPr/>
          <p:nvPr/>
        </p:nvSpPr>
        <p:spPr>
          <a:xfrm>
            <a:off x="3932875" y="2631551"/>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a:extLst>
              <a:ext uri="{FF2B5EF4-FFF2-40B4-BE49-F238E27FC236}">
                <a16:creationId xmlns:a16="http://schemas.microsoft.com/office/drawing/2014/main" id="{57833144-2CFC-0442-9054-C856C75C35E3}"/>
              </a:ext>
            </a:extLst>
          </p:cNvPr>
          <p:cNvSpPr/>
          <p:nvPr/>
        </p:nvSpPr>
        <p:spPr>
          <a:xfrm>
            <a:off x="7703053" y="1787453"/>
            <a:ext cx="214663" cy="2043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15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37950" y="92398"/>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SWOT </a:t>
            </a:r>
            <a:r>
              <a:rPr lang="ka-GE" sz="3200" b="1" dirty="0">
                <a:solidFill>
                  <a:srgbClr val="000000"/>
                </a:solidFill>
                <a:cs typeface="Times New Roman" pitchFamily="18" charset="0"/>
              </a:rPr>
              <a:t>ანალიზი</a:t>
            </a:r>
            <a:endParaRPr lang="en-US" sz="2400" b="1" dirty="0">
              <a:solidFill>
                <a:srgbClr val="000000"/>
              </a:solidFill>
              <a:cs typeface="Times New Roman" pitchFamily="18" charset="0"/>
            </a:endParaRPr>
          </a:p>
        </p:txBody>
      </p:sp>
      <p:sp>
        <p:nvSpPr>
          <p:cNvPr id="2" name="TextBox 1">
            <a:extLst>
              <a:ext uri="{FF2B5EF4-FFF2-40B4-BE49-F238E27FC236}">
                <a16:creationId xmlns:a16="http://schemas.microsoft.com/office/drawing/2014/main" id="{3A8331F0-A44A-2145-A73A-E57D64AB32DD}"/>
              </a:ext>
            </a:extLst>
          </p:cNvPr>
          <p:cNvSpPr txBox="1"/>
          <p:nvPr/>
        </p:nvSpPr>
        <p:spPr>
          <a:xfrm>
            <a:off x="863600" y="624166"/>
            <a:ext cx="11095519" cy="2462213"/>
          </a:xfrm>
          <a:prstGeom prst="rect">
            <a:avLst/>
          </a:prstGeom>
          <a:noFill/>
        </p:spPr>
        <p:txBody>
          <a:bodyPr wrap="square" rtlCol="0">
            <a:spAutoFit/>
          </a:bodyPr>
          <a:lstStyle/>
          <a:p>
            <a:pPr marL="342900" indent="-342900">
              <a:buFont typeface="+mj-lt"/>
              <a:buAutoNum type="arabicPeriod"/>
            </a:pPr>
            <a:r>
              <a:rPr lang="ka-GE" sz="2200" dirty="0"/>
              <a:t>ქვემოთ მოცემული ცხრილის საშუალებით ადგენთ სიტუაციის სავარაუდო </a:t>
            </a:r>
            <a:r>
              <a:rPr lang="ka-GE" sz="2200" b="1" dirty="0"/>
              <a:t>ძლიერ, სუსტ მხარეებს, შესაძლებლობებს და საფრთხეებს</a:t>
            </a:r>
            <a:endParaRPr lang="en-US" sz="2200" b="1" dirty="0"/>
          </a:p>
          <a:p>
            <a:pPr marL="342900" indent="-342900">
              <a:buFont typeface="+mj-lt"/>
              <a:buAutoNum type="arabicPeriod"/>
            </a:pPr>
            <a:r>
              <a:rPr lang="ka-GE" sz="2200" dirty="0"/>
              <a:t>შემდეგ უნდა გადაწყვიტოთ, თუ როგორ შეგიძლიათ გამოიყენოთ ძლიერი და სუსტი მხარეები, შესაძლებლობები და საფრთხეები სტრატეგიის ეფექტურობის უზრუნველსაყოფად</a:t>
            </a:r>
            <a:r>
              <a:rPr lang="en-US" sz="2200" dirty="0"/>
              <a:t>.</a:t>
            </a:r>
          </a:p>
          <a:p>
            <a:pPr marL="342900" indent="-342900">
              <a:buFont typeface="+mj-lt"/>
              <a:buAutoNum type="arabicPeriod"/>
            </a:pPr>
            <a:endParaRPr lang="en-US" sz="2200" dirty="0"/>
          </a:p>
          <a:p>
            <a:pPr marL="342900" indent="-342900">
              <a:buFont typeface="+mj-lt"/>
              <a:buAutoNum type="arabicPeriod"/>
            </a:pPr>
            <a:endParaRPr lang="en-US" sz="2200" b="1" dirty="0"/>
          </a:p>
        </p:txBody>
      </p:sp>
      <p:graphicFrame>
        <p:nvGraphicFramePr>
          <p:cNvPr id="5" name="Content Placeholder 5">
            <a:extLst>
              <a:ext uri="{FF2B5EF4-FFF2-40B4-BE49-F238E27FC236}">
                <a16:creationId xmlns:a16="http://schemas.microsoft.com/office/drawing/2014/main" id="{D4FDDC09-919A-BE42-9770-C24C5F4C89CC}"/>
              </a:ext>
            </a:extLst>
          </p:cNvPr>
          <p:cNvGraphicFramePr>
            <a:graphicFrameLocks/>
          </p:cNvGraphicFramePr>
          <p:nvPr>
            <p:extLst>
              <p:ext uri="{D42A27DB-BD31-4B8C-83A1-F6EECF244321}">
                <p14:modId xmlns:p14="http://schemas.microsoft.com/office/powerpoint/2010/main" val="4214441152"/>
              </p:ext>
            </p:extLst>
          </p:nvPr>
        </p:nvGraphicFramePr>
        <p:xfrm>
          <a:off x="1678075" y="3924300"/>
          <a:ext cx="9164096" cy="2746924"/>
        </p:xfrm>
        <a:graphic>
          <a:graphicData uri="http://schemas.openxmlformats.org/drawingml/2006/table">
            <a:tbl>
              <a:tblPr firstRow="1" bandRow="1">
                <a:tableStyleId>{5940675A-B579-460E-94D1-54222C63F5DA}</a:tableStyleId>
              </a:tblPr>
              <a:tblGrid>
                <a:gridCol w="2352941">
                  <a:extLst>
                    <a:ext uri="{9D8B030D-6E8A-4147-A177-3AD203B41FA5}">
                      <a16:colId xmlns:a16="http://schemas.microsoft.com/office/drawing/2014/main" val="4108459406"/>
                    </a:ext>
                  </a:extLst>
                </a:gridCol>
                <a:gridCol w="3219819">
                  <a:extLst>
                    <a:ext uri="{9D8B030D-6E8A-4147-A177-3AD203B41FA5}">
                      <a16:colId xmlns:a16="http://schemas.microsoft.com/office/drawing/2014/main" val="2183959239"/>
                    </a:ext>
                  </a:extLst>
                </a:gridCol>
                <a:gridCol w="3591336">
                  <a:extLst>
                    <a:ext uri="{9D8B030D-6E8A-4147-A177-3AD203B41FA5}">
                      <a16:colId xmlns:a16="http://schemas.microsoft.com/office/drawing/2014/main" val="2599572202"/>
                    </a:ext>
                  </a:extLst>
                </a:gridCol>
              </a:tblGrid>
              <a:tr h="682578">
                <a:tc>
                  <a:txBody>
                    <a:bodyPr/>
                    <a:lstStyle/>
                    <a:p>
                      <a:endParaRPr lang="en-GB" sz="1600" dirty="0"/>
                    </a:p>
                  </a:txBody>
                  <a:tcPr/>
                </a:tc>
                <a:tc>
                  <a:txBody>
                    <a:bodyPr/>
                    <a:lstStyle/>
                    <a:p>
                      <a:r>
                        <a:rPr lang="ka-GE" sz="1600" b="1" dirty="0"/>
                        <a:t>შესაძლებლობები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b="1" dirty="0"/>
                        <a:t>საფრთხეები</a:t>
                      </a:r>
                    </a:p>
                    <a:p>
                      <a:r>
                        <a:rPr lang="ka-GE" sz="1600" b="1" dirty="0"/>
                        <a:t>(გარე)</a:t>
                      </a:r>
                      <a:r>
                        <a:rPr lang="en-GB" sz="1600" dirty="0"/>
                        <a:t>…</a:t>
                      </a:r>
                    </a:p>
                    <a:p>
                      <a:pPr marL="285750" indent="-285750">
                        <a:buFont typeface="Arial" panose="020B0604020202020204" pitchFamily="34" charset="0"/>
                        <a:buChar char="•"/>
                      </a:pPr>
                      <a:r>
                        <a:rPr lang="en-GB" sz="1600" dirty="0"/>
                        <a:t>…</a:t>
                      </a:r>
                    </a:p>
                  </a:txBody>
                  <a:tcPr/>
                </a:tc>
                <a:extLst>
                  <a:ext uri="{0D108BD9-81ED-4DB2-BD59-A6C34878D82A}">
                    <a16:rowId xmlns:a16="http://schemas.microsoft.com/office/drawing/2014/main" val="3660141713"/>
                  </a:ext>
                </a:extLst>
              </a:tr>
              <a:tr h="644657">
                <a:tc>
                  <a:txBody>
                    <a:bodyPr/>
                    <a:lstStyle/>
                    <a:p>
                      <a:r>
                        <a:rPr lang="ka-GE" sz="1600" b="1" dirty="0"/>
                        <a:t>სიძლიერე (შიდა)</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შესაძლებლობების მაქსიმალურად გაზრდისთვის?</a:t>
                      </a:r>
                      <a:endParaRPr lang="en-GB" sz="1600" dirty="0">
                        <a:solidFill>
                          <a:schemeClr val="tx2"/>
                        </a:solidFill>
                      </a:endParaRP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საფრთხეების მინიმუმამდე შესამცირებლად?</a:t>
                      </a:r>
                      <a:endParaRPr lang="en-GB" sz="1600" dirty="0">
                        <a:solidFill>
                          <a:schemeClr val="tx2"/>
                        </a:solidFill>
                      </a:endParaRPr>
                    </a:p>
                  </a:txBody>
                  <a:tcPr/>
                </a:tc>
                <a:extLst>
                  <a:ext uri="{0D108BD9-81ED-4DB2-BD59-A6C34878D82A}">
                    <a16:rowId xmlns:a16="http://schemas.microsoft.com/office/drawing/2014/main" val="3317861416"/>
                  </a:ext>
                </a:extLst>
              </a:tr>
              <a:tr h="857164">
                <a:tc>
                  <a:txBody>
                    <a:bodyPr/>
                    <a:lstStyle/>
                    <a:p>
                      <a:r>
                        <a:rPr lang="ka-GE" sz="1600" b="1" dirty="0"/>
                        <a:t>სისუსტეები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შესაძლებლობები სისუსტეების შესამცირებლად?</a:t>
                      </a:r>
                      <a:endParaRPr lang="en-GB" sz="1600" dirty="0">
                        <a:solidFill>
                          <a:schemeClr val="tx2"/>
                        </a:solidFill>
                      </a:endParaRPr>
                    </a:p>
                  </a:txBody>
                  <a:tcPr/>
                </a:tc>
                <a:tc>
                  <a:txBody>
                    <a:bodyPr/>
                    <a:lstStyle/>
                    <a:p>
                      <a:r>
                        <a:rPr lang="ka-GE" sz="1600" dirty="0">
                          <a:solidFill>
                            <a:schemeClr val="tx2"/>
                          </a:solidFill>
                        </a:rPr>
                        <a:t>როგორ შეგიძლიათ მინიმუმამდე დაიყვანოთ სუსტი მხარეები და თავიდან აიცილოთ საფრთხეები?</a:t>
                      </a:r>
                      <a:endParaRPr lang="en-GB" sz="1600" dirty="0">
                        <a:solidFill>
                          <a:schemeClr val="tx2"/>
                        </a:solidFill>
                      </a:endParaRPr>
                    </a:p>
                  </a:txBody>
                  <a:tcPr/>
                </a:tc>
                <a:extLst>
                  <a:ext uri="{0D108BD9-81ED-4DB2-BD59-A6C34878D82A}">
                    <a16:rowId xmlns:a16="http://schemas.microsoft.com/office/drawing/2014/main" val="2695647346"/>
                  </a:ext>
                </a:extLst>
              </a:tr>
            </a:tbl>
          </a:graphicData>
        </a:graphic>
      </p:graphicFrame>
      <p:graphicFrame>
        <p:nvGraphicFramePr>
          <p:cNvPr id="3" name="Table 2">
            <a:extLst>
              <a:ext uri="{FF2B5EF4-FFF2-40B4-BE49-F238E27FC236}">
                <a16:creationId xmlns:a16="http://schemas.microsoft.com/office/drawing/2014/main" id="{8C0BAA5D-4A5C-D144-9EAD-2E5F226CD45A}"/>
              </a:ext>
            </a:extLst>
          </p:cNvPr>
          <p:cNvGraphicFramePr>
            <a:graphicFrameLocks noGrp="1"/>
          </p:cNvGraphicFramePr>
          <p:nvPr>
            <p:extLst>
              <p:ext uri="{D42A27DB-BD31-4B8C-83A1-F6EECF244321}">
                <p14:modId xmlns:p14="http://schemas.microsoft.com/office/powerpoint/2010/main" val="3260546176"/>
              </p:ext>
            </p:extLst>
          </p:nvPr>
        </p:nvGraphicFramePr>
        <p:xfrm>
          <a:off x="1678075" y="2411895"/>
          <a:ext cx="9164097" cy="1413636"/>
        </p:xfrm>
        <a:graphic>
          <a:graphicData uri="http://schemas.openxmlformats.org/drawingml/2006/table">
            <a:tbl>
              <a:tblPr firstRow="1" firstCol="1" bandRow="1">
                <a:tableStyleId>{5C22544A-7EE6-4342-B048-85BDC9FD1C3A}</a:tableStyleId>
              </a:tblPr>
              <a:tblGrid>
                <a:gridCol w="1079758">
                  <a:extLst>
                    <a:ext uri="{9D8B030D-6E8A-4147-A177-3AD203B41FA5}">
                      <a16:colId xmlns:a16="http://schemas.microsoft.com/office/drawing/2014/main" val="61709082"/>
                    </a:ext>
                  </a:extLst>
                </a:gridCol>
                <a:gridCol w="4041181">
                  <a:extLst>
                    <a:ext uri="{9D8B030D-6E8A-4147-A177-3AD203B41FA5}">
                      <a16:colId xmlns:a16="http://schemas.microsoft.com/office/drawing/2014/main" val="1652419222"/>
                    </a:ext>
                  </a:extLst>
                </a:gridCol>
                <a:gridCol w="4043158">
                  <a:extLst>
                    <a:ext uri="{9D8B030D-6E8A-4147-A177-3AD203B41FA5}">
                      <a16:colId xmlns:a16="http://schemas.microsoft.com/office/drawing/2014/main" val="7450901"/>
                    </a:ext>
                  </a:extLst>
                </a:gridCol>
              </a:tblGrid>
              <a:tr h="277846">
                <a:tc>
                  <a:txBody>
                    <a:bodyPr/>
                    <a:lstStyle/>
                    <a:p>
                      <a:pPr algn="ctr">
                        <a:lnSpc>
                          <a:spcPct val="107000"/>
                        </a:lnSpc>
                        <a:spcBef>
                          <a:spcPts val="600"/>
                        </a:spcBef>
                        <a:spcAft>
                          <a:spcPts val="60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algn="ctr">
                        <a:lnSpc>
                          <a:spcPct val="107000"/>
                        </a:lnSpc>
                        <a:spcBef>
                          <a:spcPts val="600"/>
                        </a:spcBef>
                        <a:spcAft>
                          <a:spcPts val="60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738610"/>
                  </a:ext>
                </a:extLst>
              </a:tr>
              <a:tr h="557106">
                <a:tc>
                  <a:txBody>
                    <a:bodyPr/>
                    <a:lstStyle/>
                    <a:p>
                      <a:pPr marL="71755" marR="71755" algn="ctr">
                        <a:lnSpc>
                          <a:spcPct val="107000"/>
                        </a:lnSpc>
                        <a:spcBef>
                          <a:spcPts val="600"/>
                        </a:spcBef>
                        <a:spcAft>
                          <a:spcPts val="600"/>
                        </a:spcAft>
                      </a:pPr>
                      <a:r>
                        <a:rPr lang="ka-GE" sz="1400">
                          <a:effectLst/>
                        </a:rPr>
                        <a:t>შიდა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a:effectLst/>
                        </a:rPr>
                        <a:t>S − ძლიერი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a:effectLst/>
                        </a:rPr>
                        <a:t>W – სუსტი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811332"/>
                  </a:ext>
                </a:extLst>
              </a:tr>
              <a:tr h="578684">
                <a:tc>
                  <a:txBody>
                    <a:bodyPr/>
                    <a:lstStyle/>
                    <a:p>
                      <a:pPr marL="71755" marR="71755" algn="ctr">
                        <a:lnSpc>
                          <a:spcPct val="107000"/>
                        </a:lnSpc>
                        <a:spcBef>
                          <a:spcPts val="600"/>
                        </a:spcBef>
                        <a:spcAft>
                          <a:spcPts val="600"/>
                        </a:spcAft>
                      </a:pPr>
                      <a:r>
                        <a:rPr lang="ka-GE" sz="1400">
                          <a:effectLst/>
                        </a:rPr>
                        <a:t>გარე</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dirty="0">
                          <a:effectLst/>
                        </a:rPr>
                        <a:t>O − შესაძლებლობები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dirty="0">
                          <a:effectLst/>
                        </a:rPr>
                        <a:t>T – საფრთხეები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952319"/>
                  </a:ext>
                </a:extLst>
              </a:tr>
            </a:tbl>
          </a:graphicData>
        </a:graphic>
      </p:graphicFrame>
      <p:sp>
        <p:nvSpPr>
          <p:cNvPr id="4" name="Rectangle 1">
            <a:extLst>
              <a:ext uri="{FF2B5EF4-FFF2-40B4-BE49-F238E27FC236}">
                <a16:creationId xmlns:a16="http://schemas.microsoft.com/office/drawing/2014/main" id="{21EF5EF4-4F9F-584A-839E-25394E167BB3}"/>
              </a:ext>
            </a:extLst>
          </p:cNvPr>
          <p:cNvSpPr>
            <a:spLocks noChangeArrowheads="1"/>
          </p:cNvSpPr>
          <p:nvPr/>
        </p:nvSpPr>
        <p:spPr bwMode="auto">
          <a:xfrm>
            <a:off x="96406" y="3013751"/>
            <a:ext cx="18984747" cy="60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113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4816D-8D98-B746-B95A-E0FA5E279202}"/>
              </a:ext>
            </a:extLst>
          </p:cNvPr>
          <p:cNvPicPr/>
          <p:nvPr/>
        </p:nvPicPr>
        <p:blipFill rotWithShape="1">
          <a:blip r:embed="rId3" cstate="print">
            <a:extLst>
              <a:ext uri="{28A0092B-C50C-407E-A947-70E740481C1C}">
                <a14:useLocalDpi xmlns:a14="http://schemas.microsoft.com/office/drawing/2010/main" val="0"/>
              </a:ext>
            </a:extLst>
          </a:blip>
          <a:srcRect l="2489" t="3200" r="2764" b="3400"/>
          <a:stretch/>
        </p:blipFill>
        <p:spPr bwMode="auto">
          <a:xfrm>
            <a:off x="2339008" y="1407575"/>
            <a:ext cx="6696504" cy="47607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7DC8D2A-F4BB-D749-86FB-CC9F95B2FFE2}"/>
              </a:ext>
            </a:extLst>
          </p:cNvPr>
          <p:cNvSpPr txBox="1"/>
          <p:nvPr/>
        </p:nvSpPr>
        <p:spPr>
          <a:xfrm>
            <a:off x="770561" y="6327758"/>
            <a:ext cx="10649499"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2020</a:t>
            </a:r>
            <a:endParaRPr lang="en-US" dirty="0"/>
          </a:p>
          <a:p>
            <a:endParaRPr lang="en-US" dirty="0"/>
          </a:p>
        </p:txBody>
      </p:sp>
      <p:sp>
        <p:nvSpPr>
          <p:cNvPr id="7" name="Rectangle 6">
            <a:extLst>
              <a:ext uri="{FF2B5EF4-FFF2-40B4-BE49-F238E27FC236}">
                <a16:creationId xmlns:a16="http://schemas.microsoft.com/office/drawing/2014/main" id="{E8C812E7-F23B-FF47-A39C-288D600BF96C}"/>
              </a:ext>
            </a:extLst>
          </p:cNvPr>
          <p:cNvSpPr/>
          <p:nvPr/>
        </p:nvSpPr>
        <p:spPr>
          <a:xfrm>
            <a:off x="770561" y="247592"/>
            <a:ext cx="10284431" cy="545727"/>
          </a:xfrm>
          <a:prstGeom prst="rect">
            <a:avLst/>
          </a:prstGeom>
        </p:spPr>
        <p:txBody>
          <a:bodyPr wrap="square">
            <a:spAutoFit/>
          </a:bodyPr>
          <a:lstStyle/>
          <a:p>
            <a:pPr algn="ctr">
              <a:lnSpc>
                <a:spcPct val="107000"/>
              </a:lnSpc>
              <a:spcAft>
                <a:spcPts val="0"/>
              </a:spcAft>
            </a:pPr>
            <a:r>
              <a:rPr lang="ka-GE" sz="2800" b="1" dirty="0">
                <a:ea typeface="Calibri" panose="020F0502020204030204" pitchFamily="34" charset="0"/>
                <a:cs typeface="Times New Roman" panose="02020603050405020304" pitchFamily="18" charset="0"/>
              </a:rPr>
              <a:t>სიტუაციის ანალიზის ადგილი პოლიტიკის ციკლში</a:t>
            </a:r>
            <a:endParaRPr lang="en-GB" sz="2800" b="1" dirty="0">
              <a:effectLst/>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A067B82-B974-4147-8247-1C0787F45D3A}"/>
              </a:ext>
            </a:extLst>
          </p:cNvPr>
          <p:cNvSpPr/>
          <p:nvPr/>
        </p:nvSpPr>
        <p:spPr>
          <a:xfrm>
            <a:off x="4392850" y="1531917"/>
            <a:ext cx="2588820" cy="100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69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4A34E3-EFFF-2A42-9200-7A6A34D77D42}"/>
              </a:ext>
            </a:extLst>
          </p:cNvPr>
          <p:cNvGraphicFramePr>
            <a:graphicFrameLocks noGrp="1"/>
          </p:cNvGraphicFramePr>
          <p:nvPr>
            <p:ph idx="4294967295"/>
            <p:extLst>
              <p:ext uri="{D42A27DB-BD31-4B8C-83A1-F6EECF244321}">
                <p14:modId xmlns:p14="http://schemas.microsoft.com/office/powerpoint/2010/main" val="14186985"/>
              </p:ext>
            </p:extLst>
          </p:nvPr>
        </p:nvGraphicFramePr>
        <p:xfrm>
          <a:off x="152398" y="1043355"/>
          <a:ext cx="11910648" cy="5791200"/>
        </p:xfrm>
        <a:graphic>
          <a:graphicData uri="http://schemas.openxmlformats.org/drawingml/2006/table">
            <a:tbl>
              <a:tblPr firstRow="1" firstCol="1" bandRow="1">
                <a:tableStyleId>{5940675A-B579-460E-94D1-54222C63F5DA}</a:tableStyleId>
              </a:tblPr>
              <a:tblGrid>
                <a:gridCol w="5962949">
                  <a:extLst>
                    <a:ext uri="{9D8B030D-6E8A-4147-A177-3AD203B41FA5}">
                      <a16:colId xmlns:a16="http://schemas.microsoft.com/office/drawing/2014/main" val="1760855579"/>
                    </a:ext>
                  </a:extLst>
                </a:gridCol>
                <a:gridCol w="5947699">
                  <a:extLst>
                    <a:ext uri="{9D8B030D-6E8A-4147-A177-3AD203B41FA5}">
                      <a16:colId xmlns:a16="http://schemas.microsoft.com/office/drawing/2014/main" val="927227440"/>
                    </a:ext>
                  </a:extLst>
                </a:gridCol>
              </a:tblGrid>
              <a:tr h="456384">
                <a:tc>
                  <a:txBody>
                    <a:bodyPr/>
                    <a:lstStyle/>
                    <a:p>
                      <a:pPr>
                        <a:spcAft>
                          <a:spcPts val="0"/>
                        </a:spcAft>
                      </a:pPr>
                      <a:r>
                        <a:rPr lang="ka-GE" sz="2400" dirty="0">
                          <a:effectLst/>
                        </a:rPr>
                        <a:t>ძლიერი მხარეები</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2400" dirty="0">
                          <a:effectLst/>
                        </a:rPr>
                        <a:t>სუსტი მხარეები</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1577333892"/>
                  </a:ext>
                </a:extLst>
              </a:tr>
              <a:tr h="2040630">
                <a:tc>
                  <a:txBody>
                    <a:bodyPr/>
                    <a:lstStyle/>
                    <a:p>
                      <a:pPr marL="342900" lvl="0" indent="-342900">
                        <a:spcAft>
                          <a:spcPts val="0"/>
                        </a:spcAft>
                        <a:buFont typeface="Symbol" pitchFamily="2" charset="2"/>
                        <a:buChar char=""/>
                      </a:pPr>
                      <a:r>
                        <a:rPr lang="en-US" sz="1200" dirty="0" err="1">
                          <a:effectLst/>
                        </a:rPr>
                        <a:t>პოლიტიკური</a:t>
                      </a:r>
                      <a:r>
                        <a:rPr lang="en-US" sz="1200" dirty="0">
                          <a:effectLst/>
                        </a:rPr>
                        <a:t> </a:t>
                      </a:r>
                      <a:r>
                        <a:rPr lang="en-US" sz="1200" dirty="0" err="1">
                          <a:effectLst/>
                        </a:rPr>
                        <a:t>ნება</a:t>
                      </a:r>
                      <a:endParaRPr lang="en-US" sz="1200" dirty="0">
                        <a:effectLst/>
                      </a:endParaRPr>
                    </a:p>
                    <a:p>
                      <a:pPr marL="342900" lvl="0" indent="-342900">
                        <a:spcAft>
                          <a:spcPts val="0"/>
                        </a:spcAft>
                        <a:buFont typeface="Symbol" pitchFamily="2" charset="2"/>
                        <a:buChar char=""/>
                      </a:pPr>
                      <a:r>
                        <a:rPr lang="en-US" sz="1200" dirty="0" err="1">
                          <a:effectLst/>
                        </a:rPr>
                        <a:t>ეკონომიკური</a:t>
                      </a:r>
                      <a:r>
                        <a:rPr lang="en-US" sz="1200" dirty="0">
                          <a:effectLst/>
                        </a:rPr>
                        <a:t> </a:t>
                      </a:r>
                      <a:r>
                        <a:rPr lang="en-US" sz="1200" dirty="0" err="1">
                          <a:effectLst/>
                        </a:rPr>
                        <a:t>რეფორმები</a:t>
                      </a:r>
                      <a:r>
                        <a:rPr lang="ka-GE" sz="1200" dirty="0">
                          <a:effectLst/>
                        </a:rPr>
                        <a:t>ს უწყვეტი პროცესი</a:t>
                      </a:r>
                      <a:endParaRPr lang="en-US" sz="1200" dirty="0">
                        <a:effectLst/>
                      </a:endParaRPr>
                    </a:p>
                    <a:p>
                      <a:pPr marL="342900" lvl="0" indent="-342900">
                        <a:spcAft>
                          <a:spcPts val="0"/>
                        </a:spcAft>
                        <a:buFont typeface="Symbol" pitchFamily="2" charset="2"/>
                        <a:buChar char=""/>
                      </a:pPr>
                      <a:r>
                        <a:rPr lang="en-US" sz="1200" dirty="0" err="1">
                          <a:effectLst/>
                        </a:rPr>
                        <a:t>ინფლაციის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კორუფციის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ბიზნესის</a:t>
                      </a:r>
                      <a:r>
                        <a:rPr lang="en-US" sz="1200" dirty="0">
                          <a:effectLst/>
                        </a:rPr>
                        <a:t> </a:t>
                      </a:r>
                      <a:r>
                        <a:rPr lang="en-US" sz="1200" dirty="0" err="1">
                          <a:effectLst/>
                        </a:rPr>
                        <a:t>კეთების</a:t>
                      </a:r>
                      <a:r>
                        <a:rPr lang="en-US" sz="1200" dirty="0">
                          <a:effectLst/>
                        </a:rPr>
                        <a:t> </a:t>
                      </a:r>
                      <a:r>
                        <a:rPr lang="en-US" sz="1200" dirty="0" err="1">
                          <a:effectLst/>
                        </a:rPr>
                        <a:t>სიმარტივე</a:t>
                      </a:r>
                      <a:endParaRPr lang="en-US" sz="1200" dirty="0">
                        <a:effectLst/>
                      </a:endParaRPr>
                    </a:p>
                    <a:p>
                      <a:pPr marL="342900" lvl="0" indent="-342900">
                        <a:spcAft>
                          <a:spcPts val="0"/>
                        </a:spcAft>
                        <a:buFont typeface="Symbol" pitchFamily="2" charset="2"/>
                        <a:buChar char=""/>
                      </a:pPr>
                      <a:r>
                        <a:rPr lang="en-US" sz="1200" dirty="0">
                          <a:effectLst/>
                        </a:rPr>
                        <a:t>2010 </a:t>
                      </a:r>
                      <a:r>
                        <a:rPr lang="en-US" sz="1200" dirty="0" err="1">
                          <a:effectLst/>
                        </a:rPr>
                        <a:t>წლიდან</a:t>
                      </a:r>
                      <a:r>
                        <a:rPr lang="en-US" sz="1200" dirty="0">
                          <a:effectLst/>
                        </a:rPr>
                        <a:t> </a:t>
                      </a:r>
                      <a:r>
                        <a:rPr lang="en-US" sz="1200" dirty="0" err="1">
                          <a:effectLst/>
                        </a:rPr>
                        <a:t>მშპ</a:t>
                      </a:r>
                      <a:r>
                        <a:rPr lang="en-US" sz="1200" dirty="0">
                          <a:effectLst/>
                        </a:rPr>
                        <a:t> </a:t>
                      </a:r>
                      <a:r>
                        <a:rPr lang="en-US" sz="1200" dirty="0" err="1">
                          <a:effectLst/>
                        </a:rPr>
                        <a:t>სტაბილური</a:t>
                      </a:r>
                      <a:r>
                        <a:rPr lang="en-US" sz="1200" dirty="0">
                          <a:effectLst/>
                        </a:rPr>
                        <a:t> </a:t>
                      </a:r>
                      <a:r>
                        <a:rPr lang="en-US" sz="1200" dirty="0" err="1">
                          <a:effectLst/>
                        </a:rPr>
                        <a:t>ზრდა</a:t>
                      </a:r>
                      <a:endParaRPr lang="en-US" sz="1200" dirty="0">
                        <a:effectLst/>
                      </a:endParaRPr>
                    </a:p>
                    <a:p>
                      <a:pPr marL="342900" lvl="0" indent="-342900">
                        <a:spcAft>
                          <a:spcPts val="0"/>
                        </a:spcAft>
                        <a:buFont typeface="Symbol" pitchFamily="2" charset="2"/>
                        <a:buChar char=""/>
                      </a:pPr>
                      <a:r>
                        <a:rPr lang="en-US" sz="1200" dirty="0" err="1">
                          <a:effectLst/>
                        </a:rPr>
                        <a:t>გამარტივებული</a:t>
                      </a:r>
                      <a:r>
                        <a:rPr lang="en-US" sz="1200" dirty="0">
                          <a:effectLst/>
                        </a:rPr>
                        <a:t> </a:t>
                      </a:r>
                      <a:r>
                        <a:rPr lang="en-US" sz="1200" dirty="0" err="1">
                          <a:effectLst/>
                        </a:rPr>
                        <a:t>ადმინისტრაციული</a:t>
                      </a:r>
                      <a:r>
                        <a:rPr lang="en-US" sz="1200" dirty="0">
                          <a:effectLst/>
                        </a:rPr>
                        <a:t> </a:t>
                      </a:r>
                      <a:r>
                        <a:rPr lang="en-US" sz="1200" dirty="0" err="1">
                          <a:effectLst/>
                        </a:rPr>
                        <a:t>პროცედურები</a:t>
                      </a:r>
                      <a:r>
                        <a:rPr lang="en-US" sz="1200" dirty="0">
                          <a:effectLst/>
                        </a:rPr>
                        <a:t> </a:t>
                      </a:r>
                      <a:r>
                        <a:rPr lang="en-US" sz="1200" dirty="0" err="1">
                          <a:effectLst/>
                        </a:rPr>
                        <a:t>და</a:t>
                      </a:r>
                      <a:r>
                        <a:rPr lang="en-US" sz="1200" dirty="0">
                          <a:effectLst/>
                        </a:rPr>
                        <a:t> </a:t>
                      </a:r>
                      <a:r>
                        <a:rPr lang="en-US" sz="1200" dirty="0" err="1">
                          <a:effectLst/>
                        </a:rPr>
                        <a:t>განვითარებული</a:t>
                      </a:r>
                      <a:r>
                        <a:rPr lang="en-US" sz="1200" dirty="0">
                          <a:effectLst/>
                        </a:rPr>
                        <a:t> </a:t>
                      </a:r>
                      <a:r>
                        <a:rPr lang="en-US" sz="1200" dirty="0" err="1">
                          <a:effectLst/>
                        </a:rPr>
                        <a:t>სახელმწიფო</a:t>
                      </a:r>
                      <a:r>
                        <a:rPr lang="en-US" sz="1200" dirty="0">
                          <a:effectLst/>
                        </a:rPr>
                        <a:t> </a:t>
                      </a:r>
                      <a:r>
                        <a:rPr lang="en-US" sz="1200" dirty="0" err="1">
                          <a:effectLst/>
                        </a:rPr>
                        <a:t>სერვისები</a:t>
                      </a:r>
                      <a:endParaRPr lang="en-US" sz="1200" dirty="0">
                        <a:effectLst/>
                      </a:endParaRPr>
                    </a:p>
                    <a:p>
                      <a:pPr marL="342900" lvl="0" indent="-342900">
                        <a:spcAft>
                          <a:spcPts val="0"/>
                        </a:spcAft>
                        <a:buFont typeface="Symbol" pitchFamily="2" charset="2"/>
                        <a:buChar char=""/>
                      </a:pPr>
                      <a:r>
                        <a:rPr lang="en-US" sz="1200" dirty="0" err="1">
                          <a:effectLst/>
                        </a:rPr>
                        <a:t>საქართველოს</a:t>
                      </a:r>
                      <a:r>
                        <a:rPr lang="en-US" sz="1200" dirty="0">
                          <a:effectLst/>
                        </a:rPr>
                        <a:t> </a:t>
                      </a:r>
                      <a:r>
                        <a:rPr lang="en-US" sz="1200" dirty="0" err="1">
                          <a:effectLst/>
                        </a:rPr>
                        <a:t>გეოგრაფიული</a:t>
                      </a:r>
                      <a:r>
                        <a:rPr lang="en-US" sz="1200" dirty="0">
                          <a:effectLst/>
                        </a:rPr>
                        <a:t> </a:t>
                      </a:r>
                      <a:r>
                        <a:rPr lang="en-US" sz="1200" dirty="0" err="1">
                          <a:effectLst/>
                        </a:rPr>
                        <a:t>მდებარეობა</a:t>
                      </a:r>
                      <a:r>
                        <a:rPr lang="en-US" sz="1200" dirty="0">
                          <a:effectLst/>
                        </a:rPr>
                        <a:t> </a:t>
                      </a:r>
                    </a:p>
                    <a:p>
                      <a:pPr marL="342900" lvl="0" indent="-342900">
                        <a:spcAft>
                          <a:spcPts val="0"/>
                        </a:spcAft>
                        <a:buFont typeface="Symbol" pitchFamily="2" charset="2"/>
                        <a:buChar char=""/>
                      </a:pPr>
                      <a:r>
                        <a:rPr lang="ka-GE" sz="1200" dirty="0">
                          <a:effectLst/>
                        </a:rPr>
                        <a:t>ეკონომიკის გახსნილობის მაღალი დონე</a:t>
                      </a:r>
                      <a:endParaRPr lang="en-US" sz="1200" dirty="0">
                        <a:effectLst/>
                      </a:endParaRPr>
                    </a:p>
                    <a:p>
                      <a:pPr marL="342900" lvl="0" indent="-342900">
                        <a:spcAft>
                          <a:spcPts val="0"/>
                        </a:spcAft>
                        <a:buFont typeface="Symbol" pitchFamily="2" charset="2"/>
                        <a:buChar char=""/>
                      </a:pPr>
                      <a:r>
                        <a:rPr lang="ka-GE" sz="1200" dirty="0">
                          <a:effectLst/>
                        </a:rPr>
                        <a:t>ახალგაზრდა სამუშაო ძალა/ადამიანური კაპიტალი</a:t>
                      </a:r>
                      <a:endParaRPr lang="en-US" sz="1200" dirty="0">
                        <a:effectLst/>
                      </a:endParaRPr>
                    </a:p>
                    <a:p>
                      <a:pPr>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en-US" sz="1200" dirty="0" err="1">
                          <a:effectLst/>
                        </a:rPr>
                        <a:t>კვლევა-განვითარების</a:t>
                      </a:r>
                      <a:r>
                        <a:rPr lang="en-US" sz="1200" dirty="0">
                          <a:effectLst/>
                        </a:rPr>
                        <a:t> </a:t>
                      </a:r>
                      <a:r>
                        <a:rPr lang="ka-GE" sz="1200" dirty="0">
                          <a:effectLst/>
                        </a:rPr>
                        <a:t>(ე.წ. </a:t>
                      </a:r>
                      <a:r>
                        <a:rPr lang="en-US" sz="1200" dirty="0">
                          <a:effectLst/>
                        </a:rPr>
                        <a:t>R&amp;D) </a:t>
                      </a:r>
                      <a:r>
                        <a:rPr lang="en-US" sz="1200" dirty="0" err="1">
                          <a:effectLst/>
                        </a:rPr>
                        <a:t>დაბალი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ka-GE" sz="1200" dirty="0">
                          <a:effectLst/>
                        </a:rPr>
                        <a:t>სუსტი სოციალური პარტნიორობა</a:t>
                      </a:r>
                      <a:endParaRPr lang="en-US" sz="1200" dirty="0">
                        <a:effectLst/>
                      </a:endParaRPr>
                    </a:p>
                    <a:p>
                      <a:pPr marL="342900" lvl="0" indent="-342900">
                        <a:spcAft>
                          <a:spcPts val="0"/>
                        </a:spcAft>
                        <a:buFont typeface="Symbol" pitchFamily="2" charset="2"/>
                        <a:buChar char=""/>
                      </a:pPr>
                      <a:r>
                        <a:rPr lang="en-US" sz="1200" dirty="0" err="1">
                          <a:effectLst/>
                        </a:rPr>
                        <a:t>სამუშაო</a:t>
                      </a:r>
                      <a:r>
                        <a:rPr lang="en-US" sz="1200" dirty="0">
                          <a:effectLst/>
                        </a:rPr>
                        <a:t> </a:t>
                      </a:r>
                      <a:r>
                        <a:rPr lang="en-US" sz="1200" dirty="0" err="1">
                          <a:effectLst/>
                        </a:rPr>
                        <a:t>ადგილების</a:t>
                      </a:r>
                      <a:r>
                        <a:rPr lang="en-US" sz="1200" dirty="0">
                          <a:effectLst/>
                        </a:rPr>
                        <a:t> </a:t>
                      </a:r>
                      <a:r>
                        <a:rPr lang="en-US" sz="1200" dirty="0" err="1">
                          <a:effectLst/>
                        </a:rPr>
                        <a:t>ნაკლებობა</a:t>
                      </a:r>
                      <a:endParaRPr lang="en-US" sz="1200" dirty="0">
                        <a:effectLst/>
                      </a:endParaRPr>
                    </a:p>
                    <a:p>
                      <a:pPr marL="342900" lvl="0" indent="-342900">
                        <a:spcAft>
                          <a:spcPts val="0"/>
                        </a:spcAft>
                        <a:buFont typeface="Symbol" pitchFamily="2" charset="2"/>
                        <a:buChar char=""/>
                      </a:pPr>
                      <a:r>
                        <a:rPr lang="en-US" sz="1200" dirty="0" err="1">
                          <a:effectLst/>
                        </a:rPr>
                        <a:t>უმუშევრობის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en-US" sz="1200" dirty="0" err="1">
                          <a:effectLst/>
                        </a:rPr>
                        <a:t>თვითდასაქმებული</a:t>
                      </a:r>
                      <a:r>
                        <a:rPr lang="en-US" sz="1200" dirty="0">
                          <a:effectLst/>
                        </a:rPr>
                        <a:t> </a:t>
                      </a:r>
                      <a:r>
                        <a:rPr lang="en-US" sz="1200" dirty="0" err="1">
                          <a:effectLst/>
                        </a:rPr>
                        <a:t>პირების</a:t>
                      </a:r>
                      <a:r>
                        <a:rPr lang="en-US" sz="1200" dirty="0">
                          <a:effectLst/>
                        </a:rPr>
                        <a:t> </a:t>
                      </a:r>
                      <a:r>
                        <a:rPr lang="en-US" sz="1200" dirty="0" err="1">
                          <a:effectLst/>
                        </a:rPr>
                        <a:t>მაღალი</a:t>
                      </a:r>
                      <a:r>
                        <a:rPr lang="en-US" sz="1200" dirty="0">
                          <a:effectLst/>
                        </a:rPr>
                        <a:t> </a:t>
                      </a:r>
                      <a:r>
                        <a:rPr lang="en-US" sz="1200" dirty="0" err="1">
                          <a:effectLst/>
                        </a:rPr>
                        <a:t>წილი</a:t>
                      </a:r>
                      <a:endParaRPr lang="en-US" sz="1200" dirty="0">
                        <a:effectLst/>
                      </a:endParaRPr>
                    </a:p>
                    <a:p>
                      <a:pPr marL="342900" lvl="0" indent="-342900">
                        <a:spcAft>
                          <a:spcPts val="0"/>
                        </a:spcAft>
                        <a:buFont typeface="Symbol" pitchFamily="2" charset="2"/>
                        <a:buChar char=""/>
                      </a:pPr>
                      <a:r>
                        <a:rPr lang="en-US" sz="1200" dirty="0" err="1">
                          <a:effectLst/>
                        </a:rPr>
                        <a:t>უნარ-ჩვევების</a:t>
                      </a:r>
                      <a:r>
                        <a:rPr lang="en-US" sz="1200" dirty="0">
                          <a:effectLst/>
                        </a:rPr>
                        <a:t> </a:t>
                      </a:r>
                      <a:r>
                        <a:rPr lang="en-US" sz="1200" dirty="0" err="1">
                          <a:effectLst/>
                        </a:rPr>
                        <a:t>მოთხოვნასა</a:t>
                      </a:r>
                      <a:r>
                        <a:rPr lang="en-US" sz="1200" dirty="0">
                          <a:effectLst/>
                        </a:rPr>
                        <a:t> </a:t>
                      </a:r>
                      <a:r>
                        <a:rPr lang="en-US" sz="1200" dirty="0" err="1">
                          <a:effectLst/>
                        </a:rPr>
                        <a:t>და</a:t>
                      </a:r>
                      <a:r>
                        <a:rPr lang="en-US" sz="1200" dirty="0">
                          <a:effectLst/>
                        </a:rPr>
                        <a:t> </a:t>
                      </a:r>
                      <a:r>
                        <a:rPr lang="en-US" sz="1200" dirty="0" err="1">
                          <a:effectLst/>
                        </a:rPr>
                        <a:t>მიწოდებს</a:t>
                      </a:r>
                      <a:r>
                        <a:rPr lang="en-US" sz="1200" dirty="0">
                          <a:effectLst/>
                        </a:rPr>
                        <a:t> </a:t>
                      </a:r>
                      <a:r>
                        <a:rPr lang="en-US" sz="1200" dirty="0" err="1">
                          <a:effectLst/>
                        </a:rPr>
                        <a:t>შორის</a:t>
                      </a:r>
                      <a:r>
                        <a:rPr lang="en-US" sz="1200" dirty="0">
                          <a:effectLst/>
                        </a:rPr>
                        <a:t>  </a:t>
                      </a:r>
                      <a:r>
                        <a:rPr lang="en-US" sz="1200" dirty="0" err="1">
                          <a:effectLst/>
                        </a:rPr>
                        <a:t>შეუსაბამობის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ka-GE" sz="1200" dirty="0">
                          <a:effectLst/>
                        </a:rPr>
                        <a:t>ეკონომიკის გარკვეულ სექტორებში </a:t>
                      </a:r>
                      <a:r>
                        <a:rPr lang="en-US" sz="1200" dirty="0" err="1">
                          <a:effectLst/>
                        </a:rPr>
                        <a:t>სამუშაო</a:t>
                      </a:r>
                      <a:r>
                        <a:rPr lang="en-US" sz="1200" dirty="0">
                          <a:effectLst/>
                        </a:rPr>
                        <a:t> </a:t>
                      </a:r>
                      <a:r>
                        <a:rPr lang="en-US" sz="1200" dirty="0" err="1">
                          <a:effectLst/>
                        </a:rPr>
                        <a:t>ძალის</a:t>
                      </a:r>
                      <a:r>
                        <a:rPr lang="en-US" sz="1200" dirty="0">
                          <a:effectLst/>
                        </a:rPr>
                        <a:t> </a:t>
                      </a:r>
                      <a:r>
                        <a:rPr lang="en-US" sz="1200" dirty="0" err="1">
                          <a:effectLst/>
                        </a:rPr>
                        <a:t>დაბალპროდუქტიულობა</a:t>
                      </a:r>
                      <a:r>
                        <a:rPr lang="en-US" sz="1200" dirty="0">
                          <a:effectLst/>
                        </a:rPr>
                        <a:t> </a:t>
                      </a:r>
                    </a:p>
                    <a:p>
                      <a:pPr marL="342900" lvl="0" indent="-342900">
                        <a:spcAft>
                          <a:spcPts val="0"/>
                        </a:spcAft>
                        <a:buFont typeface="Symbol" pitchFamily="2" charset="2"/>
                        <a:buChar char=""/>
                      </a:pPr>
                      <a:r>
                        <a:rPr lang="en-US" sz="1200" dirty="0" err="1">
                          <a:effectLst/>
                        </a:rPr>
                        <a:t>უთანასწორობ</a:t>
                      </a:r>
                      <a:r>
                        <a:rPr lang="ka-GE" sz="1200" dirty="0">
                          <a:effectLst/>
                        </a:rPr>
                        <a:t>ის  </a:t>
                      </a:r>
                      <a:r>
                        <a:rPr lang="en-US" sz="1200" dirty="0" err="1">
                          <a:effectLst/>
                        </a:rPr>
                        <a:t>და</a:t>
                      </a:r>
                      <a:r>
                        <a:rPr lang="en-US" sz="1200" dirty="0">
                          <a:effectLst/>
                        </a:rPr>
                        <a:t> </a:t>
                      </a:r>
                      <a:r>
                        <a:rPr lang="en-US" sz="1200" dirty="0" err="1">
                          <a:effectLst/>
                        </a:rPr>
                        <a:t>სიღარიბ</a:t>
                      </a:r>
                      <a:r>
                        <a:rPr lang="ka-GE" sz="1200" dirty="0">
                          <a:effectLst/>
                        </a:rPr>
                        <a:t>ის მაღალი დონე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131938871"/>
                  </a:ext>
                </a:extLst>
              </a:tr>
              <a:tr h="557722">
                <a:tc>
                  <a:txBody>
                    <a:bodyPr/>
                    <a:lstStyle/>
                    <a:p>
                      <a:pPr>
                        <a:spcAft>
                          <a:spcPts val="0"/>
                        </a:spcAft>
                      </a:pPr>
                      <a:r>
                        <a:rPr lang="ka-GE" sz="2400" dirty="0">
                          <a:effectLst/>
                        </a:rPr>
                        <a:t>შესაძლებლობები</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a:spcAft>
                          <a:spcPts val="0"/>
                        </a:spcAft>
                      </a:pPr>
                      <a:r>
                        <a:rPr lang="ka-GE" sz="2400" dirty="0">
                          <a:effectLst/>
                        </a:rPr>
                        <a:t>საფრთხეები</a:t>
                      </a:r>
                    </a:p>
                    <a:p>
                      <a:pPr>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3980131684"/>
                  </a:ext>
                </a:extLst>
              </a:tr>
              <a:tr h="2150011">
                <a:tc>
                  <a:txBody>
                    <a:bodyPr/>
                    <a:lstStyle/>
                    <a:p>
                      <a:pPr marL="342900" lvl="0" indent="-342900">
                        <a:spcAft>
                          <a:spcPts val="0"/>
                        </a:spcAft>
                        <a:buFont typeface="Symbol" pitchFamily="2" charset="2"/>
                        <a:buChar char=""/>
                      </a:pPr>
                      <a:r>
                        <a:rPr lang="en-US" sz="1200" dirty="0" err="1">
                          <a:effectLst/>
                        </a:rPr>
                        <a:t>ევროკავშირთან</a:t>
                      </a:r>
                      <a:r>
                        <a:rPr lang="en-US" sz="1200" dirty="0">
                          <a:effectLst/>
                        </a:rPr>
                        <a:t> </a:t>
                      </a:r>
                      <a:r>
                        <a:rPr lang="en-US" sz="1200" dirty="0" err="1">
                          <a:effectLst/>
                        </a:rPr>
                        <a:t>ასოცირების</a:t>
                      </a:r>
                      <a:r>
                        <a:rPr lang="en-US" sz="1200" dirty="0">
                          <a:effectLst/>
                        </a:rPr>
                        <a:t> </a:t>
                      </a:r>
                      <a:r>
                        <a:rPr lang="en-US" sz="1200" dirty="0" err="1">
                          <a:effectLst/>
                        </a:rPr>
                        <a:t>ხელეკრულება</a:t>
                      </a:r>
                      <a:endParaRPr lang="en-US" sz="1200" dirty="0">
                        <a:effectLst/>
                      </a:endParaRPr>
                    </a:p>
                    <a:p>
                      <a:pPr marL="342900" lvl="0" indent="-342900">
                        <a:spcAft>
                          <a:spcPts val="0"/>
                        </a:spcAft>
                        <a:buFont typeface="Symbol" pitchFamily="2" charset="2"/>
                        <a:buChar char=""/>
                      </a:pPr>
                      <a:r>
                        <a:rPr lang="en-US" sz="1200" dirty="0">
                          <a:effectLst/>
                        </a:rPr>
                        <a:t> </a:t>
                      </a:r>
                      <a:r>
                        <a:rPr lang="en-US" sz="1200" dirty="0" err="1">
                          <a:effectLst/>
                        </a:rPr>
                        <a:t>ევროკავშირთან</a:t>
                      </a:r>
                      <a:r>
                        <a:rPr lang="en-US" sz="1200" dirty="0">
                          <a:effectLst/>
                        </a:rPr>
                        <a:t>,  </a:t>
                      </a:r>
                      <a:r>
                        <a:rPr lang="en-US" sz="1200" dirty="0" err="1">
                          <a:effectLst/>
                        </a:rPr>
                        <a:t>ღრმა</a:t>
                      </a:r>
                      <a:r>
                        <a:rPr lang="en-US" sz="1200" dirty="0">
                          <a:effectLst/>
                        </a:rPr>
                        <a:t> </a:t>
                      </a:r>
                      <a:r>
                        <a:rPr lang="en-US" sz="1200" dirty="0" err="1">
                          <a:effectLst/>
                        </a:rPr>
                        <a:t>და</a:t>
                      </a:r>
                      <a:r>
                        <a:rPr lang="en-US" sz="1200" dirty="0">
                          <a:effectLst/>
                        </a:rPr>
                        <a:t> </a:t>
                      </a:r>
                      <a:r>
                        <a:rPr lang="en-US" sz="1200" dirty="0" err="1">
                          <a:effectLst/>
                        </a:rPr>
                        <a:t>ყოვლისმომცველი</a:t>
                      </a:r>
                      <a:r>
                        <a:rPr lang="en-US" sz="1200" dirty="0">
                          <a:effectLst/>
                        </a:rPr>
                        <a:t> </a:t>
                      </a:r>
                      <a:r>
                        <a:rPr lang="en-US" sz="1200" dirty="0" err="1">
                          <a:effectLst/>
                        </a:rPr>
                        <a:t>თავისუფალი</a:t>
                      </a:r>
                      <a:r>
                        <a:rPr lang="en-US" sz="1200" dirty="0">
                          <a:effectLst/>
                        </a:rPr>
                        <a:t> </a:t>
                      </a:r>
                      <a:r>
                        <a:rPr lang="en-US" sz="1200" dirty="0" err="1">
                          <a:effectLst/>
                        </a:rPr>
                        <a:t>ვაჭრობის</a:t>
                      </a:r>
                      <a:r>
                        <a:rPr lang="en-US" sz="1200" dirty="0">
                          <a:effectLst/>
                        </a:rPr>
                        <a:t> </a:t>
                      </a:r>
                      <a:r>
                        <a:rPr lang="en-US" sz="1200" dirty="0" err="1">
                          <a:effectLst/>
                        </a:rPr>
                        <a:t>შესახებ</a:t>
                      </a:r>
                      <a:r>
                        <a:rPr lang="en-US" sz="1200" dirty="0">
                          <a:effectLst/>
                        </a:rPr>
                        <a:t> </a:t>
                      </a:r>
                      <a:r>
                        <a:rPr lang="en-US" sz="1200" dirty="0" err="1">
                          <a:effectLst/>
                        </a:rPr>
                        <a:t>შეთანხმება</a:t>
                      </a:r>
                      <a:r>
                        <a:rPr lang="en-US" sz="1200" dirty="0">
                          <a:effectLst/>
                        </a:rPr>
                        <a:t> </a:t>
                      </a:r>
                    </a:p>
                    <a:p>
                      <a:pPr marL="342900" lvl="0" indent="-342900">
                        <a:spcAft>
                          <a:spcPts val="0"/>
                        </a:spcAft>
                        <a:buFont typeface="Symbol" pitchFamily="2" charset="2"/>
                        <a:buChar char=""/>
                      </a:pPr>
                      <a:r>
                        <a:rPr lang="ka-GE" sz="1200" dirty="0">
                          <a:effectLst/>
                        </a:rPr>
                        <a:t>ქვეყნის ეკონომიკური ფუნქციების დივერსიფიკაცია </a:t>
                      </a:r>
                      <a:endParaRPr lang="en-US" sz="1200" dirty="0">
                        <a:effectLst/>
                      </a:endParaRPr>
                    </a:p>
                    <a:p>
                      <a:pPr marL="342900" lvl="0" indent="-342900">
                        <a:spcAft>
                          <a:spcPts val="0"/>
                        </a:spcAft>
                        <a:buFont typeface="Symbol" pitchFamily="2" charset="2"/>
                        <a:buChar char=""/>
                      </a:pPr>
                      <a:r>
                        <a:rPr lang="en-US" sz="1200" dirty="0" err="1">
                          <a:effectLst/>
                        </a:rPr>
                        <a:t>მცირე</a:t>
                      </a:r>
                      <a:r>
                        <a:rPr lang="en-US" sz="1200" dirty="0">
                          <a:effectLst/>
                        </a:rPr>
                        <a:t> </a:t>
                      </a:r>
                      <a:r>
                        <a:rPr lang="en-US" sz="1200" dirty="0" err="1">
                          <a:effectLst/>
                        </a:rPr>
                        <a:t>და</a:t>
                      </a:r>
                      <a:r>
                        <a:rPr lang="en-US" sz="1200" dirty="0">
                          <a:effectLst/>
                        </a:rPr>
                        <a:t> </a:t>
                      </a:r>
                      <a:r>
                        <a:rPr lang="en-US" sz="1200" dirty="0" err="1">
                          <a:effectLst/>
                        </a:rPr>
                        <a:t>საშუალო</a:t>
                      </a:r>
                      <a:r>
                        <a:rPr lang="en-US" sz="1200" dirty="0">
                          <a:effectLst/>
                        </a:rPr>
                        <a:t> </a:t>
                      </a:r>
                      <a:r>
                        <a:rPr lang="en-US" sz="1200" dirty="0" err="1">
                          <a:effectLst/>
                        </a:rPr>
                        <a:t>ზომის</a:t>
                      </a:r>
                      <a:r>
                        <a:rPr lang="en-US" sz="1200" dirty="0">
                          <a:effectLst/>
                        </a:rPr>
                        <a:t> </a:t>
                      </a:r>
                      <a:r>
                        <a:rPr lang="en-US" sz="1200" dirty="0" err="1">
                          <a:effectLst/>
                        </a:rPr>
                        <a:t>საწარმოების</a:t>
                      </a:r>
                      <a:r>
                        <a:rPr lang="en-US" sz="1200" dirty="0">
                          <a:effectLst/>
                        </a:rPr>
                        <a:t> </a:t>
                      </a:r>
                      <a:r>
                        <a:rPr lang="en-US" sz="1200" dirty="0" err="1">
                          <a:effectLst/>
                        </a:rPr>
                        <a:t>განვითარება</a:t>
                      </a:r>
                      <a:r>
                        <a:rPr lang="en-US" sz="1200" dirty="0">
                          <a:effectLst/>
                        </a:rPr>
                        <a:t> </a:t>
                      </a:r>
                    </a:p>
                    <a:p>
                      <a:pPr marL="342900" lvl="0" indent="-342900">
                        <a:spcAft>
                          <a:spcPts val="0"/>
                        </a:spcAft>
                        <a:buFont typeface="Symbol" pitchFamily="2" charset="2"/>
                        <a:buChar char=""/>
                      </a:pPr>
                      <a:r>
                        <a:rPr lang="ka-GE" sz="1200" dirty="0">
                          <a:effectLst/>
                        </a:rPr>
                        <a:t>ინოვაციების და ტექნოლოგიების დანერგვის პოტენციალის გაძლიერება</a:t>
                      </a:r>
                      <a:endParaRPr lang="en-US" sz="1200" dirty="0">
                        <a:effectLst/>
                      </a:endParaRPr>
                    </a:p>
                    <a:p>
                      <a:pPr marL="342900" lvl="0" indent="-342900">
                        <a:spcAft>
                          <a:spcPts val="0"/>
                        </a:spcAft>
                        <a:buFont typeface="Symbol" pitchFamily="2" charset="2"/>
                        <a:buChar char=""/>
                      </a:pPr>
                      <a:r>
                        <a:rPr lang="en-US" sz="1200" dirty="0" err="1">
                          <a:effectLst/>
                        </a:rPr>
                        <a:t>ფინანსებზე</a:t>
                      </a:r>
                      <a:r>
                        <a:rPr lang="en-US" sz="1200" dirty="0">
                          <a:effectLst/>
                        </a:rPr>
                        <a:t> </a:t>
                      </a:r>
                      <a:r>
                        <a:rPr lang="en-US" sz="1200" dirty="0" err="1">
                          <a:effectLst/>
                        </a:rPr>
                        <a:t>გაზრდილი</a:t>
                      </a:r>
                      <a:r>
                        <a:rPr lang="en-US" sz="1200" dirty="0">
                          <a:effectLst/>
                        </a:rPr>
                        <a:t> </a:t>
                      </a:r>
                      <a:r>
                        <a:rPr lang="en-US" sz="1200" dirty="0" err="1">
                          <a:effectLst/>
                        </a:rPr>
                        <a:t>ხელმისაწვდომობა</a:t>
                      </a:r>
                      <a:r>
                        <a:rPr lang="en-US" sz="1200" dirty="0">
                          <a:effectLst/>
                        </a:rPr>
                        <a:t> </a:t>
                      </a:r>
                    </a:p>
                    <a:p>
                      <a:pPr marL="342900" lvl="0" indent="-342900">
                        <a:spcAft>
                          <a:spcPts val="0"/>
                        </a:spcAft>
                        <a:buFont typeface="Symbol" pitchFamily="2" charset="2"/>
                        <a:buChar char=""/>
                      </a:pPr>
                      <a:r>
                        <a:rPr lang="ka-GE" sz="1200" dirty="0">
                          <a:effectLst/>
                        </a:rPr>
                        <a:t>ადამიანისეული კაპიტალის განვითარება</a:t>
                      </a:r>
                      <a:endParaRPr lang="en-US" sz="1200" dirty="0">
                        <a:effectLst/>
                      </a:endParaRPr>
                    </a:p>
                    <a:p>
                      <a:pPr marL="342900" lvl="0" indent="-342900">
                        <a:spcAft>
                          <a:spcPts val="0"/>
                        </a:spcAft>
                        <a:buFont typeface="Symbol" pitchFamily="2" charset="2"/>
                        <a:buChar char=""/>
                      </a:pPr>
                      <a:r>
                        <a:rPr lang="en-US" sz="1200" dirty="0" err="1">
                          <a:effectLst/>
                        </a:rPr>
                        <a:t>გლობალურ</a:t>
                      </a:r>
                      <a:r>
                        <a:rPr lang="en-US" sz="1200" dirty="0">
                          <a:effectLst/>
                        </a:rPr>
                        <a:t> </a:t>
                      </a:r>
                      <a:r>
                        <a:rPr lang="en-US" sz="1200" dirty="0" err="1">
                          <a:effectLst/>
                        </a:rPr>
                        <a:t>ტურიზმში</a:t>
                      </a:r>
                      <a:r>
                        <a:rPr lang="en-US" sz="1200" dirty="0">
                          <a:effectLst/>
                        </a:rPr>
                        <a:t>  </a:t>
                      </a:r>
                      <a:r>
                        <a:rPr lang="en-US" sz="1200" dirty="0" err="1">
                          <a:effectLst/>
                        </a:rPr>
                        <a:t>ცვლილებები</a:t>
                      </a:r>
                      <a:r>
                        <a:rPr lang="en-US" sz="1200" dirty="0">
                          <a:effectLst/>
                        </a:rPr>
                        <a:t>  (</a:t>
                      </a:r>
                      <a:r>
                        <a:rPr lang="en-US" sz="1200" dirty="0" err="1">
                          <a:effectLst/>
                        </a:rPr>
                        <a:t>მიმართულებები</a:t>
                      </a:r>
                      <a:r>
                        <a:rPr lang="en-US" sz="1200" dirty="0">
                          <a:effectLst/>
                        </a:rPr>
                        <a:t>, </a:t>
                      </a:r>
                      <a:r>
                        <a:rPr lang="en-US" sz="1200" dirty="0" err="1">
                          <a:effectLst/>
                        </a:rPr>
                        <a:t>მოლოდინი</a:t>
                      </a:r>
                      <a:r>
                        <a:rPr lang="en-US" sz="1200" dirty="0">
                          <a:effectLst/>
                        </a:rPr>
                        <a:t>)</a:t>
                      </a:r>
                    </a:p>
                    <a:p>
                      <a:pPr marL="342900" lvl="0" indent="-342900">
                        <a:spcAft>
                          <a:spcPts val="0"/>
                        </a:spcAft>
                        <a:buFont typeface="Symbol" pitchFamily="2" charset="2"/>
                        <a:buChar char=""/>
                      </a:pPr>
                      <a:r>
                        <a:rPr lang="en-US" sz="1200" dirty="0" err="1">
                          <a:effectLst/>
                        </a:rPr>
                        <a:t>პირდაპირი</a:t>
                      </a:r>
                      <a:r>
                        <a:rPr lang="en-US" sz="1200" dirty="0">
                          <a:effectLst/>
                        </a:rPr>
                        <a:t> </a:t>
                      </a:r>
                      <a:r>
                        <a:rPr lang="en-US" sz="1200" dirty="0" err="1">
                          <a:effectLst/>
                        </a:rPr>
                        <a:t>უცხოური</a:t>
                      </a:r>
                      <a:r>
                        <a:rPr lang="en-US" sz="1200" dirty="0">
                          <a:effectLst/>
                        </a:rPr>
                        <a:t> </a:t>
                      </a:r>
                      <a:r>
                        <a:rPr lang="en-US" sz="1200" dirty="0" err="1">
                          <a:effectLst/>
                        </a:rPr>
                        <a:t>ინვესტიციების</a:t>
                      </a:r>
                      <a:r>
                        <a:rPr lang="en-US" sz="1200" dirty="0">
                          <a:effectLst/>
                        </a:rPr>
                        <a:t> </a:t>
                      </a:r>
                      <a:r>
                        <a:rPr lang="ka-GE" sz="1200" dirty="0">
                          <a:effectLst/>
                        </a:rPr>
                        <a:t>ხარისხობრივი გაუმჯობესება</a:t>
                      </a:r>
                      <a:endParaRPr lang="en-US" sz="1200" dirty="0">
                        <a:effectLst/>
                      </a:endParaRPr>
                    </a:p>
                    <a:p>
                      <a:pPr marL="342900" lvl="0" indent="-342900">
                        <a:spcAft>
                          <a:spcPts val="0"/>
                        </a:spcAft>
                        <a:buFont typeface="Symbol" pitchFamily="2" charset="2"/>
                        <a:buChar char=""/>
                      </a:pPr>
                      <a:r>
                        <a:rPr lang="en-US" sz="1200" dirty="0" err="1">
                          <a:effectLst/>
                        </a:rPr>
                        <a:t>ევროკავშირისა</a:t>
                      </a:r>
                      <a:r>
                        <a:rPr lang="en-US" sz="1200" dirty="0">
                          <a:effectLst/>
                        </a:rPr>
                        <a:t> </a:t>
                      </a:r>
                      <a:r>
                        <a:rPr lang="en-US" sz="1200" dirty="0" err="1">
                          <a:effectLst/>
                        </a:rPr>
                        <a:t>და</a:t>
                      </a:r>
                      <a:r>
                        <a:rPr lang="en-US" sz="1200" dirty="0">
                          <a:effectLst/>
                        </a:rPr>
                        <a:t> </a:t>
                      </a:r>
                      <a:r>
                        <a:rPr lang="en-US" sz="1200" dirty="0" err="1">
                          <a:effectLst/>
                        </a:rPr>
                        <a:t>სხვა</a:t>
                      </a:r>
                      <a:r>
                        <a:rPr lang="en-US" sz="1200" dirty="0">
                          <a:effectLst/>
                        </a:rPr>
                        <a:t> </a:t>
                      </a:r>
                      <a:r>
                        <a:rPr lang="en-US" sz="1200" dirty="0" err="1">
                          <a:effectLst/>
                        </a:rPr>
                        <a:t>საერთაშორისო</a:t>
                      </a:r>
                      <a:r>
                        <a:rPr lang="en-US" sz="1200" dirty="0">
                          <a:effectLst/>
                        </a:rPr>
                        <a:t> </a:t>
                      </a:r>
                      <a:r>
                        <a:rPr lang="en-US" sz="1200" dirty="0" err="1">
                          <a:effectLst/>
                        </a:rPr>
                        <a:t>ორგანიზაციების</a:t>
                      </a:r>
                      <a:r>
                        <a:rPr lang="en-US" sz="1200" dirty="0">
                          <a:effectLst/>
                        </a:rPr>
                        <a:t>  </a:t>
                      </a:r>
                      <a:r>
                        <a:rPr lang="en-US" sz="1200" dirty="0" err="1">
                          <a:effectLst/>
                        </a:rPr>
                        <a:t>მხრიდან</a:t>
                      </a:r>
                      <a:r>
                        <a:rPr lang="en-US" sz="1200" dirty="0">
                          <a:effectLst/>
                        </a:rPr>
                        <a:t> </a:t>
                      </a:r>
                      <a:r>
                        <a:rPr lang="en-US" sz="1200" dirty="0" err="1">
                          <a:effectLst/>
                        </a:rPr>
                        <a:t>მხარდაჭე</a:t>
                      </a:r>
                      <a:r>
                        <a:rPr lang="ka-GE" sz="1200" dirty="0">
                          <a:effectLst/>
                        </a:rPr>
                        <a:t>რა</a:t>
                      </a: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ძირითადი სავაჭრო პარტნიორი ქვეყნების ეკონომიკური ზრდის შენელება</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შესაძლო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პოლიტიკური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არასტაბილურობა</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მათ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შორის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ოკუპირებულ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ტერიტორიებზე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ქვეყნის</a:t>
                      </a:r>
                      <a:r>
                        <a:rPr lang="en-US" sz="1200" kern="1200" dirty="0">
                          <a:solidFill>
                            <a:schemeClr val="tx1"/>
                          </a:solidFill>
                          <a:effectLst/>
                          <a:latin typeface="+mn-lt"/>
                          <a:ea typeface="+mn-ea"/>
                          <a:cs typeface="+mn-cs"/>
                        </a:rPr>
                        <a:t> 20% </a:t>
                      </a:r>
                      <a:r>
                        <a:rPr lang="en-US" sz="1200" kern="1200" dirty="0" err="1">
                          <a:solidFill>
                            <a:schemeClr val="tx1"/>
                          </a:solidFill>
                          <a:effectLst/>
                          <a:latin typeface="+mn-lt"/>
                          <a:ea typeface="+mn-ea"/>
                          <a:cs typeface="+mn-cs"/>
                        </a:rPr>
                        <a:t>ოკუპირებულია</a:t>
                      </a:r>
                      <a:r>
                        <a:rPr lang="en-US" sz="1200" kern="1200" dirty="0">
                          <a:solidFill>
                            <a:schemeClr val="tx1"/>
                          </a:solidFill>
                          <a:effectLst/>
                          <a:latin typeface="+mn-lt"/>
                          <a:ea typeface="+mn-ea"/>
                          <a:cs typeface="+mn-cs"/>
                        </a:rPr>
                        <a:t>)</a:t>
                      </a: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პოლიტიკური არასტაბილურობის გაღრმავება რეგიონში</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მოსახლეობის და სამუშაო ძალის შემცირება</a:t>
                      </a:r>
                      <a:endParaRPr lang="en-US" sz="1200" kern="1200" dirty="0">
                        <a:solidFill>
                          <a:schemeClr val="tx1"/>
                        </a:solidFill>
                        <a:effectLst/>
                        <a:latin typeface="+mn-lt"/>
                        <a:ea typeface="+mn-ea"/>
                        <a:cs typeface="+mn-cs"/>
                      </a:endParaRPr>
                    </a:p>
                    <a:p>
                      <a:pPr marL="457200" algn="just">
                        <a:spcAft>
                          <a:spcPts val="0"/>
                        </a:spcAft>
                        <a:tabLst>
                          <a:tab pos="131445" algn="l"/>
                        </a:tabLst>
                      </a:pP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457200">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499844242"/>
                  </a:ext>
                </a:extLst>
              </a:tr>
            </a:tbl>
          </a:graphicData>
        </a:graphic>
      </p:graphicFrame>
      <p:sp>
        <p:nvSpPr>
          <p:cNvPr id="5" name="Title 1">
            <a:extLst>
              <a:ext uri="{FF2B5EF4-FFF2-40B4-BE49-F238E27FC236}">
                <a16:creationId xmlns:a16="http://schemas.microsoft.com/office/drawing/2014/main" id="{53B0D184-6FB2-D643-A517-DB8C5A743C47}"/>
              </a:ext>
            </a:extLst>
          </p:cNvPr>
          <p:cNvSpPr txBox="1">
            <a:spLocks/>
          </p:cNvSpPr>
          <p:nvPr/>
        </p:nvSpPr>
        <p:spPr>
          <a:xfrm>
            <a:off x="457200" y="0"/>
            <a:ext cx="10896600" cy="643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t>SWOT </a:t>
            </a:r>
            <a:r>
              <a:rPr lang="ka-GE" sz="3000" b="1" dirty="0"/>
              <a:t>ანალიზის მაგალითი - შრომისა და დასაქმების სტრატეგია</a:t>
            </a:r>
            <a:endParaRPr lang="en-US" sz="3000" b="1" dirty="0"/>
          </a:p>
        </p:txBody>
      </p:sp>
    </p:spTree>
    <p:extLst>
      <p:ext uri="{BB962C8B-B14F-4D97-AF65-F5344CB8AC3E}">
        <p14:creationId xmlns:p14="http://schemas.microsoft.com/office/powerpoint/2010/main" val="1807849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3974" y="-12002"/>
            <a:ext cx="10770704" cy="1460474"/>
          </a:xfrm>
        </p:spPr>
        <p:txBody>
          <a:bodyPr>
            <a:normAutofit/>
          </a:bodyPr>
          <a:lstStyle/>
          <a:p>
            <a:r>
              <a:rPr lang="ka-GE" sz="3000" b="1" dirty="0">
                <a:latin typeface="+mn-lt"/>
              </a:rPr>
              <a:t>ქეისი</a:t>
            </a:r>
            <a:br>
              <a:rPr lang="en-US" sz="3000" b="1" dirty="0"/>
            </a:br>
            <a:endParaRPr lang="en-GB" sz="3000" b="1" dirty="0">
              <a:latin typeface="+mn-lt"/>
            </a:endParaRPr>
          </a:p>
        </p:txBody>
      </p:sp>
      <p:sp>
        <p:nvSpPr>
          <p:cNvPr id="5" name="Content Placeholder 4"/>
          <p:cNvSpPr>
            <a:spLocks noGrp="1"/>
          </p:cNvSpPr>
          <p:nvPr>
            <p:ph idx="1"/>
          </p:nvPr>
        </p:nvSpPr>
        <p:spPr>
          <a:xfrm>
            <a:off x="891209" y="1097280"/>
            <a:ext cx="10770704" cy="5334517"/>
          </a:xfrm>
        </p:spPr>
        <p:txBody>
          <a:bodyPr>
            <a:noAutofit/>
          </a:bodyPr>
          <a:lstStyle/>
          <a:p>
            <a:pPr lvl="0" algn="just">
              <a:lnSpc>
                <a:spcPct val="100000"/>
              </a:lnSpc>
              <a:spcBef>
                <a:spcPts val="0"/>
              </a:spcBef>
            </a:pPr>
            <a:r>
              <a:rPr lang="ka-GE" sz="2200" dirty="0"/>
              <a:t>გაეცანით ქეისს ჯგუფებში და განიხილეთ დეტალურად</a:t>
            </a:r>
          </a:p>
          <a:p>
            <a:pPr lvl="0" algn="just">
              <a:lnSpc>
                <a:spcPct val="100000"/>
              </a:lnSpc>
              <a:spcBef>
                <a:spcPts val="0"/>
              </a:spcBef>
            </a:pPr>
            <a:endParaRPr lang="sk-SK" sz="2200" dirty="0"/>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განსაზღვრეთ </a:t>
            </a:r>
            <a:r>
              <a:rPr lang="ka-GE" sz="2200" b="1" dirty="0">
                <a:solidFill>
                  <a:srgbClr val="000000"/>
                </a:solidFill>
                <a:ea typeface="ＭＳ Ｐゴシック" pitchFamily="-103" charset="-128"/>
                <a:cs typeface="ＭＳ Ｐゴシック" pitchFamily="-103" charset="-128"/>
              </a:rPr>
              <a:t>მთავარი პრობლემა</a:t>
            </a:r>
            <a:r>
              <a:rPr lang="ka-GE" sz="2200" dirty="0">
                <a:solidFill>
                  <a:srgbClr val="000000"/>
                </a:solidFill>
                <a:ea typeface="ＭＳ Ｐゴシック" pitchFamily="-103" charset="-128"/>
                <a:cs typeface="ＭＳ Ｐゴシック" pitchFamily="-103" charset="-128"/>
              </a:rPr>
              <a:t>: რაში მდგომარეობს პრობლემის არსი?</a:t>
            </a:r>
          </a:p>
          <a:p>
            <a:pPr marL="457200" indent="-457200" algn="just">
              <a:spcAft>
                <a:spcPts val="600"/>
              </a:spcAft>
              <a:buFont typeface="+mj-lt"/>
              <a:buAutoNum type="arabicPeriod"/>
            </a:pPr>
            <a:endParaRPr lang="ka-GE"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იწვევს (რა მიზეზებია) ამ პრობლემას? რომელია </a:t>
            </a:r>
            <a:r>
              <a:rPr lang="ka-GE" sz="2200" b="1" dirty="0">
                <a:solidFill>
                  <a:srgbClr val="000000"/>
                </a:solidFill>
                <a:ea typeface="ＭＳ Ｐゴシック" pitchFamily="-103" charset="-128"/>
                <a:cs typeface="ＭＳ Ｐゴシック" pitchFamily="-103" charset="-128"/>
              </a:rPr>
              <a:t>პირადაპირი მიზეზები</a:t>
            </a:r>
            <a:r>
              <a:rPr lang="ka-GE" sz="2200" dirty="0">
                <a:solidFill>
                  <a:srgbClr val="000000"/>
                </a:solidFill>
                <a:ea typeface="ＭＳ Ｐゴシック" pitchFamily="-103" charset="-128"/>
                <a:cs typeface="ＭＳ Ｐゴシック" pitchFamily="-103" charset="-128"/>
              </a:rPr>
              <a:t>? რომელია </a:t>
            </a:r>
            <a:r>
              <a:rPr lang="ka-GE" sz="2200" b="1" dirty="0">
                <a:solidFill>
                  <a:srgbClr val="000000"/>
                </a:solidFill>
                <a:ea typeface="ＭＳ Ｐゴシック" pitchFamily="-103" charset="-128"/>
                <a:cs typeface="ＭＳ Ｐゴシック" pitchFamily="-103" charset="-128"/>
              </a:rPr>
              <a:t>მეორადი მიზეზები</a:t>
            </a:r>
            <a:r>
              <a:rPr lang="ka-GE" sz="2200" dirty="0">
                <a:solidFill>
                  <a:srgbClr val="000000"/>
                </a:solidFill>
                <a:ea typeface="ＭＳ Ｐゴシック" pitchFamily="-103" charset="-128"/>
                <a:cs typeface="ＭＳ Ｐゴシック" pitchFamily="-103" charset="-128"/>
              </a:rPr>
              <a:t>? განსაზღვრეთ მათ შორის კავშირი.</a:t>
            </a:r>
          </a:p>
          <a:p>
            <a:pPr marL="457200" indent="-457200" algn="just">
              <a:spcAft>
                <a:spcPts val="600"/>
              </a:spcAft>
              <a:buFont typeface="+mj-lt"/>
              <a:buAutoNum type="arabicPeriod"/>
            </a:pPr>
            <a:endParaRPr lang="en-US"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უარყოფით </a:t>
            </a:r>
            <a:r>
              <a:rPr lang="ka-GE" sz="2200" b="1" dirty="0">
                <a:solidFill>
                  <a:srgbClr val="000000"/>
                </a:solidFill>
                <a:ea typeface="ＭＳ Ｐゴシック" pitchFamily="-103" charset="-128"/>
                <a:cs typeface="ＭＳ Ｐゴシック" pitchFamily="-103" charset="-128"/>
              </a:rPr>
              <a:t>შედეგებს</a:t>
            </a:r>
            <a:r>
              <a:rPr lang="ka-GE" sz="2200" dirty="0">
                <a:solidFill>
                  <a:srgbClr val="000000"/>
                </a:solidFill>
                <a:ea typeface="ＭＳ Ｐゴシック" pitchFamily="-103" charset="-128"/>
                <a:cs typeface="ＭＳ Ｐゴシック" pitchFamily="-103" charset="-128"/>
              </a:rPr>
              <a:t> იწვევს პრობლემა: ვისზე ახდენს ის გავლენას და როგორია ეს გავლენა (სოციალური, ეკონომიკური და სხვ)?</a:t>
            </a:r>
            <a:endParaRPr lang="en-US" sz="2200" dirty="0">
              <a:solidFill>
                <a:srgbClr val="000000"/>
              </a:solidFill>
              <a:ea typeface="ＭＳ Ｐゴシック" pitchFamily="-103" charset="-128"/>
              <a:cs typeface="ＭＳ Ｐゴシック" pitchFamily="-103" charset="-128"/>
            </a:endParaRPr>
          </a:p>
          <a:p>
            <a:pPr marL="0" indent="0" algn="just">
              <a:spcAft>
                <a:spcPts val="600"/>
              </a:spcAft>
              <a:buNone/>
            </a:pPr>
            <a:endParaRPr lang="ka-GE" sz="2200" dirty="0">
              <a:solidFill>
                <a:srgbClr val="000000"/>
              </a:solidFill>
              <a:ea typeface="ＭＳ Ｐゴシック" pitchFamily="-103" charset="-128"/>
              <a:cs typeface="ＭＳ Ｐゴシック" pitchFamily="-103" charset="-128"/>
            </a:endParaRPr>
          </a:p>
          <a:p>
            <a:pPr marL="0" indent="0" algn="just">
              <a:spcAft>
                <a:spcPts val="600"/>
              </a:spcAft>
              <a:buNone/>
            </a:pPr>
            <a:r>
              <a:rPr lang="en-US" sz="2200" dirty="0"/>
              <a:t>4.    </a:t>
            </a:r>
            <a:r>
              <a:rPr lang="ka-GE" sz="2200" dirty="0"/>
              <a:t>ააგეთ </a:t>
            </a:r>
            <a:r>
              <a:rPr lang="ka-GE" sz="2200" b="1" dirty="0"/>
              <a:t>პრობლემის ხე</a:t>
            </a:r>
            <a:endParaRPr lang="en-GB" sz="2200" b="1" dirty="0"/>
          </a:p>
        </p:txBody>
      </p:sp>
      <p:pic>
        <p:nvPicPr>
          <p:cNvPr id="6" name="Picture 5">
            <a:extLst>
              <a:ext uri="{FF2B5EF4-FFF2-40B4-BE49-F238E27FC236}">
                <a16:creationId xmlns:a16="http://schemas.microsoft.com/office/drawing/2014/main" id="{01443215-3A87-46A6-8944-07BFF5D0188F}"/>
              </a:ext>
            </a:extLst>
          </p:cNvPr>
          <p:cNvPicPr>
            <a:picLocks noChangeAspect="1"/>
          </p:cNvPicPr>
          <p:nvPr/>
        </p:nvPicPr>
        <p:blipFill>
          <a:blip r:embed="rId3"/>
          <a:stretch>
            <a:fillRect/>
          </a:stretch>
        </p:blipFill>
        <p:spPr>
          <a:xfrm>
            <a:off x="7885043" y="4857911"/>
            <a:ext cx="4206585" cy="1846145"/>
          </a:xfrm>
          <a:prstGeom prst="rect">
            <a:avLst/>
          </a:prstGeom>
        </p:spPr>
      </p:pic>
    </p:spTree>
    <p:extLst>
      <p:ext uri="{BB962C8B-B14F-4D97-AF65-F5344CB8AC3E}">
        <p14:creationId xmlns:p14="http://schemas.microsoft.com/office/powerpoint/2010/main" val="24795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038697-87DE-3743-BF2A-87D5276CE525}"/>
              </a:ext>
            </a:extLst>
          </p:cNvPr>
          <p:cNvPicPr>
            <a:picLocks noChangeAspect="1"/>
          </p:cNvPicPr>
          <p:nvPr/>
        </p:nvPicPr>
        <p:blipFill>
          <a:blip r:embed="rId3"/>
          <a:stretch>
            <a:fillRect/>
          </a:stretch>
        </p:blipFill>
        <p:spPr>
          <a:xfrm>
            <a:off x="787400" y="265112"/>
            <a:ext cx="10566400" cy="6273800"/>
          </a:xfrm>
          <a:prstGeom prst="rect">
            <a:avLst/>
          </a:prstGeom>
        </p:spPr>
      </p:pic>
      <p:sp>
        <p:nvSpPr>
          <p:cNvPr id="3" name="Rectangle 2">
            <a:extLst>
              <a:ext uri="{FF2B5EF4-FFF2-40B4-BE49-F238E27FC236}">
                <a16:creationId xmlns:a16="http://schemas.microsoft.com/office/drawing/2014/main" id="{55B73DF9-9CBA-7849-9EED-0CDC72F8EF07}"/>
              </a:ext>
            </a:extLst>
          </p:cNvPr>
          <p:cNvSpPr/>
          <p:nvPr/>
        </p:nvSpPr>
        <p:spPr>
          <a:xfrm>
            <a:off x="4670322" y="451124"/>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შესრულება</a:t>
            </a:r>
            <a:endParaRPr lang="en-US" sz="2000" dirty="0"/>
          </a:p>
        </p:txBody>
      </p:sp>
      <p:sp>
        <p:nvSpPr>
          <p:cNvPr id="4" name="Rectangle 3">
            <a:extLst>
              <a:ext uri="{FF2B5EF4-FFF2-40B4-BE49-F238E27FC236}">
                <a16:creationId xmlns:a16="http://schemas.microsoft.com/office/drawing/2014/main" id="{DAF2A5E4-DAF1-3A49-9C07-68AC8237FF8B}"/>
              </a:ext>
            </a:extLst>
          </p:cNvPr>
          <p:cNvSpPr/>
          <p:nvPr/>
        </p:nvSpPr>
        <p:spPr>
          <a:xfrm>
            <a:off x="4997390" y="1769231"/>
            <a:ext cx="2197220"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5" name="Rectangle 4">
            <a:extLst>
              <a:ext uri="{FF2B5EF4-FFF2-40B4-BE49-F238E27FC236}">
                <a16:creationId xmlns:a16="http://schemas.microsoft.com/office/drawing/2014/main" id="{EF31C755-54A1-1944-9213-930D5B9CE395}"/>
              </a:ext>
            </a:extLst>
          </p:cNvPr>
          <p:cNvSpPr/>
          <p:nvPr/>
        </p:nvSpPr>
        <p:spPr>
          <a:xfrm>
            <a:off x="8373807" y="1289196"/>
            <a:ext cx="2466258" cy="400110"/>
          </a:xfrm>
          <a:prstGeom prst="rect">
            <a:avLst/>
          </a:prstGeom>
          <a:solidFill>
            <a:schemeClr val="accent1">
              <a:lumMod val="20000"/>
              <a:lumOff val="80000"/>
            </a:schemeClr>
          </a:solidFill>
          <a:ln>
            <a:noFill/>
          </a:ln>
        </p:spPr>
        <p:txBody>
          <a:bodyPr wrap="square">
            <a:spAutoFit/>
          </a:bodyPr>
          <a:lstStyle/>
          <a:p>
            <a:pPr algn="ctr"/>
            <a:r>
              <a:rPr lang="ka-GE" sz="2000" b="1" dirty="0"/>
              <a:t>პროგნოზირება</a:t>
            </a:r>
            <a:endParaRPr lang="en-US" sz="2000" dirty="0"/>
          </a:p>
        </p:txBody>
      </p:sp>
      <p:sp>
        <p:nvSpPr>
          <p:cNvPr id="6" name="Rectangle 5">
            <a:extLst>
              <a:ext uri="{FF2B5EF4-FFF2-40B4-BE49-F238E27FC236}">
                <a16:creationId xmlns:a16="http://schemas.microsoft.com/office/drawing/2014/main" id="{D9972AB1-E1C1-1D42-8B8F-D2C7E28F2597}"/>
              </a:ext>
            </a:extLst>
          </p:cNvPr>
          <p:cNvSpPr/>
          <p:nvPr/>
        </p:nvSpPr>
        <p:spPr>
          <a:xfrm>
            <a:off x="1274915" y="1282121"/>
            <a:ext cx="2212259" cy="400110"/>
          </a:xfrm>
          <a:prstGeom prst="rect">
            <a:avLst/>
          </a:prstGeom>
          <a:solidFill>
            <a:schemeClr val="accent1">
              <a:lumMod val="20000"/>
              <a:lumOff val="80000"/>
            </a:schemeClr>
          </a:solidFill>
          <a:ln>
            <a:noFill/>
          </a:ln>
        </p:spPr>
        <p:txBody>
          <a:bodyPr wrap="square">
            <a:spAutoFit/>
          </a:bodyPr>
          <a:lstStyle/>
          <a:p>
            <a:pPr algn="ctr"/>
            <a:r>
              <a:rPr lang="ka-GE" sz="2000" b="1" dirty="0"/>
              <a:t>შეფასება</a:t>
            </a:r>
            <a:endParaRPr lang="en-US" sz="2000" dirty="0"/>
          </a:p>
        </p:txBody>
      </p:sp>
      <p:sp>
        <p:nvSpPr>
          <p:cNvPr id="7" name="Rectangle 6">
            <a:extLst>
              <a:ext uri="{FF2B5EF4-FFF2-40B4-BE49-F238E27FC236}">
                <a16:creationId xmlns:a16="http://schemas.microsoft.com/office/drawing/2014/main" id="{9AEFEA19-25D4-8143-9D85-EECE03BE159E}"/>
              </a:ext>
            </a:extLst>
          </p:cNvPr>
          <p:cNvSpPr/>
          <p:nvPr/>
        </p:nvSpPr>
        <p:spPr>
          <a:xfrm>
            <a:off x="1002892" y="301350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გამოვლენილი შედეგები</a:t>
            </a:r>
            <a:endParaRPr lang="en-US" sz="2000" dirty="0"/>
          </a:p>
        </p:txBody>
      </p:sp>
      <p:sp>
        <p:nvSpPr>
          <p:cNvPr id="8" name="Rectangle 7">
            <a:extLst>
              <a:ext uri="{FF2B5EF4-FFF2-40B4-BE49-F238E27FC236}">
                <a16:creationId xmlns:a16="http://schemas.microsoft.com/office/drawing/2014/main" id="{CE210717-0B4D-0C4E-BC8B-5B61B9F74370}"/>
              </a:ext>
            </a:extLst>
          </p:cNvPr>
          <p:cNvSpPr/>
          <p:nvPr/>
        </p:nvSpPr>
        <p:spPr>
          <a:xfrm>
            <a:off x="4670321"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პრობლემები</a:t>
            </a:r>
            <a:endParaRPr lang="en-US" sz="2000" dirty="0"/>
          </a:p>
        </p:txBody>
      </p:sp>
      <p:sp>
        <p:nvSpPr>
          <p:cNvPr id="9" name="Rectangle 8">
            <a:extLst>
              <a:ext uri="{FF2B5EF4-FFF2-40B4-BE49-F238E27FC236}">
                <a16:creationId xmlns:a16="http://schemas.microsoft.com/office/drawing/2014/main" id="{E833CD59-E641-BE4D-A110-BC622A378F4E}"/>
              </a:ext>
            </a:extLst>
          </p:cNvPr>
          <p:cNvSpPr/>
          <p:nvPr/>
        </p:nvSpPr>
        <p:spPr>
          <a:xfrm>
            <a:off x="8373807"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მოსალოდნელი შედეგები</a:t>
            </a:r>
            <a:endParaRPr lang="en-US" sz="2000" dirty="0"/>
          </a:p>
        </p:txBody>
      </p:sp>
      <p:sp>
        <p:nvSpPr>
          <p:cNvPr id="10" name="Rectangle 9">
            <a:extLst>
              <a:ext uri="{FF2B5EF4-FFF2-40B4-BE49-F238E27FC236}">
                <a16:creationId xmlns:a16="http://schemas.microsoft.com/office/drawing/2014/main" id="{4B071370-FAE8-E241-AF25-3D2EBC9AE77A}"/>
              </a:ext>
            </a:extLst>
          </p:cNvPr>
          <p:cNvSpPr/>
          <p:nvPr/>
        </p:nvSpPr>
        <p:spPr>
          <a:xfrm>
            <a:off x="1489587" y="4974366"/>
            <a:ext cx="2168014" cy="400110"/>
          </a:xfrm>
          <a:prstGeom prst="rect">
            <a:avLst/>
          </a:prstGeom>
          <a:solidFill>
            <a:schemeClr val="accent1">
              <a:lumMod val="20000"/>
              <a:lumOff val="80000"/>
            </a:schemeClr>
          </a:solidFill>
          <a:ln>
            <a:noFill/>
          </a:ln>
        </p:spPr>
        <p:txBody>
          <a:bodyPr wrap="square">
            <a:spAutoFit/>
          </a:bodyPr>
          <a:lstStyle/>
          <a:p>
            <a:pPr algn="ctr"/>
            <a:r>
              <a:rPr lang="ka-GE" sz="2000" b="1" dirty="0"/>
              <a:t>მონიტორინგი</a:t>
            </a:r>
            <a:endParaRPr lang="en-US" sz="2000" dirty="0"/>
          </a:p>
        </p:txBody>
      </p:sp>
      <p:sp>
        <p:nvSpPr>
          <p:cNvPr id="11" name="Rectangle 10">
            <a:extLst>
              <a:ext uri="{FF2B5EF4-FFF2-40B4-BE49-F238E27FC236}">
                <a16:creationId xmlns:a16="http://schemas.microsoft.com/office/drawing/2014/main" id="{38F61836-864E-1648-9F67-CECE980BC9E9}"/>
              </a:ext>
            </a:extLst>
          </p:cNvPr>
          <p:cNvSpPr/>
          <p:nvPr/>
        </p:nvSpPr>
        <p:spPr>
          <a:xfrm>
            <a:off x="8527846" y="4974366"/>
            <a:ext cx="2312220" cy="400110"/>
          </a:xfrm>
          <a:prstGeom prst="rect">
            <a:avLst/>
          </a:prstGeom>
          <a:solidFill>
            <a:schemeClr val="accent1">
              <a:lumMod val="20000"/>
              <a:lumOff val="80000"/>
            </a:schemeClr>
          </a:solidFill>
          <a:ln>
            <a:noFill/>
          </a:ln>
        </p:spPr>
        <p:txBody>
          <a:bodyPr wrap="square">
            <a:spAutoFit/>
          </a:bodyPr>
          <a:lstStyle/>
          <a:p>
            <a:pPr algn="ctr"/>
            <a:r>
              <a:rPr lang="ka-GE" sz="2000" b="1" dirty="0"/>
              <a:t>რეკომენდაცია</a:t>
            </a:r>
            <a:endParaRPr lang="en-US" sz="2000" dirty="0"/>
          </a:p>
        </p:txBody>
      </p:sp>
      <p:sp>
        <p:nvSpPr>
          <p:cNvPr id="12" name="Rectangle 11">
            <a:extLst>
              <a:ext uri="{FF2B5EF4-FFF2-40B4-BE49-F238E27FC236}">
                <a16:creationId xmlns:a16="http://schemas.microsoft.com/office/drawing/2014/main" id="{CD94D162-4C9B-0147-8AA7-8353307112E3}"/>
              </a:ext>
            </a:extLst>
          </p:cNvPr>
          <p:cNvSpPr/>
          <p:nvPr/>
        </p:nvSpPr>
        <p:spPr>
          <a:xfrm>
            <a:off x="4670321" y="543603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სასურველი პოლიტიკები</a:t>
            </a:r>
            <a:endParaRPr lang="en-US" sz="2000" dirty="0"/>
          </a:p>
        </p:txBody>
      </p:sp>
      <p:sp>
        <p:nvSpPr>
          <p:cNvPr id="13" name="Rectangle 12">
            <a:extLst>
              <a:ext uri="{FF2B5EF4-FFF2-40B4-BE49-F238E27FC236}">
                <a16:creationId xmlns:a16="http://schemas.microsoft.com/office/drawing/2014/main" id="{2F346A2A-626E-DD4E-A3F2-7CEAE14F42F7}"/>
              </a:ext>
            </a:extLst>
          </p:cNvPr>
          <p:cNvSpPr/>
          <p:nvPr/>
        </p:nvSpPr>
        <p:spPr>
          <a:xfrm>
            <a:off x="4944349" y="4286321"/>
            <a:ext cx="2303302"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14" name="Slide Number Placeholder 13"/>
          <p:cNvSpPr>
            <a:spLocks noGrp="1"/>
          </p:cNvSpPr>
          <p:nvPr>
            <p:ph type="sldNum" sz="quarter" idx="12"/>
          </p:nvPr>
        </p:nvSpPr>
        <p:spPr/>
        <p:txBody>
          <a:bodyPr/>
          <a:lstStyle/>
          <a:p>
            <a:fld id="{11347195-26C9-D64A-B1D7-50AB555AB9A6}" type="slidenum">
              <a:rPr lang="en-US" sz="2000" smtClean="0"/>
              <a:t>4</a:t>
            </a:fld>
            <a:endParaRPr lang="en-US" sz="2000"/>
          </a:p>
        </p:txBody>
      </p:sp>
    </p:spTree>
    <p:extLst>
      <p:ext uri="{BB962C8B-B14F-4D97-AF65-F5344CB8AC3E}">
        <p14:creationId xmlns:p14="http://schemas.microsoft.com/office/powerpoint/2010/main" val="104641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74AAA-B7E0-6442-B8D7-9B05601626DA}"/>
              </a:ext>
            </a:extLst>
          </p:cNvPr>
          <p:cNvPicPr>
            <a:picLocks noChangeAspect="1"/>
          </p:cNvPicPr>
          <p:nvPr/>
        </p:nvPicPr>
        <p:blipFill>
          <a:blip r:embed="rId3"/>
          <a:stretch>
            <a:fillRect/>
          </a:stretch>
        </p:blipFill>
        <p:spPr>
          <a:xfrm>
            <a:off x="952392" y="2353562"/>
            <a:ext cx="3669422" cy="1905824"/>
          </a:xfrm>
          <a:prstGeom prst="rect">
            <a:avLst/>
          </a:prstGeom>
        </p:spPr>
      </p:pic>
      <p:pic>
        <p:nvPicPr>
          <p:cNvPr id="5" name="Picture 4">
            <a:extLst>
              <a:ext uri="{FF2B5EF4-FFF2-40B4-BE49-F238E27FC236}">
                <a16:creationId xmlns:a16="http://schemas.microsoft.com/office/drawing/2014/main" id="{5B784415-D28C-DC4E-8878-FF2EADE1CB37}"/>
              </a:ext>
            </a:extLst>
          </p:cNvPr>
          <p:cNvPicPr>
            <a:picLocks noChangeAspect="1"/>
          </p:cNvPicPr>
          <p:nvPr/>
        </p:nvPicPr>
        <p:blipFill>
          <a:blip r:embed="rId4"/>
          <a:stretch>
            <a:fillRect/>
          </a:stretch>
        </p:blipFill>
        <p:spPr>
          <a:xfrm>
            <a:off x="4661570" y="3585726"/>
            <a:ext cx="3265290" cy="1959174"/>
          </a:xfrm>
          <a:prstGeom prst="rect">
            <a:avLst/>
          </a:prstGeom>
        </p:spPr>
      </p:pic>
      <p:pic>
        <p:nvPicPr>
          <p:cNvPr id="7" name="Picture 6">
            <a:extLst>
              <a:ext uri="{FF2B5EF4-FFF2-40B4-BE49-F238E27FC236}">
                <a16:creationId xmlns:a16="http://schemas.microsoft.com/office/drawing/2014/main" id="{ACABE7B0-35C9-C44B-886F-A63BFF85762C}"/>
              </a:ext>
            </a:extLst>
          </p:cNvPr>
          <p:cNvPicPr>
            <a:picLocks noChangeAspect="1"/>
          </p:cNvPicPr>
          <p:nvPr/>
        </p:nvPicPr>
        <p:blipFill>
          <a:blip r:embed="rId5"/>
          <a:stretch>
            <a:fillRect/>
          </a:stretch>
        </p:blipFill>
        <p:spPr>
          <a:xfrm>
            <a:off x="7966616" y="4501518"/>
            <a:ext cx="2910569" cy="2180117"/>
          </a:xfrm>
          <a:prstGeom prst="rect">
            <a:avLst/>
          </a:prstGeom>
        </p:spPr>
      </p:pic>
      <p:sp>
        <p:nvSpPr>
          <p:cNvPr id="2" name="Rectangle 1">
            <a:extLst>
              <a:ext uri="{FF2B5EF4-FFF2-40B4-BE49-F238E27FC236}">
                <a16:creationId xmlns:a16="http://schemas.microsoft.com/office/drawing/2014/main" id="{0B3FD96E-2514-E645-BE14-1040CBFD9A31}"/>
              </a:ext>
            </a:extLst>
          </p:cNvPr>
          <p:cNvSpPr/>
          <p:nvPr/>
        </p:nvSpPr>
        <p:spPr>
          <a:xfrm>
            <a:off x="4621814" y="2352001"/>
            <a:ext cx="6269665"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ლუცკას სიკვდილი - დრამატული მოვლენა</a:t>
            </a:r>
          </a:p>
          <a:p>
            <a:r>
              <a:rPr lang="ka-GE" sz="2400" b="1" dirty="0">
                <a:solidFill>
                  <a:srgbClr val="000000"/>
                </a:solidFill>
                <a:ea typeface="Cambria" panose="02040503050406030204" pitchFamily="18" charset="0"/>
                <a:cs typeface="Helvetica Neue Light" panose="02000403000000020004" pitchFamily="2" charset="0"/>
              </a:rPr>
              <a:t>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სლოვაკეთი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6" name="Rectangle 5">
            <a:extLst>
              <a:ext uri="{FF2B5EF4-FFF2-40B4-BE49-F238E27FC236}">
                <a16:creationId xmlns:a16="http://schemas.microsoft.com/office/drawing/2014/main" id="{6163E9CD-DECC-3449-8CED-D334006A5607}"/>
              </a:ext>
            </a:extLst>
          </p:cNvPr>
          <p:cNvSpPr/>
          <p:nvPr/>
        </p:nvSpPr>
        <p:spPr>
          <a:xfrm>
            <a:off x="1790244" y="5636177"/>
            <a:ext cx="6136616"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უბედური შემთხვევა კაიაკით სეირნობისას </a:t>
            </a:r>
          </a:p>
          <a:p>
            <a:pPr algn="r"/>
            <a:r>
              <a:rPr lang="ka-GE" sz="2400" b="1" dirty="0">
                <a:solidFill>
                  <a:srgbClr val="000000"/>
                </a:solidFill>
                <a:ea typeface="Cambria" panose="02040503050406030204" pitchFamily="18" charset="0"/>
                <a:cs typeface="Helvetica Neue Light" panose="02000403000000020004" pitchFamily="2" charset="0"/>
              </a:rPr>
              <a:t>ლაიმ რეგისში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დიდი ბრიტანეთი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3" name="TextBox 2">
            <a:extLst>
              <a:ext uri="{FF2B5EF4-FFF2-40B4-BE49-F238E27FC236}">
                <a16:creationId xmlns:a16="http://schemas.microsoft.com/office/drawing/2014/main" id="{4915E80B-8170-2247-8BC9-0DF5CAD21BE1}"/>
              </a:ext>
            </a:extLst>
          </p:cNvPr>
          <p:cNvSpPr txBox="1"/>
          <p:nvPr/>
        </p:nvSpPr>
        <p:spPr>
          <a:xfrm>
            <a:off x="1205948" y="154690"/>
            <a:ext cx="9733602" cy="1077218"/>
          </a:xfrm>
          <a:prstGeom prst="rect">
            <a:avLst/>
          </a:prstGeom>
          <a:noFill/>
        </p:spPr>
        <p:txBody>
          <a:bodyPr wrap="square" rtlCol="0">
            <a:spAutoFit/>
          </a:bodyPr>
          <a:lstStyle/>
          <a:p>
            <a:pPr algn="ctr"/>
            <a:r>
              <a:rPr lang="ka-GE" sz="3200" b="1" dirty="0"/>
              <a:t>მედიის მიერ მოვლენის გაშუქება </a:t>
            </a:r>
            <a:r>
              <a:rPr lang="en-US" sz="3200" b="1" dirty="0"/>
              <a:t>vs.</a:t>
            </a:r>
            <a:r>
              <a:rPr lang="ka-GE" sz="3200" b="1" dirty="0"/>
              <a:t> პრობლემის ემპირიული ანალიზი</a:t>
            </a:r>
            <a:endParaRPr lang="en-US" sz="2800" b="1" dirty="0"/>
          </a:p>
        </p:txBody>
      </p:sp>
      <p:sp>
        <p:nvSpPr>
          <p:cNvPr id="8" name="Rectangle 7">
            <a:extLst>
              <a:ext uri="{FF2B5EF4-FFF2-40B4-BE49-F238E27FC236}">
                <a16:creationId xmlns:a16="http://schemas.microsoft.com/office/drawing/2014/main" id="{A390FA28-7F34-5A41-9AAA-149299404E17}"/>
              </a:ext>
            </a:extLst>
          </p:cNvPr>
          <p:cNvSpPr/>
          <p:nvPr/>
        </p:nvSpPr>
        <p:spPr>
          <a:xfrm>
            <a:off x="4661880" y="3679403"/>
            <a:ext cx="3264980" cy="369332"/>
          </a:xfrm>
          <a:prstGeom prst="rect">
            <a:avLst/>
          </a:prstGeom>
          <a:solidFill>
            <a:schemeClr val="accent1"/>
          </a:solidFill>
        </p:spPr>
        <p:txBody>
          <a:bodyPr wrap="square">
            <a:spAutoFit/>
          </a:bodyPr>
          <a:lstStyle/>
          <a:p>
            <a:r>
              <a:rPr lang="ka-GE" b="1" dirty="0">
                <a:solidFill>
                  <a:schemeClr val="bg1"/>
                </a:solidFill>
                <a:ea typeface="Cambria" panose="02040503050406030204" pitchFamily="18" charset="0"/>
                <a:cs typeface="Helvetica Neue Light" panose="02000403000000020004" pitchFamily="2" charset="0"/>
              </a:rPr>
              <a:t>ლაიმ რეგისის კატასტროფა</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11347195-26C9-D64A-B1D7-50AB555AB9A6}" type="slidenum">
              <a:rPr lang="en-US" smtClean="0"/>
              <a:t>5</a:t>
            </a:fld>
            <a:endParaRPr lang="en-US"/>
          </a:p>
        </p:txBody>
      </p:sp>
      <p:sp>
        <p:nvSpPr>
          <p:cNvPr id="10" name="Rectangle 9">
            <a:extLst>
              <a:ext uri="{FF2B5EF4-FFF2-40B4-BE49-F238E27FC236}">
                <a16:creationId xmlns:a16="http://schemas.microsoft.com/office/drawing/2014/main" id="{650CAD13-3402-BE48-AEFA-3B4EA2AA6CA9}"/>
              </a:ext>
            </a:extLst>
          </p:cNvPr>
          <p:cNvSpPr/>
          <p:nvPr/>
        </p:nvSpPr>
        <p:spPr>
          <a:xfrm>
            <a:off x="952392" y="1526208"/>
            <a:ext cx="9963247" cy="1200329"/>
          </a:xfrm>
          <a:prstGeom prst="rect">
            <a:avLst/>
          </a:prstGeom>
        </p:spPr>
        <p:txBody>
          <a:bodyPr wrap="square">
            <a:spAutoFit/>
          </a:bodyPr>
          <a:lstStyle/>
          <a:p>
            <a:r>
              <a:rPr lang="ka-GE" altLang="en-US" sz="2400" dirty="0"/>
              <a:t>სიტუაცია, რომელზეც პოლიტიკა რეაგირებს ხშირად დრამატული მოვლენის მედიისეული გაშუქებით </a:t>
            </a:r>
            <a:r>
              <a:rPr lang="sk-SK" altLang="en-US" sz="2400" dirty="0"/>
              <a:t> </a:t>
            </a:r>
            <a:r>
              <a:rPr lang="ka-GE" altLang="en-US" sz="2400" dirty="0"/>
              <a:t>არის ნაკარნახევი, მაგ.</a:t>
            </a:r>
            <a:endParaRPr lang="sk-SK" altLang="en-US" sz="2400" dirty="0"/>
          </a:p>
          <a:p>
            <a:endParaRPr lang="en-US" sz="2400" dirty="0"/>
          </a:p>
        </p:txBody>
      </p:sp>
    </p:spTree>
    <p:extLst>
      <p:ext uri="{BB962C8B-B14F-4D97-AF65-F5344CB8AC3E}">
        <p14:creationId xmlns:p14="http://schemas.microsoft.com/office/powerpoint/2010/main" val="10002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1D89-EC52-1E40-922D-8677B9F5428D}"/>
              </a:ext>
            </a:extLst>
          </p:cNvPr>
          <p:cNvSpPr>
            <a:spLocks noGrp="1"/>
          </p:cNvSpPr>
          <p:nvPr>
            <p:ph type="title"/>
          </p:nvPr>
        </p:nvSpPr>
        <p:spPr>
          <a:xfrm>
            <a:off x="-380999" y="139840"/>
            <a:ext cx="10515600" cy="1325563"/>
          </a:xfrm>
        </p:spPr>
        <p:txBody>
          <a:bodyPr>
            <a:normAutofit/>
          </a:bodyPr>
          <a:lstStyle/>
          <a:p>
            <a:pPr algn="ctr"/>
            <a:r>
              <a:rPr lang="ka-GE" sz="3600" b="1" dirty="0"/>
              <a:t>ჯგუფური სავარჯიშო: სიტუაციის ანალიზის გამოცდილების გაზიარება</a:t>
            </a:r>
            <a:endParaRPr lang="en-US" sz="3600" b="1" dirty="0"/>
          </a:p>
        </p:txBody>
      </p:sp>
      <p:sp>
        <p:nvSpPr>
          <p:cNvPr id="3" name="Content Placeholder 2">
            <a:extLst>
              <a:ext uri="{FF2B5EF4-FFF2-40B4-BE49-F238E27FC236}">
                <a16:creationId xmlns:a16="http://schemas.microsoft.com/office/drawing/2014/main" id="{2C7C1EE2-EE1D-754A-9AC3-9E53D29FFA30}"/>
              </a:ext>
            </a:extLst>
          </p:cNvPr>
          <p:cNvSpPr>
            <a:spLocks noGrp="1"/>
          </p:cNvSpPr>
          <p:nvPr>
            <p:ph idx="1"/>
          </p:nvPr>
        </p:nvSpPr>
        <p:spPr>
          <a:xfrm>
            <a:off x="838200" y="2011154"/>
            <a:ext cx="10515600" cy="4351338"/>
          </a:xfrm>
        </p:spPr>
        <p:txBody>
          <a:bodyPr>
            <a:normAutofit fontScale="92500" lnSpcReduction="20000"/>
          </a:bodyPr>
          <a:lstStyle/>
          <a:p>
            <a:r>
              <a:rPr lang="ka-GE" sz="3000" dirty="0"/>
              <a:t>ჯგუფებში განიხილეთ:</a:t>
            </a:r>
          </a:p>
          <a:p>
            <a:pPr marL="815975" indent="-508000">
              <a:lnSpc>
                <a:spcPct val="110000"/>
              </a:lnSpc>
              <a:buFont typeface="+mj-lt"/>
              <a:buAutoNum type="arabicPeriod"/>
            </a:pPr>
            <a:r>
              <a:rPr lang="ka-GE" dirty="0"/>
              <a:t>რა ტიპის შეცდომებს, გამოწვევებს და პრობლემებს აწყდებით ხოლმე სტრატეგიის სიტუაციური ანალიზის დაწერისას/გაცნობისას?</a:t>
            </a:r>
          </a:p>
          <a:p>
            <a:pPr marL="815975" indent="-508000">
              <a:lnSpc>
                <a:spcPct val="110000"/>
              </a:lnSpc>
              <a:buFont typeface="+mj-lt"/>
              <a:buAutoNum type="arabicPeriod"/>
            </a:pPr>
            <a:r>
              <a:rPr lang="ka-GE" dirty="0"/>
              <a:t>რას უნდა შეიცავდეს კარგად შესრულებული სიტუაციური ანალიზი?</a:t>
            </a:r>
          </a:p>
          <a:p>
            <a:endParaRPr lang="ka-GE" sz="1000" dirty="0"/>
          </a:p>
          <a:p>
            <a:r>
              <a:rPr lang="ka-GE" sz="3000" dirty="0"/>
              <a:t>ჩაიწერეთ ჯგუფის მოსაზრებები</a:t>
            </a:r>
          </a:p>
          <a:p>
            <a:endParaRPr lang="ka-GE" sz="1000" dirty="0"/>
          </a:p>
          <a:p>
            <a:r>
              <a:rPr lang="ka-GE" sz="3000" dirty="0"/>
              <a:t>აირჩიეთ ჯგუფის წარმომადგენელი და განიხილეთ თქვენი შედეგები აუდიტორიასთან</a:t>
            </a:r>
            <a:endParaRPr lang="en-US" sz="3000" dirty="0"/>
          </a:p>
        </p:txBody>
      </p:sp>
      <p:pic>
        <p:nvPicPr>
          <p:cNvPr id="4" name="Picture 3">
            <a:extLst>
              <a:ext uri="{FF2B5EF4-FFF2-40B4-BE49-F238E27FC236}">
                <a16:creationId xmlns:a16="http://schemas.microsoft.com/office/drawing/2014/main" id="{3EA4BC20-BB9D-4BE5-8B5B-57AFF95C41E4}"/>
              </a:ext>
            </a:extLst>
          </p:cNvPr>
          <p:cNvPicPr>
            <a:picLocks noChangeAspect="1"/>
          </p:cNvPicPr>
          <p:nvPr/>
        </p:nvPicPr>
        <p:blipFill>
          <a:blip r:embed="rId3"/>
          <a:stretch>
            <a:fillRect/>
          </a:stretch>
        </p:blipFill>
        <p:spPr>
          <a:xfrm>
            <a:off x="9137027" y="887897"/>
            <a:ext cx="3043268" cy="1335600"/>
          </a:xfrm>
          <a:prstGeom prst="rect">
            <a:avLst/>
          </a:prstGeom>
        </p:spPr>
      </p:pic>
    </p:spTree>
    <p:extLst>
      <p:ext uri="{BB962C8B-B14F-4D97-AF65-F5344CB8AC3E}">
        <p14:creationId xmlns:p14="http://schemas.microsoft.com/office/powerpoint/2010/main" val="150054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418B2-11C4-CF47-A11E-C8806372C202}"/>
              </a:ext>
            </a:extLst>
          </p:cNvPr>
          <p:cNvSpPr txBox="1"/>
          <p:nvPr/>
        </p:nvSpPr>
        <p:spPr>
          <a:xfrm>
            <a:off x="1968674" y="-17312"/>
            <a:ext cx="8254651" cy="1384995"/>
          </a:xfrm>
          <a:prstGeom prst="rect">
            <a:avLst/>
          </a:prstGeom>
          <a:noFill/>
        </p:spPr>
        <p:txBody>
          <a:bodyPr wrap="square" rtlCol="0">
            <a:spAutoFit/>
          </a:bodyPr>
          <a:lstStyle/>
          <a:p>
            <a:pPr algn="ctr"/>
            <a:r>
              <a:rPr lang="ka-GE" sz="2800" b="1" dirty="0">
                <a:cs typeface="Times New Roman"/>
              </a:rPr>
              <a:t>სახელმძღვანელოს მოთხოვნები: სიტუაციის ანალიზი </a:t>
            </a:r>
            <a:r>
              <a:rPr lang="ka-GE" sz="2800" b="1" dirty="0"/>
              <a:t>*</a:t>
            </a:r>
            <a:endParaRPr lang="en-US" sz="2800" dirty="0"/>
          </a:p>
          <a:p>
            <a:pPr algn="ctr"/>
            <a:endParaRPr lang="en-GB" sz="2800" dirty="0"/>
          </a:p>
        </p:txBody>
      </p:sp>
      <p:sp>
        <p:nvSpPr>
          <p:cNvPr id="5" name="TextBox 4">
            <a:extLst>
              <a:ext uri="{FF2B5EF4-FFF2-40B4-BE49-F238E27FC236}">
                <a16:creationId xmlns:a16="http://schemas.microsoft.com/office/drawing/2014/main" id="{CEA34C2B-C8D9-43F1-ACD1-42D93FEA31EE}"/>
              </a:ext>
            </a:extLst>
          </p:cNvPr>
          <p:cNvSpPr txBox="1"/>
          <p:nvPr/>
        </p:nvSpPr>
        <p:spPr>
          <a:xfrm>
            <a:off x="633046" y="6370419"/>
            <a:ext cx="11163719" cy="338554"/>
          </a:xfrm>
          <a:prstGeom prst="rect">
            <a:avLst/>
          </a:prstGeom>
          <a:noFill/>
        </p:spPr>
        <p:txBody>
          <a:bodyPr wrap="square" rtlCol="0">
            <a:spAutoFit/>
          </a:bodyPr>
          <a:lstStyle/>
          <a:p>
            <a:r>
              <a:rPr lang="en-US" sz="1600" dirty="0"/>
              <a:t>*</a:t>
            </a:r>
            <a:r>
              <a:rPr lang="ka-GE" sz="1600" dirty="0"/>
              <a:t>წყარო</a:t>
            </a:r>
            <a:r>
              <a:rPr lang="en-US" sz="1600" dirty="0"/>
              <a:t>: </a:t>
            </a:r>
            <a:r>
              <a:rPr lang="ka-GE" sz="1600" dirty="0"/>
              <a:t>პოლიტიკის დაგეგმვის, მონიტორინგისა და შეფასების სახელმძღვანელო, 2020 წ.</a:t>
            </a:r>
            <a:endParaRPr lang="en-US" sz="1600" dirty="0"/>
          </a:p>
        </p:txBody>
      </p:sp>
      <p:pic>
        <p:nvPicPr>
          <p:cNvPr id="6" name="Picture 5">
            <a:extLst>
              <a:ext uri="{FF2B5EF4-FFF2-40B4-BE49-F238E27FC236}">
                <a16:creationId xmlns:a16="http://schemas.microsoft.com/office/drawing/2014/main" id="{C8BDD367-12F7-48BB-B1D3-DE6A003B2A76}"/>
              </a:ext>
            </a:extLst>
          </p:cNvPr>
          <p:cNvPicPr>
            <a:picLocks noChangeAspect="1"/>
          </p:cNvPicPr>
          <p:nvPr/>
        </p:nvPicPr>
        <p:blipFill>
          <a:blip r:embed="rId2"/>
          <a:stretch>
            <a:fillRect/>
          </a:stretch>
        </p:blipFill>
        <p:spPr>
          <a:xfrm>
            <a:off x="1524000" y="1036320"/>
            <a:ext cx="9204960" cy="4734560"/>
          </a:xfrm>
          <a:prstGeom prst="rect">
            <a:avLst/>
          </a:prstGeom>
        </p:spPr>
      </p:pic>
    </p:spTree>
    <p:extLst>
      <p:ext uri="{BB962C8B-B14F-4D97-AF65-F5344CB8AC3E}">
        <p14:creationId xmlns:p14="http://schemas.microsoft.com/office/powerpoint/2010/main" val="8208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algn="just">
              <a:lnSpc>
                <a:spcPct val="100000"/>
              </a:lnSpc>
              <a:spcBef>
                <a:spcPts val="0"/>
              </a:spcBef>
              <a:spcAft>
                <a:spcPts val="1200"/>
              </a:spcAft>
            </a:pPr>
            <a:r>
              <a:rPr lang="ka-GE" sz="2600" dirty="0"/>
              <a:t>პრობლემა უნდა იქნეს შესწავლილი და დადასტურებული </a:t>
            </a:r>
            <a:r>
              <a:rPr lang="ka-GE" sz="2600" b="1" dirty="0"/>
              <a:t>ემპირიულად</a:t>
            </a:r>
            <a:r>
              <a:rPr lang="ka-GE" sz="2600" dirty="0"/>
              <a:t> ანუ ფაქტებზე და მონაცემებზე დაყრდნობით</a:t>
            </a:r>
          </a:p>
          <a:p>
            <a:pPr algn="just">
              <a:lnSpc>
                <a:spcPct val="100000"/>
              </a:lnSpc>
              <a:spcBef>
                <a:spcPts val="0"/>
              </a:spcBef>
              <a:spcAft>
                <a:spcPts val="1200"/>
              </a:spcAft>
            </a:pPr>
            <a:r>
              <a:rPr lang="ka-GE" sz="2600" dirty="0"/>
              <a:t>ჩანდეს </a:t>
            </a:r>
            <a:r>
              <a:rPr lang="ka-GE" sz="2600" b="1" dirty="0"/>
              <a:t>ძირითადი პრობლემები, </a:t>
            </a:r>
            <a:r>
              <a:rPr lang="ka-GE" sz="2600" dirty="0"/>
              <a:t>მათი </a:t>
            </a:r>
            <a:r>
              <a:rPr lang="ka-GE" sz="2600" b="1" dirty="0"/>
              <a:t>გამომწვევი ფაქტორები </a:t>
            </a:r>
            <a:r>
              <a:rPr lang="ka-GE" sz="2600" dirty="0"/>
              <a:t>და</a:t>
            </a:r>
            <a:r>
              <a:rPr lang="ka-GE" sz="2600" b="1" dirty="0"/>
              <a:t> უარყოფითი შედეგები</a:t>
            </a:r>
            <a:r>
              <a:rPr lang="ka-GE" sz="2600" dirty="0"/>
              <a:t>, გამყარებული შესაბამისი მონაცემებით </a:t>
            </a:r>
            <a:endParaRPr lang="ka-GE" altLang="en-US" sz="2600" dirty="0"/>
          </a:p>
          <a:p>
            <a:pPr algn="just">
              <a:lnSpc>
                <a:spcPct val="100000"/>
              </a:lnSpc>
              <a:spcBef>
                <a:spcPts val="0"/>
              </a:spcBef>
              <a:spcAft>
                <a:spcPts val="1200"/>
              </a:spcAft>
            </a:pPr>
            <a:r>
              <a:rPr lang="ka-GE" sz="2600" dirty="0"/>
              <a:t>სიტუაციის ანალიზს საფუძვლად უნდა დაედოს </a:t>
            </a:r>
            <a:r>
              <a:rPr lang="ka-GE" sz="2600" b="1" dirty="0"/>
              <a:t>წინა სტრატეგიის </a:t>
            </a:r>
            <a:r>
              <a:rPr lang="ka-GE" sz="2600" dirty="0"/>
              <a:t>(არსებობის შემთხვევაში)</a:t>
            </a:r>
            <a:r>
              <a:rPr lang="ka-GE" sz="2600" b="1" dirty="0"/>
              <a:t> შეფასება.</a:t>
            </a:r>
            <a:r>
              <a:rPr lang="ka-GE" sz="2600" dirty="0"/>
              <a:t> </a:t>
            </a:r>
          </a:p>
          <a:p>
            <a:pPr algn="just">
              <a:lnSpc>
                <a:spcPct val="100000"/>
              </a:lnSpc>
              <a:spcBef>
                <a:spcPts val="0"/>
              </a:spcBef>
              <a:spcAft>
                <a:spcPts val="1200"/>
              </a:spcAft>
            </a:pPr>
            <a:r>
              <a:rPr lang="ka-GE" sz="2600" dirty="0"/>
              <a:t>შესაძლებელია ასევე ჩატარდეს სრულყოფილი </a:t>
            </a:r>
            <a:r>
              <a:rPr lang="ka-GE" sz="2600" b="1" dirty="0"/>
              <a:t>საბაზისო კვლევა </a:t>
            </a:r>
            <a:r>
              <a:rPr lang="ka-GE" sz="2600" dirty="0"/>
              <a:t>და აისახოს </a:t>
            </a:r>
            <a:r>
              <a:rPr lang="ka-GE" sz="2600" b="1" dirty="0"/>
              <a:t>ძირითადი მიგნებები</a:t>
            </a:r>
            <a:r>
              <a:rPr lang="ka-GE" sz="2600" dirty="0"/>
              <a:t>. </a:t>
            </a:r>
          </a:p>
          <a:p>
            <a:pPr algn="just">
              <a:lnSpc>
                <a:spcPct val="100000"/>
              </a:lnSpc>
              <a:spcBef>
                <a:spcPts val="0"/>
              </a:spcBef>
              <a:spcAft>
                <a:spcPts val="1200"/>
              </a:spcAft>
            </a:pPr>
            <a:r>
              <a:rPr lang="ka-GE" sz="2600" dirty="0"/>
              <a:t>საბაზისო კვლევ(ებ)ის მონაცემები გამოდგება როგორც </a:t>
            </a:r>
            <a:r>
              <a:rPr lang="ka-GE" sz="2600" b="1" dirty="0"/>
              <a:t>საბაზისო</a:t>
            </a:r>
            <a:r>
              <a:rPr lang="ka-GE" sz="2600" dirty="0"/>
              <a:t> </a:t>
            </a:r>
            <a:r>
              <a:rPr lang="ka-GE" sz="2600" b="1" dirty="0"/>
              <a:t>ინდიკატორები</a:t>
            </a:r>
            <a:endParaRPr lang="ka-GE"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15663"/>
          </a:xfrm>
          <a:prstGeom prst="rect">
            <a:avLst/>
          </a:prstGeom>
        </p:spPr>
        <p:txBody>
          <a:bodyPr wrap="square">
            <a:spAutoFit/>
          </a:bodyPr>
          <a:lstStyle/>
          <a:p>
            <a:pPr algn="ctr"/>
            <a:r>
              <a:rPr lang="ka-GE" altLang="en-US" sz="3200" b="1" dirty="0"/>
              <a:t>სიტუაციის ანალიზი</a:t>
            </a:r>
          </a:p>
          <a:p>
            <a:pPr algn="ctr"/>
            <a:r>
              <a:rPr lang="ka-GE" sz="2800" b="1" dirty="0"/>
              <a:t>პრობლემის ემპირიულად შესწავლა</a:t>
            </a:r>
            <a:endParaRPr lang="en-US" sz="28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8</a:t>
            </a:fld>
            <a:endParaRPr lang="en-US"/>
          </a:p>
        </p:txBody>
      </p:sp>
    </p:spTree>
    <p:extLst>
      <p:ext uri="{BB962C8B-B14F-4D97-AF65-F5344CB8AC3E}">
        <p14:creationId xmlns:p14="http://schemas.microsoft.com/office/powerpoint/2010/main" val="25203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marL="0" indent="0" algn="just">
              <a:lnSpc>
                <a:spcPct val="100000"/>
              </a:lnSpc>
              <a:spcBef>
                <a:spcPts val="0"/>
              </a:spcBef>
              <a:spcAft>
                <a:spcPts val="1200"/>
              </a:spcAft>
              <a:buNone/>
            </a:pPr>
            <a:r>
              <a:rPr lang="ka-GE" altLang="en-US" sz="2600" dirty="0"/>
              <a:t>საჭიროა შემდეგი ტიპის მონაცემები:</a:t>
            </a:r>
          </a:p>
          <a:p>
            <a:pPr marL="0" indent="0" algn="just">
              <a:lnSpc>
                <a:spcPct val="100000"/>
              </a:lnSpc>
              <a:spcBef>
                <a:spcPts val="0"/>
              </a:spcBef>
              <a:spcAft>
                <a:spcPts val="1200"/>
              </a:spcAft>
              <a:buNone/>
            </a:pPr>
            <a:endParaRPr lang="ka-GE" altLang="en-US" sz="2600" dirty="0"/>
          </a:p>
          <a:p>
            <a:pPr algn="just">
              <a:lnSpc>
                <a:spcPct val="100000"/>
              </a:lnSpc>
              <a:spcBef>
                <a:spcPts val="0"/>
              </a:spcBef>
              <a:spcAft>
                <a:spcPts val="1200"/>
              </a:spcAft>
            </a:pPr>
            <a:r>
              <a:rPr lang="ka-GE" altLang="en-US" sz="2600" dirty="0"/>
              <a:t>რეგულარულად შეგროვებული მონაცემები (ანგარიშები, ოფიციალური დოკუმენტები, მონიტორინგის ანალიზები)</a:t>
            </a:r>
          </a:p>
          <a:p>
            <a:pPr algn="just">
              <a:lnSpc>
                <a:spcPct val="100000"/>
              </a:lnSpc>
              <a:spcBef>
                <a:spcPts val="0"/>
              </a:spcBef>
              <a:spcAft>
                <a:spcPts val="1200"/>
              </a:spcAft>
            </a:pPr>
            <a:r>
              <a:rPr lang="ka-GE" altLang="en-US" sz="2600" dirty="0"/>
              <a:t>ინდიკატორები (იხ. მოდული 5)</a:t>
            </a:r>
            <a:endParaRPr lang="sk-SK" altLang="en-US" sz="2600" dirty="0"/>
          </a:p>
          <a:p>
            <a:pPr algn="just" eaLnBrk="1" hangingPunct="1">
              <a:lnSpc>
                <a:spcPct val="100000"/>
              </a:lnSpc>
              <a:spcBef>
                <a:spcPts val="0"/>
              </a:spcBef>
              <a:spcAft>
                <a:spcPts val="1200"/>
              </a:spcAft>
            </a:pPr>
            <a:r>
              <a:rPr lang="ka-GE" altLang="en-US" sz="2600" dirty="0"/>
              <a:t>სიმპტომების</a:t>
            </a:r>
            <a:r>
              <a:rPr lang="en-US" altLang="en-US" sz="2600" dirty="0"/>
              <a:t>, </a:t>
            </a:r>
            <a:r>
              <a:rPr lang="ka-GE" altLang="en-US" sz="2600" dirty="0"/>
              <a:t>ტენდეციების, პრობლემის მასშტაბის, კონტექსტის</a:t>
            </a:r>
            <a:r>
              <a:rPr lang="en-US" altLang="en-US" sz="2600" dirty="0"/>
              <a:t> </a:t>
            </a:r>
            <a:r>
              <a:rPr lang="ka-GE" altLang="en-US" sz="2600" dirty="0"/>
              <a:t>ანალიზი; </a:t>
            </a:r>
          </a:p>
          <a:p>
            <a:pPr algn="just" eaLnBrk="1" hangingPunct="1">
              <a:lnSpc>
                <a:spcPct val="100000"/>
              </a:lnSpc>
              <a:spcBef>
                <a:spcPts val="0"/>
              </a:spcBef>
              <a:spcAft>
                <a:spcPts val="1200"/>
              </a:spcAft>
            </a:pPr>
            <a:r>
              <a:rPr lang="ka-GE" altLang="en-US" sz="2600" dirty="0"/>
              <a:t>კონსულტაციები, კვლევა, შედარებითი მაგალითები, სტანდარტები</a:t>
            </a:r>
            <a:endParaRPr lang="en-US" altLang="en-US" sz="2600" dirty="0"/>
          </a:p>
          <a:p>
            <a:pPr algn="just" eaLnBrk="1" hangingPunct="1">
              <a:lnSpc>
                <a:spcPct val="100000"/>
              </a:lnSpc>
              <a:spcBef>
                <a:spcPts val="0"/>
              </a:spcBef>
              <a:spcAft>
                <a:spcPts val="1200"/>
              </a:spcAft>
            </a:pPr>
            <a:r>
              <a:rPr lang="ka-GE" altLang="en-US" sz="2600" dirty="0"/>
              <a:t>მიზეზშედეგობრივი კავშირები სიმპტომებსა/შედეგებსა და ფაქტორებს/მიზეზებს შორის</a:t>
            </a: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77218"/>
          </a:xfrm>
          <a:prstGeom prst="rect">
            <a:avLst/>
          </a:prstGeom>
        </p:spPr>
        <p:txBody>
          <a:bodyPr wrap="square">
            <a:spAutoFit/>
          </a:bodyPr>
          <a:lstStyle/>
          <a:p>
            <a:pPr algn="ctr"/>
            <a:r>
              <a:rPr lang="ka-GE" altLang="en-US" sz="3200" b="1" dirty="0"/>
              <a:t>სიტუაციის ანალიზი</a:t>
            </a:r>
          </a:p>
          <a:p>
            <a:pPr algn="ctr"/>
            <a:r>
              <a:rPr lang="ka-GE" sz="3200" b="1" dirty="0"/>
              <a:t>პრობლემის ემპირიულად შესწავლა</a:t>
            </a:r>
            <a:endParaRPr lang="en-US" sz="32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9</a:t>
            </a:fld>
            <a:endParaRPr lang="en-US"/>
          </a:p>
        </p:txBody>
      </p:sp>
    </p:spTree>
    <p:extLst>
      <p:ext uri="{BB962C8B-B14F-4D97-AF65-F5344CB8AC3E}">
        <p14:creationId xmlns:p14="http://schemas.microsoft.com/office/powerpoint/2010/main" val="405220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11677</TotalTime>
  <Words>2506</Words>
  <Application>Microsoft Office PowerPoint</Application>
  <PresentationFormat>Widescreen</PresentationFormat>
  <Paragraphs>422</Paragraphs>
  <Slides>31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DumbaNusx</vt:lpstr>
      <vt:lpstr>Sylfaen</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ჯგუფური სავარჯიშო: სიტუაციის ანალიზის გამოცდილების გაზიარება</vt:lpstr>
      <vt:lpstr>PowerPoint Presentation</vt:lpstr>
      <vt:lpstr>PowerPoint Presentation</vt:lpstr>
      <vt:lpstr>PowerPoint Presentation</vt:lpstr>
      <vt:lpstr>სიტუაციის ანალიზი*   პრობლემის იდენტიფიცირება ემპირიულ მონაცემებზე დაყრდნობით</vt:lpstr>
      <vt:lpstr>მონაცემთა წყაროები სიტუაციის ანალიზისთვის - ძლიერი და სუსტი მხარეები </vt:lpstr>
      <vt:lpstr>ქეისი: საქართველოს სტრატეგიის სიტუაციის ანალიზი</vt:lpstr>
      <vt:lpstr>პრობლემის ხის ანალიზი</vt:lpstr>
      <vt:lpstr>პრობლემის ხის ანალიზი</vt:lpstr>
      <vt:lpstr>როგორ გამოიყურება პრობლემის ხე?</vt:lpstr>
      <vt:lpstr>პრობლემის ხე – რეგულირების გავლენის შეფასების (RIA) მაგალითი</vt:lpstr>
      <vt:lpstr>პრობლემის ხე – შინამეურნეობების მიერ ნარჩენების გადამუშავების (რეციკლირების) მაგალითი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პრობლემა</vt:lpstr>
      <vt:lpstr>PowerPoint Presentation</vt:lpstr>
      <vt:lpstr>PowerPoint Presentation</vt:lpstr>
      <vt:lpstr>PowerPoint Presentation</vt:lpstr>
      <vt:lpstr>PowerPoint Presentation</vt:lpstr>
      <vt:lpstr>PowerPoint Presentation</vt:lpstr>
      <vt:lpstr>ქეისი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Davies</dc:creator>
  <cp:lastModifiedBy>Nani Macharashvili</cp:lastModifiedBy>
  <cp:revision>392</cp:revision>
  <dcterms:created xsi:type="dcterms:W3CDTF">2017-09-15T13:30:10Z</dcterms:created>
  <dcterms:modified xsi:type="dcterms:W3CDTF">2020-02-13T02:01:17Z</dcterms:modified>
</cp:coreProperties>
</file>