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7" r:id="rId5"/>
    <p:sldId id="268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4" autoAdjust="0"/>
    <p:restoredTop sz="94660"/>
  </p:normalViewPr>
  <p:slideViewPr>
    <p:cSldViewPr snapToGrid="0">
      <p:cViewPr>
        <p:scale>
          <a:sx n="100" d="100"/>
          <a:sy n="100" d="100"/>
        </p:scale>
        <p:origin x="-18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B874-E53C-42B9-98BA-0781B387246C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02F4-45D7-406A-9C33-75238E131A1E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E011-4F7D-42D0-82E1-078A40B76F01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88268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71FE-0FCC-47A4-B218-06AF00AFA70F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C22A-A385-4013-8BC3-1C712ED98224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D7-DDC2-4E28-B80E-11B3368F8846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2D6B-0F0F-41E5-8A0F-FC2D7E2110E0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1A38-D70F-41CF-857C-945C6FF6B07D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96DC-D1E7-4668-A471-A46ECA2AE34F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CC444FFE-4BDB-4301-83D8-FE8B25E7CF5A}" type="datetime1">
              <a:rPr lang="en-US" smtClean="0"/>
              <a:t>2/20/2019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99" y="261254"/>
            <a:ext cx="11358623" cy="3708862"/>
          </a:xfrm>
        </p:spPr>
        <p:txBody>
          <a:bodyPr>
            <a:normAutofit/>
          </a:bodyPr>
          <a:lstStyle/>
          <a:p>
            <a:r>
              <a:rPr lang="ka-GE" sz="3600" dirty="0" smtClean="0"/>
              <a:t>საქართველო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ka-GE" sz="4800" dirty="0" smtClean="0"/>
              <a:t>ტუბერკულოზთან დაკავ</a:t>
            </a:r>
            <a:r>
              <a:rPr lang="ka-GE" sz="4800" dirty="0"/>
              <a:t>შ</a:t>
            </a:r>
            <a:r>
              <a:rPr lang="ka-GE" sz="4800" dirty="0" smtClean="0"/>
              <a:t>ირებული სამედიცინო მომსახურების მიწოდების მოდელი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5088064"/>
            <a:ext cx="8229600" cy="1371600"/>
          </a:xfrm>
        </p:spPr>
        <p:txBody>
          <a:bodyPr/>
          <a:lstStyle/>
          <a:p>
            <a:r>
              <a:rPr lang="en-US" dirty="0" smtClean="0"/>
              <a:t>2017</a:t>
            </a:r>
            <a:r>
              <a:rPr lang="ka-GE" dirty="0" smtClean="0"/>
              <a:t> წლის 23 მაისი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4714"/>
            <a:ext cx="11397341" cy="588736"/>
          </a:xfrm>
        </p:spPr>
        <p:txBody>
          <a:bodyPr>
            <a:noAutofit/>
          </a:bodyPr>
          <a:lstStyle/>
          <a:p>
            <a:r>
              <a:rPr lang="ka-GE" sz="2400" dirty="0" smtClean="0"/>
              <a:t>ნაბიჯი</a:t>
            </a:r>
            <a:r>
              <a:rPr lang="en-US" sz="2400" dirty="0" smtClean="0"/>
              <a:t> </a:t>
            </a:r>
            <a:r>
              <a:rPr lang="en-US" sz="2400" dirty="0"/>
              <a:t>3. </a:t>
            </a:r>
            <a:r>
              <a:rPr lang="ka-GE" sz="2400" dirty="0" smtClean="0"/>
              <a:t>სრული ბაქტერიოლოგიური გამოკვლევა ტუბერკულოზის და რეზისტენტობის დასადგენად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184743"/>
              </p:ext>
            </p:extLst>
          </p:nvPr>
        </p:nvGraphicFramePr>
        <p:xfrm>
          <a:off x="279400" y="1212850"/>
          <a:ext cx="11722099" cy="530224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463800">
                  <a:extLst>
                    <a:ext uri="{9D8B030D-6E8A-4147-A177-3AD203B41FA5}">
                      <a16:colId xmlns:a16="http://schemas.microsoft.com/office/drawing/2014/main" xmlns="" val="3521096825"/>
                    </a:ext>
                  </a:extLst>
                </a:gridCol>
                <a:gridCol w="9258299">
                  <a:extLst>
                    <a:ext uri="{9D8B030D-6E8A-4147-A177-3AD203B41FA5}">
                      <a16:colId xmlns:a16="http://schemas.microsoft.com/office/drawing/2014/main" xmlns="" val="3555930835"/>
                    </a:ext>
                  </a:extLst>
                </a:gridCol>
              </a:tblGrid>
              <a:tr h="1298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რა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ნაცხის მიკროსკოპია  </a:t>
                      </a:r>
                      <a:r>
                        <a:rPr lang="en-US" sz="1600" b="0" dirty="0">
                          <a:effectLst/>
                        </a:rPr>
                        <a:t>		</a:t>
                      </a:r>
                      <a:r>
                        <a:rPr lang="ka-GE" sz="1600" b="0" dirty="0" smtClean="0">
                          <a:effectLst/>
                        </a:rPr>
                        <a:t>                               </a:t>
                      </a:r>
                      <a:r>
                        <a:rPr lang="en-US" sz="1600" b="0" dirty="0" smtClean="0">
                          <a:effectLst/>
                        </a:rPr>
                        <a:t>- </a:t>
                      </a:r>
                      <a:r>
                        <a:rPr lang="ka-GE" sz="1600" b="0" dirty="0" smtClean="0">
                          <a:effectLst/>
                        </a:rPr>
                        <a:t>შტამის იდენტიფიკაცია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სწრაფი ტესტი</a:t>
                      </a:r>
                      <a:r>
                        <a:rPr lang="en-US" sz="1600" b="0" dirty="0" smtClean="0">
                          <a:effectLst/>
                        </a:rPr>
                        <a:t> </a:t>
                      </a:r>
                      <a:r>
                        <a:rPr lang="ka-GE" sz="1600" b="0" dirty="0" smtClean="0">
                          <a:effectLst/>
                        </a:rPr>
                        <a:t>მგრძნობელობაზე (</a:t>
                      </a:r>
                      <a:r>
                        <a:rPr lang="en-US" sz="1600" b="0" dirty="0" smtClean="0">
                          <a:effectLst/>
                        </a:rPr>
                        <a:t>MTB </a:t>
                      </a:r>
                      <a:r>
                        <a:rPr lang="ka-GE" sz="1600" b="0" dirty="0" smtClean="0">
                          <a:effectLst/>
                        </a:rPr>
                        <a:t>და</a:t>
                      </a:r>
                      <a:r>
                        <a:rPr lang="en-US" sz="1600" b="0" dirty="0" smtClean="0">
                          <a:effectLst/>
                        </a:rPr>
                        <a:t> RR</a:t>
                      </a:r>
                      <a:r>
                        <a:rPr lang="ka-GE" sz="1600" b="0" dirty="0" smtClean="0">
                          <a:effectLst/>
                        </a:rPr>
                        <a:t>)           </a:t>
                      </a:r>
                      <a:r>
                        <a:rPr lang="en-US" sz="1600" b="0" dirty="0" smtClean="0">
                          <a:effectLst/>
                        </a:rPr>
                        <a:t>- </a:t>
                      </a:r>
                      <a:r>
                        <a:rPr lang="ka-GE" sz="1600" b="0" dirty="0" smtClean="0">
                          <a:effectLst/>
                        </a:rPr>
                        <a:t>მგრძნობელობა პირველი და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                                                                                                          მეორე რიგის წამლებზე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600" b="0" dirty="0" smtClean="0">
                          <a:effectLst/>
                        </a:rPr>
                        <a:t>შტამის გამოყოფა </a:t>
                      </a:r>
                      <a:r>
                        <a:rPr lang="en-US" sz="1600" b="0" dirty="0" smtClean="0">
                          <a:effectLst/>
                        </a:rPr>
                        <a:t>(</a:t>
                      </a:r>
                      <a:r>
                        <a:rPr lang="ka-GE" sz="1600" b="0" dirty="0" smtClean="0">
                          <a:effectLst/>
                        </a:rPr>
                        <a:t>კულტურა</a:t>
                      </a:r>
                      <a:r>
                        <a:rPr lang="en-US" sz="1600" b="0" dirty="0" smtClean="0">
                          <a:effectLst/>
                        </a:rPr>
                        <a:t>)</a:t>
                      </a:r>
                      <a:endParaRPr lang="en-US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44281003"/>
                  </a:ext>
                </a:extLst>
              </a:tr>
              <a:tr h="1298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როგორ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ტბ ლაბორანტი</a:t>
                      </a:r>
                      <a:r>
                        <a:rPr lang="en-US" sz="1600" b="0" dirty="0">
                          <a:effectLst/>
                        </a:rPr>
                        <a:t>		</a:t>
                      </a:r>
                      <a:r>
                        <a:rPr lang="ka-GE" sz="1600" b="0" dirty="0" smtClean="0">
                          <a:effectLst/>
                        </a:rPr>
                        <a:t>                  </a:t>
                      </a:r>
                      <a:r>
                        <a:rPr lang="en-US" sz="1600" b="0" dirty="0" smtClean="0">
                          <a:effectLst/>
                        </a:rPr>
                        <a:t>- </a:t>
                      </a:r>
                      <a:r>
                        <a:rPr lang="ka-GE" sz="1600" b="0" dirty="0" smtClean="0">
                          <a:effectLst/>
                        </a:rPr>
                        <a:t>ავტომატიზებული</a:t>
                      </a:r>
                      <a:r>
                        <a:rPr lang="en-US" sz="1600" b="0" dirty="0" smtClean="0">
                          <a:effectLst/>
                        </a:rPr>
                        <a:t> </a:t>
                      </a:r>
                      <a:r>
                        <a:rPr lang="en-US" sz="1600" b="0" dirty="0">
                          <a:effectLst/>
                        </a:rPr>
                        <a:t>MGIT </a:t>
                      </a:r>
                      <a:r>
                        <a:rPr lang="ka-GE" sz="1600" b="0" dirty="0" smtClean="0">
                          <a:effectLst/>
                        </a:rPr>
                        <a:t>ტექნოლოგია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en-US" sz="1600" b="0" dirty="0" err="1" smtClean="0">
                          <a:effectLst/>
                        </a:rPr>
                        <a:t>Xpert</a:t>
                      </a:r>
                      <a:r>
                        <a:rPr lang="en-US" sz="1600" b="0" dirty="0" smtClean="0">
                          <a:effectLst/>
                        </a:rPr>
                        <a:t> MTB/RIF </a:t>
                      </a:r>
                      <a:r>
                        <a:rPr lang="ka-GE" sz="1600" b="0" dirty="0" smtClean="0">
                          <a:effectLst/>
                        </a:rPr>
                        <a:t>ტექნოლოგია</a:t>
                      </a:r>
                      <a:r>
                        <a:rPr lang="en-US" sz="1600" b="0" dirty="0">
                          <a:effectLst/>
                        </a:rPr>
                        <a:t>	</a:t>
                      </a:r>
                      <a:r>
                        <a:rPr lang="en-US" sz="1600" b="0" dirty="0" smtClean="0">
                          <a:effectLst/>
                        </a:rPr>
                        <a:t>- </a:t>
                      </a:r>
                      <a:r>
                        <a:rPr lang="en-US" sz="1600" b="0" dirty="0">
                          <a:effectLst/>
                        </a:rPr>
                        <a:t>LPA </a:t>
                      </a:r>
                      <a:r>
                        <a:rPr lang="ka-GE" sz="1600" b="0" dirty="0" smtClean="0">
                          <a:effectLst/>
                        </a:rPr>
                        <a:t>ტექნოლოგია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კულტურა და </a:t>
                      </a:r>
                      <a:r>
                        <a:rPr lang="en-US" sz="1600" b="0" dirty="0" smtClean="0">
                          <a:effectLst/>
                        </a:rPr>
                        <a:t>DST </a:t>
                      </a:r>
                      <a:r>
                        <a:rPr lang="ka-GE" sz="1600" b="0" dirty="0" smtClean="0">
                          <a:effectLst/>
                        </a:rPr>
                        <a:t>მყარ</a:t>
                      </a:r>
                      <a:r>
                        <a:rPr lang="ka-GE" sz="1600" b="0" baseline="0" dirty="0" smtClean="0">
                          <a:effectLst/>
                        </a:rPr>
                        <a:t> ნიადაგზე</a:t>
                      </a:r>
                      <a:r>
                        <a:rPr lang="en-US" sz="1600" b="0" dirty="0">
                          <a:effectLst/>
                        </a:rPr>
                        <a:t>	- </a:t>
                      </a:r>
                      <a:r>
                        <a:rPr lang="ka-GE" sz="1600" b="0" dirty="0" smtClean="0">
                          <a:effectLst/>
                        </a:rPr>
                        <a:t>ზოგადი ლაბორატორიული აღჭურვილობა</a:t>
                      </a:r>
                      <a:endParaRPr lang="en-US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9591107"/>
                  </a:ext>
                </a:extLst>
              </a:tr>
              <a:tr h="499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სად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600" b="0" dirty="0" smtClean="0">
                          <a:effectLst/>
                        </a:rPr>
                        <a:t>ტბ რეფერენს ლაბორატორია</a:t>
                      </a:r>
                      <a:endParaRPr lang="en-US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9277463"/>
                  </a:ext>
                </a:extLst>
              </a:tr>
              <a:tr h="853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ვინ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600" b="0" dirty="0" smtClean="0">
                          <a:effectLst/>
                        </a:rPr>
                        <a:t>ექიმი ლაბორანტები</a:t>
                      </a:r>
                      <a:r>
                        <a:rPr lang="ka-GE" sz="1600" b="0" baseline="0" dirty="0" smtClean="0">
                          <a:effectLst/>
                        </a:rPr>
                        <a:t> </a:t>
                      </a:r>
                      <a:r>
                        <a:rPr lang="en-US" sz="1600" b="0" dirty="0" smtClean="0">
                          <a:effectLst/>
                        </a:rPr>
                        <a:t>(</a:t>
                      </a:r>
                      <a:r>
                        <a:rPr lang="ka-GE" sz="1600" b="0" dirty="0" smtClean="0">
                          <a:effectLst/>
                        </a:rPr>
                        <a:t>ბაქტერიოლოგები</a:t>
                      </a:r>
                      <a:r>
                        <a:rPr lang="en-US" sz="1600" b="0" dirty="0" smtClean="0">
                          <a:effectLst/>
                        </a:rPr>
                        <a:t>)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600" b="0" dirty="0" smtClean="0">
                          <a:effectLst/>
                        </a:rPr>
                        <a:t>ლაბორანტები</a:t>
                      </a:r>
                      <a:endParaRPr lang="en-US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44845357"/>
                  </a:ext>
                </a:extLst>
              </a:tr>
              <a:tr h="853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რამდენი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600" b="0" dirty="0" smtClean="0">
                          <a:effectLst/>
                        </a:rPr>
                        <a:t>გლობალური ბიუჯეტი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600" b="0" dirty="0" smtClean="0">
                          <a:effectLst/>
                        </a:rPr>
                        <a:t>ტესტების</a:t>
                      </a:r>
                      <a:r>
                        <a:rPr lang="ka-GE" sz="1600" b="0" baseline="0" dirty="0" smtClean="0">
                          <a:effectLst/>
                        </a:rPr>
                        <a:t> რეოდენობის მიხედვით</a:t>
                      </a:r>
                      <a:endParaRPr lang="en-US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56328744"/>
                  </a:ext>
                </a:extLst>
              </a:tr>
              <a:tr h="499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ვის</a:t>
                      </a:r>
                      <a:r>
                        <a:rPr lang="ka-GE" sz="1800" baseline="0" dirty="0" smtClean="0">
                          <a:effectLst/>
                        </a:rPr>
                        <a:t> მიერ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სახელმწიფო ბიუჯეტი</a:t>
                      </a:r>
                      <a:r>
                        <a:rPr lang="en-US" sz="1600" b="0" dirty="0" smtClean="0">
                          <a:effectLst/>
                        </a:rPr>
                        <a:t>/ </a:t>
                      </a:r>
                      <a:r>
                        <a:rPr lang="ka-GE" sz="1600" b="0" dirty="0" smtClean="0">
                          <a:effectLst/>
                        </a:rPr>
                        <a:t>დკსჯეც</a:t>
                      </a:r>
                      <a:r>
                        <a:rPr lang="en-US" sz="1600" b="0" dirty="0" smtClean="0">
                          <a:effectLst/>
                        </a:rPr>
                        <a:t> (</a:t>
                      </a:r>
                      <a:r>
                        <a:rPr lang="ka-GE" sz="1600" b="0" dirty="0" smtClean="0">
                          <a:effectLst/>
                        </a:rPr>
                        <a:t>ვერტიკალური პროგრამა</a:t>
                      </a:r>
                      <a:r>
                        <a:rPr lang="en-US" sz="1600" b="0" dirty="0" smtClean="0">
                          <a:effectLst/>
                        </a:rPr>
                        <a:t>)</a:t>
                      </a:r>
                      <a:endParaRPr lang="en-US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72669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61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85964"/>
            <a:ext cx="11397341" cy="468086"/>
          </a:xfrm>
        </p:spPr>
        <p:txBody>
          <a:bodyPr>
            <a:noAutofit/>
          </a:bodyPr>
          <a:lstStyle/>
          <a:p>
            <a:r>
              <a:rPr lang="ka-GE" sz="3000" dirty="0" smtClean="0"/>
              <a:t>ნაბიჯი</a:t>
            </a:r>
            <a:r>
              <a:rPr lang="en-US" sz="3000" dirty="0" smtClean="0"/>
              <a:t> 4</a:t>
            </a:r>
            <a:r>
              <a:rPr lang="ka-GE" sz="3000" dirty="0" smtClean="0"/>
              <a:t>ა</a:t>
            </a:r>
            <a:r>
              <a:rPr lang="en-US" sz="3000" dirty="0" smtClean="0"/>
              <a:t>. </a:t>
            </a:r>
            <a:r>
              <a:rPr lang="ka-GE" sz="3000" dirty="0" smtClean="0"/>
              <a:t>ამბულატორიული მკურნალობა და მეთვალყურეობა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434314"/>
              </p:ext>
            </p:extLst>
          </p:nvPr>
        </p:nvGraphicFramePr>
        <p:xfrm>
          <a:off x="139700" y="704850"/>
          <a:ext cx="11880849" cy="603884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497167">
                  <a:extLst>
                    <a:ext uri="{9D8B030D-6E8A-4147-A177-3AD203B41FA5}">
                      <a16:colId xmlns:a16="http://schemas.microsoft.com/office/drawing/2014/main" xmlns="" val="3521096825"/>
                    </a:ext>
                  </a:extLst>
                </a:gridCol>
                <a:gridCol w="9383682">
                  <a:extLst>
                    <a:ext uri="{9D8B030D-6E8A-4147-A177-3AD203B41FA5}">
                      <a16:colId xmlns:a16="http://schemas.microsoft.com/office/drawing/2014/main" xmlns="" val="3555930835"/>
                    </a:ext>
                  </a:extLst>
                </a:gridCol>
              </a:tblGrid>
              <a:tr h="1415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რა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პაციენტის ანამნეზი, ზოგადი გასინჯვა           </a:t>
                      </a:r>
                      <a:r>
                        <a:rPr lang="en-US" sz="1600" b="0" dirty="0" smtClean="0">
                          <a:effectLst/>
                        </a:rPr>
                        <a:t>- </a:t>
                      </a:r>
                      <a:r>
                        <a:rPr lang="ka-GE" sz="1600" b="0" dirty="0" smtClean="0">
                          <a:effectLst/>
                        </a:rPr>
                        <a:t>წამლის გვერდითი მოვლენების</a:t>
                      </a:r>
                      <a:r>
                        <a:rPr lang="ka-GE" sz="1600" b="0" baseline="0" dirty="0" smtClean="0">
                          <a:effectLst/>
                        </a:rPr>
                        <a:t> მართვა</a:t>
                      </a:r>
                      <a:endParaRPr lang="en-US" sz="1600" b="0" dirty="0" smtClean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კლინიკურ ლაბორატორიული კვლევა</a:t>
                      </a:r>
                      <a:r>
                        <a:rPr lang="en-US" sz="1600" b="0" dirty="0" smtClean="0">
                          <a:effectLst/>
                        </a:rPr>
                        <a:t>	- </a:t>
                      </a:r>
                      <a:r>
                        <a:rPr lang="ka-GE" sz="1600" b="0" dirty="0" smtClean="0">
                          <a:effectLst/>
                        </a:rPr>
                        <a:t>თანმხლები დაავადებების მკურნალობა (მ.შ.</a:t>
                      </a:r>
                      <a:r>
                        <a:rPr lang="ka-GE" sz="1600" b="0" baseline="0" dirty="0" smtClean="0">
                          <a:effectLst/>
                        </a:rPr>
                        <a:t> აივ)</a:t>
                      </a:r>
                      <a:endParaRPr lang="en-US" sz="1600" b="0" dirty="0" smtClean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კლინიკურ ინსტრუმენტული კვლევა</a:t>
                      </a:r>
                      <a:r>
                        <a:rPr lang="en-US" sz="1600" b="0" dirty="0" smtClean="0">
                          <a:effectLst/>
                        </a:rPr>
                        <a:t>	- </a:t>
                      </a:r>
                      <a:r>
                        <a:rPr lang="ka-GE" sz="1600" b="0" dirty="0" smtClean="0">
                          <a:effectLst/>
                        </a:rPr>
                        <a:t>კონსულტაცია და პაციენტის მხარდაჭერა</a:t>
                      </a:r>
                      <a:endParaRPr lang="en-US" sz="1600" b="0" dirty="0" smtClean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მკურნალობა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44281003"/>
                  </a:ext>
                </a:extLst>
              </a:tr>
              <a:tr h="1054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როგორ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ექიმი - ტბ სპეციალისტი</a:t>
                      </a:r>
                      <a:r>
                        <a:rPr lang="en-US" sz="1600" b="0" dirty="0">
                          <a:effectLst/>
                        </a:rPr>
                        <a:t>	</a:t>
                      </a:r>
                      <a:r>
                        <a:rPr lang="ka-GE" sz="1600" b="0" dirty="0" smtClean="0">
                          <a:effectLst/>
                        </a:rPr>
                        <a:t>                       </a:t>
                      </a:r>
                      <a:r>
                        <a:rPr lang="en-US" sz="1600" b="0" dirty="0" smtClean="0">
                          <a:effectLst/>
                        </a:rPr>
                        <a:t>- </a:t>
                      </a:r>
                      <a:r>
                        <a:rPr lang="ka-GE" sz="1600" b="0" dirty="0" smtClean="0">
                          <a:effectLst/>
                        </a:rPr>
                        <a:t>ექთნები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სხვა სპეციალობის ექიმები</a:t>
                      </a:r>
                      <a:r>
                        <a:rPr lang="en-US" sz="1600" b="0" dirty="0">
                          <a:effectLst/>
                        </a:rPr>
                        <a:t>	</a:t>
                      </a:r>
                      <a:r>
                        <a:rPr lang="ka-GE" sz="1600" b="0" dirty="0" smtClean="0">
                          <a:effectLst/>
                        </a:rPr>
                        <a:t>     </a:t>
                      </a:r>
                      <a:r>
                        <a:rPr lang="en-US" sz="1600" b="0" dirty="0" smtClean="0">
                          <a:effectLst/>
                        </a:rPr>
                        <a:t>- </a:t>
                      </a:r>
                      <a:r>
                        <a:rPr lang="ka-GE" sz="1600" b="0" dirty="0" smtClean="0">
                          <a:effectLst/>
                        </a:rPr>
                        <a:t>გულმკერდის რენტგენოგრაფია და სხვა ტექნოლოგიები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ზოგადი პრაქტიკის</a:t>
                      </a:r>
                      <a:r>
                        <a:rPr lang="ka-GE" sz="1600" b="0" baseline="0" dirty="0" smtClean="0">
                          <a:effectLst/>
                        </a:rPr>
                        <a:t> ექიმები</a:t>
                      </a:r>
                      <a:r>
                        <a:rPr lang="en-US" sz="1600" b="0" dirty="0">
                          <a:effectLst/>
                        </a:rPr>
                        <a:t>	</a:t>
                      </a:r>
                      <a:r>
                        <a:rPr lang="ka-GE" sz="1600" b="0" dirty="0" smtClean="0">
                          <a:effectLst/>
                        </a:rPr>
                        <a:t>     </a:t>
                      </a:r>
                      <a:r>
                        <a:rPr lang="en-US" sz="1600" b="0" dirty="0" smtClean="0">
                          <a:effectLst/>
                        </a:rPr>
                        <a:t>- </a:t>
                      </a:r>
                      <a:r>
                        <a:rPr lang="ka-GE" sz="1600" b="0" dirty="0" smtClean="0">
                          <a:effectLst/>
                        </a:rPr>
                        <a:t>კლინიკური ლაბორატორია</a:t>
                      </a:r>
                      <a:endParaRPr lang="en-US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9591107"/>
                  </a:ext>
                </a:extLst>
              </a:tr>
              <a:tr h="692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სად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სპეციალიზებული ტბ დაწესებულება</a:t>
                      </a:r>
                      <a:r>
                        <a:rPr lang="en-US" sz="1600" b="0" dirty="0">
                          <a:effectLst/>
                        </a:rPr>
                        <a:t>	</a:t>
                      </a:r>
                      <a:r>
                        <a:rPr lang="en-US" sz="1600" b="0" dirty="0" smtClean="0">
                          <a:effectLst/>
                        </a:rPr>
                        <a:t>- </a:t>
                      </a:r>
                      <a:r>
                        <a:rPr lang="ka-GE" sz="1600" b="0" dirty="0" smtClean="0">
                          <a:effectLst/>
                        </a:rPr>
                        <a:t>პგდ დაწესებულება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600" b="0" dirty="0" smtClean="0">
                          <a:effectLst/>
                        </a:rPr>
                        <a:t>ზოგადი</a:t>
                      </a:r>
                      <a:r>
                        <a:rPr lang="ka-GE" sz="1600" b="0" baseline="0" dirty="0" smtClean="0">
                          <a:effectLst/>
                        </a:rPr>
                        <a:t> პროფილის ამბულატორიული დაწესებულება</a:t>
                      </a:r>
                      <a:endParaRPr lang="en-US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9277463"/>
                  </a:ext>
                </a:extLst>
              </a:tr>
              <a:tr h="1776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ვინ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600" b="0" dirty="0" smtClean="0">
                          <a:effectLst/>
                        </a:rPr>
                        <a:t>ტბ სპეციალისტები</a:t>
                      </a:r>
                      <a:r>
                        <a:rPr lang="en-US" sz="1600" b="0" dirty="0" smtClean="0">
                          <a:effectLst/>
                        </a:rPr>
                        <a:t> (</a:t>
                      </a:r>
                      <a:r>
                        <a:rPr lang="ka-GE" sz="1600" b="0" dirty="0" smtClean="0">
                          <a:effectLst/>
                        </a:rPr>
                        <a:t>ფთიზიატრები, პულმონოლოგები; სხვა სპეციალობის ექიმები, რომლებსაც გავლილი აქვთ ტრენინგი ტუბერკულოზში</a:t>
                      </a:r>
                      <a:r>
                        <a:rPr lang="en-US" sz="1600" b="0" dirty="0" smtClean="0">
                          <a:effectLst/>
                        </a:rPr>
                        <a:t>)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600" b="0" dirty="0" smtClean="0">
                          <a:effectLst/>
                        </a:rPr>
                        <a:t>სხვა სპეციალობის ექიმები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600" b="0" dirty="0" smtClean="0">
                          <a:effectLst/>
                        </a:rPr>
                        <a:t>სოფლის ექიმები და ექთნები</a:t>
                      </a:r>
                      <a:r>
                        <a:rPr lang="ka-GE" sz="1600" b="0" baseline="0" dirty="0" smtClean="0">
                          <a:effectLst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600" b="0" dirty="0" smtClean="0">
                          <a:effectLst/>
                        </a:rPr>
                        <a:t>ქალაქში სამედიცინო</a:t>
                      </a:r>
                      <a:r>
                        <a:rPr lang="ka-GE" sz="1600" b="0" baseline="0" dirty="0" smtClean="0">
                          <a:effectLst/>
                        </a:rPr>
                        <a:t> ცენტრების ექიმები და ექთნები </a:t>
                      </a:r>
                      <a:endParaRPr lang="en-US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44845357"/>
                  </a:ext>
                </a:extLst>
              </a:tr>
              <a:tr h="692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რამდენი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კორექტირებული კაპიტაცია</a:t>
                      </a:r>
                      <a:r>
                        <a:rPr lang="en-US" sz="1600" b="0" dirty="0">
                          <a:effectLst/>
                        </a:rPr>
                        <a:t>			- </a:t>
                      </a:r>
                      <a:r>
                        <a:rPr lang="ka-GE" sz="1600" b="0" dirty="0" smtClean="0">
                          <a:effectLst/>
                        </a:rPr>
                        <a:t>შემთხვევების რაოდენობის მიხედვით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600" b="0" dirty="0" smtClean="0">
                          <a:effectLst/>
                        </a:rPr>
                        <a:t>ვიზიტების რაოდენობის</a:t>
                      </a:r>
                      <a:r>
                        <a:rPr lang="ka-GE" sz="1600" b="0" baseline="0" dirty="0" smtClean="0">
                          <a:effectLst/>
                        </a:rPr>
                        <a:t> მიხედვით</a:t>
                      </a:r>
                      <a:endParaRPr lang="en-US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56328744"/>
                  </a:ext>
                </a:extLst>
              </a:tr>
              <a:tr h="405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ვის</a:t>
                      </a:r>
                      <a:r>
                        <a:rPr lang="ka-GE" sz="1800" baseline="0" dirty="0" smtClean="0">
                          <a:effectLst/>
                        </a:rPr>
                        <a:t> მიერ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საყოველთაო ჯანდაცვის პროგრამა</a:t>
                      </a:r>
                      <a:endParaRPr lang="en-US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72669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7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85964"/>
            <a:ext cx="11397341" cy="468086"/>
          </a:xfrm>
        </p:spPr>
        <p:txBody>
          <a:bodyPr>
            <a:noAutofit/>
          </a:bodyPr>
          <a:lstStyle/>
          <a:p>
            <a:r>
              <a:rPr lang="ka-GE" sz="3000" dirty="0" smtClean="0"/>
              <a:t>ნაბიჯი</a:t>
            </a:r>
            <a:r>
              <a:rPr lang="en-US" sz="3000" dirty="0" smtClean="0"/>
              <a:t> 4</a:t>
            </a:r>
            <a:r>
              <a:rPr lang="ka-GE" sz="3000" dirty="0" smtClean="0"/>
              <a:t>ბ</a:t>
            </a:r>
            <a:r>
              <a:rPr lang="en-US" sz="3000" dirty="0" smtClean="0"/>
              <a:t>. </a:t>
            </a:r>
            <a:r>
              <a:rPr lang="ka-GE" sz="3000" dirty="0" smtClean="0"/>
              <a:t>სტაციონარული მკურნალობა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389844"/>
              </p:ext>
            </p:extLst>
          </p:nvPr>
        </p:nvGraphicFramePr>
        <p:xfrm>
          <a:off x="139700" y="704850"/>
          <a:ext cx="11880849" cy="605790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497167">
                  <a:extLst>
                    <a:ext uri="{9D8B030D-6E8A-4147-A177-3AD203B41FA5}">
                      <a16:colId xmlns:a16="http://schemas.microsoft.com/office/drawing/2014/main" xmlns="" val="3521096825"/>
                    </a:ext>
                  </a:extLst>
                </a:gridCol>
                <a:gridCol w="9383682">
                  <a:extLst>
                    <a:ext uri="{9D8B030D-6E8A-4147-A177-3AD203B41FA5}">
                      <a16:colId xmlns:a16="http://schemas.microsoft.com/office/drawing/2014/main" xmlns="" val="3555930835"/>
                    </a:ext>
                  </a:extLst>
                </a:gridCol>
              </a:tblGrid>
              <a:tr h="1510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რა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პაციენტის ანამნეზი, ზოგადი გასინჯვა         - ქირურგიული</a:t>
                      </a:r>
                      <a:r>
                        <a:rPr lang="ka-GE" sz="1600" b="0" baseline="0" dirty="0" smtClean="0">
                          <a:effectLst/>
                        </a:rPr>
                        <a:t> მკურნალობა</a:t>
                      </a:r>
                      <a:r>
                        <a:rPr lang="ka-GE" sz="1600" b="0" dirty="0" smtClean="0">
                          <a:effectLst/>
                        </a:rPr>
                        <a:t>  </a:t>
                      </a:r>
                      <a:endParaRPr lang="en-US" sz="1600" b="0" dirty="0" smtClean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კლინიკურ ლაბორატორიული კვლევა</a:t>
                      </a:r>
                      <a:r>
                        <a:rPr lang="ka-GE" sz="1600" b="0" baseline="0" dirty="0" smtClean="0">
                          <a:effectLst/>
                        </a:rPr>
                        <a:t>            </a:t>
                      </a:r>
                      <a:r>
                        <a:rPr lang="en-US" sz="1600" b="0" dirty="0" smtClean="0">
                          <a:effectLst/>
                        </a:rPr>
                        <a:t>- </a:t>
                      </a:r>
                      <a:r>
                        <a:rPr lang="ka-GE" sz="1600" b="0" dirty="0" smtClean="0">
                          <a:effectLst/>
                        </a:rPr>
                        <a:t>წამლის გვერდითი მოვლენების</a:t>
                      </a:r>
                      <a:r>
                        <a:rPr lang="ka-GE" sz="1600" b="0" baseline="0" dirty="0" smtClean="0">
                          <a:effectLst/>
                        </a:rPr>
                        <a:t> მართვა</a:t>
                      </a:r>
                      <a:endParaRPr lang="en-US" sz="1600" b="0" dirty="0" smtClean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კლინიკურ ინსტრუმენტული კვლევა</a:t>
                      </a:r>
                      <a:r>
                        <a:rPr lang="ka-GE" sz="1600" b="0" baseline="0" dirty="0" smtClean="0">
                          <a:effectLst/>
                        </a:rPr>
                        <a:t>             </a:t>
                      </a:r>
                      <a:r>
                        <a:rPr lang="en-US" sz="1600" b="0" dirty="0" smtClean="0">
                          <a:effectLst/>
                        </a:rPr>
                        <a:t>- </a:t>
                      </a:r>
                      <a:r>
                        <a:rPr lang="ka-GE" sz="1600" b="0" dirty="0" smtClean="0">
                          <a:effectLst/>
                        </a:rPr>
                        <a:t>თანმხლები დაავადებების მკურნალობა (მ.შ.</a:t>
                      </a:r>
                      <a:r>
                        <a:rPr lang="ka-GE" sz="1600" b="0" baseline="0" dirty="0" smtClean="0">
                          <a:effectLst/>
                        </a:rPr>
                        <a:t> აივ)</a:t>
                      </a:r>
                      <a:endParaRPr lang="en-US" sz="1600" b="0" dirty="0" smtClean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მკურნალობა                                                          </a:t>
                      </a:r>
                      <a:r>
                        <a:rPr lang="en-US" sz="1600" b="0" dirty="0" smtClean="0">
                          <a:effectLst/>
                        </a:rPr>
                        <a:t>- </a:t>
                      </a:r>
                      <a:r>
                        <a:rPr lang="ka-GE" sz="1600" b="0" dirty="0" smtClean="0">
                          <a:effectLst/>
                        </a:rPr>
                        <a:t>კონსულტაცია და პაციენტის მხარდაჭერა</a:t>
                      </a:r>
                      <a:endParaRPr lang="en-US" sz="1600" b="0" dirty="0" smtClean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endParaRPr lang="ka-GE" sz="1600" b="0" dirty="0" smtClean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44281003"/>
                  </a:ext>
                </a:extLst>
              </a:tr>
              <a:tr h="1510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როგორ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ექიმი - „ტბ სპეციალისტი“                                 </a:t>
                      </a:r>
                      <a:r>
                        <a:rPr lang="en-US" sz="1600" b="0" dirty="0" smtClean="0">
                          <a:effectLst/>
                        </a:rPr>
                        <a:t>- </a:t>
                      </a:r>
                      <a:r>
                        <a:rPr lang="ka-GE" sz="1600" b="0" dirty="0" smtClean="0">
                          <a:effectLst/>
                        </a:rPr>
                        <a:t>რენტგენოგრაფია,  სხვა დიაგნოსტიკური ტესტები</a:t>
                      </a:r>
                      <a:endParaRPr lang="en-US" sz="1600" b="0" dirty="0" smtClean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სხვა სპეციალობის ექიმები</a:t>
                      </a:r>
                      <a:r>
                        <a:rPr lang="en-US" sz="1600" b="0" dirty="0" smtClean="0">
                          <a:effectLst/>
                        </a:rPr>
                        <a:t>	</a:t>
                      </a:r>
                      <a:r>
                        <a:rPr lang="ka-GE" sz="1600" b="0" dirty="0" smtClean="0">
                          <a:effectLst/>
                        </a:rPr>
                        <a:t>                - ქირურგია,</a:t>
                      </a:r>
                      <a:r>
                        <a:rPr lang="ka-GE" sz="1600" b="0" baseline="0" dirty="0" smtClean="0">
                          <a:effectLst/>
                        </a:rPr>
                        <a:t> ანესთეზია და ინტენსიური დახმარება</a:t>
                      </a:r>
                      <a:endParaRPr lang="en-US" sz="1600" b="0" dirty="0" smtClean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ექთნები და დამხმარე პერსონალი</a:t>
                      </a:r>
                      <a:r>
                        <a:rPr lang="en-US" sz="1600" b="0" dirty="0" smtClean="0">
                          <a:effectLst/>
                        </a:rPr>
                        <a:t>	</a:t>
                      </a:r>
                      <a:r>
                        <a:rPr lang="ka-GE" sz="1600" b="0" dirty="0" smtClean="0">
                          <a:effectLst/>
                        </a:rPr>
                        <a:t>                </a:t>
                      </a:r>
                      <a:r>
                        <a:rPr lang="en-US" sz="1600" b="0" dirty="0" smtClean="0">
                          <a:effectLst/>
                        </a:rPr>
                        <a:t>- </a:t>
                      </a:r>
                      <a:r>
                        <a:rPr lang="ka-GE" sz="1600" b="0" dirty="0" smtClean="0">
                          <a:effectLst/>
                        </a:rPr>
                        <a:t>კლინიკური ლაბორატორია</a:t>
                      </a:r>
                      <a:endParaRPr lang="en-US" sz="1600" b="0" dirty="0" smtClean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ინფრასტრუქტურა,</a:t>
                      </a:r>
                      <a:r>
                        <a:rPr lang="ka-GE" sz="1600" b="0" baseline="0" dirty="0" smtClean="0">
                          <a:effectLst/>
                        </a:rPr>
                        <a:t> ინფექციის კონტროლი</a:t>
                      </a:r>
                      <a:endParaRPr lang="ka-GE" sz="1600" b="0" dirty="0" smtClean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9591107"/>
                  </a:ext>
                </a:extLst>
              </a:tr>
              <a:tr h="433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სად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სპეციალიზებული ტუბ საავადმყოფოები</a:t>
                      </a:r>
                      <a:endParaRPr lang="en-US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9277463"/>
                  </a:ext>
                </a:extLst>
              </a:tr>
              <a:tr h="739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ვინ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ტბ სპეციალისტები </a:t>
                      </a:r>
                      <a:r>
                        <a:rPr lang="en-US" sz="1600" b="0" dirty="0" smtClean="0">
                          <a:effectLst/>
                        </a:rPr>
                        <a:t>(</a:t>
                      </a:r>
                      <a:r>
                        <a:rPr lang="ka-GE" sz="1600" b="0" dirty="0" smtClean="0">
                          <a:effectLst/>
                        </a:rPr>
                        <a:t>ფთიზიატრები, პულმონოლოგები</a:t>
                      </a:r>
                      <a:r>
                        <a:rPr lang="en-US" sz="1600" b="0" dirty="0" smtClean="0">
                          <a:effectLst/>
                        </a:rPr>
                        <a:t>)</a:t>
                      </a:r>
                      <a:r>
                        <a:rPr lang="en-US" sz="1600" b="0" dirty="0">
                          <a:effectLst/>
                        </a:rPr>
                        <a:t>	- </a:t>
                      </a:r>
                      <a:r>
                        <a:rPr lang="ka-GE" sz="1600" b="0" dirty="0" smtClean="0">
                          <a:effectLst/>
                        </a:rPr>
                        <a:t>ექთნები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სხვა სპეციალობის ექიმები</a:t>
                      </a:r>
                      <a:r>
                        <a:rPr lang="en-US" sz="1600" b="0" dirty="0">
                          <a:effectLst/>
                        </a:rPr>
                        <a:t>				- </a:t>
                      </a:r>
                      <a:r>
                        <a:rPr lang="ka-GE" sz="1600" b="0" dirty="0" smtClean="0">
                          <a:effectLst/>
                        </a:rPr>
                        <a:t>დამხმარე პერსონალი</a:t>
                      </a:r>
                      <a:endParaRPr lang="en-US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44845357"/>
                  </a:ext>
                </a:extLst>
              </a:tr>
              <a:tr h="1124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რამდენი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გლობალური ბიუჯეტი</a:t>
                      </a:r>
                      <a:r>
                        <a:rPr lang="en-US" sz="1600" b="0" dirty="0">
                          <a:effectLst/>
                        </a:rPr>
                        <a:t>			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შემთხვევების მიხედვით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შემთხვევების</a:t>
                      </a:r>
                      <a:r>
                        <a:rPr lang="ka-GE" sz="1600" b="0" baseline="0" dirty="0" smtClean="0">
                          <a:effectLst/>
                        </a:rPr>
                        <a:t> მიხედვით, კორექტირებული დიაგნოზის შესაბამისად</a:t>
                      </a:r>
                      <a:endParaRPr lang="en-US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56328744"/>
                  </a:ext>
                </a:extLst>
              </a:tr>
              <a:tr h="739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ვის</a:t>
                      </a:r>
                      <a:r>
                        <a:rPr lang="ka-GE" sz="1800" baseline="0" dirty="0" smtClean="0">
                          <a:effectLst/>
                        </a:rPr>
                        <a:t> მიერ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საყოველთაო ჯანდაცვის პროგრამა</a:t>
                      </a:r>
                      <a:endParaRPr lang="en-US" sz="1600" b="0" dirty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600" b="0" dirty="0" smtClean="0">
                          <a:effectLst/>
                        </a:rPr>
                        <a:t>სახელმწიფო ბიუჯეტი </a:t>
                      </a:r>
                      <a:r>
                        <a:rPr lang="en-US" sz="1600" b="0" dirty="0" smtClean="0">
                          <a:effectLst/>
                        </a:rPr>
                        <a:t>(</a:t>
                      </a:r>
                      <a:r>
                        <a:rPr lang="ka-GE" sz="1600" b="0" dirty="0" smtClean="0">
                          <a:effectLst/>
                        </a:rPr>
                        <a:t>ვერტიკალური პროგრამა</a:t>
                      </a:r>
                      <a:r>
                        <a:rPr lang="en-US" sz="1600" b="0" dirty="0" smtClean="0">
                          <a:effectLst/>
                        </a:rPr>
                        <a:t>)</a:t>
                      </a:r>
                      <a:endParaRPr lang="en-US" sz="16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72669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20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105002"/>
            <a:ext cx="11397341" cy="867205"/>
          </a:xfrm>
        </p:spPr>
        <p:txBody>
          <a:bodyPr>
            <a:normAutofit/>
          </a:bodyPr>
          <a:lstStyle/>
          <a:p>
            <a:r>
              <a:rPr lang="ka-GE" sz="2400" dirty="0" smtClean="0"/>
              <a:t>ტუბერკულოზის ეროვნული პროგრამის რომელი სხვა კომპონენტები უნდა იყოს გათვალისწინებული</a:t>
            </a:r>
            <a:r>
              <a:rPr lang="en-US" sz="2400" dirty="0" smtClean="0"/>
              <a:t>?</a:t>
            </a:r>
            <a:r>
              <a:rPr lang="ka-GE" sz="2400" dirty="0" smtClean="0"/>
              <a:t>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378" y="1146050"/>
            <a:ext cx="11435441" cy="5214395"/>
          </a:xfrm>
        </p:spPr>
        <p:txBody>
          <a:bodyPr>
            <a:noAutofit/>
          </a:bodyPr>
          <a:lstStyle/>
          <a:p>
            <a:r>
              <a:rPr lang="ka-GE" sz="2200" dirty="0" smtClean="0"/>
              <a:t>აქტიური ტუბერკულოზის სკრინინგი/შემთხვევების აქტიური გამოვლენა (ტუბერკულოზით დაავადებულთა კონტაქტები და სხვა ჯგუფები</a:t>
            </a:r>
            <a:r>
              <a:rPr lang="en-US" sz="2200" dirty="0" smtClean="0"/>
              <a:t>);</a:t>
            </a:r>
            <a:endParaRPr lang="en-US" sz="2200" dirty="0"/>
          </a:p>
          <a:p>
            <a:r>
              <a:rPr lang="ka-GE" sz="2200" dirty="0" smtClean="0"/>
              <a:t>ლატენტური ტუბერკულოზური ინფექციის მართვა</a:t>
            </a:r>
            <a:r>
              <a:rPr lang="en-US" sz="2200" dirty="0" smtClean="0"/>
              <a:t>;</a:t>
            </a:r>
            <a:endParaRPr lang="en-US" sz="2200" dirty="0"/>
          </a:p>
          <a:p>
            <a:r>
              <a:rPr lang="ka-GE" sz="2200" dirty="0" smtClean="0"/>
              <a:t>ტბ/აივ (და ტბ/ჰეპ </a:t>
            </a:r>
            <a:r>
              <a:rPr lang="en-US" sz="2200" dirty="0" smtClean="0"/>
              <a:t>C</a:t>
            </a:r>
            <a:r>
              <a:rPr lang="ka-GE" sz="2200" dirty="0" smtClean="0"/>
              <a:t>) კოინფექციის მართვა</a:t>
            </a:r>
            <a:r>
              <a:rPr lang="en-US" sz="2200" dirty="0" smtClean="0"/>
              <a:t>;</a:t>
            </a:r>
            <a:endParaRPr lang="en-US" sz="2200" dirty="0"/>
          </a:p>
          <a:p>
            <a:r>
              <a:rPr lang="ka-GE" sz="2200" dirty="0" smtClean="0"/>
              <a:t>ფარმაკოზედამხედველობა</a:t>
            </a:r>
            <a:r>
              <a:rPr lang="en-US" sz="2200" dirty="0" smtClean="0"/>
              <a:t>;</a:t>
            </a:r>
            <a:endParaRPr lang="en-US" sz="2200" dirty="0"/>
          </a:p>
          <a:p>
            <a:r>
              <a:rPr lang="ka-GE" sz="2200" dirty="0" smtClean="0"/>
              <a:t>დამყოლობის დახმარება</a:t>
            </a:r>
            <a:r>
              <a:rPr lang="en-US" sz="2200" dirty="0" smtClean="0"/>
              <a:t>;</a:t>
            </a:r>
            <a:endParaRPr lang="en-US" sz="2200" dirty="0"/>
          </a:p>
          <a:p>
            <a:r>
              <a:rPr lang="ka-GE" sz="2200" dirty="0" smtClean="0"/>
              <a:t>ინფორმაცია, განათლება და კომუნიკაცია (ზოგადი მოსახლეობისთვის და სპეციალური სამიზნე ჯგუფებისთვის)</a:t>
            </a:r>
            <a:r>
              <a:rPr lang="en-US" sz="2200" dirty="0" smtClean="0"/>
              <a:t>;</a:t>
            </a:r>
            <a:endParaRPr lang="en-US" sz="2200" dirty="0"/>
          </a:p>
          <a:p>
            <a:r>
              <a:rPr lang="ka-GE" sz="2200" dirty="0" smtClean="0"/>
              <a:t>ტუბერკულოზის კონტროლი პენიტენციურ სისტემაში</a:t>
            </a:r>
            <a:r>
              <a:rPr lang="en-US" sz="2200" dirty="0" smtClean="0"/>
              <a:t>;</a:t>
            </a:r>
            <a:endParaRPr lang="en-US" sz="2200" dirty="0"/>
          </a:p>
          <a:p>
            <a:r>
              <a:rPr lang="ka-GE" sz="2200" dirty="0" smtClean="0"/>
              <a:t>სხვა განსაკუთრებული მოსახლეობა და მაღალი რისკის ჯგუფები</a:t>
            </a:r>
            <a:r>
              <a:rPr lang="en-US" sz="2200" dirty="0" smtClean="0"/>
              <a:t>;</a:t>
            </a:r>
            <a:endParaRPr lang="en-US" sz="2200" dirty="0"/>
          </a:p>
          <a:p>
            <a:r>
              <a:rPr lang="ka-GE" sz="2200" dirty="0" smtClean="0"/>
              <a:t>კლინიკური და ოპერაციული კვლევა</a:t>
            </a:r>
            <a:r>
              <a:rPr lang="en-US" sz="2200" dirty="0" smtClean="0"/>
              <a:t>.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238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57" y="189305"/>
            <a:ext cx="11478986" cy="1069940"/>
          </a:xfrm>
        </p:spPr>
        <p:txBody>
          <a:bodyPr>
            <a:normAutofit/>
          </a:bodyPr>
          <a:lstStyle/>
          <a:p>
            <a:r>
              <a:rPr lang="ka-GE" sz="2800" dirty="0" smtClean="0"/>
              <a:t>რატომ არის მნიშვნელოვანი ტუბსამსახურის განხილვა ჯანდაცვის სისტემის კონტექსტში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67800"/>
            <a:ext cx="11620500" cy="4838701"/>
          </a:xfrm>
        </p:spPr>
        <p:txBody>
          <a:bodyPr>
            <a:noAutofit/>
          </a:bodyPr>
          <a:lstStyle/>
          <a:p>
            <a:r>
              <a:rPr lang="ka-GE" sz="1800" dirty="0" smtClean="0"/>
              <a:t>გლობალურად </a:t>
            </a:r>
            <a:r>
              <a:rPr lang="ka-GE" sz="1800" dirty="0"/>
              <a:t>და </a:t>
            </a:r>
            <a:r>
              <a:rPr lang="ka-GE" sz="1800" dirty="0" smtClean="0"/>
              <a:t>რეგიონალურად სულ უფრო მეტი ყურადღება ექცევა ჯანდაცვის </a:t>
            </a:r>
            <a:r>
              <a:rPr lang="ka-GE" sz="1800" dirty="0"/>
              <a:t>სისტემების </a:t>
            </a:r>
            <a:r>
              <a:rPr lang="ka-GE" sz="1800" dirty="0" smtClean="0"/>
              <a:t>გაძლიერებას </a:t>
            </a:r>
            <a:r>
              <a:rPr lang="ka-GE" sz="1800" dirty="0"/>
              <a:t>ტუბერკულოზის კონტროლისთვის, კერძოდ, </a:t>
            </a:r>
            <a:r>
              <a:rPr lang="ka-GE" sz="1800" dirty="0" smtClean="0"/>
              <a:t> ეს ეხება მომსახურებაზე </a:t>
            </a:r>
            <a:r>
              <a:rPr lang="ka-GE" sz="1800" dirty="0"/>
              <a:t>უნივერსალური ხელმისაწვდომობის </a:t>
            </a:r>
            <a:r>
              <a:rPr lang="ka-GE" sz="1800" dirty="0" smtClean="0"/>
              <a:t>უზრუნველყოფას, ტუბერკულოზთან დაკავშირებული მომსახურების მიწოდების მოდელების გაუმჯობესებას, პაციენტზე ორიენტირებული </a:t>
            </a:r>
            <a:r>
              <a:rPr lang="ka-GE" sz="1800" dirty="0"/>
              <a:t>მიდგომების </a:t>
            </a:r>
            <a:r>
              <a:rPr lang="ka-GE" sz="1800" dirty="0" smtClean="0"/>
              <a:t>დანერგვას </a:t>
            </a:r>
            <a:r>
              <a:rPr lang="ka-GE" sz="1800" dirty="0"/>
              <a:t>და ეფექტურობის </a:t>
            </a:r>
            <a:r>
              <a:rPr lang="ka-GE" sz="1800" dirty="0" smtClean="0"/>
              <a:t>გაზრდას.</a:t>
            </a:r>
          </a:p>
          <a:p>
            <a:r>
              <a:rPr lang="ka-GE" sz="1800" dirty="0" smtClean="0"/>
              <a:t>ეს მოთხოვნები მკაფიოდაა ჩამოყალიბებული ჯანმოს 2015 წლის შემდგომი ტუბერკულოზის გლობალური სტრატეგიის ჩარჩოში (სტრატეგია დავასრულოთ ტუბერკულოზი - </a:t>
            </a:r>
            <a:r>
              <a:rPr lang="en-US" sz="1800" dirty="0" smtClean="0"/>
              <a:t>‘</a:t>
            </a:r>
            <a:r>
              <a:rPr lang="en-US" sz="1800" dirty="0"/>
              <a:t>End TB strategy’).</a:t>
            </a:r>
          </a:p>
          <a:p>
            <a:r>
              <a:rPr lang="ka-GE" sz="1800" dirty="0" smtClean="0"/>
              <a:t>ტუბერკულოზი რჩება ჯანმრთელობის მნიშვნელოვან პრობლემად აღმოსავლეთ ევროპის რეგიონსა და საქართველოში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ka-GE" sz="1800" dirty="0" smtClean="0"/>
              <a:t>რეზისტენტული ტუბერკულოზი ამ დაავადების ეფექტური კონტროლის თვალსაზრისით მთავარი გამოწვევაა.</a:t>
            </a:r>
            <a:endParaRPr lang="en-US" sz="1800" dirty="0"/>
          </a:p>
          <a:p>
            <a:r>
              <a:rPr lang="ka-GE" sz="1800" dirty="0" smtClean="0"/>
              <a:t>აღიარებულია, რომ რეზისტენტული ტუბერკულოზის განვითარება „ადამიანის მიერ შექმნილი ფენომენია“ - შესაბამისი სამსახურების არასათანადო ფუნქციონირების შედეგი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ka-GE" sz="1800" dirty="0" smtClean="0"/>
              <a:t>ტუბსამსახური, მთელი თავისი მახასიათებლებით არ ფუნქციონირებს იზოლირებული „ვერტიკალური“ სახით, და ზოგადად ჯანდაცვის სისტემის შემადგენელი ნაწილია. შესაბამისად,  იგი გათვალისწინებული უნდა იყოს სისტემის გარდაქმნის შესახებ გადაწყვეტილებების მიღებისას.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465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361271"/>
            <a:ext cx="11397341" cy="726268"/>
          </a:xfrm>
        </p:spPr>
        <p:txBody>
          <a:bodyPr>
            <a:noAutofit/>
          </a:bodyPr>
          <a:lstStyle/>
          <a:p>
            <a:r>
              <a:rPr lang="ka-GE" sz="2800" dirty="0" smtClean="0"/>
              <a:t>რატომ უნდა გახდეს ოპტიმალური/ შეიცვალოს ტუბერკულოზთან დაკავშირებული სამედიცინო დახმარების მოდელი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29" y="1401752"/>
            <a:ext cx="11435441" cy="4822371"/>
          </a:xfrm>
        </p:spPr>
        <p:txBody>
          <a:bodyPr>
            <a:noAutofit/>
          </a:bodyPr>
          <a:lstStyle/>
          <a:p>
            <a:r>
              <a:rPr lang="ka-GE" sz="2400" dirty="0" smtClean="0"/>
              <a:t>ტუბერკულოზის ეპიდემიის ნაციონალური და რეგიონული ტენდენციები იცვლება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ka-GE" sz="2400" dirty="0" smtClean="0"/>
              <a:t>ზოგადად ტუბერკულოზის ყოველწლიური შემთხვევები კლებულობს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ka-GE" sz="2400" dirty="0" smtClean="0"/>
              <a:t>ამავე დროს, რეზისტენტული ფორმების წილი არ მცირდება და პირიქით იზრდება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ka-GE" sz="2400" dirty="0" smtClean="0"/>
              <a:t>გაჩნდა ექსტენსიურად რეზისტენტული ტუბერკულოზი; იგი ქმნის ეპიდემიოლოგიური ტენდენციის შეცვლის საფრთხეს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ka-GE" sz="2400" dirty="0" smtClean="0"/>
              <a:t>ბოლო წლებში, შეიქმნა და გლობალურად, მათ შორის საქართველოში  დაინერგა ახალი დიაგნოსტიკური ტექნოლოგიები და წამლები.</a:t>
            </a:r>
            <a:endParaRPr lang="en-US" sz="2400" dirty="0"/>
          </a:p>
          <a:p>
            <a:r>
              <a:rPr lang="ka-GE" sz="2400" dirty="0" smtClean="0"/>
              <a:t>ამდენად, ქვეყანამ უნდა გადახედოს სერვისის მოწყობას, რომ იგი შეესაბამებოდეს ახალ შესაძლებლობებსა და თავი გაართვას გამოწვევებს.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326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-67105"/>
            <a:ext cx="11397341" cy="1003854"/>
          </a:xfrm>
        </p:spPr>
        <p:txBody>
          <a:bodyPr>
            <a:normAutofit/>
          </a:bodyPr>
          <a:lstStyle/>
          <a:p>
            <a:r>
              <a:rPr lang="ka-GE" sz="2800" dirty="0" smtClean="0"/>
              <a:t>რა ძირითად პრინციპებზეა დაფუძნებული ახალი მოდელი და რა მახასიათებლები აქვს მას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815" y="965136"/>
            <a:ext cx="11723914" cy="5007429"/>
          </a:xfrm>
        </p:spPr>
        <p:txBody>
          <a:bodyPr>
            <a:noAutofit/>
          </a:bodyPr>
          <a:lstStyle/>
          <a:p>
            <a:pPr>
              <a:spcBef>
                <a:spcPts val="1400"/>
              </a:spcBef>
            </a:pPr>
            <a:r>
              <a:rPr lang="ka-GE" dirty="0" smtClean="0"/>
              <a:t>მომსახურება გაუწიოს საქართველოს მთელ მოსახლეობას ყოველ ადმინისტრაციულ ერთეულში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1400"/>
              </a:spcBef>
            </a:pPr>
            <a:r>
              <a:rPr lang="ka-GE" dirty="0" smtClean="0"/>
              <a:t>უზრუნველყოს დიაგნოსტიკური და სამკურნალო ინტერვენციების სრული სპექტრის ხელმისაწვდომობა, ტუბერკულოზის ყველა ფორმის შემთხვევაში, </a:t>
            </a:r>
            <a:r>
              <a:rPr lang="en-US" dirty="0" smtClean="0"/>
              <a:t>M/XDR</a:t>
            </a:r>
            <a:r>
              <a:rPr lang="ka-GE" dirty="0" smtClean="0"/>
              <a:t> ფორმების ჩათვლით.</a:t>
            </a:r>
            <a:endParaRPr lang="en-US" dirty="0"/>
          </a:p>
          <a:p>
            <a:pPr>
              <a:spcBef>
                <a:spcPts val="1400"/>
              </a:spcBef>
            </a:pPr>
            <a:r>
              <a:rPr lang="ka-GE" dirty="0" smtClean="0"/>
              <a:t>გამოიყენოს ყველა საჭირო თანამედროვე ტექნოლოგია და აწარმოოს მტკიცებულებებზე-დაფუძნებული პრაქტიკა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1400"/>
              </a:spcBef>
            </a:pPr>
            <a:r>
              <a:rPr lang="ka-GE" dirty="0" smtClean="0"/>
              <a:t>გამოიყენოს პაციენტზე ორიენტირებული მიდგომები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1400"/>
              </a:spcBef>
            </a:pPr>
            <a:r>
              <a:rPr lang="ka-GE" dirty="0" smtClean="0"/>
              <a:t>უზრუნველყოს ეფექტური კოორდინაცია სხვადასხვა დონის პროვაიდერებსა (სტაციონარი, ამბულატორიული სპეციალიზებული კლინიკა, პჯდ) და სამსახურებს  (სამოქალაქო და პენიტენციური სექტორი, ტბ და აივ სამსახურები) შორის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1400"/>
              </a:spcBef>
            </a:pPr>
            <a:r>
              <a:rPr lang="ka-GE" dirty="0" smtClean="0"/>
              <a:t>მიიღოს სათანადო დაფინანსება სახელმწიფოსგან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1400"/>
              </a:spcBef>
            </a:pPr>
            <a:r>
              <a:rPr lang="ka-GE" dirty="0" smtClean="0"/>
              <a:t>უზრუნველყოს ადამიანური, ფინანსური და ინფრასტრუქტურული რესურსების ეფექტური გამოყენება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1400"/>
              </a:spcBef>
            </a:pPr>
            <a:r>
              <a:rPr lang="ka-GE" dirty="0" smtClean="0"/>
              <a:t>ხელმისაწვდომი იყოს ყველა მოქალაქისთვის (უმეტეს შემთხვევაში - უფასო მიწოდების ადგილას)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1400"/>
              </a:spcBef>
            </a:pPr>
            <a:r>
              <a:rPr lang="ka-GE" dirty="0" smtClean="0"/>
              <a:t>უზრუნველყოს სარწმუნო აღრიცხვა და ანგარიშგება, პროგრამის მონიტორინგი და შედეგების შეფასება.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8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188272"/>
            <a:ext cx="11397341" cy="829683"/>
          </a:xfrm>
        </p:spPr>
        <p:txBody>
          <a:bodyPr>
            <a:noAutofit/>
          </a:bodyPr>
          <a:lstStyle/>
          <a:p>
            <a:r>
              <a:rPr lang="ka-GE" sz="2800" dirty="0" smtClean="0"/>
              <a:t>რომელია ქვეყნის გასათვალისწინებელი ძირითადი მახასიათებლები და სისტემური ფაქტორები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729" y="1291433"/>
            <a:ext cx="11843657" cy="5225142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ka-GE" sz="1600" dirty="0" smtClean="0"/>
              <a:t>სამედიცინო მომსახურება დეცენტრალიზებულია და უპირატესად კერძო პროვაიდერების მიერ ხორციელდება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1000"/>
              </a:spcBef>
            </a:pPr>
            <a:r>
              <a:rPr lang="ka-GE" sz="1600" dirty="0" smtClean="0"/>
              <a:t>მთავრობა/შჯსდ სამინისტროს შეზღუდული გავლენა აქვს კერძო პროვაიდერებზე.</a:t>
            </a:r>
            <a:endParaRPr lang="en-US" sz="1600" dirty="0"/>
          </a:p>
          <a:p>
            <a:pPr>
              <a:spcBef>
                <a:spcPts val="1000"/>
              </a:spcBef>
            </a:pPr>
            <a:r>
              <a:rPr lang="ka-GE" sz="1600" dirty="0" smtClean="0"/>
              <a:t>კლინიკების მფლობელებთან სერვისის მიწოდების თაობაზე ამჟამად არსებული ხელშეკრულებების ვადა თავდება 2018 წლის ბოლოს</a:t>
            </a:r>
            <a:r>
              <a:rPr lang="en-US" sz="1600" dirty="0" smtClean="0"/>
              <a:t> </a:t>
            </a:r>
            <a:r>
              <a:rPr lang="en-US" sz="1600" dirty="0"/>
              <a:t>(?).</a:t>
            </a:r>
          </a:p>
          <a:p>
            <a:pPr>
              <a:spcBef>
                <a:spcPts val="1000"/>
              </a:spcBef>
            </a:pPr>
            <a:r>
              <a:rPr lang="ka-GE" sz="1600" dirty="0" smtClean="0"/>
              <a:t>საყოველთაო ჯანდაცვის პროგრამა დანერგილია, მაგრამ სათანადოდ არ მოიცავს ტუბერკულოზთან დაკავშირებულ სამედიცინო მომსახურებას. ეს უკანასკნელი უნდა იყოს საბაზისო პაკეტის ნაწილი მთელი მოსახლეობისთვის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1000"/>
              </a:spcBef>
            </a:pPr>
            <a:r>
              <a:rPr lang="ka-GE" sz="1600" dirty="0" smtClean="0"/>
              <a:t>ტუბერკულოზის სწრაფი მოლეკულური ტესტირების (</a:t>
            </a:r>
            <a:r>
              <a:rPr lang="en-US" sz="1600" dirty="0" err="1" smtClean="0"/>
              <a:t>Xpert</a:t>
            </a:r>
            <a:r>
              <a:rPr lang="en-US" sz="1600" dirty="0" smtClean="0"/>
              <a:t> </a:t>
            </a:r>
            <a:r>
              <a:rPr lang="en-US" sz="1600" dirty="0"/>
              <a:t>MTB/RIF) </a:t>
            </a:r>
            <a:r>
              <a:rPr lang="ka-GE" sz="1600" dirty="0" smtClean="0"/>
              <a:t>შესაძლებლობა ჩნდება პერიოფერიუ;ლ დონეზე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1000"/>
              </a:spcBef>
            </a:pPr>
            <a:r>
              <a:rPr lang="ka-GE" sz="1600" dirty="0" smtClean="0"/>
              <a:t>საჭიროა ახალი წამლების პროგრამული გამოყენება და მკურნალობის მოკლე კურსის დანერგვა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1000"/>
              </a:spcBef>
            </a:pPr>
            <a:r>
              <a:rPr lang="ka-GE" sz="1600" dirty="0" smtClean="0"/>
              <a:t>სპეციალიზებული ტუბსამსახურების ადამიანურ რესურსებთან (ექიმი-ფთიზიატრები) დაკავშირებული მწვავე პრობლემები რეაგირებას მოითხოვს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1000"/>
              </a:spcBef>
            </a:pPr>
            <a:r>
              <a:rPr lang="ka-GE" sz="1600" dirty="0" smtClean="0"/>
              <a:t>ტუბერკულოზის და ფილტვის დაავადებათა ეროვნულ ცენტრს არ შეუძლია ქვეყნის მასშტაბით პროგრამის მონიტორინგის და ზედამხედველობის ფუნქციის ეფექტურად შესრულება (და არ აქვს ფორმალური სტატუსი ამის გასაკეთებლად). </a:t>
            </a:r>
          </a:p>
          <a:p>
            <a:pPr>
              <a:spcBef>
                <a:spcPts val="1000"/>
              </a:spcBef>
            </a:pPr>
            <a:r>
              <a:rPr lang="ka-GE" sz="1600" dirty="0" smtClean="0"/>
              <a:t>ზედამხედველობა და კოორდინაცია რეგიონულ დონეზე სუსტია. არ არსებობს ტუბერკულოზის პროგრამის „რეგიონული ერთეულები“, თუმცა რეგიონული დონეზე გარკვეული ფუნქციების შესრულება შესაძლებელია გლობალური ფონდის მხარდაჭერით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1000"/>
              </a:spcBef>
            </a:pPr>
            <a:r>
              <a:rPr lang="ka-GE" sz="1600" dirty="0" smtClean="0"/>
              <a:t>ტუბერკულოზის გარე დაფინანსება (ძირითადად გლობალური ფონდი) მცირდება. ქვეყანამ უნდა უზრუნველყოს მისი სწრაფი და ეფექტური ჩანაცვლება (თითქმის მთლიანად 2019 წლიდან)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8582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6823"/>
            <a:ext cx="11397341" cy="849086"/>
          </a:xfrm>
        </p:spPr>
        <p:txBody>
          <a:bodyPr>
            <a:noAutofit/>
          </a:bodyPr>
          <a:lstStyle/>
          <a:p>
            <a:r>
              <a:rPr lang="ka-GE" sz="2400" dirty="0" smtClean="0"/>
              <a:t>რა ძირითად კითხვებს უნდა ვუპასუხოთ ტუბერკულოზთან დაკავშირებული სამედიცინო მომსახურების მოდელის შემუშავებისას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6" y="1757305"/>
            <a:ext cx="11680371" cy="4822371"/>
          </a:xfrm>
        </p:spPr>
        <p:txBody>
          <a:bodyPr anchor="t" anchorCtr="0">
            <a:noAutofit/>
          </a:bodyPr>
          <a:lstStyle/>
          <a:p>
            <a:pPr>
              <a:spcBef>
                <a:spcPts val="2400"/>
              </a:spcBef>
            </a:pPr>
            <a:r>
              <a:rPr lang="ka-GE" dirty="0" smtClean="0"/>
              <a:t>რა ინტერვენციებია საჭირო</a:t>
            </a:r>
            <a:r>
              <a:rPr lang="en-US" dirty="0" smtClean="0"/>
              <a:t>? </a:t>
            </a:r>
            <a:r>
              <a:rPr lang="en-US" dirty="0"/>
              <a:t>					</a:t>
            </a:r>
            <a:r>
              <a:rPr lang="ka-GE" dirty="0" smtClean="0"/>
              <a:t>			</a:t>
            </a:r>
            <a:r>
              <a:rPr lang="ka-GE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რა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spcBef>
                <a:spcPts val="2400"/>
              </a:spcBef>
            </a:pPr>
            <a:r>
              <a:rPr lang="ka-GE" dirty="0" smtClean="0"/>
              <a:t>რა შენატანებია საჭირო ამ ინტერვენციების განსახორციელებლად?  			</a:t>
            </a:r>
            <a:r>
              <a:rPr lang="ka-GE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როგორ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spcBef>
                <a:spcPts val="2400"/>
              </a:spcBef>
            </a:pPr>
            <a:r>
              <a:rPr lang="ka-GE" dirty="0" smtClean="0"/>
              <a:t>რომელ ორგანიზაციებში უნდა განხორციელდეს ეს ინტერვენციები</a:t>
            </a:r>
            <a:r>
              <a:rPr lang="en-US" dirty="0" smtClean="0"/>
              <a:t>? </a:t>
            </a:r>
            <a:r>
              <a:rPr lang="en-US" dirty="0"/>
              <a:t>		</a:t>
            </a:r>
            <a:r>
              <a:rPr lang="ka-GE" dirty="0" smtClean="0"/>
              <a:t>	</a:t>
            </a:r>
            <a:r>
              <a:rPr lang="ka-GE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სად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2400"/>
              </a:spcBef>
            </a:pPr>
            <a:r>
              <a:rPr lang="ka-GE" dirty="0" smtClean="0"/>
              <a:t>ვინ განახორციელებს ამ ინტერვენციებს</a:t>
            </a:r>
            <a:r>
              <a:rPr lang="en-US" dirty="0" smtClean="0"/>
              <a:t>? </a:t>
            </a:r>
            <a:r>
              <a:rPr lang="en-US" dirty="0"/>
              <a:t>					</a:t>
            </a:r>
            <a:r>
              <a:rPr lang="ka-GE" dirty="0" smtClean="0"/>
              <a:t>	</a:t>
            </a:r>
            <a:r>
              <a:rPr lang="ka-GE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ვინ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spcBef>
                <a:spcPts val="2400"/>
              </a:spcBef>
            </a:pPr>
            <a:r>
              <a:rPr lang="ka-GE" dirty="0" smtClean="0"/>
              <a:t>რა ეღირება ეს და როგორია გადახდის მეთოდები?			</a:t>
            </a:r>
            <a:r>
              <a:rPr lang="en-US" dirty="0"/>
              <a:t>		</a:t>
            </a:r>
            <a:r>
              <a:rPr lang="ka-GE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რამდენი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spcBef>
                <a:spcPts val="2400"/>
              </a:spcBef>
            </a:pPr>
            <a:r>
              <a:rPr lang="ka-GE" dirty="0" smtClean="0"/>
              <a:t>ვინ გადაიხდის</a:t>
            </a:r>
            <a:r>
              <a:rPr lang="en-US" dirty="0" smtClean="0"/>
              <a:t>? </a:t>
            </a:r>
            <a:r>
              <a:rPr lang="en-US" dirty="0"/>
              <a:t>							</a:t>
            </a:r>
            <a:r>
              <a:rPr lang="ka-GE" dirty="0" smtClean="0"/>
              <a:t>		</a:t>
            </a:r>
            <a:r>
              <a:rPr lang="ka-GE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ვის მიერ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spcBef>
                <a:spcPts val="2400"/>
              </a:spcBef>
            </a:pPr>
            <a:r>
              <a:rPr lang="ka-GE" dirty="0" smtClean="0"/>
              <a:t>როგორ უნდა მოხდეს მთლიანად სისტემის მართვა</a:t>
            </a:r>
            <a:r>
              <a:rPr lang="en-US" dirty="0" smtClean="0"/>
              <a:t>? </a:t>
            </a:r>
            <a:endParaRPr lang="en-US" dirty="0"/>
          </a:p>
          <a:p>
            <a:pPr>
              <a:spcBef>
                <a:spcPts val="24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1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362303"/>
            <a:ext cx="10991850" cy="571147"/>
          </a:xfrm>
        </p:spPr>
        <p:txBody>
          <a:bodyPr>
            <a:normAutofit fontScale="90000"/>
          </a:bodyPr>
          <a:lstStyle/>
          <a:p>
            <a:r>
              <a:rPr lang="ka-GE" dirty="0" smtClean="0"/>
              <a:t>როგორია დიაგნოსტიკის და მკურნალობის ძირითადი ეტაპები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117685"/>
              </p:ext>
            </p:extLst>
          </p:nvPr>
        </p:nvGraphicFramePr>
        <p:xfrm>
          <a:off x="2191264" y="1430552"/>
          <a:ext cx="8649730" cy="531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4" imgW="5744315" imgH="5312575" progId="Word.Document.12">
                  <p:embed/>
                </p:oleObj>
              </mc:Choice>
              <mc:Fallback>
                <p:oleObj name="Document" r:id="rId4" imgW="5744315" imgH="53125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1264" y="1430552"/>
                        <a:ext cx="8649730" cy="5313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390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4714"/>
            <a:ext cx="11397341" cy="588736"/>
          </a:xfrm>
        </p:spPr>
        <p:txBody>
          <a:bodyPr>
            <a:normAutofit fontScale="90000"/>
          </a:bodyPr>
          <a:lstStyle/>
          <a:p>
            <a:r>
              <a:rPr lang="ka-GE" dirty="0" smtClean="0"/>
              <a:t>ნაბიჯი 1</a:t>
            </a:r>
            <a:r>
              <a:rPr lang="en-US" dirty="0" smtClean="0"/>
              <a:t>. </a:t>
            </a:r>
            <a:r>
              <a:rPr lang="ka-GE" dirty="0" smtClean="0"/>
              <a:t>ტუბერკულოზის სიმპტომების და ნიშნების სკრინინგი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321297"/>
              </p:ext>
            </p:extLst>
          </p:nvPr>
        </p:nvGraphicFramePr>
        <p:xfrm>
          <a:off x="279400" y="1212850"/>
          <a:ext cx="11722099" cy="516890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798150">
                  <a:extLst>
                    <a:ext uri="{9D8B030D-6E8A-4147-A177-3AD203B41FA5}">
                      <a16:colId xmlns:a16="http://schemas.microsoft.com/office/drawing/2014/main" xmlns="" val="3521096825"/>
                    </a:ext>
                  </a:extLst>
                </a:gridCol>
                <a:gridCol w="8923949">
                  <a:extLst>
                    <a:ext uri="{9D8B030D-6E8A-4147-A177-3AD203B41FA5}">
                      <a16:colId xmlns:a16="http://schemas.microsoft.com/office/drawing/2014/main" xmlns="" val="3555930835"/>
                    </a:ext>
                  </a:extLst>
                </a:gridCol>
              </a:tblGrid>
              <a:tr h="1578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 dirty="0" smtClean="0">
                          <a:effectLst/>
                        </a:rPr>
                        <a:t>რა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2400" b="0" dirty="0" smtClean="0">
                          <a:effectLst/>
                        </a:rPr>
                        <a:t>პაციენტის ანამნეზი</a:t>
                      </a:r>
                      <a:endParaRPr lang="en-US" sz="24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2400" b="0" dirty="0" smtClean="0">
                          <a:effectLst/>
                        </a:rPr>
                        <a:t>ზოგადი</a:t>
                      </a:r>
                      <a:r>
                        <a:rPr lang="ka-GE" sz="2400" b="0" baseline="0" dirty="0" smtClean="0">
                          <a:effectLst/>
                        </a:rPr>
                        <a:t> გასინჯვა</a:t>
                      </a:r>
                      <a:endParaRPr lang="en-US" sz="24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2400" b="0" dirty="0" smtClean="0">
                          <a:effectLst/>
                        </a:rPr>
                        <a:t>რეფერალი დიაგნოსტიკისთვის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44281003"/>
                  </a:ext>
                </a:extLst>
              </a:tr>
              <a:tr h="503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 dirty="0" smtClean="0">
                          <a:effectLst/>
                        </a:rPr>
                        <a:t>როგორ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2400" b="0" dirty="0" smtClean="0">
                          <a:effectLst/>
                        </a:rPr>
                        <a:t>ზოგადი</a:t>
                      </a:r>
                      <a:r>
                        <a:rPr lang="ka-GE" sz="2400" b="0" baseline="0" dirty="0" smtClean="0">
                          <a:effectLst/>
                        </a:rPr>
                        <a:t> პრაქტიკის ექიმი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9591107"/>
                  </a:ext>
                </a:extLst>
              </a:tr>
              <a:tr h="1040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 dirty="0" smtClean="0">
                          <a:effectLst/>
                        </a:rPr>
                        <a:t>სად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2400" b="0" dirty="0" smtClean="0">
                          <a:effectLst/>
                        </a:rPr>
                        <a:t>პჯდ დაწესებულება</a:t>
                      </a:r>
                      <a:endParaRPr lang="en-US" sz="24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2400" b="0" dirty="0" smtClean="0">
                          <a:effectLst/>
                        </a:rPr>
                        <a:t>ზოგადი პროფილის ამბულატორიული დაწესებულება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9277463"/>
                  </a:ext>
                </a:extLst>
              </a:tr>
              <a:tr h="1040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 dirty="0" smtClean="0">
                          <a:effectLst/>
                        </a:rPr>
                        <a:t>ვინ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2400" b="0" dirty="0" smtClean="0">
                          <a:effectLst/>
                        </a:rPr>
                        <a:t>სოფლის</a:t>
                      </a:r>
                      <a:r>
                        <a:rPr lang="ka-GE" sz="2400" b="0" baseline="0" dirty="0" smtClean="0">
                          <a:effectLst/>
                        </a:rPr>
                        <a:t> ექიმი</a:t>
                      </a:r>
                      <a:endParaRPr lang="en-US" sz="24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2400" b="0" dirty="0" smtClean="0">
                          <a:effectLst/>
                        </a:rPr>
                        <a:t>ქალაქში სამედიცინო</a:t>
                      </a:r>
                      <a:r>
                        <a:rPr lang="ka-GE" sz="2400" b="0" baseline="0" dirty="0" smtClean="0">
                          <a:effectLst/>
                        </a:rPr>
                        <a:t> ცენტრის ექიმი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44845357"/>
                  </a:ext>
                </a:extLst>
              </a:tr>
              <a:tr h="503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 dirty="0" smtClean="0">
                          <a:effectLst/>
                        </a:rPr>
                        <a:t>რამდენი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2400" b="0" dirty="0" smtClean="0">
                          <a:effectLst/>
                        </a:rPr>
                        <a:t>კაპიტაცია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56328744"/>
                  </a:ext>
                </a:extLst>
              </a:tr>
              <a:tr h="503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400" dirty="0" smtClean="0">
                          <a:effectLst/>
                        </a:rPr>
                        <a:t>ვის</a:t>
                      </a:r>
                      <a:r>
                        <a:rPr lang="ka-GE" sz="2400" baseline="0" dirty="0" smtClean="0">
                          <a:effectLst/>
                        </a:rPr>
                        <a:t> მიერ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2400" b="0" dirty="0" smtClean="0">
                          <a:effectLst/>
                        </a:rPr>
                        <a:t>საყოველთაო ჯანდაცვის პროგრამა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72669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13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4714"/>
            <a:ext cx="11397341" cy="588736"/>
          </a:xfrm>
        </p:spPr>
        <p:txBody>
          <a:bodyPr>
            <a:noAutofit/>
          </a:bodyPr>
          <a:lstStyle/>
          <a:p>
            <a:r>
              <a:rPr lang="ka-GE" sz="2800" dirty="0" smtClean="0"/>
              <a:t>ნაბიჯი 2</a:t>
            </a:r>
            <a:r>
              <a:rPr lang="en-US" sz="2800" dirty="0" smtClean="0"/>
              <a:t>. </a:t>
            </a:r>
            <a:r>
              <a:rPr lang="ka-GE" sz="2800" dirty="0" smtClean="0"/>
              <a:t>აქტიური ტუბერკულოზის კლინიკური და ბაქტერიოლოგიური დიაგნოსტიკა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881244"/>
              </p:ext>
            </p:extLst>
          </p:nvPr>
        </p:nvGraphicFramePr>
        <p:xfrm>
          <a:off x="279400" y="1212850"/>
          <a:ext cx="11722099" cy="518098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463800">
                  <a:extLst>
                    <a:ext uri="{9D8B030D-6E8A-4147-A177-3AD203B41FA5}">
                      <a16:colId xmlns:a16="http://schemas.microsoft.com/office/drawing/2014/main" xmlns="" val="3521096825"/>
                    </a:ext>
                  </a:extLst>
                </a:gridCol>
                <a:gridCol w="9258299">
                  <a:extLst>
                    <a:ext uri="{9D8B030D-6E8A-4147-A177-3AD203B41FA5}">
                      <a16:colId xmlns:a16="http://schemas.microsoft.com/office/drawing/2014/main" xmlns="" val="3555930835"/>
                    </a:ext>
                  </a:extLst>
                </a:gridCol>
              </a:tblGrid>
              <a:tr h="1357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რა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400" b="0" dirty="0" smtClean="0">
                          <a:effectLst/>
                        </a:rPr>
                        <a:t>პაციენტის ანამნეზი</a:t>
                      </a:r>
                      <a:r>
                        <a:rPr lang="en-US" sz="1400" b="0" dirty="0" smtClean="0">
                          <a:effectLst/>
                        </a:rPr>
                        <a:t>			- </a:t>
                      </a:r>
                      <a:r>
                        <a:rPr lang="ka-GE" sz="1400" b="0" dirty="0" smtClean="0">
                          <a:effectLst/>
                        </a:rPr>
                        <a:t>კლინიკურ ლაბორატორიეული  გამოკვლევა             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400" b="0" dirty="0" smtClean="0">
                          <a:effectLst/>
                        </a:rPr>
                        <a:t>ზოგადი გასინჯვა</a:t>
                      </a:r>
                      <a:r>
                        <a:rPr lang="en-US" sz="1400" b="0" dirty="0">
                          <a:effectLst/>
                        </a:rPr>
                        <a:t>			</a:t>
                      </a:r>
                      <a:r>
                        <a:rPr lang="ka-GE" sz="1400" b="0" dirty="0" smtClean="0">
                          <a:effectLst/>
                        </a:rPr>
                        <a:t>                     </a:t>
                      </a:r>
                      <a:r>
                        <a:rPr lang="en-US" sz="1400" b="0" dirty="0" smtClean="0">
                          <a:effectLst/>
                        </a:rPr>
                        <a:t>- </a:t>
                      </a:r>
                      <a:r>
                        <a:rPr lang="ka-GE" sz="1400" b="0" dirty="0" smtClean="0">
                          <a:effectLst/>
                        </a:rPr>
                        <a:t>სწრაფი ტესტი აივ-ზე</a:t>
                      </a:r>
                      <a:endParaRPr lang="en-US" sz="1400" b="0" dirty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400" b="0" dirty="0" smtClean="0">
                          <a:effectLst/>
                        </a:rPr>
                        <a:t>სწრაფი ტესტი</a:t>
                      </a:r>
                      <a:r>
                        <a:rPr lang="en-US" sz="1400" b="0" dirty="0" smtClean="0">
                          <a:effectLst/>
                        </a:rPr>
                        <a:t> </a:t>
                      </a:r>
                      <a:r>
                        <a:rPr lang="ka-GE" sz="1400" b="0" dirty="0" smtClean="0">
                          <a:effectLst/>
                        </a:rPr>
                        <a:t>მგრძნობელობაზე (</a:t>
                      </a:r>
                      <a:r>
                        <a:rPr lang="en-US" sz="1400" b="0" dirty="0" smtClean="0">
                          <a:effectLst/>
                        </a:rPr>
                        <a:t>MTB </a:t>
                      </a:r>
                      <a:r>
                        <a:rPr lang="ka-GE" sz="1400" b="0" dirty="0" smtClean="0">
                          <a:effectLst/>
                        </a:rPr>
                        <a:t>და</a:t>
                      </a:r>
                      <a:r>
                        <a:rPr lang="en-US" sz="1400" b="0" dirty="0" smtClean="0">
                          <a:effectLst/>
                        </a:rPr>
                        <a:t> RR</a:t>
                      </a:r>
                      <a:r>
                        <a:rPr lang="ka-GE" sz="1400" b="0" dirty="0" smtClean="0">
                          <a:effectLst/>
                        </a:rPr>
                        <a:t>)           </a:t>
                      </a:r>
                      <a:r>
                        <a:rPr lang="en-US" sz="1400" b="0" dirty="0" smtClean="0">
                          <a:effectLst/>
                        </a:rPr>
                        <a:t>- ნ</a:t>
                      </a:r>
                      <a:r>
                        <a:rPr lang="ka-GE" sz="1400" b="0" dirty="0" smtClean="0">
                          <a:effectLst/>
                        </a:rPr>
                        <a:t>ახველის გაგზავნა</a:t>
                      </a:r>
                      <a:endParaRPr lang="en-US" sz="1400" b="0" dirty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  <a:defRPr/>
                      </a:pPr>
                      <a:r>
                        <a:rPr lang="ka-GE" sz="1400" b="0" dirty="0" smtClean="0">
                          <a:effectLst/>
                        </a:rPr>
                        <a:t>გულმკერდის</a:t>
                      </a:r>
                      <a:r>
                        <a:rPr lang="ka-GE" sz="1400" b="0" baseline="0" dirty="0" smtClean="0">
                          <a:effectLst/>
                        </a:rPr>
                        <a:t> რენტგენოგრაფია</a:t>
                      </a:r>
                      <a:r>
                        <a:rPr lang="en-US" sz="1400" b="0" dirty="0">
                          <a:effectLst/>
                        </a:rPr>
                        <a:t>	</a:t>
                      </a:r>
                      <a:r>
                        <a:rPr lang="ka-GE" sz="1400" b="0" dirty="0" smtClean="0">
                          <a:effectLst/>
                        </a:rPr>
                        <a:t>                      </a:t>
                      </a:r>
                      <a:r>
                        <a:rPr lang="en-US" sz="1400" b="0" dirty="0" smtClean="0">
                          <a:effectLst/>
                        </a:rPr>
                        <a:t>- </a:t>
                      </a:r>
                      <a:r>
                        <a:rPr lang="ka-GE" sz="1400" b="0" dirty="0" smtClean="0">
                          <a:effectLst/>
                        </a:rPr>
                        <a:t>პაციენტის რეფერალი დიფ. დიაგნოზისთვის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>
                          <a:tab pos="107950" algn="l"/>
                        </a:tabLst>
                        <a:defRPr/>
                      </a:pPr>
                      <a:r>
                        <a:rPr lang="ka-GE" sz="1400" b="0" dirty="0" smtClean="0">
                          <a:effectLst/>
                        </a:rPr>
                        <a:t>                                                                           </a:t>
                      </a:r>
                      <a:endParaRPr lang="en-US" sz="14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44281003"/>
                  </a:ext>
                </a:extLst>
              </a:tr>
              <a:tr h="748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როგორ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400" b="0" dirty="0" smtClean="0">
                          <a:effectLst/>
                        </a:rPr>
                        <a:t>ექიმი ფთიზიატრი</a:t>
                      </a:r>
                      <a:r>
                        <a:rPr lang="ka-GE" sz="1400" b="0" baseline="0" dirty="0" smtClean="0">
                          <a:effectLst/>
                        </a:rPr>
                        <a:t>                   </a:t>
                      </a:r>
                      <a:r>
                        <a:rPr lang="en-US" sz="1400" b="0" dirty="0">
                          <a:effectLst/>
                        </a:rPr>
                        <a:t>	</a:t>
                      </a:r>
                      <a:r>
                        <a:rPr lang="ka-GE" sz="1400" b="0" dirty="0" smtClean="0">
                          <a:effectLst/>
                        </a:rPr>
                        <a:t>                              </a:t>
                      </a:r>
                      <a:r>
                        <a:rPr lang="en-US" sz="1400" b="0" dirty="0" smtClean="0">
                          <a:effectLst/>
                        </a:rPr>
                        <a:t>- </a:t>
                      </a:r>
                      <a:r>
                        <a:rPr lang="ka-GE" sz="1400" b="0" dirty="0" smtClean="0">
                          <a:effectLst/>
                        </a:rPr>
                        <a:t>რენტგენოგრაფი</a:t>
                      </a:r>
                      <a:r>
                        <a:rPr lang="en-US" sz="1400" b="0" dirty="0">
                          <a:effectLst/>
                        </a:rPr>
                        <a:t>	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en-US" sz="1400" b="0" dirty="0" err="1">
                          <a:effectLst/>
                        </a:rPr>
                        <a:t>Xpert</a:t>
                      </a:r>
                      <a:r>
                        <a:rPr lang="en-US" sz="1400" b="0" dirty="0">
                          <a:effectLst/>
                        </a:rPr>
                        <a:t> MTB/RIF </a:t>
                      </a:r>
                      <a:r>
                        <a:rPr lang="ka-GE" sz="1400" b="0" dirty="0" smtClean="0">
                          <a:effectLst/>
                        </a:rPr>
                        <a:t>ტექნოლოგია</a:t>
                      </a:r>
                      <a:r>
                        <a:rPr lang="en-US" sz="1400" b="0" dirty="0">
                          <a:effectLst/>
                        </a:rPr>
                        <a:t>	</a:t>
                      </a:r>
                      <a:r>
                        <a:rPr lang="ka-GE" sz="1400" b="0" dirty="0" smtClean="0">
                          <a:effectLst/>
                        </a:rPr>
                        <a:t>                              </a:t>
                      </a:r>
                      <a:r>
                        <a:rPr lang="en-US" sz="1400" b="0" dirty="0" smtClean="0">
                          <a:effectLst/>
                        </a:rPr>
                        <a:t>- </a:t>
                      </a:r>
                      <a:r>
                        <a:rPr lang="ka-GE" sz="1400" b="0" dirty="0" smtClean="0">
                          <a:effectLst/>
                        </a:rPr>
                        <a:t>კლინიკური ლაბორატორია</a:t>
                      </a:r>
                      <a:endParaRPr lang="en-US" sz="14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9591107"/>
                  </a:ext>
                </a:extLst>
              </a:tr>
              <a:tr h="748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სად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400" b="0" dirty="0" smtClean="0">
                          <a:effectLst/>
                        </a:rPr>
                        <a:t>ზოგადი პროფილის ამბულატორიული დაწესებულება</a:t>
                      </a:r>
                      <a:endParaRPr lang="en-US" sz="14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400" b="0" dirty="0" smtClean="0">
                          <a:effectLst/>
                        </a:rPr>
                        <a:t>სპეციალიზებული ტუბ დაწესებულება</a:t>
                      </a:r>
                      <a:endParaRPr lang="en-US" sz="14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9277463"/>
                  </a:ext>
                </a:extLst>
              </a:tr>
              <a:tr h="1139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ვინ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400" b="0" dirty="0" smtClean="0">
                          <a:effectLst/>
                        </a:rPr>
                        <a:t>„ტუბერკულოზის სპეციალისტი“</a:t>
                      </a:r>
                      <a:r>
                        <a:rPr lang="en-US" sz="1400" b="0" dirty="0" smtClean="0">
                          <a:effectLst/>
                        </a:rPr>
                        <a:t> (</a:t>
                      </a:r>
                      <a:r>
                        <a:rPr lang="ka-GE" sz="1400" b="0" dirty="0" smtClean="0">
                          <a:effectLst/>
                        </a:rPr>
                        <a:t>ფტიზიატრი</a:t>
                      </a:r>
                      <a:r>
                        <a:rPr lang="en-US" sz="1400" b="0" dirty="0" smtClean="0">
                          <a:effectLst/>
                        </a:rPr>
                        <a:t>; </a:t>
                      </a:r>
                      <a:r>
                        <a:rPr lang="ka-GE" sz="1400" b="0" dirty="0" smtClean="0">
                          <a:effectLst/>
                        </a:rPr>
                        <a:t>პულმონოლოგი; სხვა სპეციალობის ექიმები, რომლებმაც გაიარეს ტრენინგი ფთიზიატრიაში</a:t>
                      </a:r>
                      <a:r>
                        <a:rPr lang="en-US" sz="1400" b="0" dirty="0" smtClean="0">
                          <a:effectLst/>
                        </a:rPr>
                        <a:t>)</a:t>
                      </a:r>
                      <a:endParaRPr lang="en-US" sz="14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400" b="0" dirty="0" smtClean="0">
                          <a:effectLst/>
                        </a:rPr>
                        <a:t>ექთნები</a:t>
                      </a:r>
                      <a:endParaRPr lang="en-US" sz="14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44845357"/>
                  </a:ext>
                </a:extLst>
              </a:tr>
              <a:tr h="748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რამდენი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400" b="0" dirty="0" smtClean="0">
                          <a:effectLst/>
                        </a:rPr>
                        <a:t>კორექტირებული კაპიტაცია</a:t>
                      </a:r>
                      <a:endParaRPr lang="en-US" sz="14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400" b="0" dirty="0" smtClean="0">
                          <a:effectLst/>
                        </a:rPr>
                        <a:t> დიაგნოსტიკის მიზნით ვიზიტების რაოდენობის მიხედვით</a:t>
                      </a:r>
                      <a:r>
                        <a:rPr lang="en-US" sz="1400" b="0" dirty="0" smtClean="0">
                          <a:effectLst/>
                        </a:rPr>
                        <a:t> </a:t>
                      </a:r>
                      <a:endParaRPr lang="en-US" sz="1400" b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56328744"/>
                  </a:ext>
                </a:extLst>
              </a:tr>
              <a:tr h="438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600" dirty="0" smtClean="0">
                          <a:effectLst/>
                        </a:rPr>
                        <a:t>ვის</a:t>
                      </a:r>
                      <a:r>
                        <a:rPr lang="ka-GE" sz="1600" baseline="0" dirty="0" smtClean="0">
                          <a:effectLst/>
                        </a:rPr>
                        <a:t> მიერ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  <a:tabLst>
                          <a:tab pos="107950" algn="l"/>
                        </a:tabLst>
                      </a:pPr>
                      <a:r>
                        <a:rPr lang="ka-GE" sz="1400" b="0" dirty="0" smtClean="0">
                          <a:effectLst/>
                        </a:rPr>
                        <a:t>საყოველთაო ჯანდაცვის</a:t>
                      </a:r>
                      <a:r>
                        <a:rPr lang="ka-GE" sz="1400" b="0" baseline="0" dirty="0" smtClean="0">
                          <a:effectLst/>
                        </a:rPr>
                        <a:t> პროგრამა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72669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8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reen brushed metal presentation (widescreen).potx" id="{DA9951C7-4320-4495-9FC1-E63CCA4172C0}" vid="{B4FD8286-12BA-4ECE-B80E-03C93BD82B08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A16170-AED4-43FB-90C7-1F1653EBFACC}">
  <ds:schemaRefs>
    <ds:schemaRef ds:uri="http://schemas.openxmlformats.org/package/2006/metadata/core-properties"/>
    <ds:schemaRef ds:uri="http://purl.org/dc/dcmitype/"/>
    <ds:schemaRef ds:uri="a4f35948-e619-41b3-aa29-22878b09cfd2"/>
    <ds:schemaRef ds:uri="http://purl.org/dc/elements/1.1/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40262f94-9f35-4ac3-9a90-690165a166b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1C05A15-2C36-4B2C-9ED7-7313D59409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61EA76-1630-4788-A629-8FDAFC920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 brushed metal presentation (widescreen)</Template>
  <TotalTime>563</TotalTime>
  <Words>924</Words>
  <Application>Microsoft Office PowerPoint</Application>
  <PresentationFormat>Custom</PresentationFormat>
  <Paragraphs>160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Brushed Metal 16x9</vt:lpstr>
      <vt:lpstr>Document</vt:lpstr>
      <vt:lpstr>საქართველო   ტუბერკულოზთან დაკავშირებული სამედიცინო მომსახურების მიწოდების მოდელი</vt:lpstr>
      <vt:lpstr>რატომ არის მნიშვნელოვანი ტუბსამსახურის განხილვა ჯანდაცვის სისტემის კონტექსტში?</vt:lpstr>
      <vt:lpstr>რატომ უნდა გახდეს ოპტიმალური/ შეიცვალოს ტუბერკულოზთან დაკავშირებული სამედიცინო დახმარების მოდელი?</vt:lpstr>
      <vt:lpstr>რა ძირითად პრინციპებზეა დაფუძნებული ახალი მოდელი და რა მახასიათებლები აქვს მას?</vt:lpstr>
      <vt:lpstr>რომელია ქვეყნის გასათვალისწინებელი ძირითადი მახასიათებლები და სისტემური ფაქტორები?</vt:lpstr>
      <vt:lpstr>რა ძირითად კითხვებს უნდა ვუპასუხოთ ტუბერკულოზთან დაკავშირებული სამედიცინო მომსახურების მოდელის შემუშავებისას?</vt:lpstr>
      <vt:lpstr>როგორია დიაგნოსტიკის და მკურნალობის ძირითადი ეტაპები?</vt:lpstr>
      <vt:lpstr>ნაბიჯი 1. ტუბერკულოზის სიმპტომების და ნიშნების სკრინინგი</vt:lpstr>
      <vt:lpstr>ნაბიჯი 2. აქტიური ტუბერკულოზის კლინიკური და ბაქტერიოლოგიური დიაგნოსტიკა</vt:lpstr>
      <vt:lpstr>ნაბიჯი 3. სრული ბაქტერიოლოგიური გამოკვლევა ტუბერკულოზის და რეზისტენტობის დასადგენად</vt:lpstr>
      <vt:lpstr>ნაბიჯი 4ა. ამბულატორიული მკურნალობა და მეთვალყურეობა</vt:lpstr>
      <vt:lpstr>ნაბიჯი 4ბ. სტაციონარული მკურნალობა</vt:lpstr>
      <vt:lpstr>ტუბერკულოზის ეროვნული პროგრამის რომელი სხვა კომპონენტები უნდა იყოს გათვალისწინებული?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  Improving the TB care delivery model</dc:title>
  <dc:creator>Andrei Mosneaga</dc:creator>
  <cp:lastModifiedBy>Natia Nogaideli</cp:lastModifiedBy>
  <cp:revision>48</cp:revision>
  <dcterms:created xsi:type="dcterms:W3CDTF">2017-05-22T11:44:27Z</dcterms:created>
  <dcterms:modified xsi:type="dcterms:W3CDTF">2019-02-20T14:57:03Z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