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350" r:id="rId4"/>
    <p:sldId id="351" r:id="rId5"/>
    <p:sldId id="268" r:id="rId6"/>
    <p:sldId id="342" r:id="rId7"/>
    <p:sldId id="269" r:id="rId8"/>
    <p:sldId id="270" r:id="rId9"/>
    <p:sldId id="343" r:id="rId10"/>
    <p:sldId id="355" r:id="rId11"/>
    <p:sldId id="271" r:id="rId12"/>
    <p:sldId id="272" r:id="rId13"/>
    <p:sldId id="274" r:id="rId14"/>
    <p:sldId id="352" r:id="rId15"/>
    <p:sldId id="339" r:id="rId16"/>
    <p:sldId id="275" r:id="rId17"/>
    <p:sldId id="348" r:id="rId18"/>
    <p:sldId id="349" r:id="rId19"/>
    <p:sldId id="278" r:id="rId20"/>
    <p:sldId id="357" r:id="rId21"/>
    <p:sldId id="358" r:id="rId22"/>
    <p:sldId id="359" r:id="rId23"/>
    <p:sldId id="361" r:id="rId24"/>
    <p:sldId id="362" r:id="rId25"/>
    <p:sldId id="356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3168"/>
    <a:srgbClr val="2C3E50"/>
    <a:srgbClr val="4ABA6D"/>
    <a:srgbClr val="0E9F81"/>
    <a:srgbClr val="F89CA0"/>
    <a:srgbClr val="E94C39"/>
    <a:srgbClr val="44546A"/>
    <a:srgbClr val="E94C3C"/>
    <a:srgbClr val="3798D4"/>
    <a:srgbClr val="F29C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298" autoAdjust="0"/>
    <p:restoredTop sz="90126" autoAdjust="0"/>
  </p:normalViewPr>
  <p:slideViewPr>
    <p:cSldViewPr snapToGrid="0">
      <p:cViewPr varScale="1">
        <p:scale>
          <a:sx n="100" d="100"/>
          <a:sy n="100" d="100"/>
        </p:scale>
        <p:origin x="143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529631405394552E-2"/>
          <c:y val="5.4516094081821877E-2"/>
          <c:w val="0.53950856316972251"/>
          <c:h val="0.748195389594530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არ დაწყებულა 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ka-G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სამინისტრო 1</c:v>
                </c:pt>
                <c:pt idx="1">
                  <c:v>სამინისტრო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 formatCode="0%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BD-4CAA-A2FC-D083FDA7B25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ნაწილობრივ შესრულდა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ka-G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სამინისტრო 1</c:v>
                </c:pt>
                <c:pt idx="1">
                  <c:v>სამინისტრო 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 formatCode="0%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BD-4CAA-A2FC-D083FDA7B25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მეტწილად შესრულდა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ka-G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სამინისტრო 1</c:v>
                </c:pt>
                <c:pt idx="1">
                  <c:v>სამინისტრო 2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0.2</c:v>
                </c:pt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BD-4CAA-A2FC-D083FDA7B25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განხორციელდა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3175">
              <a:solidFill>
                <a:schemeClr val="tx1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ka-G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სამინისტრო 1</c:v>
                </c:pt>
                <c:pt idx="1">
                  <c:v>სამინისტრო 2</c:v>
                </c:pt>
              </c:strCache>
            </c:strRef>
          </c:cat>
          <c:val>
            <c:numRef>
              <c:f>Sheet1!$E$2:$E$3</c:f>
              <c:numCache>
                <c:formatCode>0%</c:formatCode>
                <c:ptCount val="2"/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BD-4CAA-A2FC-D083FDA7B25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დაგვიანებით განხორციელდა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tx1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ka-G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სამინისტრო 1</c:v>
                </c:pt>
                <c:pt idx="1">
                  <c:v>სამინისტრო 2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 formatCode="0%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2BD-4CAA-A2FC-D083FDA7B25F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შეჩერებული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ka-G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სამინისტრო 1</c:v>
                </c:pt>
                <c:pt idx="1">
                  <c:v>სამინისტრო 2</c:v>
                </c:pt>
              </c:strCache>
            </c:strRef>
          </c:cat>
          <c:val>
            <c:numRef>
              <c:f>Sheet1!$G$2:$G$3</c:f>
              <c:numCache>
                <c:formatCode>0%</c:formatCode>
                <c:ptCount val="2"/>
                <c:pt idx="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2BD-4CAA-A2FC-D083FDA7B25F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გაუქმებული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ka-G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სამინისტრო 1</c:v>
                </c:pt>
                <c:pt idx="1">
                  <c:v>სამინისტრო 2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9-32BD-4CAA-A2FC-D083FDA7B25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5"/>
        <c:overlap val="100"/>
        <c:axId val="-645042592"/>
        <c:axId val="-645040960"/>
      </c:barChart>
      <c:catAx>
        <c:axId val="-6450425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645040960"/>
        <c:crosses val="autoZero"/>
        <c:auto val="1"/>
        <c:lblAlgn val="ctr"/>
        <c:lblOffset val="100"/>
        <c:noMultiLvlLbl val="0"/>
      </c:catAx>
      <c:valAx>
        <c:axId val="-645040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ka-GE"/>
          </a:p>
        </c:txPr>
        <c:crossAx val="-645042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751775069265773"/>
          <c:y val="0.12153215927552292"/>
          <c:w val="0.31972414062953225"/>
          <c:h val="0.87846784072447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ka-G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ka-G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ka-G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0.49</c:v>
                </c:pt>
                <c:pt idx="1">
                  <c:v>0.76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AA-4F6B-A62A-FBEE3673332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-645047488"/>
        <c:axId val="-645043136"/>
      </c:barChart>
      <c:catAx>
        <c:axId val="-6450474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645043136"/>
        <c:crosses val="autoZero"/>
        <c:auto val="1"/>
        <c:lblAlgn val="ctr"/>
        <c:lblOffset val="100"/>
        <c:noMultiLvlLbl val="0"/>
      </c:catAx>
      <c:valAx>
        <c:axId val="-645043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ka-GE"/>
          </a:p>
        </c:txPr>
        <c:crossAx val="-64504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a-G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0.13747</cdr:x>
      <cdr:y>0.83015</cdr:y>
    </cdr:from>
    <cdr:to>
      <cdr:x>0.25177</cdr:x>
      <cdr:y>0.99192</cdr:y>
    </cdr:to>
    <cdr:pic>
      <cdr:nvPicPr>
        <cdr:cNvPr id="2" name="Picture 1">
          <a:extLst xmlns:a="http://schemas.openxmlformats.org/drawingml/2006/main">
            <a:ext uri="{FF2B5EF4-FFF2-40B4-BE49-F238E27FC236}">
              <a16:creationId xmlns:a16="http://schemas.microsoft.com/office/drawing/2014/main" id="{76403119-8AFF-4D66-9CF5-10747CC4EE8F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011838" y="4643180"/>
          <a:ext cx="841296" cy="904808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11E51-B7CE-4E6A-ABC9-0E23CAA3A13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C8BDD-A000-4E7B-8AFC-722CB30A3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46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8BDD-A000-4E7B-8AFC-722CB30A3B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265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CD55C-593F-4E5F-B7DD-4CB7AC828EB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36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CD55C-593F-4E5F-B7DD-4CB7AC828EB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94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/>
              <a:t>ელ. სისტემაში მნიშვნელოვნის აღნიშვნა და ფილტრაცია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8BDD-A000-4E7B-8AFC-722CB30A3B4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276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8BDD-A000-4E7B-8AFC-722CB30A3B4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08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8BDD-A000-4E7B-8AFC-722CB30A3B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02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როლის განსაზღვრა პოლიტიკის ჩანართთან 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მიმართებაში, პოლიტიკის სხვადასხვა დოკუმენტზე სხვადასხვა როლით მუშაობა; </a:t>
            </a:r>
          </a:p>
          <a:p>
            <a:pPr marL="228600" indent="-228600">
              <a:buAutoNum type="arabicPeriod"/>
            </a:pP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მომხმარებლის სისტემაში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რეგისტრაციის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მისი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პირადი ანგარიშის მონაცემების 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(მათ შორის მომხმარებლის სახელისა და პაროლის)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მართვის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კონკრეტული პოლიტიკის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ჩანართში მისი დამატების/წაშლისა 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და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როლის მინიჭების/შეცვლის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ასევე მისი პირადი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ანგარიშის გაუქმების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უფლება უნდა ჰქონდეს </a:t>
            </a:r>
            <a:r>
              <a:rPr lang="ka-GE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Super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a-GE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Admin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-ს 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და მომხმარებლებს, რომლებსაც </a:t>
            </a:r>
            <a:r>
              <a:rPr lang="ka-G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მინ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 პოლიტიკის ჩანართში აქვთ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S-CO-ს, I-CO-ს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II-CO-ს როლი;</a:t>
            </a:r>
          </a:p>
          <a:p>
            <a:pPr marL="228600" indent="-228600">
              <a:buAutoNum type="arabicPeriod"/>
            </a:pP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პასუხისმგებელი</a:t>
            </a:r>
            <a:r>
              <a:rPr lang="ka-GE" sz="1200" b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პირისთვის უწყების დასახელების, როლის, პასუხისმგებელი პირის ცვლილება შეუზღუდავად ნებისმიერ დროს</a:t>
            </a:r>
            <a:r>
              <a:rPr lang="ka-GE" sz="12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228600" indent="-228600">
              <a:buAutoNum type="arabicPeriod"/>
            </a:pP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სისტემაში ავტომატურად უნდა მოხდეს ჩანართში მომხმარებლების ამა თუ იმ როლით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დამატების/წაშლის</a:t>
            </a:r>
            <a:r>
              <a:rPr lang="ka-GE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/როლის ცვლილების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ისტორიის წარმოება. ავტომატურად უნდა შეიქმნას ასევე კონკრეტული მომხმარებლის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სისტემაში რეგისტრაციის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მისთვის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ანგარიშის გაუქმების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პაროლის შეცვლის/აღდგენის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a-G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მომხმარებლის სახელის, ასევე სახელის, გვარის, მობილურის, უწყებისა თუ პოზიციის  შეცვლის ისტორიაც.</a:t>
            </a:r>
            <a:endParaRPr lang="ka-GE" sz="1200" b="1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8BDD-A000-4E7B-8AFC-722CB30A3B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655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E94C39"/>
                </a:solidFill>
              </a:rPr>
              <a:t>Samdivnosi</a:t>
            </a:r>
            <a:r>
              <a:rPr lang="en-US" dirty="0">
                <a:solidFill>
                  <a:srgbClr val="E94C39"/>
                </a:solidFill>
              </a:rPr>
              <a:t> </a:t>
            </a:r>
            <a:r>
              <a:rPr lang="en-US" dirty="0" err="1">
                <a:solidFill>
                  <a:srgbClr val="E94C39"/>
                </a:solidFill>
              </a:rPr>
              <a:t>sipic</a:t>
            </a:r>
            <a:r>
              <a:rPr lang="en-US" dirty="0">
                <a:solidFill>
                  <a:srgbClr val="E94C39"/>
                </a:solidFill>
              </a:rPr>
              <a:t> rom </a:t>
            </a:r>
            <a:r>
              <a:rPr lang="en-US" dirty="0" err="1">
                <a:solidFill>
                  <a:srgbClr val="E94C39"/>
                </a:solidFill>
              </a:rPr>
              <a:t>sheidzleba</a:t>
            </a:r>
            <a:r>
              <a:rPr lang="en-US" dirty="0">
                <a:solidFill>
                  <a:srgbClr val="E94C39"/>
                </a:solidFill>
              </a:rPr>
              <a:t> </a:t>
            </a:r>
            <a:r>
              <a:rPr lang="en-US" dirty="0" err="1">
                <a:solidFill>
                  <a:srgbClr val="E94C39"/>
                </a:solidFill>
              </a:rPr>
              <a:t>ikos</a:t>
            </a:r>
            <a:endParaRPr lang="en-US" dirty="0">
              <a:solidFill>
                <a:srgbClr val="E94C39"/>
              </a:solidFill>
            </a:endParaRPr>
          </a:p>
          <a:p>
            <a:r>
              <a:rPr lang="en-US" dirty="0">
                <a:solidFill>
                  <a:srgbClr val="E94C39"/>
                </a:solidFill>
              </a:rPr>
              <a:t>I </a:t>
            </a:r>
            <a:r>
              <a:rPr lang="ka-GE" dirty="0">
                <a:solidFill>
                  <a:srgbClr val="E94C39"/>
                </a:solidFill>
              </a:rPr>
              <a:t>დონეზე მუნიციპალიტეტები</a:t>
            </a:r>
            <a:endParaRPr lang="en-US" dirty="0">
              <a:solidFill>
                <a:srgbClr val="E94C3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8BDD-A000-4E7B-8AFC-722CB30A3B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41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</a:t>
            </a:r>
            <a:r>
              <a:rPr lang="ka-G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მოდერაცია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გულისხმობს ამა თუ იმ პირის მიერ შევსებული ინფორმაციის გადამოწმებას, შესწორებას</a:t>
            </a:r>
            <a:r>
              <a:rPr lang="ka-GE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(ტექსტის/ფაილების წაშლას/შეცვლას/დამატებას)</a:t>
            </a:r>
            <a:r>
              <a:rPr lang="ka-G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და დადასტურებას ან უარყოფას, პოლიტიკის ერთი და იმავე ჩანართის სხვადასხვა როლის მომხმარებლის მიერ;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8BDD-A000-4E7B-8AFC-722CB30A3B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17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err="1"/>
              <a:t>მოდერაცია</a:t>
            </a:r>
            <a:r>
              <a:rPr lang="ka-GE" baseline="0" dirty="0"/>
              <a:t> არ </a:t>
            </a:r>
            <a:r>
              <a:rPr lang="ka-GE" baseline="0" dirty="0" err="1"/>
              <a:t>სჭრიდება</a:t>
            </a:r>
            <a:r>
              <a:rPr lang="ka-GE" baseline="0" dirty="0"/>
              <a:t> მდივნის მიერ თავისი თავისთვის დამატებულ ინფორმაციას. ის ავტომატურად დასტურდება.</a:t>
            </a:r>
          </a:p>
          <a:p>
            <a:r>
              <a:rPr lang="ka-GE" baseline="0" dirty="0"/>
              <a:t>სხვისთვის დამატებული ინფორმაცია შესაძლოა დაადასტუროს ავტომატურად ან მოითხოვოს პასუხისმგებელი პირის დასტური.</a:t>
            </a:r>
          </a:p>
          <a:p>
            <a:endParaRPr lang="ka-GE" baseline="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8BDD-A000-4E7B-8AFC-722CB30A3B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3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err="1"/>
              <a:t>მოდერაცია</a:t>
            </a:r>
            <a:r>
              <a:rPr lang="ka-GE" baseline="0" dirty="0"/>
              <a:t> არ </a:t>
            </a:r>
            <a:r>
              <a:rPr lang="ka-GE" baseline="0" dirty="0" err="1"/>
              <a:t>სჭრიდება</a:t>
            </a:r>
            <a:r>
              <a:rPr lang="ka-GE" baseline="0" dirty="0"/>
              <a:t> მდივნის მიერ თავისი თავისთვის დამატებულ ინფორმაციას. ის ავტომატურად დასტურდება.</a:t>
            </a:r>
          </a:p>
          <a:p>
            <a:r>
              <a:rPr lang="ka-GE" baseline="0" dirty="0"/>
              <a:t>სხვისთვის დამატებული ინფორმაცია შესაძლოა დაადასტუროს ავტომატურად ან მოითხოვოს პასუხისმგებელი პირის დასტური.</a:t>
            </a:r>
          </a:p>
          <a:p>
            <a:endParaRPr lang="ka-GE" baseline="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8BDD-A000-4E7B-8AFC-722CB30A3B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5289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err="1"/>
              <a:t>მოდერაცია</a:t>
            </a:r>
            <a:r>
              <a:rPr lang="ka-GE" baseline="0" dirty="0"/>
              <a:t> არ </a:t>
            </a:r>
            <a:r>
              <a:rPr lang="ka-GE" baseline="0" dirty="0" err="1"/>
              <a:t>სჭრიდება</a:t>
            </a:r>
            <a:r>
              <a:rPr lang="ka-GE" baseline="0" dirty="0"/>
              <a:t> მდივნის მიერ თავისი თავისთვის დამატებულ ინფორმაციას. ის ავტომატურად დასტურდება.</a:t>
            </a:r>
          </a:p>
          <a:p>
            <a:r>
              <a:rPr lang="ka-GE" baseline="0" dirty="0"/>
              <a:t>სხვისთვის დამატებული ინფორმაცია შესაძლოა დაადასტუროს ავტომატურად ან მოითხოვოს პასუხისმგებელი პირის დასტური.</a:t>
            </a:r>
          </a:p>
          <a:p>
            <a:endParaRPr lang="ka-GE" baseline="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8BDD-A000-4E7B-8AFC-722CB30A3B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32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E94C3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8BDD-A000-4E7B-8AFC-722CB30A3B4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46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50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C002-390C-4929-8708-80DEDB6AD5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D300-C854-4C9D-9459-46CC61294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3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C002-390C-4929-8708-80DEDB6AD5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D300-C854-4C9D-9459-46CC61294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20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F4C2-884F-4543-8666-1DA3C511D0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241-AE79-4AB6-BB65-E90CB85E7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4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6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867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18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C002-390C-4929-8708-80DEDB6AD5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D300-C854-4C9D-9459-46CC61294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1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C002-390C-4929-8708-80DEDB6AD5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D300-C854-4C9D-9459-46CC61294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35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C002-390C-4929-8708-80DEDB6AD5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D300-C854-4C9D-9459-46CC61294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93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C002-390C-4929-8708-80DEDB6AD5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D300-C854-4C9D-9459-46CC61294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128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C002-390C-4929-8708-80DEDB6AD5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D300-C854-4C9D-9459-46CC61294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BC002-390C-4929-8708-80DEDB6AD5B4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0D300-C854-4C9D-9459-46CC61294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2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emf"/><Relationship Id="rId5" Type="http://schemas.openxmlformats.org/officeDocument/2006/relationships/chart" Target="../charts/chart1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14.emf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package" Target="../embeddings/Microsoft_Excel_Worksheet12.xlsx"/><Relationship Id="rId4" Type="http://schemas.openxmlformats.org/officeDocument/2006/relationships/image" Target="../media/image15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2.xlsx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wmf"/><Relationship Id="rId12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package" Target="../embeddings/Microsoft_Excel_Worksheet3.xlsx"/><Relationship Id="rId4" Type="http://schemas.openxmlformats.org/officeDocument/2006/relationships/package" Target="../embeddings/Microsoft_Excel_Worksheet.xlsx"/><Relationship Id="rId9" Type="http://schemas.openxmlformats.org/officeDocument/2006/relationships/image" Target="../media/image7.wmf"/><Relationship Id="rId14" Type="http://schemas.openxmlformats.org/officeDocument/2006/relationships/package" Target="../embeddings/Microsoft_Excel_Worksheet5.xls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package" Target="../embeddings/Microsoft_Excel_Worksheet6.xls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431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186"/>
          <p:cNvSpPr/>
          <p:nvPr/>
        </p:nvSpPr>
        <p:spPr>
          <a:xfrm>
            <a:off x="2276051" y="5683872"/>
            <a:ext cx="1846303" cy="523220"/>
          </a:xfrm>
          <a:prstGeom prst="rect">
            <a:avLst/>
          </a:prstGeom>
          <a:solidFill>
            <a:srgbClr val="4ABA6D"/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ინფორმაციის შევსება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202" name="Rectangle 201"/>
          <p:cNvSpPr/>
          <p:nvPr/>
        </p:nvSpPr>
        <p:spPr>
          <a:xfrm>
            <a:off x="4528716" y="5693397"/>
            <a:ext cx="184630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2C3E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ინფორმაციის შესწორება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grpSp>
        <p:nvGrpSpPr>
          <p:cNvPr id="285" name="Group 284"/>
          <p:cNvGrpSpPr/>
          <p:nvPr/>
        </p:nvGrpSpPr>
        <p:grpSpPr>
          <a:xfrm>
            <a:off x="2266526" y="3157538"/>
            <a:ext cx="5250416" cy="895896"/>
            <a:chOff x="2266526" y="3481388"/>
            <a:chExt cx="5250416" cy="895896"/>
          </a:xfrm>
        </p:grpSpPr>
        <p:sp>
          <p:nvSpPr>
            <p:cNvPr id="203" name="Rectangle 202"/>
            <p:cNvSpPr/>
            <p:nvPr/>
          </p:nvSpPr>
          <p:spPr>
            <a:xfrm>
              <a:off x="2266526" y="3640766"/>
              <a:ext cx="1846303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2C3E5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 err="1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მოდერაცია</a:t>
              </a:r>
              <a:endPara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algn="ctr"/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  <p:sp>
          <p:nvSpPr>
            <p:cNvPr id="204" name="Oval 203"/>
            <p:cNvSpPr/>
            <p:nvPr/>
          </p:nvSpPr>
          <p:spPr>
            <a:xfrm>
              <a:off x="4549971" y="3481389"/>
              <a:ext cx="548640" cy="54864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Plus 204"/>
            <p:cNvSpPr/>
            <p:nvPr/>
          </p:nvSpPr>
          <p:spPr>
            <a:xfrm>
              <a:off x="4603417" y="3524249"/>
              <a:ext cx="463887" cy="428627"/>
            </a:xfrm>
            <a:prstGeom prst="mathPlus">
              <a:avLst/>
            </a:prstGeom>
            <a:solidFill>
              <a:srgbClr val="4ABA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ktangel 751"/>
            <p:cNvSpPr/>
            <p:nvPr/>
          </p:nvSpPr>
          <p:spPr bwMode="auto">
            <a:xfrm>
              <a:off x="4196755" y="4069507"/>
              <a:ext cx="128379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დასტური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  <p:sp>
          <p:nvSpPr>
            <p:cNvPr id="207" name="Oval 206"/>
            <p:cNvSpPr/>
            <p:nvPr/>
          </p:nvSpPr>
          <p:spPr>
            <a:xfrm>
              <a:off x="5813633" y="3481388"/>
              <a:ext cx="548640" cy="54864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Multiply 207"/>
            <p:cNvSpPr/>
            <p:nvPr/>
          </p:nvSpPr>
          <p:spPr>
            <a:xfrm>
              <a:off x="5868216" y="3581399"/>
              <a:ext cx="456392" cy="329465"/>
            </a:xfrm>
            <a:prstGeom prst="mathMultiply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Rektangel 751"/>
            <p:cNvSpPr/>
            <p:nvPr/>
          </p:nvSpPr>
          <p:spPr bwMode="auto">
            <a:xfrm>
              <a:off x="5344743" y="4066253"/>
              <a:ext cx="217219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 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sp>
        <p:nvSpPr>
          <p:cNvPr id="224" name="Rounded Rectangle 223"/>
          <p:cNvSpPr/>
          <p:nvPr/>
        </p:nvSpPr>
        <p:spPr>
          <a:xfrm>
            <a:off x="7543801" y="1033458"/>
            <a:ext cx="1514475" cy="514355"/>
          </a:xfrm>
          <a:prstGeom prst="roundRect">
            <a:avLst/>
          </a:prstGeom>
          <a:solidFill>
            <a:srgbClr val="CD3034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bg1"/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დასასრული</a:t>
            </a:r>
            <a:endParaRPr lang="en-US" sz="1600" b="1" dirty="0">
              <a:solidFill>
                <a:schemeClr val="bg1"/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grpSp>
        <p:nvGrpSpPr>
          <p:cNvPr id="281" name="Group 280"/>
          <p:cNvGrpSpPr/>
          <p:nvPr/>
        </p:nvGrpSpPr>
        <p:grpSpPr>
          <a:xfrm>
            <a:off x="57152" y="5405433"/>
            <a:ext cx="7443788" cy="942978"/>
            <a:chOff x="57152" y="5729283"/>
            <a:chExt cx="7443788" cy="942978"/>
          </a:xfrm>
        </p:grpSpPr>
        <p:grpSp>
          <p:nvGrpSpPr>
            <p:cNvPr id="168" name="Group 167"/>
            <p:cNvGrpSpPr/>
            <p:nvPr/>
          </p:nvGrpSpPr>
          <p:grpSpPr>
            <a:xfrm>
              <a:off x="209551" y="5787414"/>
              <a:ext cx="1776414" cy="713400"/>
              <a:chOff x="1863341" y="2889956"/>
              <a:chExt cx="2476501" cy="1473195"/>
            </a:xfrm>
          </p:grpSpPr>
          <p:grpSp>
            <p:nvGrpSpPr>
              <p:cNvPr id="169" name="Group 168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81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84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85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86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82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83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II-RO</a:t>
                  </a:r>
                  <a:endParaRPr lang="en-US" sz="1400" dirty="0"/>
                </a:p>
              </p:txBody>
            </p:sp>
          </p:grpSp>
          <p:grpSp>
            <p:nvGrpSpPr>
              <p:cNvPr id="170" name="Group 169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71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76" name="Rounded Rectangle 175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7" name="Rectangle 176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8" name="Rounded Rectangle 177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9" name="Rectangle 178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80" name="Oval 179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72" name="Group 171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73" name="Round Same Side Corner Rectangle 172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4" name="Isosceles Triangle 173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5" name="Oval 174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27" name="Rounded Rectangle 226"/>
            <p:cNvSpPr/>
            <p:nvPr/>
          </p:nvSpPr>
          <p:spPr>
            <a:xfrm>
              <a:off x="57152" y="5729283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57152" y="4243378"/>
            <a:ext cx="7443788" cy="942978"/>
            <a:chOff x="57152" y="4567228"/>
            <a:chExt cx="7443788" cy="942978"/>
          </a:xfrm>
        </p:grpSpPr>
        <p:grpSp>
          <p:nvGrpSpPr>
            <p:cNvPr id="147" name="Group 146"/>
            <p:cNvGrpSpPr/>
            <p:nvPr/>
          </p:nvGrpSpPr>
          <p:grpSpPr>
            <a:xfrm>
              <a:off x="185739" y="4663464"/>
              <a:ext cx="1776414" cy="713400"/>
              <a:chOff x="1863341" y="2889956"/>
              <a:chExt cx="2476501" cy="1473195"/>
            </a:xfrm>
          </p:grpSpPr>
          <p:grpSp>
            <p:nvGrpSpPr>
              <p:cNvPr id="148" name="Group 147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60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65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66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67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61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62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II-LO</a:t>
                  </a:r>
                  <a:endParaRPr lang="en-US" sz="1400" dirty="0"/>
                </a:p>
              </p:txBody>
            </p:sp>
          </p:grpSp>
          <p:grpSp>
            <p:nvGrpSpPr>
              <p:cNvPr id="149" name="Group 148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50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55" name="Rounded Rectangle 154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6" name="Rectangle 155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7" name="Rounded Rectangle 156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8" name="Rectangle 157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9" name="Oval 158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51" name="Group 150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52" name="Round Same Side Corner Rectangle 151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3" name="Isosceles Triangle 152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4" name="Oval 153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30" name="Rounded Rectangle 229"/>
            <p:cNvSpPr/>
            <p:nvPr/>
          </p:nvSpPr>
          <p:spPr>
            <a:xfrm>
              <a:off x="57152" y="4567228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57152" y="3081329"/>
            <a:ext cx="7443788" cy="942978"/>
            <a:chOff x="57152" y="3405179"/>
            <a:chExt cx="7443788" cy="942978"/>
          </a:xfrm>
        </p:grpSpPr>
        <p:grpSp>
          <p:nvGrpSpPr>
            <p:cNvPr id="123" name="Group 122"/>
            <p:cNvGrpSpPr/>
            <p:nvPr/>
          </p:nvGrpSpPr>
          <p:grpSpPr>
            <a:xfrm>
              <a:off x="176214" y="3482367"/>
              <a:ext cx="1776414" cy="713400"/>
              <a:chOff x="1863341" y="2889956"/>
              <a:chExt cx="2476501" cy="1473195"/>
            </a:xfrm>
          </p:grpSpPr>
          <p:grpSp>
            <p:nvGrpSpPr>
              <p:cNvPr id="124" name="Group 123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41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44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45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46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42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43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II-CO</a:t>
                  </a:r>
                  <a:endParaRPr lang="en-US" sz="1400" dirty="0"/>
                </a:p>
              </p:txBody>
            </p:sp>
          </p:grpSp>
          <p:grpSp>
            <p:nvGrpSpPr>
              <p:cNvPr id="125" name="Group 124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26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36" name="Rounded Rectangle 135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7" name="Rectangle 136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8" name="Rounded Rectangle 137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9" name="Rectangle 138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40" name="Oval 139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28" name="Group 127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33" name="Round Same Side Corner Rectangle 132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4" name="Isosceles Triangle 133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5" name="Oval 134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32" name="Rounded Rectangle 231"/>
            <p:cNvSpPr/>
            <p:nvPr/>
          </p:nvSpPr>
          <p:spPr>
            <a:xfrm>
              <a:off x="57152" y="3405179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78" name="Group 277"/>
          <p:cNvGrpSpPr/>
          <p:nvPr/>
        </p:nvGrpSpPr>
        <p:grpSpPr>
          <a:xfrm>
            <a:off x="57152" y="1962142"/>
            <a:ext cx="7443788" cy="942978"/>
            <a:chOff x="57152" y="2285992"/>
            <a:chExt cx="7443788" cy="942978"/>
          </a:xfrm>
        </p:grpSpPr>
        <p:grpSp>
          <p:nvGrpSpPr>
            <p:cNvPr id="99" name="Group 98"/>
            <p:cNvGrpSpPr/>
            <p:nvPr/>
          </p:nvGrpSpPr>
          <p:grpSpPr>
            <a:xfrm>
              <a:off x="238126" y="2401279"/>
              <a:ext cx="1776414" cy="713400"/>
              <a:chOff x="1863341" y="2889956"/>
              <a:chExt cx="2476501" cy="1473195"/>
            </a:xfrm>
          </p:grpSpPr>
          <p:grpSp>
            <p:nvGrpSpPr>
              <p:cNvPr id="100" name="Group 99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12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16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18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20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13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14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I-CO</a:t>
                  </a:r>
                  <a:endParaRPr lang="en-US" sz="1400" dirty="0"/>
                </a:p>
              </p:txBody>
            </p:sp>
          </p:grpSp>
          <p:grpSp>
            <p:nvGrpSpPr>
              <p:cNvPr id="101" name="Group 100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02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07" name="Rounded Rectangle 106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8" name="Rectangle 107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9" name="Rounded Rectangle 108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10" name="Rectangle 109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11" name="Oval 110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03" name="Group 102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04" name="Round Same Side Corner Rectangle 103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5" name="Isosceles Triangle 104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6" name="Oval 105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33" name="Rounded Rectangle 232"/>
            <p:cNvSpPr/>
            <p:nvPr/>
          </p:nvSpPr>
          <p:spPr>
            <a:xfrm>
              <a:off x="57152" y="2285992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84" name="Group 283"/>
          <p:cNvGrpSpPr/>
          <p:nvPr/>
        </p:nvGrpSpPr>
        <p:grpSpPr>
          <a:xfrm>
            <a:off x="2271516" y="1062042"/>
            <a:ext cx="5347024" cy="838289"/>
            <a:chOff x="2257001" y="1385892"/>
            <a:chExt cx="5347024" cy="838289"/>
          </a:xfrm>
        </p:grpSpPr>
        <p:grpSp>
          <p:nvGrpSpPr>
            <p:cNvPr id="282" name="Group 281"/>
            <p:cNvGrpSpPr/>
            <p:nvPr/>
          </p:nvGrpSpPr>
          <p:grpSpPr>
            <a:xfrm>
              <a:off x="2257001" y="1385892"/>
              <a:ext cx="4110035" cy="582583"/>
              <a:chOff x="2257001" y="1385892"/>
              <a:chExt cx="4110035" cy="582583"/>
            </a:xfrm>
          </p:grpSpPr>
          <p:sp>
            <p:nvSpPr>
              <p:cNvPr id="217" name="Rectangle 216"/>
              <p:cNvSpPr/>
              <p:nvPr/>
            </p:nvSpPr>
            <p:spPr>
              <a:xfrm>
                <a:off x="2257001" y="1445255"/>
                <a:ext cx="1846303" cy="5232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2C3E5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მოდერაცია</a:t>
                </a:r>
                <a:endParaRPr lang="ka-GE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algn="ctr"/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  <p:sp>
            <p:nvSpPr>
              <p:cNvPr id="218" name="Oval 217"/>
              <p:cNvSpPr/>
              <p:nvPr/>
            </p:nvSpPr>
            <p:spPr>
              <a:xfrm>
                <a:off x="4554734" y="1385893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Plus 218"/>
              <p:cNvSpPr/>
              <p:nvPr/>
            </p:nvSpPr>
            <p:spPr>
              <a:xfrm>
                <a:off x="4608180" y="1428753"/>
                <a:ext cx="463887" cy="428627"/>
              </a:xfrm>
              <a:prstGeom prst="mathPlus">
                <a:avLst/>
              </a:prstGeom>
              <a:solidFill>
                <a:srgbClr val="4ABA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Oval 220"/>
              <p:cNvSpPr/>
              <p:nvPr/>
            </p:nvSpPr>
            <p:spPr>
              <a:xfrm>
                <a:off x="5818396" y="1385892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Multiply 221"/>
              <p:cNvSpPr/>
              <p:nvPr/>
            </p:nvSpPr>
            <p:spPr>
              <a:xfrm>
                <a:off x="5872979" y="1485903"/>
                <a:ext cx="456392" cy="329465"/>
              </a:xfrm>
              <a:prstGeom prst="mathMultiply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0" name="Rektangel 751"/>
            <p:cNvSpPr/>
            <p:nvPr/>
          </p:nvSpPr>
          <p:spPr bwMode="auto">
            <a:xfrm>
              <a:off x="5160136" y="1913150"/>
              <a:ext cx="244388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 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  <p:sp>
          <p:nvSpPr>
            <p:cNvPr id="241" name="Rektangel 751"/>
            <p:cNvSpPr/>
            <p:nvPr/>
          </p:nvSpPr>
          <p:spPr bwMode="auto">
            <a:xfrm>
              <a:off x="4244380" y="1916404"/>
              <a:ext cx="128379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დასტური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57152" y="914392"/>
            <a:ext cx="7443788" cy="942978"/>
            <a:chOff x="57152" y="1238242"/>
            <a:chExt cx="7443788" cy="942978"/>
          </a:xfrm>
        </p:grpSpPr>
        <p:grpSp>
          <p:nvGrpSpPr>
            <p:cNvPr id="20" name="Group 19"/>
            <p:cNvGrpSpPr/>
            <p:nvPr/>
          </p:nvGrpSpPr>
          <p:grpSpPr>
            <a:xfrm>
              <a:off x="228599" y="1334481"/>
              <a:ext cx="1776414" cy="805607"/>
              <a:chOff x="1863341" y="2889956"/>
              <a:chExt cx="2476501" cy="1663604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1863341" y="3481933"/>
                <a:ext cx="2476501" cy="1071627"/>
                <a:chOff x="2386512" y="3722164"/>
                <a:chExt cx="2476500" cy="1071627"/>
              </a:xfrm>
            </p:grpSpPr>
            <p:grpSp>
              <p:nvGrpSpPr>
                <p:cNvPr id="36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39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40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41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37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38" name="Rektangel 751"/>
                <p:cNvSpPr/>
                <p:nvPr/>
              </p:nvSpPr>
              <p:spPr bwMode="auto">
                <a:xfrm>
                  <a:off x="2667713" y="4158222"/>
                  <a:ext cx="1783638" cy="63556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S-CO (S-LO)</a:t>
                  </a:r>
                  <a:endParaRPr lang="en-US" sz="1400" dirty="0"/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23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31" name="Rounded Rectangle 30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2" name="Rectangle 31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3" name="Rounded Rectangle 32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4" name="Rectangle 33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5" name="Oval 34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27" name="Group 26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28" name="Round Same Side Corner Rectangle 27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29" name="Isosceles Triangle 28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0" name="Oval 29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44" name="Rounded Rectangle 243"/>
            <p:cNvSpPr/>
            <p:nvPr/>
          </p:nvSpPr>
          <p:spPr>
            <a:xfrm>
              <a:off x="57152" y="1238242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cxnSp>
        <p:nvCxnSpPr>
          <p:cNvPr id="246" name="Elbow Connector 245"/>
          <p:cNvCxnSpPr>
            <a:stCxn id="207" idx="6"/>
            <a:endCxn id="202" idx="3"/>
          </p:cNvCxnSpPr>
          <p:nvPr/>
        </p:nvCxnSpPr>
        <p:spPr>
          <a:xfrm>
            <a:off x="6362273" y="3431858"/>
            <a:ext cx="12746" cy="2523149"/>
          </a:xfrm>
          <a:prstGeom prst="bentConnector3">
            <a:avLst>
              <a:gd name="adj1" fmla="val 5710035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236" idx="6"/>
            <a:endCxn id="202" idx="3"/>
          </p:cNvCxnSpPr>
          <p:nvPr/>
        </p:nvCxnSpPr>
        <p:spPr>
          <a:xfrm>
            <a:off x="6357510" y="2384336"/>
            <a:ext cx="17509" cy="3570671"/>
          </a:xfrm>
          <a:prstGeom prst="bentConnector3">
            <a:avLst>
              <a:gd name="adj1" fmla="val 4058290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>
            <a:stCxn id="221" idx="6"/>
            <a:endCxn id="202" idx="3"/>
          </p:cNvCxnSpPr>
          <p:nvPr/>
        </p:nvCxnSpPr>
        <p:spPr>
          <a:xfrm flipH="1">
            <a:off x="6375019" y="1336362"/>
            <a:ext cx="6532" cy="4618645"/>
          </a:xfrm>
          <a:prstGeom prst="bentConnector3">
            <a:avLst>
              <a:gd name="adj1" fmla="val -10610181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Elbow Connector 264"/>
          <p:cNvCxnSpPr>
            <a:stCxn id="234" idx="0"/>
            <a:endCxn id="217" idx="2"/>
          </p:cNvCxnSpPr>
          <p:nvPr/>
        </p:nvCxnSpPr>
        <p:spPr>
          <a:xfrm rot="16200000" flipV="1">
            <a:off x="3774402" y="1064891"/>
            <a:ext cx="465392" cy="1624860"/>
          </a:xfrm>
          <a:prstGeom prst="bentConnector3">
            <a:avLst>
              <a:gd name="adj1" fmla="val 50000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Elbow Connector 266"/>
          <p:cNvCxnSpPr>
            <a:stCxn id="218" idx="0"/>
            <a:endCxn id="224" idx="0"/>
          </p:cNvCxnSpPr>
          <p:nvPr/>
        </p:nvCxnSpPr>
        <p:spPr>
          <a:xfrm rot="5400000" flipH="1" flipV="1">
            <a:off x="6558012" y="-680984"/>
            <a:ext cx="28585" cy="3457470"/>
          </a:xfrm>
          <a:prstGeom prst="bentConnector3">
            <a:avLst>
              <a:gd name="adj1" fmla="val 899720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ectangle 162"/>
          <p:cNvSpPr/>
          <p:nvPr/>
        </p:nvSpPr>
        <p:spPr>
          <a:xfrm>
            <a:off x="123825" y="129380"/>
            <a:ext cx="51828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 err="1">
                <a:solidFill>
                  <a:schemeClr val="bg1"/>
                </a:solidFill>
                <a:latin typeface="BPG Nino Mtavruli" panose="02000506000000020004" pitchFamily="2" charset="0"/>
              </a:rPr>
              <a:t>მოდერაცია</a:t>
            </a:r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 - სცენარი </a:t>
            </a:r>
            <a:r>
              <a:rPr lang="en-US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I</a:t>
            </a:r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 -  სხვა მოქმედი პირი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2247476" y="2110016"/>
            <a:ext cx="5363807" cy="852806"/>
            <a:chOff x="2247476" y="2110016"/>
            <a:chExt cx="5363807" cy="852806"/>
          </a:xfrm>
        </p:grpSpPr>
        <p:grpSp>
          <p:nvGrpSpPr>
            <p:cNvPr id="283" name="Group 282"/>
            <p:cNvGrpSpPr/>
            <p:nvPr/>
          </p:nvGrpSpPr>
          <p:grpSpPr>
            <a:xfrm>
              <a:off x="2247476" y="2110016"/>
              <a:ext cx="4110034" cy="852806"/>
              <a:chOff x="2247476" y="2419352"/>
              <a:chExt cx="4110034" cy="852806"/>
            </a:xfrm>
          </p:grpSpPr>
          <p:sp>
            <p:nvSpPr>
              <p:cNvPr id="210" name="Rectangle 209"/>
              <p:cNvSpPr/>
              <p:nvPr/>
            </p:nvSpPr>
            <p:spPr>
              <a:xfrm>
                <a:off x="2247476" y="2521581"/>
                <a:ext cx="1846303" cy="5232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2C3E5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მოდერაცია</a:t>
                </a:r>
                <a:endParaRPr lang="ka-GE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algn="ctr"/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  <p:sp>
            <p:nvSpPr>
              <p:cNvPr id="234" name="Oval 233"/>
              <p:cNvSpPr/>
              <p:nvPr/>
            </p:nvSpPr>
            <p:spPr>
              <a:xfrm>
                <a:off x="4545208" y="2419353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Plus 234"/>
              <p:cNvSpPr/>
              <p:nvPr/>
            </p:nvSpPr>
            <p:spPr>
              <a:xfrm>
                <a:off x="4598654" y="2433637"/>
                <a:ext cx="463887" cy="428627"/>
              </a:xfrm>
              <a:prstGeom prst="mathPlus">
                <a:avLst/>
              </a:prstGeom>
              <a:solidFill>
                <a:srgbClr val="4ABA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Oval 235"/>
              <p:cNvSpPr/>
              <p:nvPr/>
            </p:nvSpPr>
            <p:spPr>
              <a:xfrm>
                <a:off x="5808870" y="2419352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Multiply 236"/>
              <p:cNvSpPr/>
              <p:nvPr/>
            </p:nvSpPr>
            <p:spPr>
              <a:xfrm>
                <a:off x="5863453" y="2490787"/>
                <a:ext cx="456392" cy="329465"/>
              </a:xfrm>
              <a:prstGeom prst="mathMultiply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ktangel 751"/>
              <p:cNvSpPr/>
              <p:nvPr/>
            </p:nvSpPr>
            <p:spPr bwMode="auto">
              <a:xfrm>
                <a:off x="4191993" y="2964381"/>
                <a:ext cx="1283791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დასტური</a:t>
                </a:r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sp>
          <p:nvSpPr>
            <p:cNvPr id="195" name="Rektangel 751"/>
            <p:cNvSpPr/>
            <p:nvPr/>
          </p:nvSpPr>
          <p:spPr bwMode="auto">
            <a:xfrm>
              <a:off x="5167394" y="2641586"/>
              <a:ext cx="244388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 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271290" y="4376514"/>
            <a:ext cx="5189034" cy="848550"/>
            <a:chOff x="2271290" y="4376514"/>
            <a:chExt cx="5189034" cy="848550"/>
          </a:xfrm>
        </p:grpSpPr>
        <p:grpSp>
          <p:nvGrpSpPr>
            <p:cNvPr id="286" name="Group 285"/>
            <p:cNvGrpSpPr/>
            <p:nvPr/>
          </p:nvGrpSpPr>
          <p:grpSpPr>
            <a:xfrm>
              <a:off x="2271290" y="4376514"/>
              <a:ext cx="4095751" cy="838288"/>
              <a:chOff x="2271290" y="4714878"/>
              <a:chExt cx="4095751" cy="838288"/>
            </a:xfrm>
          </p:grpSpPr>
          <p:sp>
            <p:nvSpPr>
              <p:cNvPr id="188" name="Rectangle 187"/>
              <p:cNvSpPr/>
              <p:nvPr/>
            </p:nvSpPr>
            <p:spPr>
              <a:xfrm>
                <a:off x="2271290" y="4788525"/>
                <a:ext cx="1846303" cy="5232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2C3E5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მოდერაცია</a:t>
                </a:r>
                <a:endParaRPr lang="ka-GE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algn="ctr"/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  <p:sp>
            <p:nvSpPr>
              <p:cNvPr id="189" name="Oval 188"/>
              <p:cNvSpPr/>
              <p:nvPr/>
            </p:nvSpPr>
            <p:spPr>
              <a:xfrm>
                <a:off x="4554739" y="4714879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Plus 189"/>
              <p:cNvSpPr/>
              <p:nvPr/>
            </p:nvSpPr>
            <p:spPr>
              <a:xfrm>
                <a:off x="4608185" y="4757739"/>
                <a:ext cx="463887" cy="428627"/>
              </a:xfrm>
              <a:prstGeom prst="mathPlus">
                <a:avLst/>
              </a:prstGeom>
              <a:solidFill>
                <a:srgbClr val="4ABA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ktangel 751"/>
              <p:cNvSpPr/>
              <p:nvPr/>
            </p:nvSpPr>
            <p:spPr bwMode="auto">
              <a:xfrm>
                <a:off x="4215810" y="5245389"/>
                <a:ext cx="1283791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დასტური</a:t>
                </a:r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5818401" y="4714878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Multiply 192"/>
              <p:cNvSpPr/>
              <p:nvPr/>
            </p:nvSpPr>
            <p:spPr>
              <a:xfrm>
                <a:off x="5872984" y="4814889"/>
                <a:ext cx="456392" cy="329465"/>
              </a:xfrm>
              <a:prstGeom prst="mathMultiply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5427395" y="4855732"/>
              <a:ext cx="203292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 </a:t>
              </a:r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015599" y="3578526"/>
            <a:ext cx="260453" cy="2366956"/>
            <a:chOff x="2015599" y="3578526"/>
            <a:chExt cx="260453" cy="2366956"/>
          </a:xfrm>
        </p:grpSpPr>
        <p:cxnSp>
          <p:nvCxnSpPr>
            <p:cNvPr id="164" name="Elbow Connector 163"/>
            <p:cNvCxnSpPr>
              <a:stCxn id="187" idx="1"/>
              <a:endCxn id="203" idx="1"/>
            </p:cNvCxnSpPr>
            <p:nvPr/>
          </p:nvCxnSpPr>
          <p:spPr>
            <a:xfrm rot="10800000">
              <a:off x="2266527" y="3578526"/>
              <a:ext cx="9525" cy="2366956"/>
            </a:xfrm>
            <a:prstGeom prst="bentConnector3">
              <a:avLst>
                <a:gd name="adj1" fmla="val 2500000"/>
              </a:avLst>
            </a:prstGeom>
            <a:ln w="28575">
              <a:solidFill>
                <a:srgbClr val="0E9F8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endCxn id="188" idx="1"/>
            </p:cNvCxnSpPr>
            <p:nvPr/>
          </p:nvCxnSpPr>
          <p:spPr>
            <a:xfrm>
              <a:off x="2015599" y="4711771"/>
              <a:ext cx="255691" cy="0"/>
            </a:xfrm>
            <a:prstGeom prst="straightConnector1">
              <a:avLst/>
            </a:prstGeom>
            <a:ln w="28575">
              <a:solidFill>
                <a:srgbClr val="0E9F8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" name="Rectangle 193"/>
          <p:cNvSpPr/>
          <p:nvPr/>
        </p:nvSpPr>
        <p:spPr>
          <a:xfrm>
            <a:off x="7581480" y="3074023"/>
            <a:ext cx="1448220" cy="954107"/>
          </a:xfrm>
          <a:prstGeom prst="rect">
            <a:avLst/>
          </a:prstGeom>
          <a:solidFill>
            <a:srgbClr val="4ABA6D"/>
          </a:solidFill>
          <a:ln>
            <a:solidFill>
              <a:srgbClr val="2C3E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ინფორმაციის შევსება / შესწორება</a:t>
            </a:r>
          </a:p>
          <a:p>
            <a:pPr algn="ctr"/>
            <a:endParaRPr lang="en-US" sz="1400" b="1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cxnSp>
        <p:nvCxnSpPr>
          <p:cNvPr id="196" name="Elbow Connector 195"/>
          <p:cNvCxnSpPr>
            <a:stCxn id="194" idx="0"/>
          </p:cNvCxnSpPr>
          <p:nvPr/>
        </p:nvCxnSpPr>
        <p:spPr>
          <a:xfrm rot="16200000" flipV="1">
            <a:off x="5568830" y="337264"/>
            <a:ext cx="338559" cy="5134962"/>
          </a:xfrm>
          <a:prstGeom prst="bentConnector3">
            <a:avLst>
              <a:gd name="adj1" fmla="val 50000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608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202" grpId="0" animBg="1"/>
      <p:bldP spid="224" grpId="0" animBg="1"/>
      <p:bldP spid="19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Rectangle 216"/>
          <p:cNvSpPr/>
          <p:nvPr/>
        </p:nvSpPr>
        <p:spPr>
          <a:xfrm>
            <a:off x="2242712" y="1673860"/>
            <a:ext cx="1846303" cy="523220"/>
          </a:xfrm>
          <a:prstGeom prst="rect">
            <a:avLst/>
          </a:prstGeom>
          <a:solidFill>
            <a:srgbClr val="4ABA6D"/>
          </a:solidFill>
          <a:ln>
            <a:solidFill>
              <a:srgbClr val="2C3E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ინფორმაციის შევსება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224" name="Rounded Rectangle 223"/>
          <p:cNvSpPr/>
          <p:nvPr/>
        </p:nvSpPr>
        <p:spPr>
          <a:xfrm>
            <a:off x="7629525" y="2386013"/>
            <a:ext cx="1514475" cy="514355"/>
          </a:xfrm>
          <a:prstGeom prst="roundRect">
            <a:avLst/>
          </a:prstGeom>
          <a:solidFill>
            <a:srgbClr val="CD3034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bg1"/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დასასრული</a:t>
            </a:r>
            <a:endParaRPr lang="en-US" sz="1600" b="1" dirty="0">
              <a:solidFill>
                <a:schemeClr val="bg1"/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100013" y="3957642"/>
            <a:ext cx="7472362" cy="1985963"/>
            <a:chOff x="100013" y="3986217"/>
            <a:chExt cx="7472362" cy="1985963"/>
          </a:xfrm>
        </p:grpSpPr>
        <p:grpSp>
          <p:nvGrpSpPr>
            <p:cNvPr id="168" name="Group 167"/>
            <p:cNvGrpSpPr/>
            <p:nvPr/>
          </p:nvGrpSpPr>
          <p:grpSpPr>
            <a:xfrm>
              <a:off x="152399" y="4558703"/>
              <a:ext cx="1776414" cy="713400"/>
              <a:chOff x="1863341" y="2889956"/>
              <a:chExt cx="2476501" cy="1473195"/>
            </a:xfrm>
          </p:grpSpPr>
          <p:grpSp>
            <p:nvGrpSpPr>
              <p:cNvPr id="169" name="Group 168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81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84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85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86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82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83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II-RO</a:t>
                  </a:r>
                  <a:endParaRPr lang="en-US" sz="1400" dirty="0"/>
                </a:p>
              </p:txBody>
            </p:sp>
          </p:grpSp>
          <p:grpSp>
            <p:nvGrpSpPr>
              <p:cNvPr id="170" name="Group 169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71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76" name="Rounded Rectangle 175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7" name="Rectangle 176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8" name="Rounded Rectangle 177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9" name="Rectangle 178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80" name="Oval 179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72" name="Group 171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73" name="Round Same Side Corner Rectangle 172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4" name="Isosceles Triangle 173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5" name="Oval 174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27" name="Rounded Rectangle 226"/>
            <p:cNvSpPr/>
            <p:nvPr/>
          </p:nvSpPr>
          <p:spPr>
            <a:xfrm>
              <a:off x="100013" y="3986217"/>
              <a:ext cx="7472362" cy="1985963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14300" y="1271588"/>
            <a:ext cx="7458075" cy="1895475"/>
            <a:chOff x="114300" y="1300163"/>
            <a:chExt cx="7458075" cy="1895475"/>
          </a:xfrm>
        </p:grpSpPr>
        <p:grpSp>
          <p:nvGrpSpPr>
            <p:cNvPr id="20" name="Group 19"/>
            <p:cNvGrpSpPr/>
            <p:nvPr/>
          </p:nvGrpSpPr>
          <p:grpSpPr>
            <a:xfrm>
              <a:off x="171447" y="1820256"/>
              <a:ext cx="1776414" cy="805607"/>
              <a:chOff x="1863341" y="2889956"/>
              <a:chExt cx="2476501" cy="1663604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1863341" y="3481933"/>
                <a:ext cx="2476501" cy="1071627"/>
                <a:chOff x="2386512" y="3722164"/>
                <a:chExt cx="2476500" cy="1071627"/>
              </a:xfrm>
            </p:grpSpPr>
            <p:grpSp>
              <p:nvGrpSpPr>
                <p:cNvPr id="36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39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40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41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37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38" name="Rektangel 751"/>
                <p:cNvSpPr/>
                <p:nvPr/>
              </p:nvSpPr>
              <p:spPr bwMode="auto">
                <a:xfrm>
                  <a:off x="2667713" y="4158222"/>
                  <a:ext cx="1783638" cy="63556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S-CO (S-LO)</a:t>
                  </a:r>
                  <a:endParaRPr lang="en-US" sz="1400" dirty="0"/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23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31" name="Rounded Rectangle 30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2" name="Rectangle 31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3" name="Rounded Rectangle 32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4" name="Rectangle 33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5" name="Oval 34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27" name="Group 26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28" name="Round Same Side Corner Rectangle 27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29" name="Isosceles Triangle 28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0" name="Oval 29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44" name="Rounded Rectangle 243"/>
            <p:cNvSpPr/>
            <p:nvPr/>
          </p:nvSpPr>
          <p:spPr>
            <a:xfrm>
              <a:off x="114300" y="1300163"/>
              <a:ext cx="7458075" cy="1895475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cxnSp>
        <p:nvCxnSpPr>
          <p:cNvPr id="267" name="Elbow Connector 266"/>
          <p:cNvCxnSpPr>
            <a:stCxn id="218" idx="0"/>
            <a:endCxn id="224" idx="0"/>
          </p:cNvCxnSpPr>
          <p:nvPr/>
        </p:nvCxnSpPr>
        <p:spPr>
          <a:xfrm rot="16200000" flipH="1">
            <a:off x="6636492" y="635742"/>
            <a:ext cx="57139" cy="3443402"/>
          </a:xfrm>
          <a:prstGeom prst="bentConnector3">
            <a:avLst>
              <a:gd name="adj1" fmla="val -400077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2242711" y="2328873"/>
            <a:ext cx="5432823" cy="878577"/>
            <a:chOff x="2242711" y="2357448"/>
            <a:chExt cx="5432823" cy="878577"/>
          </a:xfrm>
        </p:grpSpPr>
        <p:sp>
          <p:nvSpPr>
            <p:cNvPr id="218" name="Oval 217"/>
            <p:cNvSpPr/>
            <p:nvPr/>
          </p:nvSpPr>
          <p:spPr>
            <a:xfrm>
              <a:off x="4669041" y="2357449"/>
              <a:ext cx="548640" cy="54864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Plus 218"/>
            <p:cNvSpPr/>
            <p:nvPr/>
          </p:nvSpPr>
          <p:spPr>
            <a:xfrm>
              <a:off x="4722487" y="2400309"/>
              <a:ext cx="463887" cy="428627"/>
            </a:xfrm>
            <a:prstGeom prst="mathPlus">
              <a:avLst/>
            </a:prstGeom>
            <a:solidFill>
              <a:srgbClr val="4ABA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/>
            <p:nvPr/>
          </p:nvSpPr>
          <p:spPr>
            <a:xfrm>
              <a:off x="6048816" y="2357448"/>
              <a:ext cx="548640" cy="54864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Multiply 221"/>
            <p:cNvSpPr/>
            <p:nvPr/>
          </p:nvSpPr>
          <p:spPr>
            <a:xfrm>
              <a:off x="6074371" y="2457459"/>
              <a:ext cx="456392" cy="329465"/>
            </a:xfrm>
            <a:prstGeom prst="mathMultiply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Rektangel 751"/>
            <p:cNvSpPr/>
            <p:nvPr/>
          </p:nvSpPr>
          <p:spPr bwMode="auto">
            <a:xfrm>
              <a:off x="5608272" y="2928248"/>
              <a:ext cx="206726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 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  <p:sp>
          <p:nvSpPr>
            <p:cNvPr id="241" name="Rektangel 751"/>
            <p:cNvSpPr/>
            <p:nvPr/>
          </p:nvSpPr>
          <p:spPr bwMode="auto">
            <a:xfrm>
              <a:off x="4358687" y="2916988"/>
              <a:ext cx="128379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დასტური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2242711" y="2473958"/>
              <a:ext cx="1846303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2C3E5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 err="1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მოდერაცია</a:t>
              </a:r>
              <a:endPara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algn="ctr"/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218899" y="4152916"/>
            <a:ext cx="5048540" cy="881604"/>
            <a:chOff x="2218899" y="4181491"/>
            <a:chExt cx="5048540" cy="881604"/>
          </a:xfrm>
        </p:grpSpPr>
        <p:sp>
          <p:nvSpPr>
            <p:cNvPr id="202" name="Rectangle 201"/>
            <p:cNvSpPr/>
            <p:nvPr/>
          </p:nvSpPr>
          <p:spPr>
            <a:xfrm>
              <a:off x="5421136" y="4215875"/>
              <a:ext cx="1846303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2C3E5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rgbClr val="FFC000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ინფორმაციის შესწორება</a:t>
              </a:r>
              <a:endParaRPr lang="en-US" sz="1400" b="1" dirty="0">
                <a:solidFill>
                  <a:srgbClr val="FFC000"/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2218899" y="4278951"/>
              <a:ext cx="1846303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2C3E5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 err="1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მოდერაცია</a:t>
              </a:r>
              <a:endPara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algn="ctr"/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  <p:sp>
          <p:nvSpPr>
            <p:cNvPr id="200" name="Oval 199"/>
            <p:cNvSpPr/>
            <p:nvPr/>
          </p:nvSpPr>
          <p:spPr>
            <a:xfrm>
              <a:off x="4649989" y="4181491"/>
              <a:ext cx="548640" cy="54864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Plus 200"/>
            <p:cNvSpPr/>
            <p:nvPr/>
          </p:nvSpPr>
          <p:spPr>
            <a:xfrm>
              <a:off x="4703435" y="4224351"/>
              <a:ext cx="463887" cy="428627"/>
            </a:xfrm>
            <a:prstGeom prst="mathPlus">
              <a:avLst/>
            </a:prstGeom>
            <a:solidFill>
              <a:srgbClr val="4ABA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Rektangel 751"/>
            <p:cNvSpPr/>
            <p:nvPr/>
          </p:nvSpPr>
          <p:spPr bwMode="auto">
            <a:xfrm>
              <a:off x="4282485" y="4755318"/>
              <a:ext cx="128379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დასტური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cxnSp>
        <p:nvCxnSpPr>
          <p:cNvPr id="45" name="Elbow Connector 44"/>
          <p:cNvCxnSpPr>
            <a:stCxn id="217" idx="1"/>
            <a:endCxn id="164" idx="1"/>
          </p:cNvCxnSpPr>
          <p:nvPr/>
        </p:nvCxnSpPr>
        <p:spPr>
          <a:xfrm rot="10800000" flipV="1">
            <a:off x="2218900" y="1935470"/>
            <a:ext cx="23813" cy="2576516"/>
          </a:xfrm>
          <a:prstGeom prst="bentConnector3">
            <a:avLst>
              <a:gd name="adj1" fmla="val 1059980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214" idx="0"/>
            <a:endCxn id="224" idx="2"/>
          </p:cNvCxnSpPr>
          <p:nvPr/>
        </p:nvCxnSpPr>
        <p:spPr>
          <a:xfrm rot="5400000" flipH="1" flipV="1">
            <a:off x="5742385" y="2082365"/>
            <a:ext cx="1826375" cy="3462382"/>
          </a:xfrm>
          <a:prstGeom prst="bentConnector3">
            <a:avLst>
              <a:gd name="adj1" fmla="val -30265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195" idx="2"/>
            <a:endCxn id="202" idx="0"/>
          </p:cNvCxnSpPr>
          <p:nvPr/>
        </p:nvCxnSpPr>
        <p:spPr>
          <a:xfrm rot="16200000" flipH="1">
            <a:off x="4145727" y="1988738"/>
            <a:ext cx="1218697" cy="3178425"/>
          </a:xfrm>
          <a:prstGeom prst="bentConnector3">
            <a:avLst>
              <a:gd name="adj1" fmla="val 50000"/>
            </a:avLst>
          </a:prstGeom>
          <a:ln w="28575">
            <a:solidFill>
              <a:srgbClr val="FFC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23825" y="129380"/>
            <a:ext cx="29161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მოდერაცია - სცენარი </a:t>
            </a:r>
            <a:r>
              <a:rPr lang="en-US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II</a:t>
            </a:r>
          </a:p>
        </p:txBody>
      </p:sp>
      <p:cxnSp>
        <p:nvCxnSpPr>
          <p:cNvPr id="73" name="Elbow Connector 72"/>
          <p:cNvCxnSpPr>
            <a:stCxn id="221" idx="6"/>
            <a:endCxn id="202" idx="3"/>
          </p:cNvCxnSpPr>
          <p:nvPr/>
        </p:nvCxnSpPr>
        <p:spPr>
          <a:xfrm>
            <a:off x="6597456" y="2603193"/>
            <a:ext cx="669983" cy="1845717"/>
          </a:xfrm>
          <a:prstGeom prst="bentConnector3">
            <a:avLst>
              <a:gd name="adj1" fmla="val 134120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93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" grpId="0" animBg="1"/>
      <p:bldP spid="2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ounded Rectangle 73"/>
          <p:cNvSpPr/>
          <p:nvPr/>
        </p:nvSpPr>
        <p:spPr>
          <a:xfrm>
            <a:off x="2911525" y="707211"/>
            <a:ext cx="3289252" cy="1831202"/>
          </a:xfrm>
          <a:prstGeom prst="roundRect">
            <a:avLst>
              <a:gd name="adj" fmla="val 1262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4" name="Rounded Rectangle 93"/>
          <p:cNvSpPr/>
          <p:nvPr/>
        </p:nvSpPr>
        <p:spPr>
          <a:xfrm>
            <a:off x="2933364" y="3009244"/>
            <a:ext cx="3267414" cy="815022"/>
          </a:xfrm>
          <a:prstGeom prst="roundRect">
            <a:avLst>
              <a:gd name="adj" fmla="val 767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5" name="TextBox 94"/>
          <p:cNvSpPr txBox="1"/>
          <p:nvPr/>
        </p:nvSpPr>
        <p:spPr>
          <a:xfrm>
            <a:off x="7433176" y="1111314"/>
            <a:ext cx="1202573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defRPr>
            </a:lvl1pPr>
          </a:lstStyle>
          <a:p>
            <a:pPr algn="ctr"/>
            <a:r>
              <a:rPr lang="ka-GE" dirty="0"/>
              <a:t>დავალების </a:t>
            </a:r>
          </a:p>
          <a:p>
            <a:pPr algn="ctr"/>
            <a:r>
              <a:rPr lang="ka-GE" dirty="0"/>
              <a:t>გაცემა</a:t>
            </a:r>
          </a:p>
          <a:p>
            <a:pPr algn="ctr"/>
            <a:endParaRPr lang="en-US" dirty="0"/>
          </a:p>
        </p:txBody>
      </p:sp>
      <p:sp>
        <p:nvSpPr>
          <p:cNvPr id="96" name="Rounded Rectangle 95"/>
          <p:cNvSpPr/>
          <p:nvPr/>
        </p:nvSpPr>
        <p:spPr>
          <a:xfrm>
            <a:off x="7087581" y="982385"/>
            <a:ext cx="1858826" cy="1122802"/>
          </a:xfrm>
          <a:prstGeom prst="roundRect">
            <a:avLst>
              <a:gd name="adj" fmla="val 11009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8" name="Notched Right Arrow 97"/>
          <p:cNvSpPr/>
          <p:nvPr/>
        </p:nvSpPr>
        <p:spPr>
          <a:xfrm>
            <a:off x="6283951" y="1338118"/>
            <a:ext cx="685007" cy="525331"/>
          </a:xfrm>
          <a:prstGeom prst="notchedRightArrow">
            <a:avLst/>
          </a:prstGeom>
          <a:solidFill>
            <a:srgbClr val="E94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9" name="Bent Arrow 98"/>
          <p:cNvSpPr/>
          <p:nvPr/>
        </p:nvSpPr>
        <p:spPr>
          <a:xfrm rot="10800000">
            <a:off x="6929435" y="2795572"/>
            <a:ext cx="1113591" cy="957263"/>
          </a:xfrm>
          <a:prstGeom prst="ben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0" name="Rectangle 99"/>
          <p:cNvSpPr/>
          <p:nvPr/>
        </p:nvSpPr>
        <p:spPr>
          <a:xfrm>
            <a:off x="2997709" y="1141328"/>
            <a:ext cx="313163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ლოგიკური ჩარჩო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3043240" y="3119487"/>
            <a:ext cx="3080751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შაბლონის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შ</a:t>
            </a:r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ევსება, </a:t>
            </a:r>
            <a:r>
              <a:rPr lang="ka-GE" sz="1400" dirty="0" err="1">
                <a:solidFill>
                  <a:schemeClr val="accent5">
                    <a:lumMod val="50000"/>
                  </a:schemeClr>
                </a:solidFill>
              </a:rPr>
              <a:t>მოდერაცია</a:t>
            </a:r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, </a:t>
            </a:r>
          </a:p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დადასტურება, დასრულება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07232" y="1508040"/>
            <a:ext cx="313163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ინდიკატორების პასპორტი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992947" y="793664"/>
            <a:ext cx="313163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შაბლონის შექმნა: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002469" y="1860465"/>
            <a:ext cx="313163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სამოქმედო გეგმა </a:t>
            </a:r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(</a:t>
            </a:r>
            <a:r>
              <a:rPr lang="ka-GE" sz="1400" dirty="0" err="1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ბიუჯეტირების</a:t>
            </a:r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 ინსტრუმენტი)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29" name="Rounded Rectangle 128"/>
          <p:cNvSpPr/>
          <p:nvPr/>
        </p:nvSpPr>
        <p:spPr>
          <a:xfrm>
            <a:off x="2906762" y="4331461"/>
            <a:ext cx="3289252" cy="1107313"/>
          </a:xfrm>
          <a:prstGeom prst="roundRect">
            <a:avLst>
              <a:gd name="adj" fmla="val 1262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pSp>
        <p:nvGrpSpPr>
          <p:cNvPr id="4" name="Group 3"/>
          <p:cNvGrpSpPr/>
          <p:nvPr/>
        </p:nvGrpSpPr>
        <p:grpSpPr>
          <a:xfrm>
            <a:off x="102861" y="996899"/>
            <a:ext cx="2705193" cy="4692800"/>
            <a:chOff x="102861" y="1301699"/>
            <a:chExt cx="2705193" cy="4692800"/>
          </a:xfrm>
        </p:grpSpPr>
        <p:grpSp>
          <p:nvGrpSpPr>
            <p:cNvPr id="48" name="Group 47"/>
            <p:cNvGrpSpPr/>
            <p:nvPr/>
          </p:nvGrpSpPr>
          <p:grpSpPr>
            <a:xfrm>
              <a:off x="196849" y="1301699"/>
              <a:ext cx="1869584" cy="1068550"/>
              <a:chOff x="1863341" y="2889956"/>
              <a:chExt cx="2476501" cy="1458906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1863341" y="3481933"/>
                <a:ext cx="2476501" cy="866929"/>
                <a:chOff x="2386512" y="3722164"/>
                <a:chExt cx="2476500" cy="866929"/>
              </a:xfrm>
            </p:grpSpPr>
            <p:grpSp>
              <p:nvGrpSpPr>
                <p:cNvPr id="61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68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69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70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65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20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66" name="Rektangel 751"/>
                <p:cNvSpPr/>
                <p:nvPr/>
              </p:nvSpPr>
              <p:spPr bwMode="auto">
                <a:xfrm>
                  <a:off x="2667713" y="4158222"/>
                  <a:ext cx="1783637" cy="42021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dirty="0"/>
                    <a:t>S-CO</a:t>
                  </a:r>
                </a:p>
              </p:txBody>
            </p:sp>
          </p:grpSp>
          <p:grpSp>
            <p:nvGrpSpPr>
              <p:cNvPr id="50" name="Group 49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51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56" name="Rounded Rectangle 55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57" name="Rectangle 56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58" name="Rounded Rectangle 57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59" name="Rectangle 58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60" name="Oval 59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52" name="Group 51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53" name="Round Same Side Corner Rectangle 52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54" name="Isosceles Triangle 53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55" name="Oval 54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grpSp>
          <p:nvGrpSpPr>
            <p:cNvPr id="75" name="Group 74"/>
            <p:cNvGrpSpPr/>
            <p:nvPr/>
          </p:nvGrpSpPr>
          <p:grpSpPr>
            <a:xfrm>
              <a:off x="102861" y="3093746"/>
              <a:ext cx="1910570" cy="1068550"/>
              <a:chOff x="1863341" y="2889956"/>
              <a:chExt cx="2476501" cy="1458906"/>
            </a:xfrm>
          </p:grpSpPr>
          <p:grpSp>
            <p:nvGrpSpPr>
              <p:cNvPr id="76" name="Group 75"/>
              <p:cNvGrpSpPr/>
              <p:nvPr/>
            </p:nvGrpSpPr>
            <p:grpSpPr>
              <a:xfrm>
                <a:off x="1863341" y="3481933"/>
                <a:ext cx="2476501" cy="866929"/>
                <a:chOff x="2386512" y="3722164"/>
                <a:chExt cx="2476500" cy="866929"/>
              </a:xfrm>
            </p:grpSpPr>
            <p:grpSp>
              <p:nvGrpSpPr>
                <p:cNvPr id="88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91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92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93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89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90" name="Rektangel 751"/>
                <p:cNvSpPr/>
                <p:nvPr/>
              </p:nvSpPr>
              <p:spPr bwMode="auto">
                <a:xfrm>
                  <a:off x="2667713" y="4158222"/>
                  <a:ext cx="1783637" cy="42021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dirty="0"/>
                    <a:t>ALL USERS</a:t>
                  </a:r>
                </a:p>
              </p:txBody>
            </p:sp>
          </p:grpSp>
          <p:grpSp>
            <p:nvGrpSpPr>
              <p:cNvPr id="77" name="Group 76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78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83" name="Rounded Rectangle 82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84" name="Rectangle 83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85" name="Rounded Rectangle 84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86" name="Rectangle 85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87" name="Oval 86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79" name="Group 78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80" name="Round Same Side Corner Rectangle 79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81" name="Isosceles Triangle 80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82" name="Oval 81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grpSp>
          <p:nvGrpSpPr>
            <p:cNvPr id="102" name="Group 101"/>
            <p:cNvGrpSpPr/>
            <p:nvPr/>
          </p:nvGrpSpPr>
          <p:grpSpPr>
            <a:xfrm>
              <a:off x="192086" y="4925949"/>
              <a:ext cx="1869584" cy="1068550"/>
              <a:chOff x="1863341" y="2889956"/>
              <a:chExt cx="2476501" cy="1458906"/>
            </a:xfrm>
          </p:grpSpPr>
          <p:grpSp>
            <p:nvGrpSpPr>
              <p:cNvPr id="111" name="Group 110"/>
              <p:cNvGrpSpPr/>
              <p:nvPr/>
            </p:nvGrpSpPr>
            <p:grpSpPr>
              <a:xfrm>
                <a:off x="1863341" y="3481933"/>
                <a:ext cx="2476501" cy="866929"/>
                <a:chOff x="2386512" y="3722164"/>
                <a:chExt cx="2476500" cy="866929"/>
              </a:xfrm>
            </p:grpSpPr>
            <p:grpSp>
              <p:nvGrpSpPr>
                <p:cNvPr id="123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26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27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28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24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20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25" name="Rektangel 751"/>
                <p:cNvSpPr/>
                <p:nvPr/>
              </p:nvSpPr>
              <p:spPr bwMode="auto">
                <a:xfrm>
                  <a:off x="2667713" y="4158222"/>
                  <a:ext cx="1783637" cy="42021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dirty="0"/>
                    <a:t>S-CO</a:t>
                  </a:r>
                </a:p>
              </p:txBody>
            </p:sp>
          </p:grpSp>
          <p:grpSp>
            <p:nvGrpSpPr>
              <p:cNvPr id="112" name="Group 111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13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18" name="Rounded Rectangle 117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19" name="Rectangle 118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20" name="Rounded Rectangle 119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21" name="Rectangle 120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22" name="Oval 121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14" name="Group 113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15" name="Round Same Side Corner Rectangle 114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16" name="Isosceles Triangle 115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17" name="Oval 116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grpSp>
          <p:nvGrpSpPr>
            <p:cNvPr id="3" name="Group 2"/>
            <p:cNvGrpSpPr/>
            <p:nvPr/>
          </p:nvGrpSpPr>
          <p:grpSpPr>
            <a:xfrm>
              <a:off x="2051911" y="1697551"/>
              <a:ext cx="756143" cy="4149581"/>
              <a:chOff x="2051911" y="1697551"/>
              <a:chExt cx="756143" cy="4149581"/>
            </a:xfrm>
          </p:grpSpPr>
          <p:sp>
            <p:nvSpPr>
              <p:cNvPr id="97" name="Notched Right Arrow 96"/>
              <p:cNvSpPr/>
              <p:nvPr/>
            </p:nvSpPr>
            <p:spPr>
              <a:xfrm>
                <a:off x="2123047" y="1697551"/>
                <a:ext cx="685007" cy="525331"/>
              </a:xfrm>
              <a:prstGeom prst="notchedRightArrow">
                <a:avLst/>
              </a:prstGeom>
              <a:solidFill>
                <a:srgbClr val="E94C3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Notched Right Arrow 102"/>
              <p:cNvSpPr/>
              <p:nvPr/>
            </p:nvSpPr>
            <p:spPr>
              <a:xfrm>
                <a:off x="2051911" y="3456760"/>
                <a:ext cx="700024" cy="525331"/>
              </a:xfrm>
              <a:prstGeom prst="notchedRightArrow">
                <a:avLst/>
              </a:prstGeom>
              <a:solidFill>
                <a:srgbClr val="E94C3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Notched Right Arrow 129"/>
              <p:cNvSpPr/>
              <p:nvPr/>
            </p:nvSpPr>
            <p:spPr>
              <a:xfrm>
                <a:off x="2118284" y="5321801"/>
                <a:ext cx="685007" cy="525331"/>
              </a:xfrm>
              <a:prstGeom prst="notchedRightArrow">
                <a:avLst/>
              </a:prstGeom>
              <a:solidFill>
                <a:srgbClr val="E94C3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31" name="Notched Right Arrow 130"/>
          <p:cNvSpPr/>
          <p:nvPr/>
        </p:nvSpPr>
        <p:spPr>
          <a:xfrm>
            <a:off x="6307763" y="4676618"/>
            <a:ext cx="685007" cy="525331"/>
          </a:xfrm>
          <a:prstGeom prst="notchedRightArrow">
            <a:avLst/>
          </a:prstGeom>
          <a:solidFill>
            <a:srgbClr val="E94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34" name="Rectangle 133"/>
          <p:cNvSpPr/>
          <p:nvPr/>
        </p:nvSpPr>
        <p:spPr>
          <a:xfrm>
            <a:off x="3016759" y="4432202"/>
            <a:ext cx="313163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სტრატეგიის ნარატიული დოკუმენტის ატვირთვა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3011997" y="5027512"/>
            <a:ext cx="313163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საჯარო განხილვაზე გატანა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7258053" y="4478397"/>
            <a:ext cx="1443038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defRPr>
            </a:lvl1pPr>
          </a:lstStyle>
          <a:p>
            <a:pPr algn="ctr"/>
            <a:r>
              <a:rPr lang="ka-GE" dirty="0"/>
              <a:t>საჯარო </a:t>
            </a:r>
          </a:p>
          <a:p>
            <a:pPr algn="ctr"/>
            <a:r>
              <a:rPr lang="ka-GE" dirty="0"/>
              <a:t>კონსულტაციები</a:t>
            </a:r>
            <a:endParaRPr lang="en-US" dirty="0"/>
          </a:p>
        </p:txBody>
      </p:sp>
      <p:sp>
        <p:nvSpPr>
          <p:cNvPr id="138" name="Rounded Rectangle 137"/>
          <p:cNvSpPr/>
          <p:nvPr/>
        </p:nvSpPr>
        <p:spPr>
          <a:xfrm>
            <a:off x="7082818" y="4349468"/>
            <a:ext cx="1858826" cy="1122802"/>
          </a:xfrm>
          <a:prstGeom prst="roundRect">
            <a:avLst>
              <a:gd name="adj" fmla="val 11009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39" name="Notched Right Arrow 138"/>
          <p:cNvSpPr/>
          <p:nvPr/>
        </p:nvSpPr>
        <p:spPr>
          <a:xfrm rot="16200000">
            <a:off x="4236664" y="2500750"/>
            <a:ext cx="407230" cy="525331"/>
          </a:xfrm>
          <a:prstGeom prst="notchedRightArrow">
            <a:avLst/>
          </a:prstGeom>
          <a:solidFill>
            <a:srgbClr val="E94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0" name="Notched Right Arrow 139"/>
          <p:cNvSpPr/>
          <p:nvPr/>
        </p:nvSpPr>
        <p:spPr>
          <a:xfrm rot="5400000">
            <a:off x="4259304" y="3809267"/>
            <a:ext cx="409574" cy="525331"/>
          </a:xfrm>
          <a:prstGeom prst="notchedRightArrow">
            <a:avLst/>
          </a:prstGeom>
          <a:solidFill>
            <a:srgbClr val="E94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1" name="Rounded Rectangle 140"/>
          <p:cNvSpPr/>
          <p:nvPr/>
        </p:nvSpPr>
        <p:spPr>
          <a:xfrm>
            <a:off x="2928601" y="5588476"/>
            <a:ext cx="3267414" cy="815022"/>
          </a:xfrm>
          <a:prstGeom prst="roundRect">
            <a:avLst>
              <a:gd name="adj" fmla="val 767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2" name="Rectangle 141"/>
          <p:cNvSpPr/>
          <p:nvPr/>
        </p:nvSpPr>
        <p:spPr>
          <a:xfrm>
            <a:off x="2981327" y="5637637"/>
            <a:ext cx="3080751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საჯ. </a:t>
            </a:r>
            <a:r>
              <a:rPr lang="ka-GE" sz="1400" dirty="0" err="1">
                <a:solidFill>
                  <a:schemeClr val="accent5">
                    <a:lumMod val="50000"/>
                  </a:schemeClr>
                </a:solidFill>
              </a:rPr>
              <a:t>კონსულტ</a:t>
            </a:r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. ანგ. ატვირთვა 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44" name="Bent Arrow 143"/>
          <p:cNvSpPr/>
          <p:nvPr/>
        </p:nvSpPr>
        <p:spPr>
          <a:xfrm rot="10800000">
            <a:off x="7072315" y="5553072"/>
            <a:ext cx="965947" cy="885834"/>
          </a:xfrm>
          <a:prstGeom prst="ben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5" name="Rectangle 144"/>
          <p:cNvSpPr/>
          <p:nvPr/>
        </p:nvSpPr>
        <p:spPr>
          <a:xfrm>
            <a:off x="2976564" y="6004350"/>
            <a:ext cx="3080751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დოკუმენტების გამოქვეყნება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123825" y="129380"/>
            <a:ext cx="25619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დაგეგმვის პროცესი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85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1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12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94" grpId="0" animBg="1"/>
      <p:bldP spid="95" grpId="0" animBg="1"/>
      <p:bldP spid="96" grpId="0" animBg="1"/>
      <p:bldP spid="98" grpId="0" animBg="1"/>
      <p:bldP spid="99" grpId="0" animBg="1"/>
      <p:bldP spid="100" grpId="0" animBg="1"/>
      <p:bldP spid="104" grpId="0" animBg="1"/>
      <p:bldP spid="67" grpId="0" animBg="1"/>
      <p:bldP spid="71" grpId="0" animBg="1"/>
      <p:bldP spid="72" grpId="0" animBg="1"/>
      <p:bldP spid="129" grpId="0" animBg="1"/>
      <p:bldP spid="131" grpId="0" animBg="1"/>
      <p:bldP spid="134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4" grpId="0" animBg="1"/>
      <p:bldP spid="1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82509" y="123682"/>
            <a:ext cx="5394425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1900" dirty="0">
                <a:solidFill>
                  <a:schemeClr val="bg1"/>
                </a:solidFill>
                <a:latin typeface="BPG Nino Mtavruli" panose="02000506000000020004" pitchFamily="2" charset="0"/>
              </a:rPr>
              <a:t>შაბლონზე  მუშაობის  სტანდარტული პროცესი</a:t>
            </a:r>
            <a:endParaRPr lang="en-US" sz="19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196849" y="1544595"/>
            <a:ext cx="1869584" cy="1068550"/>
            <a:chOff x="1863341" y="2889956"/>
            <a:chExt cx="2476501" cy="1458906"/>
          </a:xfrm>
        </p:grpSpPr>
        <p:grpSp>
          <p:nvGrpSpPr>
            <p:cNvPr id="49" name="Group 48"/>
            <p:cNvGrpSpPr/>
            <p:nvPr/>
          </p:nvGrpSpPr>
          <p:grpSpPr>
            <a:xfrm>
              <a:off x="1863341" y="3481933"/>
              <a:ext cx="2476501" cy="866929"/>
              <a:chOff x="2386512" y="3722164"/>
              <a:chExt cx="2476500" cy="866929"/>
            </a:xfrm>
          </p:grpSpPr>
          <p:grpSp>
            <p:nvGrpSpPr>
              <p:cNvPr id="61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8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69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70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65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7"/>
                <a:ext cx="1740803" cy="441326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20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66" name="Rektangel 751"/>
              <p:cNvSpPr/>
              <p:nvPr/>
            </p:nvSpPr>
            <p:spPr bwMode="auto">
              <a:xfrm>
                <a:off x="2667713" y="4158222"/>
                <a:ext cx="1783637" cy="4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S-CO</a:t>
                </a: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51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56" name="Rounded Rectangle 55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58" name="Rounded Rectangle 57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  <p:grpSp>
            <p:nvGrpSpPr>
              <p:cNvPr id="52" name="Group 51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53" name="Round Same Side Corner Rectangle 52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54" name="Isosceles Triangle 53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55" name="Oval 54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sp>
        <p:nvSpPr>
          <p:cNvPr id="74" name="Rounded Rectangle 73"/>
          <p:cNvSpPr/>
          <p:nvPr/>
        </p:nvSpPr>
        <p:spPr>
          <a:xfrm>
            <a:off x="2911525" y="1254907"/>
            <a:ext cx="3289252" cy="1977675"/>
          </a:xfrm>
          <a:prstGeom prst="roundRect">
            <a:avLst>
              <a:gd name="adj" fmla="val 1262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pSp>
        <p:nvGrpSpPr>
          <p:cNvPr id="75" name="Group 74"/>
          <p:cNvGrpSpPr/>
          <p:nvPr/>
        </p:nvGrpSpPr>
        <p:grpSpPr>
          <a:xfrm>
            <a:off x="102861" y="3450946"/>
            <a:ext cx="1910570" cy="1068550"/>
            <a:chOff x="1863341" y="2889956"/>
            <a:chExt cx="2476501" cy="1458906"/>
          </a:xfrm>
        </p:grpSpPr>
        <p:grpSp>
          <p:nvGrpSpPr>
            <p:cNvPr id="76" name="Group 75"/>
            <p:cNvGrpSpPr/>
            <p:nvPr/>
          </p:nvGrpSpPr>
          <p:grpSpPr>
            <a:xfrm>
              <a:off x="1863341" y="3481933"/>
              <a:ext cx="2476501" cy="866929"/>
              <a:chOff x="2386512" y="3722164"/>
              <a:chExt cx="2476500" cy="866929"/>
            </a:xfrm>
          </p:grpSpPr>
          <p:grpSp>
            <p:nvGrpSpPr>
              <p:cNvPr id="88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91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92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93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89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7"/>
                <a:ext cx="1740803" cy="441326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16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90" name="Rektangel 751"/>
              <p:cNvSpPr/>
              <p:nvPr/>
            </p:nvSpPr>
            <p:spPr bwMode="auto">
              <a:xfrm>
                <a:off x="2667713" y="4158222"/>
                <a:ext cx="1783637" cy="4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ALL USERS</a:t>
                </a:r>
              </a:p>
            </p:txBody>
          </p:sp>
        </p:grpSp>
        <p:grpSp>
          <p:nvGrpSpPr>
            <p:cNvPr id="77" name="Group 76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78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83" name="Rounded Rectangle 82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5" name="Rounded Rectangle 84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7" name="Oval 86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80" name="Round Same Side Corner Rectangle 79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1" name="Isosceles Triangle 80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2" name="Oval 81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sp>
        <p:nvSpPr>
          <p:cNvPr id="94" name="Rounded Rectangle 93"/>
          <p:cNvSpPr/>
          <p:nvPr/>
        </p:nvSpPr>
        <p:spPr>
          <a:xfrm>
            <a:off x="2933364" y="3671243"/>
            <a:ext cx="3267414" cy="1943757"/>
          </a:xfrm>
          <a:prstGeom prst="roundRect">
            <a:avLst>
              <a:gd name="adj" fmla="val 767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5" name="TextBox 94"/>
          <p:cNvSpPr txBox="1"/>
          <p:nvPr/>
        </p:nvSpPr>
        <p:spPr>
          <a:xfrm>
            <a:off x="7359438" y="1659010"/>
            <a:ext cx="135005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defRPr>
            </a:lvl1pPr>
          </a:lstStyle>
          <a:p>
            <a:pPr algn="ctr"/>
            <a:r>
              <a:rPr lang="ka-GE" sz="1600" dirty="0"/>
              <a:t>დავალების </a:t>
            </a:r>
          </a:p>
          <a:p>
            <a:pPr algn="ctr"/>
            <a:r>
              <a:rPr lang="ka-GE" sz="1600" dirty="0"/>
              <a:t>გაცემა</a:t>
            </a:r>
          </a:p>
          <a:p>
            <a:pPr algn="ctr"/>
            <a:endParaRPr lang="en-US" sz="1600" dirty="0"/>
          </a:p>
        </p:txBody>
      </p:sp>
      <p:sp>
        <p:nvSpPr>
          <p:cNvPr id="96" name="Rounded Rectangle 95"/>
          <p:cNvSpPr/>
          <p:nvPr/>
        </p:nvSpPr>
        <p:spPr>
          <a:xfrm>
            <a:off x="7087581" y="1530081"/>
            <a:ext cx="1858826" cy="1122802"/>
          </a:xfrm>
          <a:prstGeom prst="roundRect">
            <a:avLst>
              <a:gd name="adj" fmla="val 11009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7" name="Notched Right Arrow 96"/>
          <p:cNvSpPr/>
          <p:nvPr/>
        </p:nvSpPr>
        <p:spPr>
          <a:xfrm>
            <a:off x="2123047" y="1940447"/>
            <a:ext cx="685007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Notched Right Arrow 97"/>
          <p:cNvSpPr/>
          <p:nvPr/>
        </p:nvSpPr>
        <p:spPr>
          <a:xfrm>
            <a:off x="6283951" y="1885814"/>
            <a:ext cx="685007" cy="525331"/>
          </a:xfrm>
          <a:prstGeom prst="notchedRightArrow">
            <a:avLst/>
          </a:prstGeom>
          <a:solidFill>
            <a:srgbClr val="E94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9" name="Bent Arrow 98"/>
          <p:cNvSpPr/>
          <p:nvPr/>
        </p:nvSpPr>
        <p:spPr>
          <a:xfrm rot="10800000">
            <a:off x="6929434" y="3457571"/>
            <a:ext cx="1113591" cy="1514491"/>
          </a:xfrm>
          <a:prstGeom prst="ben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3" name="Notched Right Arrow 102"/>
          <p:cNvSpPr/>
          <p:nvPr/>
        </p:nvSpPr>
        <p:spPr>
          <a:xfrm>
            <a:off x="2051911" y="3813960"/>
            <a:ext cx="700024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3043240" y="3824351"/>
            <a:ext cx="3080751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შაბლონის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</a:rPr>
              <a:t>შ</a:t>
            </a:r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ევსება, </a:t>
            </a:r>
            <a:r>
              <a:rPr lang="ka-GE" sz="1600" dirty="0" err="1">
                <a:solidFill>
                  <a:schemeClr val="accent5">
                    <a:lumMod val="50000"/>
                  </a:schemeClr>
                </a:solidFill>
              </a:rPr>
              <a:t>მოდერაცია</a:t>
            </a:r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, </a:t>
            </a:r>
          </a:p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დადასტურება, დასრულება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992947" y="1353839"/>
            <a:ext cx="3131632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შაბლონის შექმნა, ხილვადობის პრინციპის განსაზღვრა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39" name="Notched Right Arrow 138"/>
          <p:cNvSpPr/>
          <p:nvPr/>
        </p:nvSpPr>
        <p:spPr>
          <a:xfrm rot="16200000">
            <a:off x="4236664" y="3192230"/>
            <a:ext cx="407230" cy="525331"/>
          </a:xfrm>
          <a:prstGeom prst="notchedRightArrow">
            <a:avLst/>
          </a:prstGeom>
          <a:solidFill>
            <a:srgbClr val="E94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1" name="Rectangle 100"/>
          <p:cNvSpPr/>
          <p:nvPr/>
        </p:nvSpPr>
        <p:spPr>
          <a:xfrm>
            <a:off x="3016760" y="2285473"/>
            <a:ext cx="3131632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დასრულებულ მონაცემებში ცვლილების შეტანის მოთხოვნა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3009903" y="4576829"/>
            <a:ext cx="3080751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ინფორმაციის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</a:rPr>
              <a:t>შ</a:t>
            </a:r>
            <a:r>
              <a:rPr lang="ka-GE" sz="1600" dirty="0" err="1">
                <a:solidFill>
                  <a:schemeClr val="accent5">
                    <a:lumMod val="50000"/>
                  </a:schemeClr>
                </a:solidFill>
              </a:rPr>
              <a:t>ესწორება</a:t>
            </a:r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ka-GE" sz="1600" dirty="0" err="1">
                <a:solidFill>
                  <a:schemeClr val="accent5">
                    <a:lumMod val="50000"/>
                  </a:schemeClr>
                </a:solidFill>
              </a:rPr>
              <a:t>მოდერაცია</a:t>
            </a:r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, </a:t>
            </a:r>
          </a:p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დადასტურება, დასრულება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6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3" grpId="0" animBg="1"/>
      <p:bldP spid="104" grpId="0" animBg="1"/>
      <p:bldP spid="71" grpId="0" animBg="1"/>
      <p:bldP spid="139" grpId="0" animBg="1"/>
      <p:bldP spid="101" grpId="0" animBg="1"/>
      <p:bldP spid="10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/>
          <p:cNvCxnSpPr/>
          <p:nvPr/>
        </p:nvCxnSpPr>
        <p:spPr>
          <a:xfrm flipH="1">
            <a:off x="9390735" y="4382862"/>
            <a:ext cx="935479" cy="7981"/>
          </a:xfrm>
          <a:prstGeom prst="straightConnector1">
            <a:avLst/>
          </a:prstGeom>
          <a:ln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123825" y="129380"/>
            <a:ext cx="45752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შეზღუდული ხილვადობის პრინციპი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4871" y="606557"/>
            <a:ext cx="8932946" cy="2040319"/>
            <a:chOff x="111418" y="606352"/>
            <a:chExt cx="8932946" cy="2040319"/>
          </a:xfrm>
        </p:grpSpPr>
        <p:grpSp>
          <p:nvGrpSpPr>
            <p:cNvPr id="14" name="Group 13"/>
            <p:cNvGrpSpPr/>
            <p:nvPr/>
          </p:nvGrpSpPr>
          <p:grpSpPr>
            <a:xfrm>
              <a:off x="111418" y="606352"/>
              <a:ext cx="8932946" cy="2040319"/>
              <a:chOff x="2376495" y="1394463"/>
              <a:chExt cx="2194560" cy="5394960"/>
            </a:xfrm>
          </p:grpSpPr>
          <p:sp>
            <p:nvSpPr>
              <p:cNvPr id="31" name="Rounded Rectangle 30"/>
              <p:cNvSpPr/>
              <p:nvPr/>
            </p:nvSpPr>
            <p:spPr>
              <a:xfrm>
                <a:off x="2376495" y="1394463"/>
                <a:ext cx="2194560" cy="5394960"/>
              </a:xfrm>
              <a:prstGeom prst="roundRect">
                <a:avLst>
                  <a:gd name="adj" fmla="val 13273"/>
                </a:avLst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2C3E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414006" y="1466149"/>
                <a:ext cx="2119536" cy="10048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a-GE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სამდივნო</a:t>
                </a:r>
                <a:endPara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sp>
          <p:nvSpPr>
            <p:cNvPr id="391" name="Oval 12"/>
            <p:cNvSpPr>
              <a:spLocks noChangeArrowheads="1"/>
            </p:cNvSpPr>
            <p:nvPr/>
          </p:nvSpPr>
          <p:spPr bwMode="auto">
            <a:xfrm>
              <a:off x="184300" y="1225703"/>
              <a:ext cx="1256196" cy="1089518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92" name="Oval 11"/>
            <p:cNvSpPr>
              <a:spLocks noChangeArrowheads="1"/>
            </p:cNvSpPr>
            <p:nvPr/>
          </p:nvSpPr>
          <p:spPr bwMode="auto">
            <a:xfrm>
              <a:off x="322707" y="1335595"/>
              <a:ext cx="1008183" cy="874757"/>
            </a:xfrm>
            <a:prstGeom prst="ellipse">
              <a:avLst/>
            </a:prstGeom>
            <a:solidFill>
              <a:schemeClr val="tx2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93" name="TextBox 392"/>
            <p:cNvSpPr txBox="1"/>
            <p:nvPr/>
          </p:nvSpPr>
          <p:spPr>
            <a:xfrm>
              <a:off x="1385248" y="1255151"/>
              <a:ext cx="555924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>
                  <a:solidFill>
                    <a:srgbClr val="44546A"/>
                  </a:solidFill>
                </a:rPr>
                <a:t>S-CO</a:t>
              </a:r>
              <a:endParaRPr lang="en-US" b="1" dirty="0">
                <a:solidFill>
                  <a:srgbClr val="44546A"/>
                </a:solidFill>
              </a:endParaRPr>
            </a:p>
          </p:txBody>
        </p:sp>
        <p:grpSp>
          <p:nvGrpSpPr>
            <p:cNvPr id="394" name="Group 393"/>
            <p:cNvGrpSpPr/>
            <p:nvPr/>
          </p:nvGrpSpPr>
          <p:grpSpPr>
            <a:xfrm>
              <a:off x="650757" y="1602924"/>
              <a:ext cx="323281" cy="376019"/>
              <a:chOff x="2358227" y="207664"/>
              <a:chExt cx="420230" cy="564459"/>
            </a:xfrm>
            <a:solidFill>
              <a:schemeClr val="tx2"/>
            </a:solidFill>
          </p:grpSpPr>
          <p:sp>
            <p:nvSpPr>
              <p:cNvPr id="395" name="Round Same Side Corner Rectangle 394"/>
              <p:cNvSpPr/>
              <p:nvPr/>
            </p:nvSpPr>
            <p:spPr>
              <a:xfrm>
                <a:off x="2358227" y="455234"/>
                <a:ext cx="420230" cy="316889"/>
              </a:xfrm>
              <a:prstGeom prst="round2SameRect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396" name="Oval 395"/>
              <p:cNvSpPr/>
              <p:nvPr/>
            </p:nvSpPr>
            <p:spPr>
              <a:xfrm>
                <a:off x="2437022" y="207664"/>
                <a:ext cx="262643" cy="264075"/>
              </a:xfrm>
              <a:prstGeom prst="ellipse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397" name="Isosceles Triangle 396"/>
              <p:cNvSpPr/>
              <p:nvPr/>
            </p:nvSpPr>
            <p:spPr>
              <a:xfrm flipV="1">
                <a:off x="2515294" y="460697"/>
                <a:ext cx="106101" cy="137252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  <p:grpSp>
          <p:nvGrpSpPr>
            <p:cNvPr id="398" name="Group 397"/>
            <p:cNvGrpSpPr/>
            <p:nvPr/>
          </p:nvGrpSpPr>
          <p:grpSpPr>
            <a:xfrm>
              <a:off x="1997520" y="1206948"/>
              <a:ext cx="1111255" cy="655883"/>
              <a:chOff x="2498018" y="4834801"/>
              <a:chExt cx="1322127" cy="737332"/>
            </a:xfrm>
          </p:grpSpPr>
          <p:sp>
            <p:nvSpPr>
              <p:cNvPr id="399" name="Oval 12"/>
              <p:cNvSpPr>
                <a:spLocks noChangeArrowheads="1"/>
              </p:cNvSpPr>
              <p:nvPr/>
            </p:nvSpPr>
            <p:spPr bwMode="auto">
              <a:xfrm>
                <a:off x="2498018" y="4843471"/>
                <a:ext cx="845253" cy="728662"/>
              </a:xfrm>
              <a:prstGeom prst="ellipse">
                <a:avLst/>
              </a:prstGeom>
              <a:solidFill>
                <a:schemeClr val="bg1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6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grpSp>
            <p:nvGrpSpPr>
              <p:cNvPr id="400" name="Group 399"/>
              <p:cNvGrpSpPr/>
              <p:nvPr/>
            </p:nvGrpSpPr>
            <p:grpSpPr>
              <a:xfrm>
                <a:off x="2622542" y="4834801"/>
                <a:ext cx="1197603" cy="677194"/>
                <a:chOff x="2622542" y="4834801"/>
                <a:chExt cx="1197603" cy="677194"/>
              </a:xfrm>
            </p:grpSpPr>
            <p:sp>
              <p:nvSpPr>
                <p:cNvPr id="401" name="TextBox 400"/>
                <p:cNvSpPr txBox="1"/>
                <p:nvPr/>
              </p:nvSpPr>
              <p:spPr>
                <a:xfrm>
                  <a:off x="3318858" y="4834801"/>
                  <a:ext cx="501287" cy="3113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dirty="0">
                      <a:solidFill>
                        <a:srgbClr val="44546A"/>
                      </a:solidFill>
                    </a:rPr>
                    <a:t>S-LO</a:t>
                  </a:r>
                  <a:endParaRPr lang="en-US" b="1" dirty="0">
                    <a:solidFill>
                      <a:srgbClr val="44546A"/>
                    </a:solidFill>
                  </a:endParaRPr>
                </a:p>
              </p:txBody>
            </p:sp>
            <p:grpSp>
              <p:nvGrpSpPr>
                <p:cNvPr id="402" name="Group 401"/>
                <p:cNvGrpSpPr/>
                <p:nvPr/>
              </p:nvGrpSpPr>
              <p:grpSpPr>
                <a:xfrm>
                  <a:off x="2622542" y="4929196"/>
                  <a:ext cx="654735" cy="582799"/>
                  <a:chOff x="2622542" y="4929196"/>
                  <a:chExt cx="654735" cy="582799"/>
                </a:xfrm>
              </p:grpSpPr>
              <p:sp>
                <p:nvSpPr>
                  <p:cNvPr id="403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2622542" y="4929196"/>
                    <a:ext cx="654735" cy="582799"/>
                  </a:xfrm>
                  <a:prstGeom prst="ellipse">
                    <a:avLst/>
                  </a:prstGeom>
                  <a:solidFill>
                    <a:schemeClr val="tx2"/>
                  </a:solidFill>
                  <a:ln w="15875" cap="flat">
                    <a:noFill/>
                    <a:prstDash val="solid"/>
                    <a:miter lim="800000"/>
                    <a:headEnd/>
                    <a:tailEnd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accent5">
                          <a:lumMod val="50000"/>
                        </a:schemeClr>
                      </a:solidFill>
                    </a:endParaRPr>
                  </a:p>
                </p:txBody>
              </p:sp>
              <p:sp>
                <p:nvSpPr>
                  <p:cNvPr id="404" name="Round Same Side Corner Rectangle 403"/>
                  <p:cNvSpPr/>
                  <p:nvPr/>
                </p:nvSpPr>
                <p:spPr>
                  <a:xfrm>
                    <a:off x="2805914" y="5216923"/>
                    <a:ext cx="258971" cy="162812"/>
                  </a:xfrm>
                  <a:prstGeom prst="round2SameRect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405" name="Oval 404"/>
                  <p:cNvSpPr/>
                  <p:nvPr/>
                </p:nvSpPr>
                <p:spPr>
                  <a:xfrm>
                    <a:off x="2852269" y="5043962"/>
                    <a:ext cx="161857" cy="135677"/>
                  </a:xfrm>
                  <a:prstGeom prst="ellipse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406" name="Isosceles Triangle 405"/>
                  <p:cNvSpPr/>
                  <p:nvPr/>
                </p:nvSpPr>
                <p:spPr>
                  <a:xfrm flipV="1">
                    <a:off x="2900498" y="5193970"/>
                    <a:ext cx="81964" cy="95889"/>
                  </a:xfrm>
                  <a:prstGeom prst="triangl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cxnSp>
          <p:nvCxnSpPr>
            <p:cNvPr id="407" name="Straight Connector 406"/>
            <p:cNvCxnSpPr/>
            <p:nvPr/>
          </p:nvCxnSpPr>
          <p:spPr>
            <a:xfrm>
              <a:off x="1583908" y="1875230"/>
              <a:ext cx="6217920" cy="0"/>
            </a:xfrm>
            <a:prstGeom prst="line">
              <a:avLst/>
            </a:prstGeom>
            <a:ln w="22225">
              <a:solidFill>
                <a:srgbClr val="4454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4" name="Group 433"/>
            <p:cNvGrpSpPr/>
            <p:nvPr/>
          </p:nvGrpSpPr>
          <p:grpSpPr>
            <a:xfrm>
              <a:off x="2922552" y="1875622"/>
              <a:ext cx="1141325" cy="655883"/>
              <a:chOff x="2498018" y="4834801"/>
              <a:chExt cx="1357905" cy="737332"/>
            </a:xfrm>
          </p:grpSpPr>
          <p:sp>
            <p:nvSpPr>
              <p:cNvPr id="435" name="Oval 12"/>
              <p:cNvSpPr>
                <a:spLocks noChangeArrowheads="1"/>
              </p:cNvSpPr>
              <p:nvPr/>
            </p:nvSpPr>
            <p:spPr bwMode="auto">
              <a:xfrm>
                <a:off x="2498018" y="4843471"/>
                <a:ext cx="845253" cy="728662"/>
              </a:xfrm>
              <a:prstGeom prst="ellipse">
                <a:avLst/>
              </a:prstGeom>
              <a:solidFill>
                <a:schemeClr val="bg1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6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grpSp>
            <p:nvGrpSpPr>
              <p:cNvPr id="436" name="Group 435"/>
              <p:cNvGrpSpPr/>
              <p:nvPr/>
            </p:nvGrpSpPr>
            <p:grpSpPr>
              <a:xfrm>
                <a:off x="2622542" y="4834801"/>
                <a:ext cx="1233381" cy="677194"/>
                <a:chOff x="2622542" y="4834801"/>
                <a:chExt cx="1233381" cy="677194"/>
              </a:xfrm>
            </p:grpSpPr>
            <p:sp>
              <p:nvSpPr>
                <p:cNvPr id="437" name="TextBox 436"/>
                <p:cNvSpPr txBox="1"/>
                <p:nvPr/>
              </p:nvSpPr>
              <p:spPr>
                <a:xfrm>
                  <a:off x="3318857" y="4834801"/>
                  <a:ext cx="537066" cy="3113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dirty="0">
                      <a:solidFill>
                        <a:srgbClr val="44546A"/>
                      </a:solidFill>
                    </a:rPr>
                    <a:t>S-RO</a:t>
                  </a:r>
                  <a:endParaRPr lang="en-US" b="1" dirty="0">
                    <a:solidFill>
                      <a:srgbClr val="44546A"/>
                    </a:solidFill>
                  </a:endParaRPr>
                </a:p>
              </p:txBody>
            </p:sp>
            <p:grpSp>
              <p:nvGrpSpPr>
                <p:cNvPr id="438" name="Group 437"/>
                <p:cNvGrpSpPr/>
                <p:nvPr/>
              </p:nvGrpSpPr>
              <p:grpSpPr>
                <a:xfrm>
                  <a:off x="2622542" y="4929196"/>
                  <a:ext cx="654735" cy="582799"/>
                  <a:chOff x="2622542" y="4929196"/>
                  <a:chExt cx="654735" cy="582799"/>
                </a:xfrm>
              </p:grpSpPr>
              <p:sp>
                <p:nvSpPr>
                  <p:cNvPr id="439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2622542" y="4929196"/>
                    <a:ext cx="654735" cy="582799"/>
                  </a:xfrm>
                  <a:prstGeom prst="ellipse">
                    <a:avLst/>
                  </a:prstGeom>
                  <a:solidFill>
                    <a:schemeClr val="tx2"/>
                  </a:solidFill>
                  <a:ln w="15875" cap="flat">
                    <a:noFill/>
                    <a:prstDash val="solid"/>
                    <a:miter lim="800000"/>
                    <a:headEnd/>
                    <a:tailEnd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accent5">
                          <a:lumMod val="50000"/>
                        </a:schemeClr>
                      </a:solidFill>
                    </a:endParaRPr>
                  </a:p>
                </p:txBody>
              </p:sp>
              <p:sp>
                <p:nvSpPr>
                  <p:cNvPr id="440" name="Round Same Side Corner Rectangle 439"/>
                  <p:cNvSpPr/>
                  <p:nvPr/>
                </p:nvSpPr>
                <p:spPr>
                  <a:xfrm>
                    <a:off x="2805914" y="5216923"/>
                    <a:ext cx="258971" cy="162812"/>
                  </a:xfrm>
                  <a:prstGeom prst="round2SameRect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441" name="Oval 440"/>
                  <p:cNvSpPr/>
                  <p:nvPr/>
                </p:nvSpPr>
                <p:spPr>
                  <a:xfrm>
                    <a:off x="2852269" y="5043962"/>
                    <a:ext cx="161857" cy="135677"/>
                  </a:xfrm>
                  <a:prstGeom prst="ellipse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442" name="Isosceles Triangle 441"/>
                  <p:cNvSpPr/>
                  <p:nvPr/>
                </p:nvSpPr>
                <p:spPr>
                  <a:xfrm flipV="1">
                    <a:off x="2900498" y="5193970"/>
                    <a:ext cx="81964" cy="95889"/>
                  </a:xfrm>
                  <a:prstGeom prst="triangl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</p:grpSp>
      <p:cxnSp>
        <p:nvCxnSpPr>
          <p:cNvPr id="452" name="Straight Arrow Connector 451"/>
          <p:cNvCxnSpPr/>
          <p:nvPr/>
        </p:nvCxnSpPr>
        <p:spPr>
          <a:xfrm flipH="1">
            <a:off x="8490854" y="6608566"/>
            <a:ext cx="935479" cy="7981"/>
          </a:xfrm>
          <a:prstGeom prst="straightConnector1">
            <a:avLst/>
          </a:prstGeom>
          <a:ln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04871" y="2690482"/>
            <a:ext cx="7112543" cy="2040319"/>
            <a:chOff x="104871" y="2690482"/>
            <a:chExt cx="7112543" cy="2040319"/>
          </a:xfrm>
        </p:grpSpPr>
        <p:grpSp>
          <p:nvGrpSpPr>
            <p:cNvPr id="648" name="Group 647"/>
            <p:cNvGrpSpPr/>
            <p:nvPr/>
          </p:nvGrpSpPr>
          <p:grpSpPr>
            <a:xfrm>
              <a:off x="104871" y="2690482"/>
              <a:ext cx="7112543" cy="2040319"/>
              <a:chOff x="2376495" y="1394463"/>
              <a:chExt cx="2278280" cy="5394960"/>
            </a:xfrm>
          </p:grpSpPr>
          <p:sp>
            <p:nvSpPr>
              <p:cNvPr id="649" name="Rounded Rectangle 648"/>
              <p:cNvSpPr/>
              <p:nvPr/>
            </p:nvSpPr>
            <p:spPr>
              <a:xfrm>
                <a:off x="2376495" y="1394463"/>
                <a:ext cx="2194560" cy="5394960"/>
              </a:xfrm>
              <a:prstGeom prst="roundRect">
                <a:avLst>
                  <a:gd name="adj" fmla="val 13273"/>
                </a:avLst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2C3E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Rectangle 649"/>
              <p:cNvSpPr/>
              <p:nvPr/>
            </p:nvSpPr>
            <p:spPr>
              <a:xfrm>
                <a:off x="2535239" y="1466149"/>
                <a:ext cx="2119536" cy="10048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I </a:t>
                </a:r>
                <a:r>
                  <a:rPr lang="ka-GE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დონის უწყება</a:t>
                </a:r>
                <a:endPara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743799" y="3291078"/>
              <a:ext cx="5584430" cy="1324557"/>
              <a:chOff x="743799" y="3291078"/>
              <a:chExt cx="5584430" cy="1324557"/>
            </a:xfrm>
          </p:grpSpPr>
          <p:sp>
            <p:nvSpPr>
              <p:cNvPr id="652" name="Oval 12"/>
              <p:cNvSpPr>
                <a:spLocks noChangeArrowheads="1"/>
              </p:cNvSpPr>
              <p:nvPr/>
            </p:nvSpPr>
            <p:spPr bwMode="auto">
              <a:xfrm>
                <a:off x="743799" y="3309833"/>
                <a:ext cx="1256196" cy="1089518"/>
              </a:xfrm>
              <a:prstGeom prst="ellipse">
                <a:avLst/>
              </a:prstGeom>
              <a:solidFill>
                <a:schemeClr val="bg1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6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sp>
            <p:nvSpPr>
              <p:cNvPr id="653" name="Oval 11"/>
              <p:cNvSpPr>
                <a:spLocks noChangeArrowheads="1"/>
              </p:cNvSpPr>
              <p:nvPr/>
            </p:nvSpPr>
            <p:spPr bwMode="auto">
              <a:xfrm>
                <a:off x="882206" y="3419725"/>
                <a:ext cx="1008183" cy="874757"/>
              </a:xfrm>
              <a:prstGeom prst="ellipse">
                <a:avLst/>
              </a:prstGeom>
              <a:solidFill>
                <a:schemeClr val="tx2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sp>
            <p:nvSpPr>
              <p:cNvPr id="654" name="TextBox 653"/>
              <p:cNvSpPr txBox="1"/>
              <p:nvPr/>
            </p:nvSpPr>
            <p:spPr>
              <a:xfrm>
                <a:off x="1944747" y="3339281"/>
                <a:ext cx="55592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I-CO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655" name="Group 654"/>
              <p:cNvGrpSpPr/>
              <p:nvPr/>
            </p:nvGrpSpPr>
            <p:grpSpPr>
              <a:xfrm>
                <a:off x="1210256" y="3687054"/>
                <a:ext cx="323281" cy="376019"/>
                <a:chOff x="2358227" y="207664"/>
                <a:chExt cx="420230" cy="564459"/>
              </a:xfrm>
              <a:solidFill>
                <a:schemeClr val="tx2"/>
              </a:solidFill>
            </p:grpSpPr>
            <p:sp>
              <p:nvSpPr>
                <p:cNvPr id="656" name="Round Same Side Corner Rectangle 655"/>
                <p:cNvSpPr/>
                <p:nvPr/>
              </p:nvSpPr>
              <p:spPr>
                <a:xfrm>
                  <a:off x="2358227" y="455234"/>
                  <a:ext cx="420230" cy="316889"/>
                </a:xfrm>
                <a:prstGeom prst="round2SameRect">
                  <a:avLst/>
                </a:prstGeom>
                <a:grpFill/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657" name="Oval 656"/>
                <p:cNvSpPr/>
                <p:nvPr/>
              </p:nvSpPr>
              <p:spPr>
                <a:xfrm>
                  <a:off x="2437022" y="207664"/>
                  <a:ext cx="262643" cy="264075"/>
                </a:xfrm>
                <a:prstGeom prst="ellipse">
                  <a:avLst/>
                </a:prstGeom>
                <a:grpFill/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658" name="Isosceles Triangle 657"/>
                <p:cNvSpPr/>
                <p:nvPr/>
              </p:nvSpPr>
              <p:spPr>
                <a:xfrm flipV="1">
                  <a:off x="2515294" y="460697"/>
                  <a:ext cx="106101" cy="137252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  <p:grpSp>
            <p:nvGrpSpPr>
              <p:cNvPr id="659" name="Group 658"/>
              <p:cNvGrpSpPr/>
              <p:nvPr/>
            </p:nvGrpSpPr>
            <p:grpSpPr>
              <a:xfrm>
                <a:off x="3006960" y="3291078"/>
                <a:ext cx="1003634" cy="655883"/>
                <a:chOff x="2498018" y="4834801"/>
                <a:chExt cx="1194084" cy="737332"/>
              </a:xfrm>
            </p:grpSpPr>
            <p:sp>
              <p:nvSpPr>
                <p:cNvPr id="660" name="Oval 12"/>
                <p:cNvSpPr>
                  <a:spLocks noChangeArrowheads="1"/>
                </p:cNvSpPr>
                <p:nvPr/>
              </p:nvSpPr>
              <p:spPr bwMode="auto">
                <a:xfrm>
                  <a:off x="2498018" y="4843471"/>
                  <a:ext cx="845253" cy="728662"/>
                </a:xfrm>
                <a:prstGeom prst="ellipse">
                  <a:avLst/>
                </a:prstGeom>
                <a:solidFill>
                  <a:schemeClr val="bg1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6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grpSp>
              <p:nvGrpSpPr>
                <p:cNvPr id="661" name="Group 660"/>
                <p:cNvGrpSpPr/>
                <p:nvPr/>
              </p:nvGrpSpPr>
              <p:grpSpPr>
                <a:xfrm>
                  <a:off x="2622542" y="4834801"/>
                  <a:ext cx="1069560" cy="677194"/>
                  <a:chOff x="2622542" y="4834801"/>
                  <a:chExt cx="1069560" cy="677194"/>
                </a:xfrm>
              </p:grpSpPr>
              <p:sp>
                <p:nvSpPr>
                  <p:cNvPr id="662" name="TextBox 661"/>
                  <p:cNvSpPr txBox="1"/>
                  <p:nvPr/>
                </p:nvSpPr>
                <p:spPr>
                  <a:xfrm>
                    <a:off x="3318858" y="4834801"/>
                    <a:ext cx="373244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44546A"/>
                        </a:solidFill>
                      </a:rPr>
                      <a:t>I-LO</a:t>
                    </a:r>
                    <a:endParaRPr lang="en-US" b="1" dirty="0">
                      <a:solidFill>
                        <a:srgbClr val="44546A"/>
                      </a:solidFill>
                    </a:endParaRPr>
                  </a:p>
                </p:txBody>
              </p:sp>
              <p:grpSp>
                <p:nvGrpSpPr>
                  <p:cNvPr id="663" name="Group 662"/>
                  <p:cNvGrpSpPr/>
                  <p:nvPr/>
                </p:nvGrpSpPr>
                <p:grpSpPr>
                  <a:xfrm>
                    <a:off x="2622542" y="4929196"/>
                    <a:ext cx="654735" cy="582799"/>
                    <a:chOff x="2622542" y="4929196"/>
                    <a:chExt cx="654735" cy="582799"/>
                  </a:xfrm>
                </p:grpSpPr>
                <p:sp>
                  <p:nvSpPr>
                    <p:cNvPr id="664" name="Oval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542" y="4929196"/>
                      <a:ext cx="654735" cy="582799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15875" cap="flat">
                      <a:noFill/>
                      <a:prstDash val="solid"/>
                      <a:miter lim="800000"/>
                      <a:headEnd/>
                      <a:tailEnd/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665" name="Round Same Side Corner Rectangle 664"/>
                    <p:cNvSpPr/>
                    <p:nvPr/>
                  </p:nvSpPr>
                  <p:spPr>
                    <a:xfrm>
                      <a:off x="2805914" y="5216923"/>
                      <a:ext cx="258971" cy="162812"/>
                    </a:xfrm>
                    <a:prstGeom prst="round2SameRect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666" name="Oval 665"/>
                    <p:cNvSpPr/>
                    <p:nvPr/>
                  </p:nvSpPr>
                  <p:spPr>
                    <a:xfrm>
                      <a:off x="2852269" y="5043962"/>
                      <a:ext cx="161857" cy="135677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667" name="Isosceles Triangle 666"/>
                    <p:cNvSpPr/>
                    <p:nvPr/>
                  </p:nvSpPr>
                  <p:spPr>
                    <a:xfrm flipV="1">
                      <a:off x="2900498" y="5193970"/>
                      <a:ext cx="81964" cy="95889"/>
                    </a:xfrm>
                    <a:prstGeom prst="triangl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</p:grpSp>
            </p:grpSp>
          </p:grpSp>
          <p:cxnSp>
            <p:nvCxnSpPr>
              <p:cNvPr id="668" name="Straight Connector 667"/>
              <p:cNvCxnSpPr/>
              <p:nvPr/>
            </p:nvCxnSpPr>
            <p:spPr>
              <a:xfrm flipV="1">
                <a:off x="2143407" y="3946961"/>
                <a:ext cx="4184822" cy="12399"/>
              </a:xfrm>
              <a:prstGeom prst="line">
                <a:avLst/>
              </a:prstGeom>
              <a:ln w="22225">
                <a:solidFill>
                  <a:srgbClr val="44546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6" name="Group 695"/>
              <p:cNvGrpSpPr/>
              <p:nvPr/>
            </p:nvGrpSpPr>
            <p:grpSpPr>
              <a:xfrm>
                <a:off x="3931995" y="3959752"/>
                <a:ext cx="1093236" cy="655883"/>
                <a:chOff x="2498018" y="4834801"/>
                <a:chExt cx="1300689" cy="737332"/>
              </a:xfrm>
            </p:grpSpPr>
            <p:sp>
              <p:nvSpPr>
                <p:cNvPr id="697" name="Oval 12"/>
                <p:cNvSpPr>
                  <a:spLocks noChangeArrowheads="1"/>
                </p:cNvSpPr>
                <p:nvPr/>
              </p:nvSpPr>
              <p:spPr bwMode="auto">
                <a:xfrm>
                  <a:off x="2498018" y="4843471"/>
                  <a:ext cx="845253" cy="728662"/>
                </a:xfrm>
                <a:prstGeom prst="ellipse">
                  <a:avLst/>
                </a:prstGeom>
                <a:solidFill>
                  <a:schemeClr val="bg1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6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grpSp>
              <p:nvGrpSpPr>
                <p:cNvPr id="698" name="Group 697"/>
                <p:cNvGrpSpPr/>
                <p:nvPr/>
              </p:nvGrpSpPr>
              <p:grpSpPr>
                <a:xfrm>
                  <a:off x="2622542" y="4834801"/>
                  <a:ext cx="1176165" cy="677194"/>
                  <a:chOff x="2622542" y="4834801"/>
                  <a:chExt cx="1176165" cy="677194"/>
                </a:xfrm>
              </p:grpSpPr>
              <p:sp>
                <p:nvSpPr>
                  <p:cNvPr id="699" name="TextBox 698"/>
                  <p:cNvSpPr txBox="1"/>
                  <p:nvPr/>
                </p:nvSpPr>
                <p:spPr>
                  <a:xfrm>
                    <a:off x="3318858" y="4834801"/>
                    <a:ext cx="479849" cy="31139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44546A"/>
                        </a:solidFill>
                      </a:rPr>
                      <a:t>I-RO</a:t>
                    </a:r>
                    <a:endParaRPr lang="en-US" b="1" dirty="0">
                      <a:solidFill>
                        <a:srgbClr val="44546A"/>
                      </a:solidFill>
                    </a:endParaRPr>
                  </a:p>
                </p:txBody>
              </p:sp>
              <p:grpSp>
                <p:nvGrpSpPr>
                  <p:cNvPr id="700" name="Group 699"/>
                  <p:cNvGrpSpPr/>
                  <p:nvPr/>
                </p:nvGrpSpPr>
                <p:grpSpPr>
                  <a:xfrm>
                    <a:off x="2622542" y="4929196"/>
                    <a:ext cx="654735" cy="582799"/>
                    <a:chOff x="2622542" y="4929196"/>
                    <a:chExt cx="654735" cy="582799"/>
                  </a:xfrm>
                </p:grpSpPr>
                <p:sp>
                  <p:nvSpPr>
                    <p:cNvPr id="701" name="Oval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542" y="4929196"/>
                      <a:ext cx="654735" cy="582799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15875" cap="flat">
                      <a:noFill/>
                      <a:prstDash val="solid"/>
                      <a:miter lim="800000"/>
                      <a:headEnd/>
                      <a:tailEnd/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702" name="Round Same Side Corner Rectangle 701"/>
                    <p:cNvSpPr/>
                    <p:nvPr/>
                  </p:nvSpPr>
                  <p:spPr>
                    <a:xfrm>
                      <a:off x="2805914" y="5216923"/>
                      <a:ext cx="258971" cy="162812"/>
                    </a:xfrm>
                    <a:prstGeom prst="round2SameRect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703" name="Oval 702"/>
                    <p:cNvSpPr/>
                    <p:nvPr/>
                  </p:nvSpPr>
                  <p:spPr>
                    <a:xfrm>
                      <a:off x="2852269" y="5043962"/>
                      <a:ext cx="161857" cy="135677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704" name="Isosceles Triangle 703"/>
                    <p:cNvSpPr/>
                    <p:nvPr/>
                  </p:nvSpPr>
                  <p:spPr>
                    <a:xfrm flipV="1">
                      <a:off x="2900498" y="5193970"/>
                      <a:ext cx="81964" cy="95889"/>
                    </a:xfrm>
                    <a:prstGeom prst="triangl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</p:grpSp>
            </p:grpSp>
          </p:grpSp>
        </p:grpSp>
      </p:grpSp>
      <p:grpSp>
        <p:nvGrpSpPr>
          <p:cNvPr id="13" name="Group 12"/>
          <p:cNvGrpSpPr/>
          <p:nvPr/>
        </p:nvGrpSpPr>
        <p:grpSpPr>
          <a:xfrm>
            <a:off x="100375" y="4761272"/>
            <a:ext cx="9932468" cy="2056277"/>
            <a:chOff x="111418" y="4757033"/>
            <a:chExt cx="9932468" cy="2056277"/>
          </a:xfrm>
        </p:grpSpPr>
        <p:grpSp>
          <p:nvGrpSpPr>
            <p:cNvPr id="714" name="Group 713"/>
            <p:cNvGrpSpPr/>
            <p:nvPr/>
          </p:nvGrpSpPr>
          <p:grpSpPr>
            <a:xfrm>
              <a:off x="111418" y="4757033"/>
              <a:ext cx="9932468" cy="2056277"/>
              <a:chOff x="2376495" y="1352267"/>
              <a:chExt cx="2432478" cy="5437156"/>
            </a:xfrm>
          </p:grpSpPr>
          <p:sp>
            <p:nvSpPr>
              <p:cNvPr id="715" name="Rounded Rectangle 714"/>
              <p:cNvSpPr/>
              <p:nvPr/>
            </p:nvSpPr>
            <p:spPr>
              <a:xfrm>
                <a:off x="2376495" y="1394463"/>
                <a:ext cx="1680612" cy="5394960"/>
              </a:xfrm>
              <a:prstGeom prst="roundRect">
                <a:avLst>
                  <a:gd name="adj" fmla="val 13273"/>
                </a:avLst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2C3E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6" name="Rectangle 715"/>
              <p:cNvSpPr/>
              <p:nvPr/>
            </p:nvSpPr>
            <p:spPr>
              <a:xfrm>
                <a:off x="2689437" y="1352267"/>
                <a:ext cx="2119536" cy="10048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II </a:t>
                </a:r>
                <a:r>
                  <a:rPr lang="ka-GE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დონის უწყება</a:t>
                </a:r>
                <a:endPara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sp>
          <p:nvSpPr>
            <p:cNvPr id="718" name="Oval 12"/>
            <p:cNvSpPr>
              <a:spLocks noChangeArrowheads="1"/>
            </p:cNvSpPr>
            <p:nvPr/>
          </p:nvSpPr>
          <p:spPr bwMode="auto">
            <a:xfrm>
              <a:off x="1548642" y="5392342"/>
              <a:ext cx="1256196" cy="1089518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19" name="Oval 11"/>
            <p:cNvSpPr>
              <a:spLocks noChangeArrowheads="1"/>
            </p:cNvSpPr>
            <p:nvPr/>
          </p:nvSpPr>
          <p:spPr bwMode="auto">
            <a:xfrm>
              <a:off x="1687049" y="5502234"/>
              <a:ext cx="1008183" cy="874757"/>
            </a:xfrm>
            <a:prstGeom prst="ellipse">
              <a:avLst/>
            </a:prstGeom>
            <a:solidFill>
              <a:schemeClr val="tx2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20" name="TextBox 719"/>
            <p:cNvSpPr txBox="1"/>
            <p:nvPr/>
          </p:nvSpPr>
          <p:spPr>
            <a:xfrm>
              <a:off x="2749590" y="5421790"/>
              <a:ext cx="555924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>
                  <a:solidFill>
                    <a:srgbClr val="44546A"/>
                  </a:solidFill>
                </a:rPr>
                <a:t>II-CO</a:t>
              </a:r>
              <a:endParaRPr lang="en-US" b="1" dirty="0">
                <a:solidFill>
                  <a:srgbClr val="44546A"/>
                </a:solidFill>
              </a:endParaRPr>
            </a:p>
          </p:txBody>
        </p:sp>
        <p:grpSp>
          <p:nvGrpSpPr>
            <p:cNvPr id="721" name="Group 720"/>
            <p:cNvGrpSpPr/>
            <p:nvPr/>
          </p:nvGrpSpPr>
          <p:grpSpPr>
            <a:xfrm>
              <a:off x="2015099" y="5769563"/>
              <a:ext cx="323281" cy="376019"/>
              <a:chOff x="2358227" y="207664"/>
              <a:chExt cx="420230" cy="564459"/>
            </a:xfrm>
            <a:solidFill>
              <a:schemeClr val="tx2"/>
            </a:solidFill>
          </p:grpSpPr>
          <p:sp>
            <p:nvSpPr>
              <p:cNvPr id="722" name="Round Same Side Corner Rectangle 721"/>
              <p:cNvSpPr/>
              <p:nvPr/>
            </p:nvSpPr>
            <p:spPr>
              <a:xfrm>
                <a:off x="2358227" y="455234"/>
                <a:ext cx="420230" cy="316889"/>
              </a:xfrm>
              <a:prstGeom prst="round2SameRect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723" name="Oval 722"/>
              <p:cNvSpPr/>
              <p:nvPr/>
            </p:nvSpPr>
            <p:spPr>
              <a:xfrm>
                <a:off x="2437022" y="207664"/>
                <a:ext cx="262643" cy="264075"/>
              </a:xfrm>
              <a:prstGeom prst="ellipse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724" name="Isosceles Triangle 723"/>
              <p:cNvSpPr/>
              <p:nvPr/>
            </p:nvSpPr>
            <p:spPr>
              <a:xfrm flipV="1">
                <a:off x="2515294" y="460697"/>
                <a:ext cx="106101" cy="137252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  <p:grpSp>
          <p:nvGrpSpPr>
            <p:cNvPr id="725" name="Group 724"/>
            <p:cNvGrpSpPr/>
            <p:nvPr/>
          </p:nvGrpSpPr>
          <p:grpSpPr>
            <a:xfrm>
              <a:off x="4000487" y="5301017"/>
              <a:ext cx="1120873" cy="655883"/>
              <a:chOff x="2498018" y="4834801"/>
              <a:chExt cx="1333570" cy="737332"/>
            </a:xfrm>
          </p:grpSpPr>
          <p:sp>
            <p:nvSpPr>
              <p:cNvPr id="726" name="Oval 12"/>
              <p:cNvSpPr>
                <a:spLocks noChangeArrowheads="1"/>
              </p:cNvSpPr>
              <p:nvPr/>
            </p:nvSpPr>
            <p:spPr bwMode="auto">
              <a:xfrm>
                <a:off x="2498018" y="4843471"/>
                <a:ext cx="845253" cy="728662"/>
              </a:xfrm>
              <a:prstGeom prst="ellipse">
                <a:avLst/>
              </a:prstGeom>
              <a:solidFill>
                <a:schemeClr val="bg1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6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grpSp>
            <p:nvGrpSpPr>
              <p:cNvPr id="727" name="Group 726"/>
              <p:cNvGrpSpPr/>
              <p:nvPr/>
            </p:nvGrpSpPr>
            <p:grpSpPr>
              <a:xfrm>
                <a:off x="2622542" y="4834801"/>
                <a:ext cx="1209046" cy="677194"/>
                <a:chOff x="2622542" y="4834801"/>
                <a:chExt cx="1209046" cy="677194"/>
              </a:xfrm>
            </p:grpSpPr>
            <p:sp>
              <p:nvSpPr>
                <p:cNvPr id="728" name="TextBox 727"/>
                <p:cNvSpPr txBox="1"/>
                <p:nvPr/>
              </p:nvSpPr>
              <p:spPr>
                <a:xfrm>
                  <a:off x="3318858" y="4834801"/>
                  <a:ext cx="512730" cy="3113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dirty="0">
                      <a:solidFill>
                        <a:srgbClr val="44546A"/>
                      </a:solidFill>
                    </a:rPr>
                    <a:t>II-LO</a:t>
                  </a:r>
                  <a:endParaRPr lang="en-US" b="1" dirty="0">
                    <a:solidFill>
                      <a:srgbClr val="44546A"/>
                    </a:solidFill>
                  </a:endParaRPr>
                </a:p>
              </p:txBody>
            </p:sp>
            <p:grpSp>
              <p:nvGrpSpPr>
                <p:cNvPr id="729" name="Group 728"/>
                <p:cNvGrpSpPr/>
                <p:nvPr/>
              </p:nvGrpSpPr>
              <p:grpSpPr>
                <a:xfrm>
                  <a:off x="2622542" y="4929196"/>
                  <a:ext cx="654735" cy="582799"/>
                  <a:chOff x="2622542" y="4929196"/>
                  <a:chExt cx="654735" cy="582799"/>
                </a:xfrm>
              </p:grpSpPr>
              <p:sp>
                <p:nvSpPr>
                  <p:cNvPr id="730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2622542" y="4929196"/>
                    <a:ext cx="654735" cy="582799"/>
                  </a:xfrm>
                  <a:prstGeom prst="ellipse">
                    <a:avLst/>
                  </a:prstGeom>
                  <a:solidFill>
                    <a:schemeClr val="tx2"/>
                  </a:solidFill>
                  <a:ln w="15875" cap="flat">
                    <a:noFill/>
                    <a:prstDash val="solid"/>
                    <a:miter lim="800000"/>
                    <a:headEnd/>
                    <a:tailEnd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accent5">
                          <a:lumMod val="50000"/>
                        </a:schemeClr>
                      </a:solidFill>
                    </a:endParaRPr>
                  </a:p>
                </p:txBody>
              </p:sp>
              <p:sp>
                <p:nvSpPr>
                  <p:cNvPr id="731" name="Round Same Side Corner Rectangle 730"/>
                  <p:cNvSpPr/>
                  <p:nvPr/>
                </p:nvSpPr>
                <p:spPr>
                  <a:xfrm>
                    <a:off x="2805914" y="5216923"/>
                    <a:ext cx="258971" cy="162812"/>
                  </a:xfrm>
                  <a:prstGeom prst="round2SameRect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732" name="Oval 731"/>
                  <p:cNvSpPr/>
                  <p:nvPr/>
                </p:nvSpPr>
                <p:spPr>
                  <a:xfrm>
                    <a:off x="2852269" y="5043962"/>
                    <a:ext cx="161857" cy="135677"/>
                  </a:xfrm>
                  <a:prstGeom prst="ellipse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733" name="Isosceles Triangle 732"/>
                  <p:cNvSpPr/>
                  <p:nvPr/>
                </p:nvSpPr>
                <p:spPr>
                  <a:xfrm flipV="1">
                    <a:off x="2900498" y="5193970"/>
                    <a:ext cx="81964" cy="95889"/>
                  </a:xfrm>
                  <a:prstGeom prst="triangl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cxnSp>
          <p:nvCxnSpPr>
            <p:cNvPr id="734" name="Straight Connector 733"/>
            <p:cNvCxnSpPr/>
            <p:nvPr/>
          </p:nvCxnSpPr>
          <p:spPr>
            <a:xfrm flipV="1">
              <a:off x="2948250" y="6029470"/>
              <a:ext cx="3742836" cy="12399"/>
            </a:xfrm>
            <a:prstGeom prst="line">
              <a:avLst/>
            </a:prstGeom>
            <a:ln w="22225">
              <a:solidFill>
                <a:srgbClr val="4454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2" name="Group 761"/>
            <p:cNvGrpSpPr/>
            <p:nvPr/>
          </p:nvGrpSpPr>
          <p:grpSpPr>
            <a:xfrm>
              <a:off x="4925521" y="5969691"/>
              <a:ext cx="1150945" cy="655883"/>
              <a:chOff x="2498018" y="4834801"/>
              <a:chExt cx="1369349" cy="737332"/>
            </a:xfrm>
          </p:grpSpPr>
          <p:sp>
            <p:nvSpPr>
              <p:cNvPr id="763" name="Oval 12"/>
              <p:cNvSpPr>
                <a:spLocks noChangeArrowheads="1"/>
              </p:cNvSpPr>
              <p:nvPr/>
            </p:nvSpPr>
            <p:spPr bwMode="auto">
              <a:xfrm>
                <a:off x="2498018" y="4843471"/>
                <a:ext cx="845253" cy="728662"/>
              </a:xfrm>
              <a:prstGeom prst="ellipse">
                <a:avLst/>
              </a:prstGeom>
              <a:solidFill>
                <a:schemeClr val="bg1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6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grpSp>
            <p:nvGrpSpPr>
              <p:cNvPr id="764" name="Group 763"/>
              <p:cNvGrpSpPr/>
              <p:nvPr/>
            </p:nvGrpSpPr>
            <p:grpSpPr>
              <a:xfrm>
                <a:off x="2622542" y="4834801"/>
                <a:ext cx="1244825" cy="677194"/>
                <a:chOff x="2622542" y="4834801"/>
                <a:chExt cx="1244825" cy="677194"/>
              </a:xfrm>
            </p:grpSpPr>
            <p:sp>
              <p:nvSpPr>
                <p:cNvPr id="765" name="TextBox 764"/>
                <p:cNvSpPr txBox="1"/>
                <p:nvPr/>
              </p:nvSpPr>
              <p:spPr>
                <a:xfrm>
                  <a:off x="3318859" y="4834801"/>
                  <a:ext cx="548508" cy="3113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dirty="0">
                      <a:solidFill>
                        <a:srgbClr val="44546A"/>
                      </a:solidFill>
                    </a:rPr>
                    <a:t>II-RO</a:t>
                  </a:r>
                  <a:endParaRPr lang="en-US" b="1" dirty="0">
                    <a:solidFill>
                      <a:srgbClr val="44546A"/>
                    </a:solidFill>
                  </a:endParaRPr>
                </a:p>
              </p:txBody>
            </p:sp>
            <p:grpSp>
              <p:nvGrpSpPr>
                <p:cNvPr id="766" name="Group 765"/>
                <p:cNvGrpSpPr/>
                <p:nvPr/>
              </p:nvGrpSpPr>
              <p:grpSpPr>
                <a:xfrm>
                  <a:off x="2622542" y="4929196"/>
                  <a:ext cx="654735" cy="582799"/>
                  <a:chOff x="2622542" y="4929196"/>
                  <a:chExt cx="654735" cy="582799"/>
                </a:xfrm>
              </p:grpSpPr>
              <p:sp>
                <p:nvSpPr>
                  <p:cNvPr id="767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2622542" y="4929196"/>
                    <a:ext cx="654735" cy="582799"/>
                  </a:xfrm>
                  <a:prstGeom prst="ellipse">
                    <a:avLst/>
                  </a:prstGeom>
                  <a:solidFill>
                    <a:schemeClr val="tx2"/>
                  </a:solidFill>
                  <a:ln w="15875" cap="flat">
                    <a:noFill/>
                    <a:prstDash val="solid"/>
                    <a:miter lim="800000"/>
                    <a:headEnd/>
                    <a:tailEnd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accent5">
                          <a:lumMod val="50000"/>
                        </a:schemeClr>
                      </a:solidFill>
                    </a:endParaRPr>
                  </a:p>
                </p:txBody>
              </p:sp>
              <p:sp>
                <p:nvSpPr>
                  <p:cNvPr id="768" name="Round Same Side Corner Rectangle 767"/>
                  <p:cNvSpPr/>
                  <p:nvPr/>
                </p:nvSpPr>
                <p:spPr>
                  <a:xfrm>
                    <a:off x="2805914" y="5216923"/>
                    <a:ext cx="258971" cy="162812"/>
                  </a:xfrm>
                  <a:prstGeom prst="round2SameRect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769" name="Oval 768"/>
                  <p:cNvSpPr/>
                  <p:nvPr/>
                </p:nvSpPr>
                <p:spPr>
                  <a:xfrm>
                    <a:off x="2852269" y="5043962"/>
                    <a:ext cx="161857" cy="135677"/>
                  </a:xfrm>
                  <a:prstGeom prst="ellipse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770" name="Isosceles Triangle 769"/>
                  <p:cNvSpPr/>
                  <p:nvPr/>
                </p:nvSpPr>
                <p:spPr>
                  <a:xfrm flipV="1">
                    <a:off x="2900498" y="5193970"/>
                    <a:ext cx="81964" cy="95889"/>
                  </a:xfrm>
                  <a:prstGeom prst="triangl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</p:grpSp>
      <p:grpSp>
        <p:nvGrpSpPr>
          <p:cNvPr id="2" name="Group 1"/>
          <p:cNvGrpSpPr/>
          <p:nvPr/>
        </p:nvGrpSpPr>
        <p:grpSpPr>
          <a:xfrm>
            <a:off x="7058636" y="2682668"/>
            <a:ext cx="1930506" cy="4118298"/>
            <a:chOff x="7058636" y="2682668"/>
            <a:chExt cx="1930506" cy="4118298"/>
          </a:xfrm>
        </p:grpSpPr>
        <p:sp>
          <p:nvSpPr>
            <p:cNvPr id="218" name="Rounded Rectangle 217"/>
            <p:cNvSpPr/>
            <p:nvPr/>
          </p:nvSpPr>
          <p:spPr>
            <a:xfrm>
              <a:off x="7058636" y="2682668"/>
              <a:ext cx="1930506" cy="4118298"/>
            </a:xfrm>
            <a:prstGeom prst="roundRect">
              <a:avLst>
                <a:gd name="adj" fmla="val 13273"/>
              </a:avLst>
            </a:prstGeom>
            <a:solidFill>
              <a:schemeClr val="bg1">
                <a:lumMod val="95000"/>
              </a:schemeClr>
            </a:solidFill>
            <a:ln w="28575">
              <a:solidFill>
                <a:srgbClr val="2C3E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7170061" y="4145808"/>
              <a:ext cx="1603221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სხვა </a:t>
              </a:r>
            </a:p>
            <a:p>
              <a:pPr algn="ctr"/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I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 და </a:t>
              </a: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II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დონის </a:t>
              </a:r>
            </a:p>
            <a:p>
              <a:pPr algn="ctr"/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უწყებები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4398279" y="5984295"/>
            <a:ext cx="425008" cy="377629"/>
            <a:chOff x="4187804" y="2339687"/>
            <a:chExt cx="425008" cy="523011"/>
          </a:xfrm>
        </p:grpSpPr>
        <p:cxnSp>
          <p:nvCxnSpPr>
            <p:cNvPr id="228" name="Straight Connector 227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0375" y="4752761"/>
            <a:ext cx="9932468" cy="2056277"/>
            <a:chOff x="4212753" y="2315426"/>
            <a:chExt cx="9932468" cy="2056277"/>
          </a:xfrm>
        </p:grpSpPr>
        <p:grpSp>
          <p:nvGrpSpPr>
            <p:cNvPr id="300" name="Group 299"/>
            <p:cNvGrpSpPr/>
            <p:nvPr/>
          </p:nvGrpSpPr>
          <p:grpSpPr>
            <a:xfrm>
              <a:off x="4212753" y="2315426"/>
              <a:ext cx="9932468" cy="2056277"/>
              <a:chOff x="111418" y="4757033"/>
              <a:chExt cx="9932468" cy="2056277"/>
            </a:xfrm>
          </p:grpSpPr>
          <p:grpSp>
            <p:nvGrpSpPr>
              <p:cNvPr id="301" name="Group 300"/>
              <p:cNvGrpSpPr/>
              <p:nvPr/>
            </p:nvGrpSpPr>
            <p:grpSpPr>
              <a:xfrm>
                <a:off x="111418" y="4757033"/>
                <a:ext cx="9932468" cy="2056277"/>
                <a:chOff x="2376495" y="1352267"/>
                <a:chExt cx="2432478" cy="5437156"/>
              </a:xfrm>
            </p:grpSpPr>
            <p:sp>
              <p:nvSpPr>
                <p:cNvPr id="328" name="Rounded Rectangle 327"/>
                <p:cNvSpPr/>
                <p:nvPr/>
              </p:nvSpPr>
              <p:spPr>
                <a:xfrm>
                  <a:off x="2376495" y="1394463"/>
                  <a:ext cx="1680612" cy="5394960"/>
                </a:xfrm>
                <a:prstGeom prst="roundRect">
                  <a:avLst>
                    <a:gd name="adj" fmla="val 13273"/>
                  </a:avLst>
                </a:prstGeom>
                <a:solidFill>
                  <a:srgbClr val="0E9F81"/>
                </a:solidFill>
                <a:ln w="28575">
                  <a:solidFill>
                    <a:srgbClr val="2C3E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/>
                <p:cNvSpPr/>
                <p:nvPr/>
              </p:nvSpPr>
              <p:spPr>
                <a:xfrm>
                  <a:off x="2689437" y="1352267"/>
                  <a:ext cx="2119536" cy="100485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b="1" dirty="0">
                      <a:solidFill>
                        <a:schemeClr val="accent5">
                          <a:lumMod val="50000"/>
                        </a:schemeClr>
                      </a:solidFill>
                      <a:latin typeface="BPG Nino Mtavruli" panose="02000506000000020004" pitchFamily="2" charset="0"/>
                    </a:rPr>
                    <a:t>II </a:t>
                  </a:r>
                  <a:r>
                    <a:rPr lang="ka-GE" b="1" dirty="0">
                      <a:solidFill>
                        <a:schemeClr val="accent5">
                          <a:lumMod val="50000"/>
                        </a:schemeClr>
                      </a:solidFill>
                      <a:latin typeface="BPG Nino Mtavruli" panose="02000506000000020004" pitchFamily="2" charset="0"/>
                    </a:rPr>
                    <a:t>დონის უწყება</a:t>
                  </a:r>
                  <a:endParaRPr lang="en-US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endParaRPr>
                </a:p>
              </p:txBody>
            </p:sp>
          </p:grpSp>
          <p:sp>
            <p:nvSpPr>
              <p:cNvPr id="302" name="Oval 12"/>
              <p:cNvSpPr>
                <a:spLocks noChangeArrowheads="1"/>
              </p:cNvSpPr>
              <p:nvPr/>
            </p:nvSpPr>
            <p:spPr bwMode="auto">
              <a:xfrm>
                <a:off x="1548642" y="5392342"/>
                <a:ext cx="1256196" cy="1089518"/>
              </a:xfrm>
              <a:prstGeom prst="ellipse">
                <a:avLst/>
              </a:prstGeom>
              <a:solidFill>
                <a:schemeClr val="bg1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6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sp>
            <p:nvSpPr>
              <p:cNvPr id="303" name="Oval 11"/>
              <p:cNvSpPr>
                <a:spLocks noChangeArrowheads="1"/>
              </p:cNvSpPr>
              <p:nvPr/>
            </p:nvSpPr>
            <p:spPr bwMode="auto">
              <a:xfrm>
                <a:off x="1687049" y="5502234"/>
                <a:ext cx="1008183" cy="874757"/>
              </a:xfrm>
              <a:prstGeom prst="ellipse">
                <a:avLst/>
              </a:prstGeom>
              <a:solidFill>
                <a:schemeClr val="tx2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sp>
            <p:nvSpPr>
              <p:cNvPr id="304" name="TextBox 303"/>
              <p:cNvSpPr txBox="1"/>
              <p:nvPr/>
            </p:nvSpPr>
            <p:spPr>
              <a:xfrm>
                <a:off x="2749590" y="5421790"/>
                <a:ext cx="55592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II-CO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305" name="Group 304"/>
              <p:cNvGrpSpPr/>
              <p:nvPr/>
            </p:nvGrpSpPr>
            <p:grpSpPr>
              <a:xfrm>
                <a:off x="2015099" y="5769563"/>
                <a:ext cx="323281" cy="376019"/>
                <a:chOff x="2358227" y="207664"/>
                <a:chExt cx="420230" cy="564459"/>
              </a:xfrm>
              <a:solidFill>
                <a:schemeClr val="tx2"/>
              </a:solidFill>
            </p:grpSpPr>
            <p:sp>
              <p:nvSpPr>
                <p:cNvPr id="325" name="Round Same Side Corner Rectangle 324"/>
                <p:cNvSpPr/>
                <p:nvPr/>
              </p:nvSpPr>
              <p:spPr>
                <a:xfrm>
                  <a:off x="2358227" y="455234"/>
                  <a:ext cx="420230" cy="316889"/>
                </a:xfrm>
                <a:prstGeom prst="round2SameRect">
                  <a:avLst/>
                </a:prstGeom>
                <a:grpFill/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326" name="Oval 325"/>
                <p:cNvSpPr/>
                <p:nvPr/>
              </p:nvSpPr>
              <p:spPr>
                <a:xfrm>
                  <a:off x="2437022" y="207664"/>
                  <a:ext cx="262643" cy="264075"/>
                </a:xfrm>
                <a:prstGeom prst="ellipse">
                  <a:avLst/>
                </a:prstGeom>
                <a:grpFill/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327" name="Isosceles Triangle 326"/>
                <p:cNvSpPr/>
                <p:nvPr/>
              </p:nvSpPr>
              <p:spPr>
                <a:xfrm flipV="1">
                  <a:off x="2515294" y="460697"/>
                  <a:ext cx="106101" cy="137252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  <p:grpSp>
            <p:nvGrpSpPr>
              <p:cNvPr id="306" name="Group 305"/>
              <p:cNvGrpSpPr/>
              <p:nvPr/>
            </p:nvGrpSpPr>
            <p:grpSpPr>
              <a:xfrm>
                <a:off x="4000487" y="5301017"/>
                <a:ext cx="1120873" cy="655883"/>
                <a:chOff x="2498018" y="4834801"/>
                <a:chExt cx="1333570" cy="737332"/>
              </a:xfrm>
            </p:grpSpPr>
            <p:sp>
              <p:nvSpPr>
                <p:cNvPr id="317" name="Oval 12"/>
                <p:cNvSpPr>
                  <a:spLocks noChangeArrowheads="1"/>
                </p:cNvSpPr>
                <p:nvPr/>
              </p:nvSpPr>
              <p:spPr bwMode="auto">
                <a:xfrm>
                  <a:off x="2498018" y="4843471"/>
                  <a:ext cx="845253" cy="728662"/>
                </a:xfrm>
                <a:prstGeom prst="ellipse">
                  <a:avLst/>
                </a:prstGeom>
                <a:solidFill>
                  <a:schemeClr val="bg1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6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grpSp>
              <p:nvGrpSpPr>
                <p:cNvPr id="318" name="Group 317"/>
                <p:cNvGrpSpPr/>
                <p:nvPr/>
              </p:nvGrpSpPr>
              <p:grpSpPr>
                <a:xfrm>
                  <a:off x="2622542" y="4834801"/>
                  <a:ext cx="1209046" cy="677194"/>
                  <a:chOff x="2622542" y="4834801"/>
                  <a:chExt cx="1209046" cy="677194"/>
                </a:xfrm>
              </p:grpSpPr>
              <p:sp>
                <p:nvSpPr>
                  <p:cNvPr id="319" name="TextBox 318"/>
                  <p:cNvSpPr txBox="1"/>
                  <p:nvPr/>
                </p:nvSpPr>
                <p:spPr>
                  <a:xfrm>
                    <a:off x="3318858" y="4834801"/>
                    <a:ext cx="512730" cy="31139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44546A"/>
                        </a:solidFill>
                      </a:rPr>
                      <a:t>II-LO</a:t>
                    </a:r>
                    <a:endParaRPr lang="en-US" b="1" dirty="0">
                      <a:solidFill>
                        <a:srgbClr val="44546A"/>
                      </a:solidFill>
                    </a:endParaRPr>
                  </a:p>
                </p:txBody>
              </p:sp>
              <p:grpSp>
                <p:nvGrpSpPr>
                  <p:cNvPr id="320" name="Group 319"/>
                  <p:cNvGrpSpPr/>
                  <p:nvPr/>
                </p:nvGrpSpPr>
                <p:grpSpPr>
                  <a:xfrm>
                    <a:off x="2622542" y="4929196"/>
                    <a:ext cx="654735" cy="582799"/>
                    <a:chOff x="2622542" y="4929196"/>
                    <a:chExt cx="654735" cy="582799"/>
                  </a:xfrm>
                </p:grpSpPr>
                <p:sp>
                  <p:nvSpPr>
                    <p:cNvPr id="321" name="Oval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542" y="4929196"/>
                      <a:ext cx="654735" cy="582799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15875" cap="flat">
                      <a:noFill/>
                      <a:prstDash val="solid"/>
                      <a:miter lim="800000"/>
                      <a:headEnd/>
                      <a:tailEnd/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322" name="Round Same Side Corner Rectangle 321"/>
                    <p:cNvSpPr/>
                    <p:nvPr/>
                  </p:nvSpPr>
                  <p:spPr>
                    <a:xfrm>
                      <a:off x="2805914" y="5216923"/>
                      <a:ext cx="258971" cy="162812"/>
                    </a:xfrm>
                    <a:prstGeom prst="round2SameRect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323" name="Oval 322"/>
                    <p:cNvSpPr/>
                    <p:nvPr/>
                  </p:nvSpPr>
                  <p:spPr>
                    <a:xfrm>
                      <a:off x="2852269" y="5043962"/>
                      <a:ext cx="161857" cy="135677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324" name="Isosceles Triangle 323"/>
                    <p:cNvSpPr/>
                    <p:nvPr/>
                  </p:nvSpPr>
                  <p:spPr>
                    <a:xfrm flipV="1">
                      <a:off x="2900498" y="5193970"/>
                      <a:ext cx="81964" cy="95889"/>
                    </a:xfrm>
                    <a:prstGeom prst="triangl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</p:grpSp>
            </p:grpSp>
          </p:grpSp>
          <p:cxnSp>
            <p:nvCxnSpPr>
              <p:cNvPr id="307" name="Straight Connector 306"/>
              <p:cNvCxnSpPr/>
              <p:nvPr/>
            </p:nvCxnSpPr>
            <p:spPr>
              <a:xfrm flipV="1">
                <a:off x="2948250" y="6029470"/>
                <a:ext cx="3742836" cy="12399"/>
              </a:xfrm>
              <a:prstGeom prst="line">
                <a:avLst/>
              </a:prstGeom>
              <a:ln w="22225">
                <a:solidFill>
                  <a:srgbClr val="44546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8" name="Group 307"/>
              <p:cNvGrpSpPr/>
              <p:nvPr/>
            </p:nvGrpSpPr>
            <p:grpSpPr>
              <a:xfrm>
                <a:off x="4925521" y="5969691"/>
                <a:ext cx="1150945" cy="655883"/>
                <a:chOff x="2498018" y="4834801"/>
                <a:chExt cx="1369349" cy="737332"/>
              </a:xfrm>
            </p:grpSpPr>
            <p:sp>
              <p:nvSpPr>
                <p:cNvPr id="309" name="Oval 12"/>
                <p:cNvSpPr>
                  <a:spLocks noChangeArrowheads="1"/>
                </p:cNvSpPr>
                <p:nvPr/>
              </p:nvSpPr>
              <p:spPr bwMode="auto">
                <a:xfrm>
                  <a:off x="2498018" y="4843471"/>
                  <a:ext cx="845253" cy="728662"/>
                </a:xfrm>
                <a:prstGeom prst="ellipse">
                  <a:avLst/>
                </a:prstGeom>
                <a:solidFill>
                  <a:schemeClr val="bg1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6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grpSp>
              <p:nvGrpSpPr>
                <p:cNvPr id="310" name="Group 309"/>
                <p:cNvGrpSpPr/>
                <p:nvPr/>
              </p:nvGrpSpPr>
              <p:grpSpPr>
                <a:xfrm>
                  <a:off x="2622542" y="4834801"/>
                  <a:ext cx="1244825" cy="677194"/>
                  <a:chOff x="2622542" y="4834801"/>
                  <a:chExt cx="1244825" cy="677194"/>
                </a:xfrm>
              </p:grpSpPr>
              <p:sp>
                <p:nvSpPr>
                  <p:cNvPr id="311" name="TextBox 310"/>
                  <p:cNvSpPr txBox="1"/>
                  <p:nvPr/>
                </p:nvSpPr>
                <p:spPr>
                  <a:xfrm>
                    <a:off x="3318859" y="4834801"/>
                    <a:ext cx="548508" cy="31139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44546A"/>
                        </a:solidFill>
                      </a:rPr>
                      <a:t>II-RO</a:t>
                    </a:r>
                    <a:endParaRPr lang="en-US" b="1" dirty="0">
                      <a:solidFill>
                        <a:srgbClr val="44546A"/>
                      </a:solidFill>
                    </a:endParaRPr>
                  </a:p>
                </p:txBody>
              </p:sp>
              <p:grpSp>
                <p:nvGrpSpPr>
                  <p:cNvPr id="312" name="Group 311"/>
                  <p:cNvGrpSpPr/>
                  <p:nvPr/>
                </p:nvGrpSpPr>
                <p:grpSpPr>
                  <a:xfrm>
                    <a:off x="2622542" y="4929196"/>
                    <a:ext cx="654735" cy="582799"/>
                    <a:chOff x="2622542" y="4929196"/>
                    <a:chExt cx="654735" cy="582799"/>
                  </a:xfrm>
                </p:grpSpPr>
                <p:sp>
                  <p:nvSpPr>
                    <p:cNvPr id="313" name="Oval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542" y="4929196"/>
                      <a:ext cx="654735" cy="582799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15875" cap="flat">
                      <a:noFill/>
                      <a:prstDash val="solid"/>
                      <a:miter lim="800000"/>
                      <a:headEnd/>
                      <a:tailEnd/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314" name="Round Same Side Corner Rectangle 313"/>
                    <p:cNvSpPr/>
                    <p:nvPr/>
                  </p:nvSpPr>
                  <p:spPr>
                    <a:xfrm>
                      <a:off x="2805914" y="5216923"/>
                      <a:ext cx="258971" cy="162812"/>
                    </a:xfrm>
                    <a:prstGeom prst="round2SameRect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315" name="Oval 314"/>
                    <p:cNvSpPr/>
                    <p:nvPr/>
                  </p:nvSpPr>
                  <p:spPr>
                    <a:xfrm>
                      <a:off x="2852269" y="5043962"/>
                      <a:ext cx="161857" cy="135677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316" name="Isosceles Triangle 315"/>
                    <p:cNvSpPr/>
                    <p:nvPr/>
                  </p:nvSpPr>
                  <p:spPr>
                    <a:xfrm flipV="1">
                      <a:off x="2900498" y="5193970"/>
                      <a:ext cx="81964" cy="95889"/>
                    </a:xfrm>
                    <a:prstGeom prst="triangl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</p:grpSp>
            </p:grpSp>
          </p:grpSp>
        </p:grpSp>
        <p:grpSp>
          <p:nvGrpSpPr>
            <p:cNvPr id="330" name="Group 329"/>
            <p:cNvGrpSpPr/>
            <p:nvPr/>
          </p:nvGrpSpPr>
          <p:grpSpPr>
            <a:xfrm>
              <a:off x="8510657" y="3538449"/>
              <a:ext cx="425008" cy="377629"/>
              <a:chOff x="4187804" y="2339687"/>
              <a:chExt cx="425008" cy="523011"/>
            </a:xfrm>
          </p:grpSpPr>
          <p:cxnSp>
            <p:nvCxnSpPr>
              <p:cNvPr id="331" name="Straight Connector 330"/>
              <p:cNvCxnSpPr/>
              <p:nvPr/>
            </p:nvCxnSpPr>
            <p:spPr>
              <a:xfrm flipH="1">
                <a:off x="4187804" y="2857305"/>
                <a:ext cx="425008" cy="0"/>
              </a:xfrm>
              <a:prstGeom prst="line">
                <a:avLst/>
              </a:prstGeom>
              <a:ln w="22225">
                <a:solidFill>
                  <a:srgbClr val="44546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flipV="1">
                <a:off x="4187804" y="2339687"/>
                <a:ext cx="0" cy="523011"/>
              </a:xfrm>
              <a:prstGeom prst="line">
                <a:avLst/>
              </a:prstGeom>
              <a:ln w="22225">
                <a:solidFill>
                  <a:srgbClr val="44546A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/>
          <p:cNvGrpSpPr/>
          <p:nvPr/>
        </p:nvGrpSpPr>
        <p:grpSpPr>
          <a:xfrm>
            <a:off x="109870" y="598903"/>
            <a:ext cx="8932946" cy="2040319"/>
            <a:chOff x="111418" y="606352"/>
            <a:chExt cx="8932946" cy="2040319"/>
          </a:xfrm>
        </p:grpSpPr>
        <p:grpSp>
          <p:nvGrpSpPr>
            <p:cNvPr id="335" name="Group 334"/>
            <p:cNvGrpSpPr/>
            <p:nvPr/>
          </p:nvGrpSpPr>
          <p:grpSpPr>
            <a:xfrm>
              <a:off x="111418" y="606352"/>
              <a:ext cx="8932946" cy="2040319"/>
              <a:chOff x="2376495" y="1394463"/>
              <a:chExt cx="2194560" cy="5394960"/>
            </a:xfrm>
          </p:grpSpPr>
          <p:sp>
            <p:nvSpPr>
              <p:cNvPr id="362" name="Rounded Rectangle 361"/>
              <p:cNvSpPr/>
              <p:nvPr/>
            </p:nvSpPr>
            <p:spPr>
              <a:xfrm>
                <a:off x="2376495" y="1394463"/>
                <a:ext cx="2194560" cy="5394960"/>
              </a:xfrm>
              <a:prstGeom prst="roundRect">
                <a:avLst>
                  <a:gd name="adj" fmla="val 13273"/>
                </a:avLst>
              </a:prstGeom>
              <a:solidFill>
                <a:srgbClr val="0E9F81"/>
              </a:solidFill>
              <a:ln w="28575">
                <a:solidFill>
                  <a:srgbClr val="2C3E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3" name="Rectangle 362"/>
              <p:cNvSpPr/>
              <p:nvPr/>
            </p:nvSpPr>
            <p:spPr>
              <a:xfrm>
                <a:off x="2414006" y="1466149"/>
                <a:ext cx="2119536" cy="10048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a-GE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სამდივნო</a:t>
                </a:r>
                <a:endPara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sp>
          <p:nvSpPr>
            <p:cNvPr id="336" name="Oval 12"/>
            <p:cNvSpPr>
              <a:spLocks noChangeArrowheads="1"/>
            </p:cNvSpPr>
            <p:nvPr/>
          </p:nvSpPr>
          <p:spPr bwMode="auto">
            <a:xfrm>
              <a:off x="184300" y="1225703"/>
              <a:ext cx="1256196" cy="1089518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37" name="Oval 11"/>
            <p:cNvSpPr>
              <a:spLocks noChangeArrowheads="1"/>
            </p:cNvSpPr>
            <p:nvPr/>
          </p:nvSpPr>
          <p:spPr bwMode="auto">
            <a:xfrm>
              <a:off x="322707" y="1335595"/>
              <a:ext cx="1008183" cy="874757"/>
            </a:xfrm>
            <a:prstGeom prst="ellipse">
              <a:avLst/>
            </a:prstGeom>
            <a:solidFill>
              <a:schemeClr val="tx2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38" name="TextBox 337"/>
            <p:cNvSpPr txBox="1"/>
            <p:nvPr/>
          </p:nvSpPr>
          <p:spPr>
            <a:xfrm>
              <a:off x="1385248" y="1255151"/>
              <a:ext cx="555924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>
                  <a:solidFill>
                    <a:srgbClr val="44546A"/>
                  </a:solidFill>
                </a:rPr>
                <a:t>S-CO</a:t>
              </a:r>
              <a:endParaRPr lang="en-US" b="1" dirty="0">
                <a:solidFill>
                  <a:srgbClr val="44546A"/>
                </a:solidFill>
              </a:endParaRPr>
            </a:p>
          </p:txBody>
        </p:sp>
        <p:grpSp>
          <p:nvGrpSpPr>
            <p:cNvPr id="339" name="Group 338"/>
            <p:cNvGrpSpPr/>
            <p:nvPr/>
          </p:nvGrpSpPr>
          <p:grpSpPr>
            <a:xfrm>
              <a:off x="650757" y="1602924"/>
              <a:ext cx="323281" cy="376019"/>
              <a:chOff x="2358227" y="207664"/>
              <a:chExt cx="420230" cy="564459"/>
            </a:xfrm>
            <a:solidFill>
              <a:schemeClr val="tx2"/>
            </a:solidFill>
          </p:grpSpPr>
          <p:sp>
            <p:nvSpPr>
              <p:cNvPr id="359" name="Round Same Side Corner Rectangle 358"/>
              <p:cNvSpPr/>
              <p:nvPr/>
            </p:nvSpPr>
            <p:spPr>
              <a:xfrm>
                <a:off x="2358227" y="455234"/>
                <a:ext cx="420230" cy="316889"/>
              </a:xfrm>
              <a:prstGeom prst="round2SameRect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360" name="Oval 359"/>
              <p:cNvSpPr/>
              <p:nvPr/>
            </p:nvSpPr>
            <p:spPr>
              <a:xfrm>
                <a:off x="2437022" y="207664"/>
                <a:ext cx="262643" cy="264075"/>
              </a:xfrm>
              <a:prstGeom prst="ellipse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361" name="Isosceles Triangle 360"/>
              <p:cNvSpPr/>
              <p:nvPr/>
            </p:nvSpPr>
            <p:spPr>
              <a:xfrm flipV="1">
                <a:off x="2515294" y="460697"/>
                <a:ext cx="106101" cy="137252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  <p:grpSp>
          <p:nvGrpSpPr>
            <p:cNvPr id="340" name="Group 339"/>
            <p:cNvGrpSpPr/>
            <p:nvPr/>
          </p:nvGrpSpPr>
          <p:grpSpPr>
            <a:xfrm>
              <a:off x="1997520" y="1206948"/>
              <a:ext cx="1111255" cy="655883"/>
              <a:chOff x="2498018" y="4834801"/>
              <a:chExt cx="1322127" cy="737332"/>
            </a:xfrm>
          </p:grpSpPr>
          <p:sp>
            <p:nvSpPr>
              <p:cNvPr id="351" name="Oval 12"/>
              <p:cNvSpPr>
                <a:spLocks noChangeArrowheads="1"/>
              </p:cNvSpPr>
              <p:nvPr/>
            </p:nvSpPr>
            <p:spPr bwMode="auto">
              <a:xfrm>
                <a:off x="2498018" y="4843471"/>
                <a:ext cx="845253" cy="728662"/>
              </a:xfrm>
              <a:prstGeom prst="ellipse">
                <a:avLst/>
              </a:prstGeom>
              <a:solidFill>
                <a:schemeClr val="bg1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6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grpSp>
            <p:nvGrpSpPr>
              <p:cNvPr id="352" name="Group 351"/>
              <p:cNvGrpSpPr/>
              <p:nvPr/>
            </p:nvGrpSpPr>
            <p:grpSpPr>
              <a:xfrm>
                <a:off x="2622542" y="4834801"/>
                <a:ext cx="1197603" cy="677194"/>
                <a:chOff x="2622542" y="4834801"/>
                <a:chExt cx="1197603" cy="677194"/>
              </a:xfrm>
            </p:grpSpPr>
            <p:sp>
              <p:nvSpPr>
                <p:cNvPr id="353" name="TextBox 352"/>
                <p:cNvSpPr txBox="1"/>
                <p:nvPr/>
              </p:nvSpPr>
              <p:spPr>
                <a:xfrm>
                  <a:off x="3318858" y="4834801"/>
                  <a:ext cx="501287" cy="3113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dirty="0">
                      <a:solidFill>
                        <a:srgbClr val="44546A"/>
                      </a:solidFill>
                    </a:rPr>
                    <a:t>S-LO</a:t>
                  </a:r>
                  <a:endParaRPr lang="en-US" b="1" dirty="0">
                    <a:solidFill>
                      <a:srgbClr val="44546A"/>
                    </a:solidFill>
                  </a:endParaRPr>
                </a:p>
              </p:txBody>
            </p:sp>
            <p:grpSp>
              <p:nvGrpSpPr>
                <p:cNvPr id="354" name="Group 353"/>
                <p:cNvGrpSpPr/>
                <p:nvPr/>
              </p:nvGrpSpPr>
              <p:grpSpPr>
                <a:xfrm>
                  <a:off x="2622542" y="4929196"/>
                  <a:ext cx="654735" cy="582799"/>
                  <a:chOff x="2622542" y="4929196"/>
                  <a:chExt cx="654735" cy="582799"/>
                </a:xfrm>
              </p:grpSpPr>
              <p:sp>
                <p:nvSpPr>
                  <p:cNvPr id="355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2622542" y="4929196"/>
                    <a:ext cx="654735" cy="582799"/>
                  </a:xfrm>
                  <a:prstGeom prst="ellipse">
                    <a:avLst/>
                  </a:prstGeom>
                  <a:solidFill>
                    <a:schemeClr val="tx2"/>
                  </a:solidFill>
                  <a:ln w="15875" cap="flat">
                    <a:noFill/>
                    <a:prstDash val="solid"/>
                    <a:miter lim="800000"/>
                    <a:headEnd/>
                    <a:tailEnd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accent5">
                          <a:lumMod val="50000"/>
                        </a:schemeClr>
                      </a:solidFill>
                    </a:endParaRPr>
                  </a:p>
                </p:txBody>
              </p:sp>
              <p:sp>
                <p:nvSpPr>
                  <p:cNvPr id="356" name="Round Same Side Corner Rectangle 355"/>
                  <p:cNvSpPr/>
                  <p:nvPr/>
                </p:nvSpPr>
                <p:spPr>
                  <a:xfrm>
                    <a:off x="2805914" y="5216923"/>
                    <a:ext cx="258971" cy="162812"/>
                  </a:xfrm>
                  <a:prstGeom prst="round2SameRect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57" name="Oval 356"/>
                  <p:cNvSpPr/>
                  <p:nvPr/>
                </p:nvSpPr>
                <p:spPr>
                  <a:xfrm>
                    <a:off x="2852269" y="5043962"/>
                    <a:ext cx="161857" cy="135677"/>
                  </a:xfrm>
                  <a:prstGeom prst="ellipse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58" name="Isosceles Triangle 357"/>
                  <p:cNvSpPr/>
                  <p:nvPr/>
                </p:nvSpPr>
                <p:spPr>
                  <a:xfrm flipV="1">
                    <a:off x="2900498" y="5193970"/>
                    <a:ext cx="81964" cy="95889"/>
                  </a:xfrm>
                  <a:prstGeom prst="triangl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cxnSp>
          <p:nvCxnSpPr>
            <p:cNvPr id="341" name="Straight Connector 340"/>
            <p:cNvCxnSpPr/>
            <p:nvPr/>
          </p:nvCxnSpPr>
          <p:spPr>
            <a:xfrm>
              <a:off x="1583908" y="1875230"/>
              <a:ext cx="6217920" cy="0"/>
            </a:xfrm>
            <a:prstGeom prst="line">
              <a:avLst/>
            </a:prstGeom>
            <a:ln w="22225">
              <a:solidFill>
                <a:srgbClr val="4454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2" name="Group 341"/>
            <p:cNvGrpSpPr/>
            <p:nvPr/>
          </p:nvGrpSpPr>
          <p:grpSpPr>
            <a:xfrm>
              <a:off x="2922552" y="1875622"/>
              <a:ext cx="1141325" cy="655883"/>
              <a:chOff x="2498018" y="4834801"/>
              <a:chExt cx="1357905" cy="737332"/>
            </a:xfrm>
          </p:grpSpPr>
          <p:sp>
            <p:nvSpPr>
              <p:cNvPr id="343" name="Oval 12"/>
              <p:cNvSpPr>
                <a:spLocks noChangeArrowheads="1"/>
              </p:cNvSpPr>
              <p:nvPr/>
            </p:nvSpPr>
            <p:spPr bwMode="auto">
              <a:xfrm>
                <a:off x="2498018" y="4843471"/>
                <a:ext cx="845253" cy="728662"/>
              </a:xfrm>
              <a:prstGeom prst="ellipse">
                <a:avLst/>
              </a:prstGeom>
              <a:solidFill>
                <a:schemeClr val="bg1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6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grpSp>
            <p:nvGrpSpPr>
              <p:cNvPr id="344" name="Group 343"/>
              <p:cNvGrpSpPr/>
              <p:nvPr/>
            </p:nvGrpSpPr>
            <p:grpSpPr>
              <a:xfrm>
                <a:off x="2622542" y="4834801"/>
                <a:ext cx="1233381" cy="677194"/>
                <a:chOff x="2622542" y="4834801"/>
                <a:chExt cx="1233381" cy="677194"/>
              </a:xfrm>
            </p:grpSpPr>
            <p:sp>
              <p:nvSpPr>
                <p:cNvPr id="345" name="TextBox 344"/>
                <p:cNvSpPr txBox="1"/>
                <p:nvPr/>
              </p:nvSpPr>
              <p:spPr>
                <a:xfrm>
                  <a:off x="3318857" y="4834801"/>
                  <a:ext cx="537066" cy="3113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r>
                    <a:rPr lang="en-US" dirty="0">
                      <a:solidFill>
                        <a:srgbClr val="44546A"/>
                      </a:solidFill>
                    </a:rPr>
                    <a:t>S-RO</a:t>
                  </a:r>
                  <a:endParaRPr lang="en-US" b="1" dirty="0">
                    <a:solidFill>
                      <a:srgbClr val="44546A"/>
                    </a:solidFill>
                  </a:endParaRPr>
                </a:p>
              </p:txBody>
            </p:sp>
            <p:grpSp>
              <p:nvGrpSpPr>
                <p:cNvPr id="346" name="Group 345"/>
                <p:cNvGrpSpPr/>
                <p:nvPr/>
              </p:nvGrpSpPr>
              <p:grpSpPr>
                <a:xfrm>
                  <a:off x="2622542" y="4929196"/>
                  <a:ext cx="654735" cy="582799"/>
                  <a:chOff x="2622542" y="4929196"/>
                  <a:chExt cx="654735" cy="582799"/>
                </a:xfrm>
              </p:grpSpPr>
              <p:sp>
                <p:nvSpPr>
                  <p:cNvPr id="347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2622542" y="4929196"/>
                    <a:ext cx="654735" cy="582799"/>
                  </a:xfrm>
                  <a:prstGeom prst="ellipse">
                    <a:avLst/>
                  </a:prstGeom>
                  <a:solidFill>
                    <a:schemeClr val="tx2"/>
                  </a:solidFill>
                  <a:ln w="15875" cap="flat">
                    <a:noFill/>
                    <a:prstDash val="solid"/>
                    <a:miter lim="800000"/>
                    <a:headEnd/>
                    <a:tailEnd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accent5">
                          <a:lumMod val="50000"/>
                        </a:schemeClr>
                      </a:solidFill>
                    </a:endParaRPr>
                  </a:p>
                </p:txBody>
              </p:sp>
              <p:sp>
                <p:nvSpPr>
                  <p:cNvPr id="348" name="Round Same Side Corner Rectangle 347"/>
                  <p:cNvSpPr/>
                  <p:nvPr/>
                </p:nvSpPr>
                <p:spPr>
                  <a:xfrm>
                    <a:off x="2805914" y="5216923"/>
                    <a:ext cx="258971" cy="162812"/>
                  </a:xfrm>
                  <a:prstGeom prst="round2SameRect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49" name="Oval 348"/>
                  <p:cNvSpPr/>
                  <p:nvPr/>
                </p:nvSpPr>
                <p:spPr>
                  <a:xfrm>
                    <a:off x="2852269" y="5043962"/>
                    <a:ext cx="161857" cy="135677"/>
                  </a:xfrm>
                  <a:prstGeom prst="ellipse">
                    <a:avLst/>
                  </a:prstGeom>
                  <a:solidFill>
                    <a:schemeClr val="tx2"/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50" name="Isosceles Triangle 349"/>
                  <p:cNvSpPr/>
                  <p:nvPr/>
                </p:nvSpPr>
                <p:spPr>
                  <a:xfrm flipV="1">
                    <a:off x="2900498" y="5193970"/>
                    <a:ext cx="81964" cy="95889"/>
                  </a:xfrm>
                  <a:prstGeom prst="triangl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</p:grpSp>
      <p:grpSp>
        <p:nvGrpSpPr>
          <p:cNvPr id="364" name="Group 363"/>
          <p:cNvGrpSpPr/>
          <p:nvPr/>
        </p:nvGrpSpPr>
        <p:grpSpPr>
          <a:xfrm>
            <a:off x="1239573" y="4225792"/>
            <a:ext cx="434743" cy="2069661"/>
            <a:chOff x="4187804" y="2339687"/>
            <a:chExt cx="425008" cy="523011"/>
          </a:xfrm>
        </p:grpSpPr>
        <p:cxnSp>
          <p:nvCxnSpPr>
            <p:cNvPr id="365" name="Straight Connector 364"/>
            <p:cNvCxnSpPr/>
            <p:nvPr/>
          </p:nvCxnSpPr>
          <p:spPr>
            <a:xfrm flipH="1">
              <a:off x="4187804" y="2861666"/>
              <a:ext cx="425008" cy="0"/>
            </a:xfrm>
            <a:prstGeom prst="line">
              <a:avLst/>
            </a:prstGeom>
            <a:ln w="22225">
              <a:solidFill>
                <a:srgbClr val="2C3E5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Connector 365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2C3E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1" name="Straight Connector 370"/>
          <p:cNvCxnSpPr/>
          <p:nvPr/>
        </p:nvCxnSpPr>
        <p:spPr>
          <a:xfrm flipV="1">
            <a:off x="2804838" y="5769563"/>
            <a:ext cx="1195649" cy="8758"/>
          </a:xfrm>
          <a:prstGeom prst="line">
            <a:avLst/>
          </a:prstGeom>
          <a:ln w="22225">
            <a:solidFill>
              <a:srgbClr val="2C3E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3" name="Group 372"/>
          <p:cNvGrpSpPr/>
          <p:nvPr/>
        </p:nvGrpSpPr>
        <p:grpSpPr>
          <a:xfrm>
            <a:off x="103092" y="2699491"/>
            <a:ext cx="7639915" cy="2040319"/>
            <a:chOff x="-422501" y="2676793"/>
            <a:chExt cx="7639915" cy="2040319"/>
          </a:xfrm>
        </p:grpSpPr>
        <p:grpSp>
          <p:nvGrpSpPr>
            <p:cNvPr id="374" name="Group 373"/>
            <p:cNvGrpSpPr/>
            <p:nvPr/>
          </p:nvGrpSpPr>
          <p:grpSpPr>
            <a:xfrm>
              <a:off x="-422501" y="2676793"/>
              <a:ext cx="7639915" cy="2040319"/>
              <a:chOff x="2207568" y="1358267"/>
              <a:chExt cx="2447207" cy="5394960"/>
            </a:xfrm>
          </p:grpSpPr>
          <p:sp>
            <p:nvSpPr>
              <p:cNvPr id="464" name="Rounded Rectangle 463"/>
              <p:cNvSpPr/>
              <p:nvPr/>
            </p:nvSpPr>
            <p:spPr>
              <a:xfrm>
                <a:off x="2207568" y="1358267"/>
                <a:ext cx="2194560" cy="5394960"/>
              </a:xfrm>
              <a:prstGeom prst="roundRect">
                <a:avLst>
                  <a:gd name="adj" fmla="val 13273"/>
                </a:avLst>
              </a:prstGeom>
              <a:solidFill>
                <a:srgbClr val="0E9F81"/>
              </a:solidFill>
              <a:ln w="28575">
                <a:solidFill>
                  <a:srgbClr val="2C3E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Rectangle 464"/>
              <p:cNvSpPr/>
              <p:nvPr/>
            </p:nvSpPr>
            <p:spPr>
              <a:xfrm>
                <a:off x="2535239" y="1466149"/>
                <a:ext cx="2119536" cy="10048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I </a:t>
                </a:r>
                <a:r>
                  <a:rPr lang="ka-GE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დონის უწყება</a:t>
                </a:r>
                <a:endPara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grpSp>
          <p:nvGrpSpPr>
            <p:cNvPr id="375" name="Group 374"/>
            <p:cNvGrpSpPr/>
            <p:nvPr/>
          </p:nvGrpSpPr>
          <p:grpSpPr>
            <a:xfrm>
              <a:off x="743799" y="3291078"/>
              <a:ext cx="5584430" cy="1324557"/>
              <a:chOff x="743799" y="3291078"/>
              <a:chExt cx="5584430" cy="1324557"/>
            </a:xfrm>
          </p:grpSpPr>
          <p:sp>
            <p:nvSpPr>
              <p:cNvPr id="376" name="Oval 12"/>
              <p:cNvSpPr>
                <a:spLocks noChangeArrowheads="1"/>
              </p:cNvSpPr>
              <p:nvPr/>
            </p:nvSpPr>
            <p:spPr bwMode="auto">
              <a:xfrm>
                <a:off x="743799" y="3309833"/>
                <a:ext cx="1256196" cy="1089518"/>
              </a:xfrm>
              <a:prstGeom prst="ellipse">
                <a:avLst/>
              </a:prstGeom>
              <a:solidFill>
                <a:schemeClr val="bg1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6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sp>
            <p:nvSpPr>
              <p:cNvPr id="377" name="Oval 11"/>
              <p:cNvSpPr>
                <a:spLocks noChangeArrowheads="1"/>
              </p:cNvSpPr>
              <p:nvPr/>
            </p:nvSpPr>
            <p:spPr bwMode="auto">
              <a:xfrm>
                <a:off x="882206" y="3419725"/>
                <a:ext cx="1008183" cy="874757"/>
              </a:xfrm>
              <a:prstGeom prst="ellipse">
                <a:avLst/>
              </a:prstGeom>
              <a:solidFill>
                <a:schemeClr val="tx2"/>
              </a:solidFill>
              <a:ln w="15875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sp>
            <p:nvSpPr>
              <p:cNvPr id="378" name="TextBox 377"/>
              <p:cNvSpPr txBox="1"/>
              <p:nvPr/>
            </p:nvSpPr>
            <p:spPr>
              <a:xfrm>
                <a:off x="1944747" y="3339281"/>
                <a:ext cx="55592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I-CO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379" name="Group 378"/>
              <p:cNvGrpSpPr/>
              <p:nvPr/>
            </p:nvGrpSpPr>
            <p:grpSpPr>
              <a:xfrm>
                <a:off x="1210256" y="3687054"/>
                <a:ext cx="323281" cy="376019"/>
                <a:chOff x="2358227" y="207664"/>
                <a:chExt cx="420230" cy="564459"/>
              </a:xfrm>
              <a:solidFill>
                <a:schemeClr val="tx2"/>
              </a:solidFill>
            </p:grpSpPr>
            <p:sp>
              <p:nvSpPr>
                <p:cNvPr id="461" name="Round Same Side Corner Rectangle 460"/>
                <p:cNvSpPr/>
                <p:nvPr/>
              </p:nvSpPr>
              <p:spPr>
                <a:xfrm>
                  <a:off x="2358227" y="455234"/>
                  <a:ext cx="420230" cy="316889"/>
                </a:xfrm>
                <a:prstGeom prst="round2SameRect">
                  <a:avLst/>
                </a:prstGeom>
                <a:grpFill/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462" name="Oval 461"/>
                <p:cNvSpPr/>
                <p:nvPr/>
              </p:nvSpPr>
              <p:spPr>
                <a:xfrm>
                  <a:off x="2437022" y="207664"/>
                  <a:ext cx="262643" cy="264075"/>
                </a:xfrm>
                <a:prstGeom prst="ellipse">
                  <a:avLst/>
                </a:prstGeom>
                <a:grpFill/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463" name="Isosceles Triangle 462"/>
                <p:cNvSpPr/>
                <p:nvPr/>
              </p:nvSpPr>
              <p:spPr>
                <a:xfrm flipV="1">
                  <a:off x="2515294" y="460697"/>
                  <a:ext cx="106101" cy="137252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  <p:grpSp>
            <p:nvGrpSpPr>
              <p:cNvPr id="380" name="Group 379"/>
              <p:cNvGrpSpPr/>
              <p:nvPr/>
            </p:nvGrpSpPr>
            <p:grpSpPr>
              <a:xfrm>
                <a:off x="3006960" y="3291078"/>
                <a:ext cx="1003634" cy="655883"/>
                <a:chOff x="2498018" y="4834801"/>
                <a:chExt cx="1194084" cy="737332"/>
              </a:xfrm>
            </p:grpSpPr>
            <p:sp>
              <p:nvSpPr>
                <p:cNvPr id="453" name="Oval 12"/>
                <p:cNvSpPr>
                  <a:spLocks noChangeArrowheads="1"/>
                </p:cNvSpPr>
                <p:nvPr/>
              </p:nvSpPr>
              <p:spPr bwMode="auto">
                <a:xfrm>
                  <a:off x="2498018" y="4843471"/>
                  <a:ext cx="845253" cy="728662"/>
                </a:xfrm>
                <a:prstGeom prst="ellipse">
                  <a:avLst/>
                </a:prstGeom>
                <a:solidFill>
                  <a:schemeClr val="bg1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6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grpSp>
              <p:nvGrpSpPr>
                <p:cNvPr id="454" name="Group 453"/>
                <p:cNvGrpSpPr/>
                <p:nvPr/>
              </p:nvGrpSpPr>
              <p:grpSpPr>
                <a:xfrm>
                  <a:off x="2622542" y="4834801"/>
                  <a:ext cx="1069560" cy="677194"/>
                  <a:chOff x="2622542" y="4834801"/>
                  <a:chExt cx="1069560" cy="677194"/>
                </a:xfrm>
              </p:grpSpPr>
              <p:sp>
                <p:nvSpPr>
                  <p:cNvPr id="455" name="TextBox 454"/>
                  <p:cNvSpPr txBox="1"/>
                  <p:nvPr/>
                </p:nvSpPr>
                <p:spPr>
                  <a:xfrm>
                    <a:off x="3318858" y="4834801"/>
                    <a:ext cx="373244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44546A"/>
                        </a:solidFill>
                      </a:rPr>
                      <a:t>I-LO</a:t>
                    </a:r>
                    <a:endParaRPr lang="en-US" b="1" dirty="0">
                      <a:solidFill>
                        <a:srgbClr val="44546A"/>
                      </a:solidFill>
                    </a:endParaRPr>
                  </a:p>
                </p:txBody>
              </p:sp>
              <p:grpSp>
                <p:nvGrpSpPr>
                  <p:cNvPr id="456" name="Group 455"/>
                  <p:cNvGrpSpPr/>
                  <p:nvPr/>
                </p:nvGrpSpPr>
                <p:grpSpPr>
                  <a:xfrm>
                    <a:off x="2622542" y="4929196"/>
                    <a:ext cx="654735" cy="582799"/>
                    <a:chOff x="2622542" y="4929196"/>
                    <a:chExt cx="654735" cy="582799"/>
                  </a:xfrm>
                </p:grpSpPr>
                <p:sp>
                  <p:nvSpPr>
                    <p:cNvPr id="457" name="Oval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542" y="4929196"/>
                      <a:ext cx="654735" cy="582799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15875" cap="flat">
                      <a:noFill/>
                      <a:prstDash val="solid"/>
                      <a:miter lim="800000"/>
                      <a:headEnd/>
                      <a:tailEnd/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458" name="Round Same Side Corner Rectangle 457"/>
                    <p:cNvSpPr/>
                    <p:nvPr/>
                  </p:nvSpPr>
                  <p:spPr>
                    <a:xfrm>
                      <a:off x="2805914" y="5216923"/>
                      <a:ext cx="258971" cy="162812"/>
                    </a:xfrm>
                    <a:prstGeom prst="round2SameRect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459" name="Oval 458"/>
                    <p:cNvSpPr/>
                    <p:nvPr/>
                  </p:nvSpPr>
                  <p:spPr>
                    <a:xfrm>
                      <a:off x="2852269" y="5043962"/>
                      <a:ext cx="161857" cy="135677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460" name="Isosceles Triangle 459"/>
                    <p:cNvSpPr/>
                    <p:nvPr/>
                  </p:nvSpPr>
                  <p:spPr>
                    <a:xfrm flipV="1">
                      <a:off x="2900498" y="5193970"/>
                      <a:ext cx="81964" cy="95889"/>
                    </a:xfrm>
                    <a:prstGeom prst="triangl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</p:grpSp>
            </p:grpSp>
          </p:grpSp>
          <p:cxnSp>
            <p:nvCxnSpPr>
              <p:cNvPr id="381" name="Straight Connector 380"/>
              <p:cNvCxnSpPr/>
              <p:nvPr/>
            </p:nvCxnSpPr>
            <p:spPr>
              <a:xfrm flipV="1">
                <a:off x="2143407" y="3946961"/>
                <a:ext cx="4184822" cy="12399"/>
              </a:xfrm>
              <a:prstGeom prst="line">
                <a:avLst/>
              </a:prstGeom>
              <a:ln w="22225">
                <a:solidFill>
                  <a:srgbClr val="44546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82" name="Group 381"/>
              <p:cNvGrpSpPr/>
              <p:nvPr/>
            </p:nvGrpSpPr>
            <p:grpSpPr>
              <a:xfrm>
                <a:off x="3931995" y="3959752"/>
                <a:ext cx="1093236" cy="655883"/>
                <a:chOff x="2498018" y="4834801"/>
                <a:chExt cx="1300689" cy="737332"/>
              </a:xfrm>
            </p:grpSpPr>
            <p:sp>
              <p:nvSpPr>
                <p:cNvPr id="383" name="Oval 12"/>
                <p:cNvSpPr>
                  <a:spLocks noChangeArrowheads="1"/>
                </p:cNvSpPr>
                <p:nvPr/>
              </p:nvSpPr>
              <p:spPr bwMode="auto">
                <a:xfrm>
                  <a:off x="2498018" y="4843471"/>
                  <a:ext cx="845253" cy="728662"/>
                </a:xfrm>
                <a:prstGeom prst="ellipse">
                  <a:avLst/>
                </a:prstGeom>
                <a:solidFill>
                  <a:schemeClr val="bg1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6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grpSp>
              <p:nvGrpSpPr>
                <p:cNvPr id="384" name="Group 383"/>
                <p:cNvGrpSpPr/>
                <p:nvPr/>
              </p:nvGrpSpPr>
              <p:grpSpPr>
                <a:xfrm>
                  <a:off x="2622542" y="4834801"/>
                  <a:ext cx="1176165" cy="677194"/>
                  <a:chOff x="2622542" y="4834801"/>
                  <a:chExt cx="1176165" cy="677194"/>
                </a:xfrm>
              </p:grpSpPr>
              <p:sp>
                <p:nvSpPr>
                  <p:cNvPr id="385" name="TextBox 384"/>
                  <p:cNvSpPr txBox="1"/>
                  <p:nvPr/>
                </p:nvSpPr>
                <p:spPr>
                  <a:xfrm>
                    <a:off x="3318858" y="4834801"/>
                    <a:ext cx="479849" cy="31139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44546A"/>
                        </a:solidFill>
                      </a:rPr>
                      <a:t>I-RO</a:t>
                    </a:r>
                    <a:endParaRPr lang="en-US" b="1" dirty="0">
                      <a:solidFill>
                        <a:srgbClr val="44546A"/>
                      </a:solidFill>
                    </a:endParaRPr>
                  </a:p>
                </p:txBody>
              </p:sp>
              <p:grpSp>
                <p:nvGrpSpPr>
                  <p:cNvPr id="386" name="Group 385"/>
                  <p:cNvGrpSpPr/>
                  <p:nvPr/>
                </p:nvGrpSpPr>
                <p:grpSpPr>
                  <a:xfrm>
                    <a:off x="2622542" y="4929196"/>
                    <a:ext cx="654735" cy="582799"/>
                    <a:chOff x="2622542" y="4929196"/>
                    <a:chExt cx="654735" cy="582799"/>
                  </a:xfrm>
                </p:grpSpPr>
                <p:sp>
                  <p:nvSpPr>
                    <p:cNvPr id="387" name="Oval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542" y="4929196"/>
                      <a:ext cx="654735" cy="582799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15875" cap="flat">
                      <a:noFill/>
                      <a:prstDash val="solid"/>
                      <a:miter lim="800000"/>
                      <a:headEnd/>
                      <a:tailEnd/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388" name="Round Same Side Corner Rectangle 387"/>
                    <p:cNvSpPr/>
                    <p:nvPr/>
                  </p:nvSpPr>
                  <p:spPr>
                    <a:xfrm>
                      <a:off x="2805914" y="5216923"/>
                      <a:ext cx="258971" cy="162812"/>
                    </a:xfrm>
                    <a:prstGeom prst="round2SameRect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389" name="Oval 388"/>
                    <p:cNvSpPr/>
                    <p:nvPr/>
                  </p:nvSpPr>
                  <p:spPr>
                    <a:xfrm>
                      <a:off x="2852269" y="5043962"/>
                      <a:ext cx="161857" cy="135677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390" name="Isosceles Triangle 389"/>
                    <p:cNvSpPr/>
                    <p:nvPr/>
                  </p:nvSpPr>
                  <p:spPr>
                    <a:xfrm flipV="1">
                      <a:off x="2900498" y="5193970"/>
                      <a:ext cx="81964" cy="95889"/>
                    </a:xfrm>
                    <a:prstGeom prst="triangl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</p:grpSp>
            </p:grpSp>
          </p:grpSp>
        </p:grpSp>
      </p:grpSp>
      <p:grpSp>
        <p:nvGrpSpPr>
          <p:cNvPr id="466" name="Group 465"/>
          <p:cNvGrpSpPr/>
          <p:nvPr/>
        </p:nvGrpSpPr>
        <p:grpSpPr>
          <a:xfrm>
            <a:off x="593640" y="2160215"/>
            <a:ext cx="668170" cy="2069661"/>
            <a:chOff x="4187804" y="2339687"/>
            <a:chExt cx="425008" cy="523011"/>
          </a:xfrm>
        </p:grpSpPr>
        <p:cxnSp>
          <p:nvCxnSpPr>
            <p:cNvPr id="467" name="Straight Connector 466"/>
            <p:cNvCxnSpPr/>
            <p:nvPr/>
          </p:nvCxnSpPr>
          <p:spPr>
            <a:xfrm flipH="1">
              <a:off x="4187804" y="2861666"/>
              <a:ext cx="425008" cy="0"/>
            </a:xfrm>
            <a:prstGeom prst="line">
              <a:avLst/>
            </a:prstGeom>
            <a:ln w="22225">
              <a:solidFill>
                <a:srgbClr val="2C3E5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Straight Connector 467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2C3E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7064106" y="2675992"/>
            <a:ext cx="1930506" cy="4118298"/>
            <a:chOff x="7049358" y="2689053"/>
            <a:chExt cx="1930506" cy="4118298"/>
          </a:xfrm>
        </p:grpSpPr>
        <p:sp>
          <p:nvSpPr>
            <p:cNvPr id="471" name="Rounded Rectangle 470"/>
            <p:cNvSpPr/>
            <p:nvPr/>
          </p:nvSpPr>
          <p:spPr>
            <a:xfrm>
              <a:off x="7049358" y="2689053"/>
              <a:ext cx="1930506" cy="4118298"/>
            </a:xfrm>
            <a:prstGeom prst="roundRect">
              <a:avLst>
                <a:gd name="adj" fmla="val 13273"/>
              </a:avLst>
            </a:prstGeom>
            <a:solidFill>
              <a:srgbClr val="0E9F81"/>
            </a:solidFill>
            <a:ln w="28575">
              <a:solidFill>
                <a:srgbClr val="2C3E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Rectangle 471"/>
            <p:cNvSpPr/>
            <p:nvPr/>
          </p:nvSpPr>
          <p:spPr>
            <a:xfrm>
              <a:off x="7322461" y="4298208"/>
              <a:ext cx="1603221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სხვა </a:t>
              </a:r>
            </a:p>
            <a:p>
              <a:pPr algn="ctr"/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I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 და </a:t>
              </a: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II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დონის </a:t>
              </a:r>
            </a:p>
            <a:p>
              <a:pPr algn="ctr"/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უწყებები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795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5ACBF06-D39C-4A73-8D38-29F3CF34E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68927"/>
              </p:ext>
            </p:extLst>
          </p:nvPr>
        </p:nvGraphicFramePr>
        <p:xfrm>
          <a:off x="512595" y="708459"/>
          <a:ext cx="8255575" cy="17893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7493">
                  <a:extLst>
                    <a:ext uri="{9D8B030D-6E8A-4147-A177-3AD203B41FA5}">
                      <a16:colId xmlns:a16="http://schemas.microsoft.com/office/drawing/2014/main" val="3538311076"/>
                    </a:ext>
                  </a:extLst>
                </a:gridCol>
                <a:gridCol w="1588961">
                  <a:extLst>
                    <a:ext uri="{9D8B030D-6E8A-4147-A177-3AD203B41FA5}">
                      <a16:colId xmlns:a16="http://schemas.microsoft.com/office/drawing/2014/main" val="730697682"/>
                    </a:ext>
                  </a:extLst>
                </a:gridCol>
                <a:gridCol w="953227">
                  <a:extLst>
                    <a:ext uri="{9D8B030D-6E8A-4147-A177-3AD203B41FA5}">
                      <a16:colId xmlns:a16="http://schemas.microsoft.com/office/drawing/2014/main" val="3279816806"/>
                    </a:ext>
                  </a:extLst>
                </a:gridCol>
                <a:gridCol w="953227">
                  <a:extLst>
                    <a:ext uri="{9D8B030D-6E8A-4147-A177-3AD203B41FA5}">
                      <a16:colId xmlns:a16="http://schemas.microsoft.com/office/drawing/2014/main" val="1801222114"/>
                    </a:ext>
                  </a:extLst>
                </a:gridCol>
                <a:gridCol w="1618280">
                  <a:extLst>
                    <a:ext uri="{9D8B030D-6E8A-4147-A177-3AD203B41FA5}">
                      <a16:colId xmlns:a16="http://schemas.microsoft.com/office/drawing/2014/main" val="2071217967"/>
                    </a:ext>
                  </a:extLst>
                </a:gridCol>
                <a:gridCol w="1764792">
                  <a:extLst>
                    <a:ext uri="{9D8B030D-6E8A-4147-A177-3AD203B41FA5}">
                      <a16:colId xmlns:a16="http://schemas.microsoft.com/office/drawing/2014/main" val="4164420445"/>
                    </a:ext>
                  </a:extLst>
                </a:gridCol>
                <a:gridCol w="1059595">
                  <a:extLst>
                    <a:ext uri="{9D8B030D-6E8A-4147-A177-3AD203B41FA5}">
                      <a16:colId xmlns:a16="http://schemas.microsoft.com/office/drawing/2014/main" val="2941518228"/>
                    </a:ext>
                  </a:extLst>
                </a:gridCol>
              </a:tblGrid>
              <a:tr h="5088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100" dirty="0">
                          <a:effectLst/>
                        </a:rPr>
                        <a:t>#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400" dirty="0">
                          <a:effectLst/>
                        </a:rPr>
                        <a:t>ანგარიშის ტიპი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400" dirty="0">
                          <a:effectLst/>
                        </a:rPr>
                        <a:t>პერიოდი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100" dirty="0" err="1">
                          <a:effectLst/>
                        </a:rPr>
                        <a:t>სავალდებულოობა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400" dirty="0">
                          <a:effectLst/>
                        </a:rPr>
                        <a:t>საფუძველი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400" dirty="0">
                          <a:effectLst/>
                        </a:rPr>
                        <a:t>გამოქვეყნების ვადა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400" dirty="0">
                          <a:effectLst/>
                        </a:rPr>
                        <a:t>შინაარსი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5488629"/>
                  </a:ext>
                </a:extLst>
              </a:tr>
              <a:tr h="6051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1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200" dirty="0">
                          <a:effectLst/>
                        </a:rPr>
                        <a:t>პროგრესანგარიში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200" dirty="0">
                          <a:effectLst/>
                        </a:rPr>
                        <a:t>1 თვე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200" dirty="0">
                          <a:effectLst/>
                        </a:rPr>
                        <a:t>3 თვე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200" dirty="0">
                          <a:effectLst/>
                        </a:rPr>
                        <a:t>6 თვე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200" dirty="0">
                          <a:effectLst/>
                        </a:rPr>
                        <a:t>მაქსიმუმ 6 თვიანი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200" dirty="0" err="1">
                          <a:effectLst/>
                        </a:rPr>
                        <a:t>სტატუსანგარიშები</a:t>
                      </a:r>
                      <a:r>
                        <a:rPr lang="ka-GE" sz="1200" dirty="0">
                          <a:effectLst/>
                        </a:rPr>
                        <a:t> (აქტივობების დონე)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200" dirty="0">
                          <a:effectLst/>
                        </a:rPr>
                        <a:t>გამოქვეყნება არ არის სავალდებულო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200" dirty="0">
                          <a:effectLst/>
                        </a:rPr>
                        <a:t>აქტივობები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6818418"/>
                  </a:ext>
                </a:extLst>
              </a:tr>
              <a:tr h="6752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100" dirty="0">
                          <a:effectLst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100" dirty="0">
                          <a:effectLst/>
                        </a:rPr>
                        <a:t>წლიური ანგარიში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100" dirty="0">
                          <a:effectLst/>
                        </a:rPr>
                        <a:t>1 წელი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100" dirty="0">
                          <a:effectLst/>
                        </a:rPr>
                        <a:t>დიახ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100" dirty="0">
                          <a:effectLst/>
                        </a:rPr>
                        <a:t>სტატუს ანგარიშები (ამოცანების და აქტივობების დონე)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100">
                          <a:effectLst/>
                        </a:rPr>
                        <a:t>საანგარიშო პერიოდის </a:t>
                      </a:r>
                      <a:r>
                        <a:rPr lang="ka-GE" sz="1100" dirty="0">
                          <a:effectLst/>
                        </a:rPr>
                        <a:t>დასრულებიდან </a:t>
                      </a:r>
                      <a:r>
                        <a:rPr lang="ka-GE" sz="1100" b="1" dirty="0">
                          <a:effectLst/>
                        </a:rPr>
                        <a:t>60 კალენდარული დღე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100" dirty="0">
                          <a:effectLst/>
                        </a:rPr>
                        <a:t>ამოცანები;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a-GE" sz="1100" dirty="0">
                          <a:effectLst/>
                        </a:rPr>
                        <a:t>აქტივობები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3499080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69A4CE8-279B-4310-AC26-727E550A5D28}"/>
              </a:ext>
            </a:extLst>
          </p:cNvPr>
          <p:cNvSpPr/>
          <p:nvPr/>
        </p:nvSpPr>
        <p:spPr>
          <a:xfrm>
            <a:off x="174641" y="103971"/>
            <a:ext cx="51732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dirty="0">
                <a:solidFill>
                  <a:schemeClr val="bg1"/>
                </a:solidFill>
                <a:latin typeface="BPG Nino Mtavruli" panose="02000506000000020004" pitchFamily="2" charset="0"/>
              </a:rPr>
              <a:t>მონიტორინგის (ანგარიშგების) პროცესი</a:t>
            </a:r>
            <a:endParaRPr lang="en-US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E8E3019-04BE-4711-A780-69ACAA518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670159"/>
              </p:ext>
            </p:extLst>
          </p:nvPr>
        </p:nvGraphicFramePr>
        <p:xfrm>
          <a:off x="512594" y="2732934"/>
          <a:ext cx="8255577" cy="35082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787">
                  <a:extLst>
                    <a:ext uri="{9D8B030D-6E8A-4147-A177-3AD203B41FA5}">
                      <a16:colId xmlns:a16="http://schemas.microsoft.com/office/drawing/2014/main" val="427865625"/>
                    </a:ext>
                  </a:extLst>
                </a:gridCol>
                <a:gridCol w="3412510">
                  <a:extLst>
                    <a:ext uri="{9D8B030D-6E8A-4147-A177-3AD203B41FA5}">
                      <a16:colId xmlns:a16="http://schemas.microsoft.com/office/drawing/2014/main" val="1544360808"/>
                    </a:ext>
                  </a:extLst>
                </a:gridCol>
                <a:gridCol w="2006389">
                  <a:extLst>
                    <a:ext uri="{9D8B030D-6E8A-4147-A177-3AD203B41FA5}">
                      <a16:colId xmlns:a16="http://schemas.microsoft.com/office/drawing/2014/main" val="3083871059"/>
                    </a:ext>
                  </a:extLst>
                </a:gridCol>
                <a:gridCol w="1520765">
                  <a:extLst>
                    <a:ext uri="{9D8B030D-6E8A-4147-A177-3AD203B41FA5}">
                      <a16:colId xmlns:a16="http://schemas.microsoft.com/office/drawing/2014/main" val="685219727"/>
                    </a:ext>
                  </a:extLst>
                </a:gridCol>
                <a:gridCol w="920126">
                  <a:extLst>
                    <a:ext uri="{9D8B030D-6E8A-4147-A177-3AD203B41FA5}">
                      <a16:colId xmlns:a16="http://schemas.microsoft.com/office/drawing/2014/main" val="438668516"/>
                    </a:ext>
                  </a:extLst>
                </a:gridCol>
              </a:tblGrid>
              <a:tr h="4943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#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 სტატუსი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პროგრესი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მოკლე აღწერა</a:t>
                      </a: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ფერი</a:t>
                      </a: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460514"/>
                  </a:ext>
                </a:extLst>
              </a:tr>
              <a:tr h="3886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ka-G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არ დაწყებულა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0%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ka-G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140383"/>
                  </a:ext>
                </a:extLst>
              </a:tr>
              <a:tr h="5531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ka-G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მიმდინარე - ნაწილობრივ შესრულდა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1%-50%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ka-G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643685"/>
                  </a:ext>
                </a:extLst>
              </a:tr>
              <a:tr h="5531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ka-G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მიმდინარე - მეტწილად შესრულდა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51%-99% 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ka-G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49059"/>
                  </a:ext>
                </a:extLst>
              </a:tr>
              <a:tr h="32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ka-G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განხორციელდა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100%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ka-G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33706"/>
                  </a:ext>
                </a:extLst>
              </a:tr>
              <a:tr h="416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ka-G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განხორციელდა დაგვიანებით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100%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ka-G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607243"/>
                  </a:ext>
                </a:extLst>
              </a:tr>
              <a:tr h="3673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ka-G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გაუქმებულია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0%-99%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ka-G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721151"/>
                  </a:ext>
                </a:extLst>
              </a:tr>
              <a:tr h="4110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ka-G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შეჩერებულია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a-GE" sz="1600" dirty="0">
                          <a:effectLst/>
                        </a:rPr>
                        <a:t>0%-99%</a:t>
                      </a: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a-G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ka-G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39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155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225424" y="1225499"/>
            <a:ext cx="1869584" cy="1068550"/>
            <a:chOff x="1863341" y="2889956"/>
            <a:chExt cx="2476501" cy="1458906"/>
          </a:xfrm>
        </p:grpSpPr>
        <p:grpSp>
          <p:nvGrpSpPr>
            <p:cNvPr id="49" name="Group 48"/>
            <p:cNvGrpSpPr/>
            <p:nvPr/>
          </p:nvGrpSpPr>
          <p:grpSpPr>
            <a:xfrm>
              <a:off x="1863341" y="3481933"/>
              <a:ext cx="2476501" cy="866929"/>
              <a:chOff x="2386512" y="3722164"/>
              <a:chExt cx="2476500" cy="866929"/>
            </a:xfrm>
          </p:grpSpPr>
          <p:grpSp>
            <p:nvGrpSpPr>
              <p:cNvPr id="61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8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69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70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65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7"/>
                <a:ext cx="1740803" cy="441326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20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66" name="Rektangel 751"/>
              <p:cNvSpPr/>
              <p:nvPr/>
            </p:nvSpPr>
            <p:spPr bwMode="auto">
              <a:xfrm>
                <a:off x="2667713" y="4158222"/>
                <a:ext cx="1783637" cy="4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S-CO</a:t>
                </a: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51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56" name="Rounded Rectangle 55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58" name="Rounded Rectangle 57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  <p:grpSp>
            <p:nvGrpSpPr>
              <p:cNvPr id="52" name="Group 51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53" name="Round Same Side Corner Rectangle 52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54" name="Isosceles Triangle 53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55" name="Oval 54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sp>
        <p:nvSpPr>
          <p:cNvPr id="74" name="Rounded Rectangle 73"/>
          <p:cNvSpPr/>
          <p:nvPr/>
        </p:nvSpPr>
        <p:spPr>
          <a:xfrm>
            <a:off x="2940100" y="935811"/>
            <a:ext cx="3289252" cy="1455418"/>
          </a:xfrm>
          <a:prstGeom prst="roundRect">
            <a:avLst>
              <a:gd name="adj" fmla="val 1262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pSp>
        <p:nvGrpSpPr>
          <p:cNvPr id="75" name="Group 74"/>
          <p:cNvGrpSpPr/>
          <p:nvPr/>
        </p:nvGrpSpPr>
        <p:grpSpPr>
          <a:xfrm>
            <a:off x="131436" y="2553090"/>
            <a:ext cx="1910570" cy="1068550"/>
            <a:chOff x="1863341" y="2889956"/>
            <a:chExt cx="2476501" cy="1458906"/>
          </a:xfrm>
        </p:grpSpPr>
        <p:grpSp>
          <p:nvGrpSpPr>
            <p:cNvPr id="76" name="Group 75"/>
            <p:cNvGrpSpPr/>
            <p:nvPr/>
          </p:nvGrpSpPr>
          <p:grpSpPr>
            <a:xfrm>
              <a:off x="1863341" y="3481933"/>
              <a:ext cx="2476501" cy="866929"/>
              <a:chOff x="2386512" y="3722164"/>
              <a:chExt cx="2476500" cy="866929"/>
            </a:xfrm>
          </p:grpSpPr>
          <p:grpSp>
            <p:nvGrpSpPr>
              <p:cNvPr id="88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91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92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93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89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7"/>
                <a:ext cx="1740803" cy="441326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16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90" name="Rektangel 751"/>
              <p:cNvSpPr/>
              <p:nvPr/>
            </p:nvSpPr>
            <p:spPr bwMode="auto">
              <a:xfrm>
                <a:off x="2667713" y="4158222"/>
                <a:ext cx="1783637" cy="4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ALL USERS</a:t>
                </a:r>
              </a:p>
            </p:txBody>
          </p:sp>
        </p:grpSp>
        <p:grpSp>
          <p:nvGrpSpPr>
            <p:cNvPr id="77" name="Group 76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78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83" name="Rounded Rectangle 82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5" name="Rounded Rectangle 84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7" name="Oval 86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80" name="Round Same Side Corner Rectangle 79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1" name="Isosceles Triangle 80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82" name="Oval 81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sp>
        <p:nvSpPr>
          <p:cNvPr id="94" name="Rounded Rectangle 93"/>
          <p:cNvSpPr/>
          <p:nvPr/>
        </p:nvSpPr>
        <p:spPr>
          <a:xfrm>
            <a:off x="2961939" y="2773388"/>
            <a:ext cx="3267414" cy="815022"/>
          </a:xfrm>
          <a:prstGeom prst="roundRect">
            <a:avLst>
              <a:gd name="adj" fmla="val 767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5" name="TextBox 94"/>
          <p:cNvSpPr txBox="1"/>
          <p:nvPr/>
        </p:nvSpPr>
        <p:spPr>
          <a:xfrm>
            <a:off x="7461751" y="1339914"/>
            <a:ext cx="1202573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defRPr>
            </a:lvl1pPr>
          </a:lstStyle>
          <a:p>
            <a:pPr algn="ctr"/>
            <a:r>
              <a:rPr lang="ka-GE" dirty="0"/>
              <a:t>დავალების </a:t>
            </a:r>
          </a:p>
          <a:p>
            <a:pPr algn="ctr"/>
            <a:r>
              <a:rPr lang="ka-GE" dirty="0"/>
              <a:t>გაცემა</a:t>
            </a:r>
          </a:p>
          <a:p>
            <a:pPr algn="ctr"/>
            <a:endParaRPr lang="en-US" dirty="0"/>
          </a:p>
        </p:txBody>
      </p:sp>
      <p:sp>
        <p:nvSpPr>
          <p:cNvPr id="96" name="Rounded Rectangle 95"/>
          <p:cNvSpPr/>
          <p:nvPr/>
        </p:nvSpPr>
        <p:spPr>
          <a:xfrm>
            <a:off x="7116156" y="1210985"/>
            <a:ext cx="1858826" cy="1122802"/>
          </a:xfrm>
          <a:prstGeom prst="roundRect">
            <a:avLst>
              <a:gd name="adj" fmla="val 11009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7" name="Notched Right Arrow 96"/>
          <p:cNvSpPr/>
          <p:nvPr/>
        </p:nvSpPr>
        <p:spPr>
          <a:xfrm>
            <a:off x="2151622" y="1621351"/>
            <a:ext cx="685007" cy="525331"/>
          </a:xfrm>
          <a:prstGeom prst="notchedRightArrow">
            <a:avLst/>
          </a:prstGeom>
          <a:solidFill>
            <a:srgbClr val="E94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Notched Right Arrow 97"/>
          <p:cNvSpPr/>
          <p:nvPr/>
        </p:nvSpPr>
        <p:spPr>
          <a:xfrm>
            <a:off x="6312526" y="1566718"/>
            <a:ext cx="685007" cy="525331"/>
          </a:xfrm>
          <a:prstGeom prst="notchedRightArrow">
            <a:avLst/>
          </a:prstGeom>
          <a:solidFill>
            <a:srgbClr val="E94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9" name="Bent Arrow 98"/>
          <p:cNvSpPr/>
          <p:nvPr/>
        </p:nvSpPr>
        <p:spPr>
          <a:xfrm rot="10800000">
            <a:off x="6958010" y="2559716"/>
            <a:ext cx="1113591" cy="957263"/>
          </a:xfrm>
          <a:prstGeom prst="ben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0" name="Rectangle 99"/>
          <p:cNvSpPr/>
          <p:nvPr/>
        </p:nvSpPr>
        <p:spPr>
          <a:xfrm>
            <a:off x="3026284" y="1369928"/>
            <a:ext cx="313163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მტკიცებულებების წარმოდგენის საჭიროების განსაზღვრა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03" name="Notched Right Arrow 102"/>
          <p:cNvSpPr/>
          <p:nvPr/>
        </p:nvSpPr>
        <p:spPr>
          <a:xfrm>
            <a:off x="2080486" y="2916104"/>
            <a:ext cx="700024" cy="525331"/>
          </a:xfrm>
          <a:prstGeom prst="notchedRightArrow">
            <a:avLst/>
          </a:prstGeom>
          <a:solidFill>
            <a:srgbClr val="E94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3071815" y="2883631"/>
            <a:ext cx="3080751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შაბლონის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შ</a:t>
            </a:r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ევსება, </a:t>
            </a:r>
            <a:r>
              <a:rPr lang="ka-GE" sz="1400" dirty="0" err="1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მოდერაცია</a:t>
            </a:r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, </a:t>
            </a:r>
          </a:p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დადასტურება, დასრულება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1522" y="1022264"/>
            <a:ext cx="313163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ანგარიშგების დონის განსაზღვრა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016757" y="1931903"/>
            <a:ext cx="313163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შაბლონის შექმნა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220661" y="4385293"/>
            <a:ext cx="1869584" cy="1068550"/>
            <a:chOff x="1863341" y="2889956"/>
            <a:chExt cx="2476501" cy="1458906"/>
          </a:xfrm>
        </p:grpSpPr>
        <p:grpSp>
          <p:nvGrpSpPr>
            <p:cNvPr id="111" name="Group 110"/>
            <p:cNvGrpSpPr/>
            <p:nvPr/>
          </p:nvGrpSpPr>
          <p:grpSpPr>
            <a:xfrm>
              <a:off x="1863341" y="3481933"/>
              <a:ext cx="2476501" cy="866929"/>
              <a:chOff x="2386512" y="3722164"/>
              <a:chExt cx="2476500" cy="866929"/>
            </a:xfrm>
          </p:grpSpPr>
          <p:grpSp>
            <p:nvGrpSpPr>
              <p:cNvPr id="123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26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127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128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124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7"/>
                <a:ext cx="1740803" cy="441326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20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25" name="Rektangel 751"/>
              <p:cNvSpPr/>
              <p:nvPr/>
            </p:nvSpPr>
            <p:spPr bwMode="auto">
              <a:xfrm>
                <a:off x="2667713" y="4158222"/>
                <a:ext cx="1783637" cy="4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S-CO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113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118" name="Rounded Rectangle 117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19" name="Rectangle 118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1" name="Rectangle 120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2" name="Oval 121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  <p:grpSp>
            <p:nvGrpSpPr>
              <p:cNvPr id="114" name="Group 113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115" name="Round Same Side Corner Rectangle 114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16" name="Isosceles Triangle 115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17" name="Oval 116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sp>
        <p:nvSpPr>
          <p:cNvPr id="129" name="Rounded Rectangle 128"/>
          <p:cNvSpPr/>
          <p:nvPr/>
        </p:nvSpPr>
        <p:spPr>
          <a:xfrm>
            <a:off x="2935337" y="4095604"/>
            <a:ext cx="3289252" cy="2050289"/>
          </a:xfrm>
          <a:prstGeom prst="roundRect">
            <a:avLst>
              <a:gd name="adj" fmla="val 1262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30" name="Notched Right Arrow 129"/>
          <p:cNvSpPr/>
          <p:nvPr/>
        </p:nvSpPr>
        <p:spPr>
          <a:xfrm>
            <a:off x="2146859" y="4781145"/>
            <a:ext cx="685007" cy="525331"/>
          </a:xfrm>
          <a:prstGeom prst="notchedRightArrow">
            <a:avLst/>
          </a:prstGeom>
          <a:solidFill>
            <a:srgbClr val="E94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3045334" y="4196346"/>
            <a:ext cx="3069716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სამოქმედო გეგმის განხორციელების დონის მონიტორინგი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40" name="Notched Right Arrow 139"/>
          <p:cNvSpPr/>
          <p:nvPr/>
        </p:nvSpPr>
        <p:spPr>
          <a:xfrm rot="5400000">
            <a:off x="4287879" y="3573411"/>
            <a:ext cx="409574" cy="525331"/>
          </a:xfrm>
          <a:prstGeom prst="notchedRightArrow">
            <a:avLst/>
          </a:prstGeom>
          <a:solidFill>
            <a:srgbClr val="E94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2" name="Rectangle 141"/>
          <p:cNvSpPr/>
          <p:nvPr/>
        </p:nvSpPr>
        <p:spPr>
          <a:xfrm>
            <a:off x="3038478" y="4987444"/>
            <a:ext cx="3080751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პროგრეს/წლიური ანგარიშის ატვირთვა 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048003" y="5554181"/>
            <a:ext cx="3080751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პროგრეს/წლიური ანგარიშისა და </a:t>
            </a:r>
            <a:r>
              <a:rPr lang="ka-GE" sz="1400" dirty="0" err="1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განხ</a:t>
            </a:r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. დონის გამოქვეყნება 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123825" y="129380"/>
            <a:ext cx="50529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მონიტორინგის (ანგარიშგების) პროცესი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aphicFrame>
        <p:nvGraphicFramePr>
          <p:cNvPr id="106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8740"/>
              </p:ext>
            </p:extLst>
          </p:nvPr>
        </p:nvGraphicFramePr>
        <p:xfrm>
          <a:off x="7749924" y="5374368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Worksheet" showAsIcon="1" r:id="rId3" imgW="914400" imgH="771480" progId="Excel.Sheet.12">
                  <p:embed/>
                </p:oleObj>
              </mc:Choice>
              <mc:Fallback>
                <p:oleObj name="Worksheet" showAsIcon="1" r:id="rId3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49924" y="5374368"/>
                        <a:ext cx="914400" cy="771525"/>
                      </a:xfrm>
                      <a:prstGeom prst="rect">
                        <a:avLst/>
                      </a:prstGeom>
                      <a:solidFill>
                        <a:srgbClr val="0E9F8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353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1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1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3" grpId="0" animBg="1"/>
      <p:bldP spid="104" grpId="0" animBg="1"/>
      <p:bldP spid="71" grpId="0" animBg="1"/>
      <p:bldP spid="72" grpId="0" animBg="1"/>
      <p:bldP spid="129" grpId="0" animBg="1"/>
      <p:bldP spid="130" grpId="0" animBg="1"/>
      <p:bldP spid="134" grpId="0" animBg="1"/>
      <p:bldP spid="140" grpId="0" animBg="1"/>
      <p:bldP spid="142" grpId="0" animBg="1"/>
      <p:bldP spid="10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13205" y="857248"/>
            <a:ext cx="914400" cy="5143502"/>
            <a:chOff x="0" y="-3"/>
            <a:chExt cx="1219200" cy="6858003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707" b="23013"/>
            <a:stretch/>
          </p:blipFill>
          <p:spPr bwMode="auto">
            <a:xfrm rot="5400000">
              <a:off x="-2819402" y="2819399"/>
              <a:ext cx="6858003" cy="121920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2" name="Picture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599" y="88839"/>
              <a:ext cx="1080000" cy="1080000"/>
            </a:xfrm>
            <a:prstGeom prst="rect">
              <a:avLst/>
            </a:prstGeom>
          </p:spPr>
        </p:pic>
      </p:grpSp>
      <p:sp>
        <p:nvSpPr>
          <p:cNvPr id="14" name="Rounded Rectangle 13"/>
          <p:cNvSpPr/>
          <p:nvPr/>
        </p:nvSpPr>
        <p:spPr>
          <a:xfrm>
            <a:off x="2243067" y="1020962"/>
            <a:ext cx="5443875" cy="35408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განხორციელების დონე</a:t>
            </a:r>
            <a:endParaRPr lang="ka-G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001123" y="2902422"/>
            <a:ext cx="2033296" cy="105315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500" dirty="0"/>
              <a:t>უწყებების ჭრილში</a:t>
            </a:r>
          </a:p>
          <a:p>
            <a:pPr algn="ctr"/>
            <a:endParaRPr lang="ka-GE" sz="1350" dirty="0"/>
          </a:p>
          <a:p>
            <a:pPr algn="ctr"/>
            <a:r>
              <a:rPr lang="ka-GE" sz="1200" dirty="0"/>
              <a:t>სტატუსების მიხედვით</a:t>
            </a:r>
          </a:p>
        </p:txBody>
      </p:sp>
      <p:graphicFrame>
        <p:nvGraphicFramePr>
          <p:cNvPr id="18" name="Chart 17"/>
          <p:cNvGraphicFramePr/>
          <p:nvPr/>
        </p:nvGraphicFramePr>
        <p:xfrm>
          <a:off x="3134346" y="1508413"/>
          <a:ext cx="5520313" cy="4194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5086" y="4990798"/>
            <a:ext cx="606650" cy="607217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3755290" y="5598015"/>
            <a:ext cx="903310" cy="25834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900" b="1" dirty="0">
                <a:solidFill>
                  <a:schemeClr val="tx1"/>
                </a:solidFill>
              </a:rPr>
              <a:t>სამინისტრო 1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336755" y="5598016"/>
            <a:ext cx="903310" cy="25834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900" b="1" dirty="0">
                <a:solidFill>
                  <a:schemeClr val="tx1"/>
                </a:solidFill>
              </a:rPr>
              <a:t>სამინისტრო 2</a:t>
            </a:r>
            <a:endParaRPr 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230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13205" y="857248"/>
            <a:ext cx="914400" cy="5143502"/>
            <a:chOff x="0" y="-3"/>
            <a:chExt cx="1219200" cy="6858003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707" b="23013"/>
            <a:stretch/>
          </p:blipFill>
          <p:spPr bwMode="auto">
            <a:xfrm rot="5400000">
              <a:off x="-2819402" y="2819399"/>
              <a:ext cx="6858003" cy="121920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2" name="Picture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599" y="88839"/>
              <a:ext cx="1080000" cy="1080000"/>
            </a:xfrm>
            <a:prstGeom prst="rect">
              <a:avLst/>
            </a:prstGeom>
          </p:spPr>
        </p:pic>
      </p:grpSp>
      <p:sp>
        <p:nvSpPr>
          <p:cNvPr id="14" name="Rounded Rectangle 13"/>
          <p:cNvSpPr/>
          <p:nvPr/>
        </p:nvSpPr>
        <p:spPr>
          <a:xfrm>
            <a:off x="2243067" y="1110218"/>
            <a:ext cx="5443875" cy="35408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განხორციელების დონე</a:t>
            </a:r>
            <a:endParaRPr lang="ka-G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1292" y="4740631"/>
            <a:ext cx="606650" cy="607217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5212961" y="5571727"/>
            <a:ext cx="903310" cy="25834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900" b="1" dirty="0">
                <a:solidFill>
                  <a:schemeClr val="tx1"/>
                </a:solidFill>
              </a:rPr>
              <a:t>სამინისტრო 1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185993" y="5566816"/>
            <a:ext cx="903310" cy="25834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900" b="1" dirty="0">
                <a:solidFill>
                  <a:schemeClr val="tx1"/>
                </a:solidFill>
              </a:rPr>
              <a:t>სამინისტრო 2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" name="Rounded Rectangle 14">
            <a:extLst>
              <a:ext uri="{FF2B5EF4-FFF2-40B4-BE49-F238E27FC236}">
                <a16:creationId xmlns:a16="http://schemas.microsoft.com/office/drawing/2014/main" id="{D0B70B2A-F171-4936-9366-8AC3C6E73F00}"/>
              </a:ext>
            </a:extLst>
          </p:cNvPr>
          <p:cNvSpPr/>
          <p:nvPr/>
        </p:nvSpPr>
        <p:spPr>
          <a:xfrm>
            <a:off x="1658288" y="2102518"/>
            <a:ext cx="2033296" cy="339290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100" dirty="0"/>
              <a:t>უწყებების ჭრილში</a:t>
            </a:r>
          </a:p>
          <a:p>
            <a:pPr algn="ctr"/>
            <a:endParaRPr lang="ka-GE" sz="2100" dirty="0"/>
          </a:p>
          <a:p>
            <a:pPr algn="ctr"/>
            <a:endParaRPr lang="ka-GE" sz="2100" dirty="0"/>
          </a:p>
          <a:p>
            <a:pPr algn="ctr"/>
            <a:endParaRPr lang="ka-GE" sz="2100" dirty="0"/>
          </a:p>
          <a:p>
            <a:pPr algn="ctr"/>
            <a:endParaRPr lang="ka-GE" sz="2100" dirty="0"/>
          </a:p>
          <a:p>
            <a:pPr algn="ctr"/>
            <a:endParaRPr lang="ka-GE" sz="1500" dirty="0"/>
          </a:p>
          <a:p>
            <a:pPr algn="ctr"/>
            <a:r>
              <a:rPr lang="ka-GE" sz="1500" dirty="0"/>
              <a:t>სტატუსების მიხედვით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4D37FEA-FEE0-424D-8BB0-92D42C43860A}"/>
              </a:ext>
            </a:extLst>
          </p:cNvPr>
          <p:cNvGraphicFramePr/>
          <p:nvPr/>
        </p:nvGraphicFramePr>
        <p:xfrm>
          <a:off x="4448676" y="1813761"/>
          <a:ext cx="4268203" cy="2907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34EDAB7E-7B5B-456E-BF77-C009A46E6C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4324" y="4766906"/>
            <a:ext cx="606650" cy="607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57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225424" y="1196924"/>
            <a:ext cx="1869584" cy="1068550"/>
            <a:chOff x="1863341" y="2889956"/>
            <a:chExt cx="2476501" cy="1458906"/>
          </a:xfrm>
        </p:grpSpPr>
        <p:grpSp>
          <p:nvGrpSpPr>
            <p:cNvPr id="49" name="Group 48"/>
            <p:cNvGrpSpPr/>
            <p:nvPr/>
          </p:nvGrpSpPr>
          <p:grpSpPr>
            <a:xfrm>
              <a:off x="1863341" y="3481933"/>
              <a:ext cx="2476501" cy="866929"/>
              <a:chOff x="2386512" y="3722164"/>
              <a:chExt cx="2476500" cy="866929"/>
            </a:xfrm>
          </p:grpSpPr>
          <p:grpSp>
            <p:nvGrpSpPr>
              <p:cNvPr id="61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8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69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70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65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7"/>
                <a:ext cx="1740803" cy="441326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20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66" name="Rektangel 751"/>
              <p:cNvSpPr/>
              <p:nvPr/>
            </p:nvSpPr>
            <p:spPr bwMode="auto">
              <a:xfrm>
                <a:off x="2667713" y="4158222"/>
                <a:ext cx="1783637" cy="4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S-CO</a:t>
                </a: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51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56" name="Rounded Rectangle 55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58" name="Rounded Rectangle 57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</p:grpSp>
          <p:grpSp>
            <p:nvGrpSpPr>
              <p:cNvPr id="52" name="Group 51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53" name="Round Same Side Corner Rectangle 52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54" name="Isosceles Triangle 53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55" name="Oval 54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</p:grpSp>
        </p:grpSp>
      </p:grpSp>
      <p:sp>
        <p:nvSpPr>
          <p:cNvPr id="74" name="Rounded Rectangle 73"/>
          <p:cNvSpPr/>
          <p:nvPr/>
        </p:nvSpPr>
        <p:spPr>
          <a:xfrm>
            <a:off x="2940100" y="907236"/>
            <a:ext cx="3289252" cy="1831202"/>
          </a:xfrm>
          <a:prstGeom prst="roundRect">
            <a:avLst>
              <a:gd name="adj" fmla="val 1262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grpSp>
        <p:nvGrpSpPr>
          <p:cNvPr id="75" name="Group 74"/>
          <p:cNvGrpSpPr/>
          <p:nvPr/>
        </p:nvGrpSpPr>
        <p:grpSpPr>
          <a:xfrm>
            <a:off x="131436" y="2988971"/>
            <a:ext cx="1910570" cy="1068550"/>
            <a:chOff x="1863341" y="2889956"/>
            <a:chExt cx="2476501" cy="1458906"/>
          </a:xfrm>
        </p:grpSpPr>
        <p:grpSp>
          <p:nvGrpSpPr>
            <p:cNvPr id="76" name="Group 75"/>
            <p:cNvGrpSpPr/>
            <p:nvPr/>
          </p:nvGrpSpPr>
          <p:grpSpPr>
            <a:xfrm>
              <a:off x="1863341" y="3481933"/>
              <a:ext cx="2476501" cy="866929"/>
              <a:chOff x="2386512" y="3722164"/>
              <a:chExt cx="2476500" cy="866929"/>
            </a:xfrm>
          </p:grpSpPr>
          <p:grpSp>
            <p:nvGrpSpPr>
              <p:cNvPr id="88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91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92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93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89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7"/>
                <a:ext cx="1740803" cy="441326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16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90" name="Rektangel 751"/>
              <p:cNvSpPr/>
              <p:nvPr/>
            </p:nvSpPr>
            <p:spPr bwMode="auto">
              <a:xfrm>
                <a:off x="2667713" y="4158222"/>
                <a:ext cx="1783637" cy="4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ALL USERS</a:t>
                </a:r>
              </a:p>
            </p:txBody>
          </p:sp>
        </p:grpSp>
        <p:grpSp>
          <p:nvGrpSpPr>
            <p:cNvPr id="77" name="Group 76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78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83" name="Rounded Rectangle 82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5" name="Rounded Rectangle 84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7" name="Oval 86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80" name="Round Same Side Corner Rectangle 79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1" name="Isosceles Triangle 80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2" name="Oval 81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</p:grpSp>
        </p:grpSp>
      </p:grpSp>
      <p:sp>
        <p:nvSpPr>
          <p:cNvPr id="94" name="Rounded Rectangle 93"/>
          <p:cNvSpPr/>
          <p:nvPr/>
        </p:nvSpPr>
        <p:spPr>
          <a:xfrm>
            <a:off x="2961939" y="3209269"/>
            <a:ext cx="3267414" cy="815022"/>
          </a:xfrm>
          <a:prstGeom prst="roundRect">
            <a:avLst>
              <a:gd name="adj" fmla="val 767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5" name="TextBox 94"/>
          <p:cNvSpPr txBox="1"/>
          <p:nvPr/>
        </p:nvSpPr>
        <p:spPr>
          <a:xfrm>
            <a:off x="7461751" y="1311339"/>
            <a:ext cx="1202573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defRPr>
            </a:lvl1pPr>
          </a:lstStyle>
          <a:p>
            <a:pPr algn="ctr"/>
            <a:r>
              <a:rPr lang="ka-GE" dirty="0"/>
              <a:t>დავალების </a:t>
            </a:r>
          </a:p>
          <a:p>
            <a:pPr algn="ctr"/>
            <a:r>
              <a:rPr lang="ka-GE" dirty="0"/>
              <a:t>გაცემა</a:t>
            </a:r>
          </a:p>
          <a:p>
            <a:pPr algn="ctr"/>
            <a:endParaRPr lang="en-US" dirty="0"/>
          </a:p>
        </p:txBody>
      </p:sp>
      <p:sp>
        <p:nvSpPr>
          <p:cNvPr id="96" name="Rounded Rectangle 95"/>
          <p:cNvSpPr/>
          <p:nvPr/>
        </p:nvSpPr>
        <p:spPr>
          <a:xfrm>
            <a:off x="7116156" y="1182410"/>
            <a:ext cx="1858826" cy="1122802"/>
          </a:xfrm>
          <a:prstGeom prst="roundRect">
            <a:avLst>
              <a:gd name="adj" fmla="val 11009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7" name="Notched Right Arrow 96"/>
          <p:cNvSpPr/>
          <p:nvPr/>
        </p:nvSpPr>
        <p:spPr>
          <a:xfrm>
            <a:off x="2151622" y="1592776"/>
            <a:ext cx="685007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Notched Right Arrow 97"/>
          <p:cNvSpPr/>
          <p:nvPr/>
        </p:nvSpPr>
        <p:spPr>
          <a:xfrm>
            <a:off x="6312526" y="1538143"/>
            <a:ext cx="685007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9" name="Bent Arrow 98"/>
          <p:cNvSpPr/>
          <p:nvPr/>
        </p:nvSpPr>
        <p:spPr>
          <a:xfrm rot="10800000">
            <a:off x="6958010" y="2995597"/>
            <a:ext cx="1113591" cy="957263"/>
          </a:xfrm>
          <a:prstGeom prst="ben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00" name="Rectangle 99"/>
          <p:cNvSpPr/>
          <p:nvPr/>
        </p:nvSpPr>
        <p:spPr>
          <a:xfrm>
            <a:off x="2997709" y="1784266"/>
            <a:ext cx="313163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კრიტერიუმების შერჩევა და შეფასების კითხვების განსაზღვრა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03" name="Notched Right Arrow 102"/>
          <p:cNvSpPr/>
          <p:nvPr/>
        </p:nvSpPr>
        <p:spPr>
          <a:xfrm>
            <a:off x="2080486" y="3351985"/>
            <a:ext cx="700024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3071815" y="3319512"/>
            <a:ext cx="3080751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ფორმის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შ</a:t>
            </a:r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ევსება, </a:t>
            </a:r>
            <a:r>
              <a:rPr lang="ka-GE" sz="1400" dirty="0" err="1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მოდერაცია</a:t>
            </a:r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, </a:t>
            </a:r>
          </a:p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დადასტურება, დასრულება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1522" y="993689"/>
            <a:ext cx="3131632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შეფასების ტიპის (საბოლოო/შუალედური) და მასშტაბის განსაზღვრა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002470" y="2346241"/>
            <a:ext cx="313163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დამხმარე ფორმის შექმნა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220661" y="4821174"/>
            <a:ext cx="1869584" cy="1068550"/>
            <a:chOff x="1863341" y="2889956"/>
            <a:chExt cx="2476501" cy="1458906"/>
          </a:xfrm>
        </p:grpSpPr>
        <p:grpSp>
          <p:nvGrpSpPr>
            <p:cNvPr id="111" name="Group 110"/>
            <p:cNvGrpSpPr/>
            <p:nvPr/>
          </p:nvGrpSpPr>
          <p:grpSpPr>
            <a:xfrm>
              <a:off x="1863341" y="3481933"/>
              <a:ext cx="2476501" cy="866929"/>
              <a:chOff x="2386512" y="3722164"/>
              <a:chExt cx="2476500" cy="866929"/>
            </a:xfrm>
          </p:grpSpPr>
          <p:grpSp>
            <p:nvGrpSpPr>
              <p:cNvPr id="123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26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127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128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124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7"/>
                <a:ext cx="1740803" cy="441326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20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25" name="Rektangel 751"/>
              <p:cNvSpPr/>
              <p:nvPr/>
            </p:nvSpPr>
            <p:spPr bwMode="auto">
              <a:xfrm>
                <a:off x="2667713" y="4158222"/>
                <a:ext cx="1783637" cy="4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S-CO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113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118" name="Rounded Rectangle 117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19" name="Rectangle 118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1" name="Rectangle 120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2" name="Oval 121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  <p:grpSp>
            <p:nvGrpSpPr>
              <p:cNvPr id="114" name="Group 113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115" name="Round Same Side Corner Rectangle 114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16" name="Isosceles Triangle 115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17" name="Oval 116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sp>
        <p:nvSpPr>
          <p:cNvPr id="129" name="Rounded Rectangle 128"/>
          <p:cNvSpPr/>
          <p:nvPr/>
        </p:nvSpPr>
        <p:spPr>
          <a:xfrm>
            <a:off x="2935337" y="4717227"/>
            <a:ext cx="3289252" cy="1521653"/>
          </a:xfrm>
          <a:prstGeom prst="roundRect">
            <a:avLst>
              <a:gd name="adj" fmla="val 1262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30" name="Notched Right Arrow 129"/>
          <p:cNvSpPr/>
          <p:nvPr/>
        </p:nvSpPr>
        <p:spPr>
          <a:xfrm>
            <a:off x="2146859" y="5217026"/>
            <a:ext cx="685007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Notched Right Arrow 139"/>
          <p:cNvSpPr/>
          <p:nvPr/>
        </p:nvSpPr>
        <p:spPr>
          <a:xfrm rot="5400000">
            <a:off x="4287879" y="4080732"/>
            <a:ext cx="409574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2" name="Rectangle 141"/>
          <p:cNvSpPr/>
          <p:nvPr/>
        </p:nvSpPr>
        <p:spPr>
          <a:xfrm>
            <a:off x="3009903" y="4923267"/>
            <a:ext cx="3080751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შუალედური/საბოლოო შეფასების ანგარიშის ატვირთვა 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033715" y="5532862"/>
            <a:ext cx="3080751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შეფასების ანგარიშის გამოქვეყნება 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123825" y="129380"/>
            <a:ext cx="25539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შეფასების პროცესი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aphicFrame>
        <p:nvGraphicFramePr>
          <p:cNvPr id="134" name="Object 1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636244"/>
              </p:ext>
            </p:extLst>
          </p:nvPr>
        </p:nvGraphicFramePr>
        <p:xfrm>
          <a:off x="7651974" y="5496154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Worksheet" showAsIcon="1" r:id="rId3" imgW="914400" imgH="771480" progId="Excel.Sheet.12">
                  <p:embed/>
                </p:oleObj>
              </mc:Choice>
              <mc:Fallback>
                <p:oleObj name="Worksheet" showAsIcon="1" r:id="rId3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51974" y="5496154"/>
                        <a:ext cx="914400" cy="771525"/>
                      </a:xfrm>
                      <a:prstGeom prst="rect">
                        <a:avLst/>
                      </a:prstGeom>
                      <a:solidFill>
                        <a:srgbClr val="0E9F8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146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1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1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3" grpId="0" animBg="1"/>
      <p:bldP spid="104" grpId="0" animBg="1"/>
      <p:bldP spid="71" grpId="0" animBg="1"/>
      <p:bldP spid="72" grpId="0" animBg="1"/>
      <p:bldP spid="129" grpId="0" animBg="1"/>
      <p:bldP spid="130" grpId="0" animBg="1"/>
      <p:bldP spid="140" grpId="0" animBg="1"/>
      <p:bldP spid="142" grpId="0" animBg="1"/>
      <p:bldP spid="10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92481" y="757241"/>
            <a:ext cx="8229600" cy="640080"/>
            <a:chOff x="0" y="354707"/>
            <a:chExt cx="3882740" cy="334789"/>
          </a:xfrm>
        </p:grpSpPr>
        <p:sp>
          <p:nvSpPr>
            <p:cNvPr id="19" name="Rounded Rectangle 18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3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1. სამთავრობო პროგრამა 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მონიტორინგის წლიური ანგარიშები</a:t>
              </a:r>
              <a:endParaRPr lang="en-US" sz="13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300" kern="12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58917" y="1499486"/>
            <a:ext cx="8229600" cy="640080"/>
            <a:chOff x="0" y="354707"/>
            <a:chExt cx="3882740" cy="334789"/>
          </a:xfrm>
        </p:grpSpPr>
        <p:sp>
          <p:nvSpPr>
            <p:cNvPr id="22" name="Rounded Rectangle 21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2. მთავრობის წლიური სამოქმედო გეგმა (AGWP) 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მონიტორინგის პროგრეს და წლიური ანგარიშები</a:t>
              </a:r>
              <a:endParaRPr lang="en-US" sz="13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sp>
        <p:nvSpPr>
          <p:cNvPr id="26" name="Rectangle 25"/>
          <p:cNvSpPr/>
          <p:nvPr/>
        </p:nvSpPr>
        <p:spPr>
          <a:xfrm>
            <a:off x="123825" y="129380"/>
            <a:ext cx="5011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პოლიტიკის დოკუმენტები</a:t>
            </a:r>
            <a:r>
              <a:rPr lang="en-US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 </a:t>
            </a:r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ელ. სისტემაში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68442" y="2237672"/>
            <a:ext cx="8229600" cy="1188720"/>
            <a:chOff x="0" y="354707"/>
            <a:chExt cx="3886450" cy="742945"/>
          </a:xfrm>
        </p:grpSpPr>
        <p:sp>
          <p:nvSpPr>
            <p:cNvPr id="28" name="Rounded Rectangle 27"/>
            <p:cNvSpPr/>
            <p:nvPr/>
          </p:nvSpPr>
          <p:spPr>
            <a:xfrm>
              <a:off x="0" y="354707"/>
              <a:ext cx="3882740" cy="742945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4"/>
            <p:cNvSpPr/>
            <p:nvPr/>
          </p:nvSpPr>
          <p:spPr>
            <a:xfrm>
              <a:off x="36396" y="381605"/>
              <a:ext cx="3850054" cy="6527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3. სექტორული სტრატეგია 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სამოქმედო გეგმები 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მონიტორინგის პროგრეს და წლიური ანგარიშები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შუალედური და საბოლოო შეფასების ანგარიშები</a:t>
              </a:r>
              <a:endParaRPr lang="en-US" sz="13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77573" y="4612050"/>
            <a:ext cx="8229600" cy="640080"/>
            <a:chOff x="0" y="354707"/>
            <a:chExt cx="3882740" cy="334789"/>
          </a:xfrm>
        </p:grpSpPr>
        <p:sp>
          <p:nvSpPr>
            <p:cNvPr id="34" name="Rounded Rectangle 33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6. სექტორული სამოქმედო გეგმა </a:t>
              </a:r>
            </a:p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მონიტორინგის პროგრეს და წლიური ანგარიშები</a:t>
              </a:r>
              <a:endParaRPr lang="en-US" sz="13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71962" y="5277204"/>
            <a:ext cx="8229600" cy="577588"/>
            <a:chOff x="0" y="325504"/>
            <a:chExt cx="3882740" cy="302103"/>
          </a:xfrm>
        </p:grpSpPr>
        <p:sp>
          <p:nvSpPr>
            <p:cNvPr id="41" name="Rounded Rectangle 40"/>
            <p:cNvSpPr/>
            <p:nvPr/>
          </p:nvSpPr>
          <p:spPr>
            <a:xfrm>
              <a:off x="0" y="354707"/>
              <a:ext cx="3882740" cy="239135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Rounded Rectangle 4"/>
            <p:cNvSpPr/>
            <p:nvPr/>
          </p:nvSpPr>
          <p:spPr>
            <a:xfrm>
              <a:off x="16343" y="325504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7. ინსტიტუციური განვითარების სამოქმედო გეგმა </a:t>
              </a:r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296635" y="2188032"/>
            <a:ext cx="8360229" cy="1277256"/>
          </a:xfrm>
          <a:prstGeom prst="roundRect">
            <a:avLst/>
          </a:prstGeom>
          <a:noFill/>
          <a:ln w="25400">
            <a:solidFill>
              <a:srgbClr val="0E9F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352718" y="3555786"/>
            <a:ext cx="8221747" cy="587828"/>
            <a:chOff x="15681" y="354706"/>
            <a:chExt cx="3882740" cy="689328"/>
          </a:xfrm>
        </p:grpSpPr>
        <p:sp>
          <p:nvSpPr>
            <p:cNvPr id="25" name="Rounded Rectangle 24"/>
            <p:cNvSpPr/>
            <p:nvPr/>
          </p:nvSpPr>
          <p:spPr>
            <a:xfrm>
              <a:off x="15681" y="354706"/>
              <a:ext cx="3882740" cy="536146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ounded Rectangle 4"/>
            <p:cNvSpPr/>
            <p:nvPr/>
          </p:nvSpPr>
          <p:spPr>
            <a:xfrm>
              <a:off x="36396" y="534786"/>
              <a:ext cx="3850054" cy="5092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4. ეროვნული განვითარების სტრატეგია</a:t>
              </a:r>
            </a:p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3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65253" y="4085557"/>
            <a:ext cx="8221747" cy="457202"/>
            <a:chOff x="15681" y="507886"/>
            <a:chExt cx="3882740" cy="536148"/>
          </a:xfrm>
        </p:grpSpPr>
        <p:sp>
          <p:nvSpPr>
            <p:cNvPr id="32" name="Rounded Rectangle 31"/>
            <p:cNvSpPr/>
            <p:nvPr/>
          </p:nvSpPr>
          <p:spPr>
            <a:xfrm>
              <a:off x="15681" y="507886"/>
              <a:ext cx="3882740" cy="536147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ounded Rectangle 4"/>
            <p:cNvSpPr/>
            <p:nvPr/>
          </p:nvSpPr>
          <p:spPr>
            <a:xfrm>
              <a:off x="36396" y="534786"/>
              <a:ext cx="3850054" cy="5092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5. ინსტიტუციური განვითარების სტრატეგია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94281" y="5819178"/>
            <a:ext cx="8229600" cy="577588"/>
            <a:chOff x="0" y="325504"/>
            <a:chExt cx="3882740" cy="302103"/>
          </a:xfrm>
        </p:grpSpPr>
        <p:sp>
          <p:nvSpPr>
            <p:cNvPr id="44" name="Rounded Rectangle 43"/>
            <p:cNvSpPr/>
            <p:nvPr/>
          </p:nvSpPr>
          <p:spPr>
            <a:xfrm>
              <a:off x="0" y="354707"/>
              <a:ext cx="3882740" cy="239135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Rounded Rectangle 4"/>
            <p:cNvSpPr/>
            <p:nvPr/>
          </p:nvSpPr>
          <p:spPr>
            <a:xfrm>
              <a:off x="16343" y="325504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8. კონცეფცია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671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93988" y="691866"/>
            <a:ext cx="1869584" cy="1068550"/>
            <a:chOff x="1863341" y="2889956"/>
            <a:chExt cx="2476501" cy="1458906"/>
          </a:xfrm>
        </p:grpSpPr>
        <p:grpSp>
          <p:nvGrpSpPr>
            <p:cNvPr id="49" name="Group 48"/>
            <p:cNvGrpSpPr/>
            <p:nvPr/>
          </p:nvGrpSpPr>
          <p:grpSpPr>
            <a:xfrm>
              <a:off x="1863341" y="3481933"/>
              <a:ext cx="2476501" cy="866929"/>
              <a:chOff x="2386512" y="3722164"/>
              <a:chExt cx="2476500" cy="866929"/>
            </a:xfrm>
          </p:grpSpPr>
          <p:grpSp>
            <p:nvGrpSpPr>
              <p:cNvPr id="61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8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69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70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65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7"/>
                <a:ext cx="1740803" cy="441326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20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66" name="Rektangel 751"/>
              <p:cNvSpPr/>
              <p:nvPr/>
            </p:nvSpPr>
            <p:spPr bwMode="auto">
              <a:xfrm>
                <a:off x="2667713" y="4158222"/>
                <a:ext cx="1783637" cy="4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S-CO</a:t>
                </a: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51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56" name="Rounded Rectangle 55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58" name="Rounded Rectangle 57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60" name="Oval 59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</p:grpSp>
          <p:grpSp>
            <p:nvGrpSpPr>
              <p:cNvPr id="52" name="Group 51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53" name="Round Same Side Corner Rectangle 52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54" name="Isosceles Triangle 53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55" name="Oval 54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</p:grpSp>
        </p:grpSp>
      </p:grpSp>
      <p:sp>
        <p:nvSpPr>
          <p:cNvPr id="74" name="Rounded Rectangle 73"/>
          <p:cNvSpPr/>
          <p:nvPr/>
        </p:nvSpPr>
        <p:spPr>
          <a:xfrm>
            <a:off x="2803901" y="878791"/>
            <a:ext cx="2825447" cy="777709"/>
          </a:xfrm>
          <a:prstGeom prst="roundRect">
            <a:avLst>
              <a:gd name="adj" fmla="val 1262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grpSp>
        <p:nvGrpSpPr>
          <p:cNvPr id="75" name="Group 74"/>
          <p:cNvGrpSpPr/>
          <p:nvPr/>
        </p:nvGrpSpPr>
        <p:grpSpPr>
          <a:xfrm>
            <a:off x="0" y="3441854"/>
            <a:ext cx="1910570" cy="1068550"/>
            <a:chOff x="1863341" y="2889956"/>
            <a:chExt cx="2476501" cy="1458906"/>
          </a:xfrm>
        </p:grpSpPr>
        <p:grpSp>
          <p:nvGrpSpPr>
            <p:cNvPr id="76" name="Group 75"/>
            <p:cNvGrpSpPr/>
            <p:nvPr/>
          </p:nvGrpSpPr>
          <p:grpSpPr>
            <a:xfrm>
              <a:off x="1863341" y="3481933"/>
              <a:ext cx="2476501" cy="866929"/>
              <a:chOff x="2386512" y="3722164"/>
              <a:chExt cx="2476500" cy="866929"/>
            </a:xfrm>
          </p:grpSpPr>
          <p:grpSp>
            <p:nvGrpSpPr>
              <p:cNvPr id="88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91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92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93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89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7"/>
                <a:ext cx="1740803" cy="441326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16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90" name="Rektangel 751"/>
              <p:cNvSpPr/>
              <p:nvPr/>
            </p:nvSpPr>
            <p:spPr bwMode="auto">
              <a:xfrm>
                <a:off x="2667713" y="4158222"/>
                <a:ext cx="1783637" cy="4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ALL USERS</a:t>
                </a:r>
              </a:p>
            </p:txBody>
          </p:sp>
        </p:grpSp>
        <p:grpSp>
          <p:nvGrpSpPr>
            <p:cNvPr id="77" name="Group 76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78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83" name="Rounded Rectangle 82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5" name="Rounded Rectangle 84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7" name="Oval 86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80" name="Round Same Side Corner Rectangle 79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1" name="Isosceles Triangle 80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82" name="Oval 81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</p:grpSp>
        </p:grpSp>
      </p:grpSp>
      <p:sp>
        <p:nvSpPr>
          <p:cNvPr id="94" name="Rounded Rectangle 93"/>
          <p:cNvSpPr/>
          <p:nvPr/>
        </p:nvSpPr>
        <p:spPr>
          <a:xfrm>
            <a:off x="2830503" y="3618604"/>
            <a:ext cx="2798845" cy="815022"/>
          </a:xfrm>
          <a:prstGeom prst="roundRect">
            <a:avLst>
              <a:gd name="adj" fmla="val 767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7" name="Notched Right Arrow 96"/>
          <p:cNvSpPr/>
          <p:nvPr/>
        </p:nvSpPr>
        <p:spPr>
          <a:xfrm>
            <a:off x="2020186" y="1087718"/>
            <a:ext cx="685007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Notched Right Arrow 102"/>
          <p:cNvSpPr/>
          <p:nvPr/>
        </p:nvSpPr>
        <p:spPr>
          <a:xfrm>
            <a:off x="2021620" y="3761326"/>
            <a:ext cx="700024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2882323" y="3728847"/>
            <a:ext cx="2688969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კომენტარზე პასუხის მომზადება, </a:t>
            </a:r>
            <a:r>
              <a:rPr lang="ka-GE" sz="1400" dirty="0" err="1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მოდერაცია</a:t>
            </a:r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 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859199" y="986731"/>
            <a:ext cx="2672590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დოკუმენტების საჯარო კონსულტაციაზე გატანა</a:t>
            </a:r>
          </a:p>
        </p:txBody>
      </p:sp>
      <p:grpSp>
        <p:nvGrpSpPr>
          <p:cNvPr id="102" name="Group 101"/>
          <p:cNvGrpSpPr/>
          <p:nvPr/>
        </p:nvGrpSpPr>
        <p:grpSpPr>
          <a:xfrm>
            <a:off x="89225" y="4880586"/>
            <a:ext cx="1869584" cy="1068550"/>
            <a:chOff x="1863341" y="2889956"/>
            <a:chExt cx="2476501" cy="1458906"/>
          </a:xfrm>
        </p:grpSpPr>
        <p:grpSp>
          <p:nvGrpSpPr>
            <p:cNvPr id="111" name="Group 110"/>
            <p:cNvGrpSpPr/>
            <p:nvPr/>
          </p:nvGrpSpPr>
          <p:grpSpPr>
            <a:xfrm>
              <a:off x="1863341" y="3481933"/>
              <a:ext cx="2476501" cy="866929"/>
              <a:chOff x="2386512" y="3722164"/>
              <a:chExt cx="2476500" cy="866929"/>
            </a:xfrm>
          </p:grpSpPr>
          <p:grpSp>
            <p:nvGrpSpPr>
              <p:cNvPr id="123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26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127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128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124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7"/>
                <a:ext cx="1740803" cy="441326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20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25" name="Rektangel 751"/>
              <p:cNvSpPr/>
              <p:nvPr/>
            </p:nvSpPr>
            <p:spPr bwMode="auto">
              <a:xfrm>
                <a:off x="2667713" y="4158222"/>
                <a:ext cx="1783637" cy="4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S-CO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113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118" name="Rounded Rectangle 117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19" name="Rectangle 118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1" name="Rectangle 120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22" name="Oval 121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  <p:grpSp>
            <p:nvGrpSpPr>
              <p:cNvPr id="114" name="Group 113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115" name="Round Same Side Corner Rectangle 114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16" name="Isosceles Triangle 115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17" name="Oval 116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sp>
        <p:nvSpPr>
          <p:cNvPr id="130" name="Notched Right Arrow 129"/>
          <p:cNvSpPr/>
          <p:nvPr/>
        </p:nvSpPr>
        <p:spPr>
          <a:xfrm>
            <a:off x="2015423" y="5276438"/>
            <a:ext cx="685007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2940483" y="5540954"/>
            <a:ext cx="255952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ანგარიშის გამოქვეყნება, კომენტარებისა და პასუხების თანდართული სიით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23825" y="129380"/>
            <a:ext cx="4301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საჯარო კონსულტაციების პროცესი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pSp>
        <p:nvGrpSpPr>
          <p:cNvPr id="106" name="Group 105"/>
          <p:cNvGrpSpPr/>
          <p:nvPr/>
        </p:nvGrpSpPr>
        <p:grpSpPr>
          <a:xfrm>
            <a:off x="48239" y="2027167"/>
            <a:ext cx="1910570" cy="1276186"/>
            <a:chOff x="1863341" y="2889956"/>
            <a:chExt cx="2476501" cy="1742394"/>
          </a:xfrm>
        </p:grpSpPr>
        <p:grpSp>
          <p:nvGrpSpPr>
            <p:cNvPr id="107" name="Group 106"/>
            <p:cNvGrpSpPr/>
            <p:nvPr/>
          </p:nvGrpSpPr>
          <p:grpSpPr>
            <a:xfrm>
              <a:off x="1863341" y="3481933"/>
              <a:ext cx="2476501" cy="1150417"/>
              <a:chOff x="2386512" y="3722164"/>
              <a:chExt cx="2476500" cy="1150417"/>
            </a:xfrm>
          </p:grpSpPr>
          <p:grpSp>
            <p:nvGrpSpPr>
              <p:cNvPr id="141" name="Gruppe 135"/>
              <p:cNvGrpSpPr/>
              <p:nvPr/>
            </p:nvGrpSpPr>
            <p:grpSpPr>
              <a:xfrm>
                <a:off x="2386512" y="3722164"/>
                <a:ext cx="2476500" cy="752175"/>
                <a:chOff x="-11420475" y="8545513"/>
                <a:chExt cx="4432300" cy="1346200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45" name="Freeform 48"/>
                <p:cNvSpPr>
                  <a:spLocks/>
                </p:cNvSpPr>
                <p:nvPr/>
              </p:nvSpPr>
              <p:spPr bwMode="auto">
                <a:xfrm>
                  <a:off x="-11420475" y="8545513"/>
                  <a:ext cx="4432300" cy="1066800"/>
                </a:xfrm>
                <a:custGeom>
                  <a:avLst/>
                  <a:gdLst/>
                  <a:ahLst/>
                  <a:cxnLst>
                    <a:cxn ang="0">
                      <a:pos x="0" y="672"/>
                    </a:cxn>
                    <a:cxn ang="0">
                      <a:pos x="882" y="0"/>
                    </a:cxn>
                    <a:cxn ang="0">
                      <a:pos x="2792" y="0"/>
                    </a:cxn>
                    <a:cxn ang="0">
                      <a:pos x="1910" y="672"/>
                    </a:cxn>
                    <a:cxn ang="0">
                      <a:pos x="0" y="672"/>
                    </a:cxn>
                  </a:cxnLst>
                  <a:rect l="0" t="0" r="r" b="b"/>
                  <a:pathLst>
                    <a:path w="2792" h="672">
                      <a:moveTo>
                        <a:pt x="0" y="672"/>
                      </a:moveTo>
                      <a:lnTo>
                        <a:pt x="882" y="0"/>
                      </a:lnTo>
                      <a:lnTo>
                        <a:pt x="2792" y="0"/>
                      </a:lnTo>
                      <a:lnTo>
                        <a:pt x="1910" y="672"/>
                      </a:lnTo>
                      <a:lnTo>
                        <a:pt x="0" y="672"/>
                      </a:lnTo>
                      <a:close/>
                    </a:path>
                  </a:pathLst>
                </a:custGeom>
                <a:solidFill>
                  <a:srgbClr val="E3E4E5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146" name="Rectangle 49"/>
                <p:cNvSpPr>
                  <a:spLocks noChangeArrowheads="1"/>
                </p:cNvSpPr>
                <p:nvPr/>
              </p:nvSpPr>
              <p:spPr bwMode="auto">
                <a:xfrm>
                  <a:off x="-11417300" y="9612313"/>
                  <a:ext cx="3028950" cy="276225"/>
                </a:xfrm>
                <a:prstGeom prst="rect">
                  <a:avLst/>
                </a:prstGeom>
                <a:solidFill>
                  <a:srgbClr val="BEC0C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  <p:sp>
              <p:nvSpPr>
                <p:cNvPr id="147" name="Freeform 50"/>
                <p:cNvSpPr>
                  <a:spLocks/>
                </p:cNvSpPr>
                <p:nvPr/>
              </p:nvSpPr>
              <p:spPr bwMode="auto">
                <a:xfrm>
                  <a:off x="-8391525" y="8545513"/>
                  <a:ext cx="1403350" cy="1346200"/>
                </a:xfrm>
                <a:custGeom>
                  <a:avLst/>
                  <a:gdLst/>
                  <a:ahLst/>
                  <a:cxnLst>
                    <a:cxn ang="0">
                      <a:pos x="884" y="178"/>
                    </a:cxn>
                    <a:cxn ang="0">
                      <a:pos x="2" y="848"/>
                    </a:cxn>
                    <a:cxn ang="0">
                      <a:pos x="0" y="672"/>
                    </a:cxn>
                    <a:cxn ang="0">
                      <a:pos x="884" y="0"/>
                    </a:cxn>
                    <a:cxn ang="0">
                      <a:pos x="884" y="178"/>
                    </a:cxn>
                  </a:cxnLst>
                  <a:rect l="0" t="0" r="r" b="b"/>
                  <a:pathLst>
                    <a:path w="884" h="848">
                      <a:moveTo>
                        <a:pt x="884" y="178"/>
                      </a:moveTo>
                      <a:lnTo>
                        <a:pt x="2" y="848"/>
                      </a:lnTo>
                      <a:lnTo>
                        <a:pt x="0" y="672"/>
                      </a:lnTo>
                      <a:lnTo>
                        <a:pt x="884" y="0"/>
                      </a:lnTo>
                      <a:lnTo>
                        <a:pt x="884" y="178"/>
                      </a:lnTo>
                      <a:close/>
                    </a:path>
                  </a:pathLst>
                </a:custGeom>
                <a:solidFill>
                  <a:srgbClr val="A3A5A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a-DK" sz="1600" kern="0">
                    <a:solidFill>
                      <a:sysClr val="windowText" lastClr="000000"/>
                    </a:solidFill>
                    <a:latin typeface="Calibri"/>
                    <a:cs typeface="ＭＳ Ｐゴシック" pitchFamily="-109" charset="-128"/>
                  </a:endParaRPr>
                </a:p>
              </p:txBody>
            </p:sp>
          </p:grpSp>
          <p:sp>
            <p:nvSpPr>
              <p:cNvPr id="143" name="Rektangel 750"/>
              <p:cNvSpPr>
                <a:spLocks noChangeArrowheads="1"/>
              </p:cNvSpPr>
              <p:nvPr/>
            </p:nvSpPr>
            <p:spPr bwMode="auto">
              <a:xfrm>
                <a:off x="2667713" y="4147766"/>
                <a:ext cx="1740804" cy="674198"/>
              </a:xfrm>
              <a:prstGeom prst="rect">
                <a:avLst/>
              </a:prstGeom>
              <a:solidFill>
                <a:sysClr val="window" lastClr="FFFFFF"/>
              </a:solidFill>
              <a:ln w="3175">
                <a:solidFill>
                  <a:srgbClr val="D9D9D9"/>
                </a:solidFill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algn="ctr"/>
                <a:endParaRPr lang="nb-NO" sz="16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44" name="Rektangel 751"/>
              <p:cNvSpPr/>
              <p:nvPr/>
            </p:nvSpPr>
            <p:spPr bwMode="auto">
              <a:xfrm>
                <a:off x="2667713" y="4158222"/>
                <a:ext cx="1783637" cy="7143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/>
                  <a:t>Other Stakeholders</a:t>
                </a:r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>
              <a:off x="2780115" y="2889956"/>
              <a:ext cx="892778" cy="899084"/>
              <a:chOff x="7848600" y="4261834"/>
              <a:chExt cx="892778" cy="899084"/>
            </a:xfrm>
          </p:grpSpPr>
          <p:grpSp>
            <p:nvGrpSpPr>
              <p:cNvPr id="109" name="Group 23"/>
              <p:cNvGrpSpPr/>
              <p:nvPr/>
            </p:nvGrpSpPr>
            <p:grpSpPr>
              <a:xfrm>
                <a:off x="7848600" y="4261834"/>
                <a:ext cx="841263" cy="851067"/>
                <a:chOff x="6353175" y="3276600"/>
                <a:chExt cx="1600200" cy="1562100"/>
              </a:xfrm>
            </p:grpSpPr>
            <p:sp>
              <p:nvSpPr>
                <p:cNvPr id="135" name="Rounded Rectangle 134"/>
                <p:cNvSpPr/>
                <p:nvPr/>
              </p:nvSpPr>
              <p:spPr>
                <a:xfrm>
                  <a:off x="6477000" y="3276600"/>
                  <a:ext cx="1371600" cy="10668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136" name="Rectangle 135"/>
                <p:cNvSpPr/>
                <p:nvPr/>
              </p:nvSpPr>
              <p:spPr>
                <a:xfrm>
                  <a:off x="6553200" y="3381375"/>
                  <a:ext cx="1219200" cy="838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137" name="Rounded Rectangle 136"/>
                <p:cNvSpPr/>
                <p:nvPr/>
              </p:nvSpPr>
              <p:spPr>
                <a:xfrm>
                  <a:off x="6353175" y="4381500"/>
                  <a:ext cx="1600200" cy="457200"/>
                </a:xfrm>
                <a:prstGeom prst="roundRect">
                  <a:avLst>
                    <a:gd name="adj" fmla="val 6945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138" name="Rectangle 137"/>
                <p:cNvSpPr/>
                <p:nvPr/>
              </p:nvSpPr>
              <p:spPr>
                <a:xfrm>
                  <a:off x="7162800" y="4495800"/>
                  <a:ext cx="609600" cy="1524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139" name="Oval 138"/>
                <p:cNvSpPr/>
                <p:nvPr/>
              </p:nvSpPr>
              <p:spPr>
                <a:xfrm>
                  <a:off x="6477000" y="4495800"/>
                  <a:ext cx="76200" cy="762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</p:grpSp>
          <p:grpSp>
            <p:nvGrpSpPr>
              <p:cNvPr id="110" name="Group 109"/>
              <p:cNvGrpSpPr/>
              <p:nvPr/>
            </p:nvGrpSpPr>
            <p:grpSpPr>
              <a:xfrm>
                <a:off x="8184731" y="4390255"/>
                <a:ext cx="556647" cy="770663"/>
                <a:chOff x="8184731" y="4390255"/>
                <a:chExt cx="556647" cy="770663"/>
              </a:xfrm>
            </p:grpSpPr>
            <p:sp>
              <p:nvSpPr>
                <p:cNvPr id="131" name="Round Same Side Corner Rectangle 130"/>
                <p:cNvSpPr/>
                <p:nvPr/>
              </p:nvSpPr>
              <p:spPr>
                <a:xfrm>
                  <a:off x="8184731" y="4728265"/>
                  <a:ext cx="556647" cy="432653"/>
                </a:xfrm>
                <a:prstGeom prst="round2Same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132" name="Isosceles Triangle 131"/>
                <p:cNvSpPr/>
                <p:nvPr/>
              </p:nvSpPr>
              <p:spPr>
                <a:xfrm flipV="1">
                  <a:off x="8392782" y="4735723"/>
                  <a:ext cx="140543" cy="187391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133" name="Oval 132"/>
                <p:cNvSpPr/>
                <p:nvPr/>
              </p:nvSpPr>
              <p:spPr>
                <a:xfrm>
                  <a:off x="8289102" y="4390255"/>
                  <a:ext cx="347904" cy="360544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</p:grpSp>
        </p:grpSp>
      </p:grpSp>
      <p:sp>
        <p:nvSpPr>
          <p:cNvPr id="148" name="Rounded Rectangle 147"/>
          <p:cNvSpPr/>
          <p:nvPr/>
        </p:nvSpPr>
        <p:spPr>
          <a:xfrm>
            <a:off x="2843162" y="2122041"/>
            <a:ext cx="2786186" cy="948206"/>
          </a:xfrm>
          <a:prstGeom prst="roundRect">
            <a:avLst>
              <a:gd name="adj" fmla="val 1262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49" name="Rectangle 148"/>
          <p:cNvSpPr/>
          <p:nvPr/>
        </p:nvSpPr>
        <p:spPr>
          <a:xfrm>
            <a:off x="2898460" y="2229982"/>
            <a:ext cx="2672832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endParaRPr lang="ka-GE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  <a:p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კომენტარების გაგზავნა</a:t>
            </a:r>
          </a:p>
          <a:p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51" name="Rounded Rectangle 150"/>
          <p:cNvSpPr/>
          <p:nvPr/>
        </p:nvSpPr>
        <p:spPr>
          <a:xfrm>
            <a:off x="2830605" y="4815939"/>
            <a:ext cx="2858085" cy="1679121"/>
          </a:xfrm>
          <a:prstGeom prst="roundRect">
            <a:avLst>
              <a:gd name="adj" fmla="val 767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52" name="Rectangle 151"/>
          <p:cNvSpPr/>
          <p:nvPr/>
        </p:nvSpPr>
        <p:spPr>
          <a:xfrm>
            <a:off x="2940482" y="4926183"/>
            <a:ext cx="255952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მომზადებული პასუხის დადასტურება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53" name="Rounded Rectangle 152"/>
          <p:cNvSpPr/>
          <p:nvPr/>
        </p:nvSpPr>
        <p:spPr>
          <a:xfrm>
            <a:off x="5939566" y="2111801"/>
            <a:ext cx="2812549" cy="958446"/>
          </a:xfrm>
          <a:prstGeom prst="roundRect">
            <a:avLst>
              <a:gd name="adj" fmla="val 767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54" name="Rectangle 153"/>
          <p:cNvSpPr/>
          <p:nvPr/>
        </p:nvSpPr>
        <p:spPr>
          <a:xfrm>
            <a:off x="6049443" y="2222044"/>
            <a:ext cx="2586557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მომზადებული პასუხის </a:t>
            </a:r>
          </a:p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მიღება</a:t>
            </a:r>
          </a:p>
          <a:p>
            <a:pPr algn="ctr"/>
            <a:endParaRPr lang="en-US" sz="14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55" name="Notched Right Arrow 154"/>
          <p:cNvSpPr/>
          <p:nvPr/>
        </p:nvSpPr>
        <p:spPr>
          <a:xfrm>
            <a:off x="2057649" y="2343620"/>
            <a:ext cx="700024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Notched Right Arrow 155"/>
          <p:cNvSpPr/>
          <p:nvPr/>
        </p:nvSpPr>
        <p:spPr>
          <a:xfrm rot="5400000">
            <a:off x="3910238" y="1606455"/>
            <a:ext cx="409574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57" name="Notched Right Arrow 156"/>
          <p:cNvSpPr/>
          <p:nvPr/>
        </p:nvSpPr>
        <p:spPr>
          <a:xfrm rot="5400000">
            <a:off x="3957549" y="3061179"/>
            <a:ext cx="409574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58" name="Notched Right Arrow 157"/>
          <p:cNvSpPr/>
          <p:nvPr/>
        </p:nvSpPr>
        <p:spPr>
          <a:xfrm rot="5400000">
            <a:off x="3957392" y="4348673"/>
            <a:ext cx="409574" cy="525331"/>
          </a:xfrm>
          <a:prstGeom prst="notchedRightArrow">
            <a:avLst/>
          </a:prstGeom>
          <a:solidFill>
            <a:srgbClr val="E9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pSp>
        <p:nvGrpSpPr>
          <p:cNvPr id="14" name="Group 13"/>
          <p:cNvGrpSpPr/>
          <p:nvPr/>
        </p:nvGrpSpPr>
        <p:grpSpPr>
          <a:xfrm>
            <a:off x="5767739" y="3266280"/>
            <a:ext cx="1852260" cy="2079582"/>
            <a:chOff x="5767739" y="3277365"/>
            <a:chExt cx="1852260" cy="2254241"/>
          </a:xfrm>
        </p:grpSpPr>
        <p:cxnSp>
          <p:nvCxnSpPr>
            <p:cNvPr id="5" name="Elbow Connector 4"/>
            <p:cNvCxnSpPr/>
            <p:nvPr/>
          </p:nvCxnSpPr>
          <p:spPr>
            <a:xfrm rot="5400000" flipH="1" flipV="1">
              <a:off x="5681671" y="3474710"/>
              <a:ext cx="2135674" cy="1740983"/>
            </a:xfrm>
            <a:prstGeom prst="bentConnector3">
              <a:avLst>
                <a:gd name="adj1" fmla="val 3786"/>
              </a:avLst>
            </a:prstGeom>
            <a:ln w="177800">
              <a:solidFill>
                <a:srgbClr val="E94C39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/>
            <p:cNvSpPr/>
            <p:nvPr/>
          </p:nvSpPr>
          <p:spPr>
            <a:xfrm rot="16200000" flipV="1">
              <a:off x="5638397" y="5231663"/>
              <a:ext cx="429285" cy="170601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984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94" grpId="0" animBg="1"/>
      <p:bldP spid="97" grpId="0" animBg="1"/>
      <p:bldP spid="103" grpId="0" animBg="1"/>
      <p:bldP spid="104" grpId="0" animBg="1"/>
      <p:bldP spid="71" grpId="0" animBg="1"/>
      <p:bldP spid="130" grpId="0" animBg="1"/>
      <p:bldP spid="101" grpId="0" animBg="1"/>
      <p:bldP spid="148" grpId="0" animBg="1"/>
      <p:bldP spid="149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/>
          <p:cNvSpPr/>
          <p:nvPr/>
        </p:nvSpPr>
        <p:spPr>
          <a:xfrm>
            <a:off x="123825" y="129380"/>
            <a:ext cx="55055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საჯარო კონსულტაციები - საკითხები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249152" y="894616"/>
            <a:ext cx="8229600" cy="1820010"/>
            <a:chOff x="0" y="346840"/>
            <a:chExt cx="3882740" cy="342656"/>
          </a:xfrm>
        </p:grpSpPr>
        <p:sp>
          <p:nvSpPr>
            <p:cNvPr id="129" name="Rounded Rectangle 128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4" name="Rounded Rectangle 4"/>
            <p:cNvSpPr/>
            <p:nvPr/>
          </p:nvSpPr>
          <p:spPr>
            <a:xfrm>
              <a:off x="16343" y="34684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3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marL="342900" indent="-34290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eriod"/>
              </a:pPr>
              <a:r>
                <a:rPr lang="ka-GE" b="1" dirty="0" err="1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ავთენტიფიკაცია</a:t>
              </a:r>
              <a:r>
                <a:rPr lang="ka-GE" b="1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 2 გზით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ახალი</a:t>
              </a:r>
              <a:r>
                <a:rPr lang="ka-GE" b="1" dirty="0">
                  <a:solidFill>
                    <a:srgbClr val="44546A"/>
                  </a:solidFill>
                </a:rPr>
                <a:t> </a:t>
              </a:r>
              <a:r>
                <a:rPr lang="ka-GE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პირადობის</a:t>
              </a:r>
              <a:r>
                <a:rPr lang="ka-GE" b="1" dirty="0">
                  <a:solidFill>
                    <a:srgbClr val="44546A"/>
                  </a:solidFill>
                </a:rPr>
                <a:t> </a:t>
              </a:r>
              <a:r>
                <a:rPr lang="ka-GE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მოწმობით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en-US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My.gov.ge-</a:t>
              </a:r>
              <a:r>
                <a:rPr lang="ka-GE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ის მომხმარებლის </a:t>
              </a:r>
              <a:r>
                <a:rPr lang="ka-GE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სახელითა და პაროლით</a:t>
              </a:r>
              <a:endParaRPr lang="ka-GE" sz="13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მომხმარებლის სახელითა და პაროლით (მარტივი რეგისტრაცია)</a:t>
              </a: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269504" y="2602053"/>
            <a:ext cx="8229600" cy="1540182"/>
            <a:chOff x="-6741" y="477445"/>
            <a:chExt cx="3882740" cy="395491"/>
          </a:xfrm>
        </p:grpSpPr>
        <p:sp>
          <p:nvSpPr>
            <p:cNvPr id="142" name="Rounded Rectangle 141"/>
            <p:cNvSpPr/>
            <p:nvPr/>
          </p:nvSpPr>
          <p:spPr>
            <a:xfrm>
              <a:off x="-6741" y="53814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0" name="Rounded Rectangle 4"/>
            <p:cNvSpPr/>
            <p:nvPr/>
          </p:nvSpPr>
          <p:spPr>
            <a:xfrm>
              <a:off x="16343" y="477445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3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2. </a:t>
              </a:r>
              <a:r>
                <a:rPr lang="ka-GE" b="1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ორგანიზაციის დამატება, გადამოწმების გარეშე და მისი სახელით კომენტარის დატოვება</a:t>
              </a:r>
              <a:endParaRPr lang="ka-GE" sz="1300" b="1" dirty="0">
                <a:solidFill>
                  <a:srgbClr val="44546A"/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431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99"/>
          <p:cNvGrpSpPr/>
          <p:nvPr/>
        </p:nvGrpSpPr>
        <p:grpSpPr>
          <a:xfrm>
            <a:off x="334424" y="829812"/>
            <a:ext cx="8229600" cy="1303788"/>
            <a:chOff x="0" y="354707"/>
            <a:chExt cx="3882740" cy="334789"/>
          </a:xfrm>
        </p:grpSpPr>
        <p:sp>
          <p:nvSpPr>
            <p:cNvPr id="129" name="Rounded Rectangle 128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4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3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marL="342900" indent="-34290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eriod"/>
              </a:pPr>
              <a:r>
                <a:rPr lang="ka-GE" b="1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შეტყობინების არხები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ელფოსტა</a:t>
              </a:r>
            </a:p>
            <a:p>
              <a:pPr marL="285750" lvl="0" indent="-28575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ელ. სისტემა</a:t>
              </a:r>
              <a:endParaRPr lang="en-US" kern="12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369064" y="2317525"/>
            <a:ext cx="8229600" cy="2687020"/>
            <a:chOff x="0" y="354707"/>
            <a:chExt cx="3882740" cy="352155"/>
          </a:xfrm>
        </p:grpSpPr>
        <p:sp>
          <p:nvSpPr>
            <p:cNvPr id="142" name="Rounded Rectangle 141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0" name="Rounded Rectangle 4"/>
            <p:cNvSpPr/>
            <p:nvPr/>
          </p:nvSpPr>
          <p:spPr>
            <a:xfrm>
              <a:off x="16343" y="404759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3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2. </a:t>
              </a:r>
              <a:r>
                <a:rPr lang="ka-GE" b="1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ალტერნატივები</a:t>
              </a:r>
              <a:endParaRPr lang="ka-GE" sz="1300" b="1" dirty="0">
                <a:solidFill>
                  <a:srgbClr val="44546A"/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მხოლოდ ელფოსტა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ელფოსტა და ელ. სისტემა, ერთმანეთის იდენტურად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b="1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ელფოსტაზე მხოლოდ მაღალი პრიორიტეტის მქონე შეტყობინებები, ელ. სისტემაში კი ყველა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r>
                <a:rPr lang="ka-GE" dirty="0">
                  <a:solidFill>
                    <a:srgbClr val="44546A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ელფოსტაზე მხოლოდ მაღალი პრიორიტეტის მქონე შეტყობინებები, ელ. სისტემაში კი ყველა დანარჩენი</a:t>
              </a: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endParaRPr lang="ka-GE" dirty="0">
                <a:solidFill>
                  <a:srgbClr val="44546A"/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endParaRPr lang="ka-GE" sz="1300" dirty="0">
                <a:solidFill>
                  <a:srgbClr val="44546A"/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marL="285750" indent="-285750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v"/>
              </a:pPr>
              <a:endParaRPr lang="ka-GE" sz="1300" dirty="0">
                <a:solidFill>
                  <a:srgbClr val="44546A"/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134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956197"/>
              </p:ext>
            </p:extLst>
          </p:nvPr>
        </p:nvGraphicFramePr>
        <p:xfrm>
          <a:off x="198775" y="628431"/>
          <a:ext cx="842056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2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N</a:t>
                      </a:r>
                      <a:endParaRPr lang="en-US" dirty="0"/>
                    </a:p>
                  </a:txBody>
                  <a:tcPr>
                    <a:solidFill>
                      <a:srgbClr val="0B31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პირად</a:t>
                      </a:r>
                      <a:r>
                        <a:rPr lang="ka-GE" baseline="0" dirty="0"/>
                        <a:t> ანგარიშთან დაკავშირებული შეტყობინებები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>
                    <a:solidFill>
                      <a:srgbClr val="0B31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ელ. სისტემაში რეგისტრაცია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პირადი ანგარიშის წაშლა/დეაქტივაცია/აქტივაცია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პაროლის აღდგენა/შეცვლა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მომხმარებლის სახელის (ელფოსტის) შეცვლა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ჩანართში ამა თუ იმ როლით დამატება/წაშლა/დეაქტივაცია/აქტივაცია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როლისა და/ან ხელმძღვანელი პირის ცვლილება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ხელმძღვანელ პირად დანიშვნა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162180"/>
              </p:ext>
            </p:extLst>
          </p:nvPr>
        </p:nvGraphicFramePr>
        <p:xfrm>
          <a:off x="212672" y="3738482"/>
          <a:ext cx="840667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58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N</a:t>
                      </a:r>
                      <a:endParaRPr lang="en-US" dirty="0"/>
                    </a:p>
                  </a:txBody>
                  <a:tcPr>
                    <a:solidFill>
                      <a:srgbClr val="0B31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დავალებებთან</a:t>
                      </a:r>
                      <a:r>
                        <a:rPr lang="ka-GE" baseline="0" dirty="0"/>
                        <a:t> დაკავშირებული შეტყობინებები</a:t>
                      </a:r>
                      <a:endParaRPr lang="en-US" dirty="0"/>
                    </a:p>
                  </a:txBody>
                  <a:tcPr>
                    <a:solidFill>
                      <a:srgbClr val="0B31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დავალების მიღება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დავალების გაუქმება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დავალების ამოქმედება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დავალების ვადის ცვლილება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დავალების ვადის ამოწურვის მოახლოება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დავალების ვადის ამოწურვა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23825" y="129380"/>
            <a:ext cx="55055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მნიშვნელოვანი და იშვიათი შეტყობინებები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0307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644504"/>
              </p:ext>
            </p:extLst>
          </p:nvPr>
        </p:nvGraphicFramePr>
        <p:xfrm>
          <a:off x="198774" y="628431"/>
          <a:ext cx="860045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1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8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N</a:t>
                      </a:r>
                      <a:endParaRPr lang="en-US" dirty="0"/>
                    </a:p>
                  </a:txBody>
                  <a:tcPr>
                    <a:solidFill>
                      <a:srgbClr val="0B31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პოლიტიკის</a:t>
                      </a:r>
                      <a:r>
                        <a:rPr lang="ka-GE" baseline="0" dirty="0"/>
                        <a:t> ჩანართთან/შაბლონთან დაკავშირებული შეტყობინებები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>
                    <a:solidFill>
                      <a:srgbClr val="0B31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1</a:t>
                      </a:r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>
                          <a:latin typeface="+mn-lt"/>
                        </a:rPr>
                        <a:t>მდივნის</a:t>
                      </a:r>
                      <a:r>
                        <a:rPr lang="ka-GE" baseline="0" dirty="0">
                          <a:latin typeface="+mn-lt"/>
                        </a:rPr>
                        <a:t> შეტყობინება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ობიექტზე პასუხისმგებელ პირად განსაზღვრა/მოწვევის მიღება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პარტნიორი ორგანიზაციის მომხმარებლის მიერ ობიექტის დამატება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შაბლონის გამოქვეყნება</a:t>
                      </a:r>
                      <a:endParaRPr lang="en-US" dirty="0">
                        <a:latin typeface="BPG Arial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227082"/>
              </p:ext>
            </p:extLst>
          </p:nvPr>
        </p:nvGraphicFramePr>
        <p:xfrm>
          <a:off x="198775" y="2592651"/>
          <a:ext cx="860045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1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8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N</a:t>
                      </a:r>
                      <a:endParaRPr lang="en-US" dirty="0"/>
                    </a:p>
                  </a:txBody>
                  <a:tcPr>
                    <a:solidFill>
                      <a:srgbClr val="0B31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პირის პასუხისმგებლობაში არსებულ(ი) </a:t>
                      </a:r>
                      <a:endParaRPr lang="en-US" dirty="0"/>
                    </a:p>
                  </a:txBody>
                  <a:tcPr>
                    <a:solidFill>
                      <a:srgbClr val="0B31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ობიექტის წაშლა/რედაქტირება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ობიექტის სტატუსის ცვლილება</a:t>
                      </a:r>
                    </a:p>
                    <a:p>
                      <a:r>
                        <a:rPr lang="ka-GE" dirty="0"/>
                        <a:t>([მოდერატორი] ახორციელებს </a:t>
                      </a:r>
                      <a:r>
                        <a:rPr lang="ka-GE" dirty="0" err="1"/>
                        <a:t>მოდერაციას</a:t>
                      </a:r>
                      <a:r>
                        <a:rPr lang="ka-GE" dirty="0"/>
                        <a:t>/დადასტურება/დასრულება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ობიექტის ცვლილების მოთხოვნის მიღება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დადასტურების წყაროების წარდგენის მოთხოვნის მიღება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-41065" y="84410"/>
            <a:ext cx="65318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ნაკლებად მნიშვნელოვანი და ხშირი შეტყობინებები 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507759"/>
              </p:ext>
            </p:extLst>
          </p:nvPr>
        </p:nvGraphicFramePr>
        <p:xfrm>
          <a:off x="198774" y="4842160"/>
          <a:ext cx="860045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1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8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N</a:t>
                      </a:r>
                      <a:endParaRPr lang="en-US" dirty="0"/>
                    </a:p>
                  </a:txBody>
                  <a:tcPr>
                    <a:solidFill>
                      <a:srgbClr val="0B31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დაქვემდებარებული პირის პასუხისმგებლობაში არსებული </a:t>
                      </a:r>
                      <a:endParaRPr lang="en-US" dirty="0"/>
                    </a:p>
                  </a:txBody>
                  <a:tcPr>
                    <a:solidFill>
                      <a:srgbClr val="0B31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ობიექტის სტატუსის ცვლილება</a:t>
                      </a:r>
                    </a:p>
                    <a:p>
                      <a:r>
                        <a:rPr lang="ka-GE" dirty="0"/>
                        <a:t>([მოდერატორი] ახორციელებს </a:t>
                      </a:r>
                      <a:r>
                        <a:rPr lang="ka-GE" dirty="0" err="1"/>
                        <a:t>მოდერაციას</a:t>
                      </a:r>
                      <a:r>
                        <a:rPr lang="ka-GE" dirty="0"/>
                        <a:t>/დადასტურება/დასრულება...)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ობიექტის </a:t>
                      </a:r>
                      <a:r>
                        <a:rPr lang="ka-GE" dirty="0" err="1"/>
                        <a:t>მოდერაციის</a:t>
                      </a:r>
                      <a:r>
                        <a:rPr lang="ka-GE" dirty="0"/>
                        <a:t> მოთხოვნის მიღება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3190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3825" y="129380"/>
            <a:ext cx="55055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სხვა შაბლონები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1536" y="1428410"/>
            <a:ext cx="8426849" cy="457200"/>
          </a:xfrm>
          <a:prstGeom prst="roundRect">
            <a:avLst/>
          </a:prstGeom>
          <a:solidFill>
            <a:schemeClr val="bg1">
              <a:lumMod val="85000"/>
              <a:alpha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19891" y="1487733"/>
            <a:ext cx="7039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სამთავრობო პროგრამის შაბლონი</a:t>
            </a:r>
            <a:endParaRPr lang="en-US" sz="1600" b="1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23825" y="807514"/>
            <a:ext cx="8426849" cy="457200"/>
          </a:xfrm>
          <a:prstGeom prst="roundRect">
            <a:avLst/>
          </a:prstGeom>
          <a:solidFill>
            <a:schemeClr val="bg1">
              <a:lumMod val="85000"/>
              <a:alpha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Rounded Rectangle 4"/>
          <p:cNvSpPr/>
          <p:nvPr/>
        </p:nvSpPr>
        <p:spPr>
          <a:xfrm>
            <a:off x="159296" y="823487"/>
            <a:ext cx="8355909" cy="4125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9530" tIns="49530" rIns="49530" bIns="49530" numCol="1" spcCol="1270" anchor="ctr" anchorCtr="0">
            <a:noAutofit/>
          </a:bodyPr>
          <a:lstStyle/>
          <a:p>
            <a:pPr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a-GE" sz="13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  <a:p>
            <a:pPr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a-GE" sz="16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მთავრობის ყოველწლიური სამოქმედო გეგმის შაბლონი</a:t>
            </a:r>
          </a:p>
          <a:p>
            <a:pPr lvl="0" algn="l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300" kern="1200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20293"/>
              </p:ext>
            </p:extLst>
          </p:nvPr>
        </p:nvGraphicFramePr>
        <p:xfrm>
          <a:off x="4029075" y="1440524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0" name="Worksheet" showAsIcon="1" r:id="rId3" imgW="914400" imgH="771480" progId="Excel.Sheet.12">
                  <p:embed/>
                </p:oleObj>
              </mc:Choice>
              <mc:Fallback>
                <p:oleObj name="Worksheet" showAsIcon="1" r:id="rId3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29075" y="1440524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090520"/>
              </p:ext>
            </p:extLst>
          </p:nvPr>
        </p:nvGraphicFramePr>
        <p:xfrm>
          <a:off x="6136234" y="734033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1" name="Worksheet" showAsIcon="1" r:id="rId5" imgW="914400" imgH="771480" progId="Excel.Sheet.12">
                  <p:embed/>
                </p:oleObj>
              </mc:Choice>
              <mc:Fallback>
                <p:oleObj name="Worksheet" showAsIcon="1" r:id="rId5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36234" y="734033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09591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6200" y="3751448"/>
            <a:ext cx="48695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927642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123825" y="129380"/>
            <a:ext cx="45608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სექტორული სტრატეგიის შაბლონები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23825" y="804602"/>
            <a:ext cx="8889546" cy="3300650"/>
            <a:chOff x="123825" y="804602"/>
            <a:chExt cx="8889546" cy="3300650"/>
          </a:xfrm>
        </p:grpSpPr>
        <p:grpSp>
          <p:nvGrpSpPr>
            <p:cNvPr id="57" name="Group 56"/>
            <p:cNvGrpSpPr/>
            <p:nvPr/>
          </p:nvGrpSpPr>
          <p:grpSpPr>
            <a:xfrm>
              <a:off x="123825" y="804602"/>
              <a:ext cx="8889546" cy="3155809"/>
              <a:chOff x="487680" y="1051560"/>
              <a:chExt cx="2601434" cy="5334291"/>
            </a:xfrm>
          </p:grpSpPr>
          <p:sp>
            <p:nvSpPr>
              <p:cNvPr id="58" name="Rounded Rectangle 57"/>
              <p:cNvSpPr/>
              <p:nvPr/>
            </p:nvSpPr>
            <p:spPr>
              <a:xfrm>
                <a:off x="487680" y="1051560"/>
                <a:ext cx="2601434" cy="5334291"/>
              </a:xfrm>
              <a:prstGeom prst="roundRect">
                <a:avLst>
                  <a:gd name="adj" fmla="val 13273"/>
                </a:avLst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2C3E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532146" y="1124663"/>
                <a:ext cx="2512501" cy="5461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დაგეგმვის ეტაპი</a:t>
                </a:r>
                <a:endPara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grpSp>
          <p:nvGrpSpPr>
            <p:cNvPr id="61" name="Group 60"/>
            <p:cNvGrpSpPr/>
            <p:nvPr/>
          </p:nvGrpSpPr>
          <p:grpSpPr>
            <a:xfrm>
              <a:off x="280535" y="1415531"/>
              <a:ext cx="8426849" cy="457200"/>
              <a:chOff x="0" y="354707"/>
              <a:chExt cx="3882740" cy="334789"/>
            </a:xfrm>
          </p:grpSpPr>
          <p:sp>
            <p:nvSpPr>
              <p:cNvPr id="62" name="Rounded Rectangle 61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3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ლოგიკური</a:t>
                </a:r>
                <a:r>
                  <a:rPr lang="ka-GE" sz="13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 </a:t>
                </a: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ჩარჩო</a:t>
                </a:r>
              </a:p>
              <a:p>
                <a:pPr lvl="0" algn="l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300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275773" y="2010847"/>
              <a:ext cx="8399196" cy="457200"/>
              <a:chOff x="0" y="354707"/>
              <a:chExt cx="3882740" cy="334789"/>
            </a:xfrm>
          </p:grpSpPr>
          <p:sp>
            <p:nvSpPr>
              <p:cNvPr id="65" name="Rounded Rectangle 64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6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ინდიკატორების პასპორტი</a:t>
                </a:r>
              </a:p>
              <a:p>
                <a:pPr lvl="0" algn="l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300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299586" y="2634736"/>
              <a:ext cx="8407798" cy="457200"/>
              <a:chOff x="0" y="354707"/>
              <a:chExt cx="3882740" cy="334789"/>
            </a:xfrm>
          </p:grpSpPr>
          <p:sp>
            <p:nvSpPr>
              <p:cNvPr id="68" name="Rounded Rectangle 67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9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სამოქმედო გეგმა</a:t>
                </a:r>
              </a:p>
              <a:p>
                <a:pPr lvl="0" algn="l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300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309111" y="3244339"/>
              <a:ext cx="8398273" cy="457200"/>
              <a:chOff x="0" y="354707"/>
              <a:chExt cx="3882740" cy="334789"/>
            </a:xfrm>
          </p:grpSpPr>
          <p:sp>
            <p:nvSpPr>
              <p:cNvPr id="71" name="Rounded Rectangle 70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2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ბიუჯეტირების</a:t>
                </a: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 ინსტრუმენტი</a:t>
                </a:r>
                <a:endParaRPr lang="en-US" sz="1600" b="1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8061717"/>
                </p:ext>
              </p:extLst>
            </p:nvPr>
          </p:nvGraphicFramePr>
          <p:xfrm>
            <a:off x="3703891" y="1420335"/>
            <a:ext cx="914400" cy="771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12" name="Worksheet" showAsIcon="1" r:id="rId4" imgW="914400" imgH="771480" progId="Excel.Sheet.12">
                    <p:embed/>
                  </p:oleObj>
                </mc:Choice>
                <mc:Fallback>
                  <p:oleObj name="Worksheet" showAsIcon="1" r:id="rId4" imgW="914400" imgH="771480" progId="Excel.Shee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703891" y="1420335"/>
                          <a:ext cx="914400" cy="7715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8148306"/>
                </p:ext>
              </p:extLst>
            </p:nvPr>
          </p:nvGraphicFramePr>
          <p:xfrm>
            <a:off x="4544828" y="1984284"/>
            <a:ext cx="914400" cy="771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13" name="Worksheet" showAsIcon="1" r:id="rId6" imgW="914400" imgH="771480" progId="Excel.Sheet.12">
                    <p:embed/>
                  </p:oleObj>
                </mc:Choice>
                <mc:Fallback>
                  <p:oleObj name="Worksheet" showAsIcon="1" r:id="rId6" imgW="914400" imgH="771480" progId="Excel.Shee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544828" y="1984284"/>
                          <a:ext cx="914400" cy="7715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81649008"/>
                </p:ext>
              </p:extLst>
            </p:nvPr>
          </p:nvGraphicFramePr>
          <p:xfrm>
            <a:off x="3630428" y="2665200"/>
            <a:ext cx="914400" cy="771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14" name="Worksheet" showAsIcon="1" r:id="rId8" imgW="914400" imgH="771480" progId="Excel.Sheet.12">
                    <p:embed/>
                  </p:oleObj>
                </mc:Choice>
                <mc:Fallback>
                  <p:oleObj name="Worksheet" showAsIcon="1" r:id="rId8" imgW="914400" imgH="771480" progId="Excel.Shee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630428" y="2665200"/>
                          <a:ext cx="914400" cy="7715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0087709"/>
                </p:ext>
              </p:extLst>
            </p:nvPr>
          </p:nvGraphicFramePr>
          <p:xfrm>
            <a:off x="4493959" y="3333727"/>
            <a:ext cx="914400" cy="771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15" name="Worksheet" showAsIcon="1" r:id="rId10" imgW="914400" imgH="771480" progId="Excel.Sheet.12">
                    <p:embed/>
                  </p:oleObj>
                </mc:Choice>
                <mc:Fallback>
                  <p:oleObj name="Worksheet" showAsIcon="1" r:id="rId10" imgW="914400" imgH="771480" progId="Excel.Shee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493959" y="3333727"/>
                          <a:ext cx="914400" cy="7715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128587" y="4066452"/>
            <a:ext cx="8884784" cy="1286090"/>
            <a:chOff x="128587" y="4066452"/>
            <a:chExt cx="8884784" cy="1286090"/>
          </a:xfrm>
        </p:grpSpPr>
        <p:grpSp>
          <p:nvGrpSpPr>
            <p:cNvPr id="73" name="Group 72"/>
            <p:cNvGrpSpPr/>
            <p:nvPr/>
          </p:nvGrpSpPr>
          <p:grpSpPr>
            <a:xfrm>
              <a:off x="128587" y="4066452"/>
              <a:ext cx="8884784" cy="1193282"/>
              <a:chOff x="487680" y="1051560"/>
              <a:chExt cx="2601434" cy="5501640"/>
            </a:xfrm>
          </p:grpSpPr>
          <p:sp>
            <p:nvSpPr>
              <p:cNvPr id="74" name="Rounded Rectangle 73"/>
              <p:cNvSpPr/>
              <p:nvPr/>
            </p:nvSpPr>
            <p:spPr>
              <a:xfrm>
                <a:off x="487680" y="1051560"/>
                <a:ext cx="2601434" cy="5501640"/>
              </a:xfrm>
              <a:prstGeom prst="roundRect">
                <a:avLst>
                  <a:gd name="adj" fmla="val 13273"/>
                </a:avLst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2C3E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532146" y="1124663"/>
                <a:ext cx="2512501" cy="412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მონიტორინგის ეტაპი</a:t>
                </a:r>
                <a:endPara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grpSp>
          <p:nvGrpSpPr>
            <p:cNvPr id="77" name="Group 76"/>
            <p:cNvGrpSpPr/>
            <p:nvPr/>
          </p:nvGrpSpPr>
          <p:grpSpPr>
            <a:xfrm>
              <a:off x="292719" y="4565867"/>
              <a:ext cx="8419427" cy="457200"/>
              <a:chOff x="0" y="354707"/>
              <a:chExt cx="3882740" cy="334789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9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სტატუსანგარიში</a:t>
                </a: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 (1/2/3 დონე), დადასტურების წყაროებით ან მათ გარეშე</a:t>
                </a:r>
              </a:p>
              <a:p>
                <a:pPr lvl="0" algn="l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300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67222701"/>
                </p:ext>
              </p:extLst>
            </p:nvPr>
          </p:nvGraphicFramePr>
          <p:xfrm>
            <a:off x="7947020" y="4581017"/>
            <a:ext cx="914400" cy="771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16" name="Worksheet" showAsIcon="1" r:id="rId12" imgW="914400" imgH="771480" progId="Excel.Sheet.12">
                    <p:embed/>
                  </p:oleObj>
                </mc:Choice>
                <mc:Fallback>
                  <p:oleObj name="Worksheet" showAsIcon="1" r:id="rId12" imgW="914400" imgH="771480" progId="Excel.Shee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947020" y="4581017"/>
                          <a:ext cx="914400" cy="7715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9"/>
          <p:cNvGrpSpPr/>
          <p:nvPr/>
        </p:nvGrpSpPr>
        <p:grpSpPr>
          <a:xfrm>
            <a:off x="138339" y="5359004"/>
            <a:ext cx="8884784" cy="1285944"/>
            <a:chOff x="138339" y="5359004"/>
            <a:chExt cx="8884784" cy="1285944"/>
          </a:xfrm>
        </p:grpSpPr>
        <p:grpSp>
          <p:nvGrpSpPr>
            <p:cNvPr id="33" name="Group 32"/>
            <p:cNvGrpSpPr/>
            <p:nvPr/>
          </p:nvGrpSpPr>
          <p:grpSpPr>
            <a:xfrm>
              <a:off x="138339" y="5359004"/>
              <a:ext cx="8884784" cy="1193282"/>
              <a:chOff x="487680" y="1051560"/>
              <a:chExt cx="2601434" cy="5501640"/>
            </a:xfrm>
          </p:grpSpPr>
          <p:sp>
            <p:nvSpPr>
              <p:cNvPr id="34" name="Rounded Rectangle 33"/>
              <p:cNvSpPr/>
              <p:nvPr/>
            </p:nvSpPr>
            <p:spPr>
              <a:xfrm>
                <a:off x="487680" y="1051560"/>
                <a:ext cx="2601434" cy="5501640"/>
              </a:xfrm>
              <a:prstGeom prst="roundRect">
                <a:avLst>
                  <a:gd name="adj" fmla="val 13273"/>
                </a:avLst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2C3E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532146" y="1124664"/>
                <a:ext cx="2512501" cy="17028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შეფასების ეტაპი</a:t>
                </a:r>
                <a:endPara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302471" y="5858419"/>
              <a:ext cx="8419427" cy="457200"/>
              <a:chOff x="0" y="354707"/>
              <a:chExt cx="3882740" cy="334789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9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შეფასების ანგარიშის დამხმარე ფორმა</a:t>
                </a:r>
                <a:endParaRPr lang="en-US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02834050"/>
                </p:ext>
              </p:extLst>
            </p:nvPr>
          </p:nvGraphicFramePr>
          <p:xfrm>
            <a:off x="4544828" y="5873423"/>
            <a:ext cx="914400" cy="771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17" name="Worksheet" showAsIcon="1" r:id="rId14" imgW="914400" imgH="771480" progId="Excel.Sheet.12">
                    <p:embed/>
                  </p:oleObj>
                </mc:Choice>
                <mc:Fallback>
                  <p:oleObj name="Worksheet" showAsIcon="1" r:id="rId14" imgW="914400" imgH="771480" progId="Excel.Shee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544828" y="5873423"/>
                          <a:ext cx="914400" cy="7715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8599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71459" y="1091252"/>
            <a:ext cx="3931920" cy="1828800"/>
            <a:chOff x="271459" y="1091252"/>
            <a:chExt cx="3931920" cy="1828800"/>
          </a:xfrm>
        </p:grpSpPr>
        <p:grpSp>
          <p:nvGrpSpPr>
            <p:cNvPr id="57" name="Group 56"/>
            <p:cNvGrpSpPr/>
            <p:nvPr/>
          </p:nvGrpSpPr>
          <p:grpSpPr>
            <a:xfrm>
              <a:off x="271459" y="1091252"/>
              <a:ext cx="3931920" cy="1828800"/>
              <a:chOff x="487680" y="1051560"/>
              <a:chExt cx="2601434" cy="5501640"/>
            </a:xfrm>
          </p:grpSpPr>
          <p:sp>
            <p:nvSpPr>
              <p:cNvPr id="58" name="Rounded Rectangle 57"/>
              <p:cNvSpPr/>
              <p:nvPr/>
            </p:nvSpPr>
            <p:spPr>
              <a:xfrm>
                <a:off x="487680" y="1051560"/>
                <a:ext cx="2601434" cy="5501640"/>
              </a:xfrm>
              <a:prstGeom prst="roundRect">
                <a:avLst>
                  <a:gd name="adj" fmla="val 13273"/>
                </a:avLst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2C3E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532146" y="1124663"/>
                <a:ext cx="251250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დაგეგმვის ეტაპი</a:t>
                </a:r>
                <a:endPara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grpSp>
          <p:nvGrpSpPr>
            <p:cNvPr id="61" name="Group 60"/>
            <p:cNvGrpSpPr/>
            <p:nvPr/>
          </p:nvGrpSpPr>
          <p:grpSpPr>
            <a:xfrm>
              <a:off x="354154" y="1711333"/>
              <a:ext cx="3755881" cy="457200"/>
              <a:chOff x="0" y="354707"/>
              <a:chExt cx="3882740" cy="334789"/>
            </a:xfrm>
          </p:grpSpPr>
          <p:sp>
            <p:nvSpPr>
              <p:cNvPr id="62" name="Rounded Rectangle 61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3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სექტორული სტრატეგია</a:t>
                </a:r>
                <a:endParaRPr lang="en-US" sz="1600" b="1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335101" y="2320937"/>
              <a:ext cx="3774932" cy="457200"/>
              <a:chOff x="0" y="354707"/>
              <a:chExt cx="3882740" cy="334789"/>
            </a:xfrm>
          </p:grpSpPr>
          <p:sp>
            <p:nvSpPr>
              <p:cNvPr id="65" name="Rounded Rectangle 64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6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საჯარო კონსულტაციების ანგარიში</a:t>
                </a:r>
                <a:endParaRPr lang="en-US" sz="1600" b="1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4838704" y="1100776"/>
            <a:ext cx="4023360" cy="1828800"/>
            <a:chOff x="4838704" y="1100776"/>
            <a:chExt cx="4023360" cy="1828800"/>
          </a:xfrm>
        </p:grpSpPr>
        <p:grpSp>
          <p:nvGrpSpPr>
            <p:cNvPr id="73" name="Group 72"/>
            <p:cNvGrpSpPr/>
            <p:nvPr/>
          </p:nvGrpSpPr>
          <p:grpSpPr>
            <a:xfrm>
              <a:off x="4838704" y="1100776"/>
              <a:ext cx="4023360" cy="1828800"/>
              <a:chOff x="487680" y="1051560"/>
              <a:chExt cx="2601434" cy="5501640"/>
            </a:xfrm>
          </p:grpSpPr>
          <p:sp>
            <p:nvSpPr>
              <p:cNvPr id="74" name="Rounded Rectangle 73"/>
              <p:cNvSpPr/>
              <p:nvPr/>
            </p:nvSpPr>
            <p:spPr>
              <a:xfrm>
                <a:off x="487680" y="1051560"/>
                <a:ext cx="2601434" cy="5501640"/>
              </a:xfrm>
              <a:prstGeom prst="roundRect">
                <a:avLst>
                  <a:gd name="adj" fmla="val 13273"/>
                </a:avLst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2C3E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532146" y="1124663"/>
                <a:ext cx="2512501" cy="412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მონიტორინგის ეტაპი</a:t>
                </a:r>
                <a:endPara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grpSp>
          <p:nvGrpSpPr>
            <p:cNvPr id="77" name="Group 76"/>
            <p:cNvGrpSpPr/>
            <p:nvPr/>
          </p:nvGrpSpPr>
          <p:grpSpPr>
            <a:xfrm>
              <a:off x="5107136" y="1692281"/>
              <a:ext cx="3657600" cy="457200"/>
              <a:chOff x="0" y="354707"/>
              <a:chExt cx="3882740" cy="334789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9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მონიტორინგის </a:t>
                </a:r>
                <a:r>
                  <a:rPr lang="ka-GE" sz="16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პროგრესანგარიში</a:t>
                </a:r>
                <a:endParaRPr lang="en-US" sz="1600" b="1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5116662" y="2201868"/>
              <a:ext cx="3622532" cy="457200"/>
              <a:chOff x="0" y="354707"/>
              <a:chExt cx="3882740" cy="334789"/>
            </a:xfrm>
          </p:grpSpPr>
          <p:sp>
            <p:nvSpPr>
              <p:cNvPr id="39" name="Rounded Rectangle 38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0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მონიტორინგის წლიური ანგარიში</a:t>
                </a:r>
                <a:endParaRPr lang="en-US" sz="1600" b="1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2833691" y="3353436"/>
            <a:ext cx="3876672" cy="1729735"/>
            <a:chOff x="2833691" y="3353436"/>
            <a:chExt cx="3876672" cy="1729735"/>
          </a:xfrm>
        </p:grpSpPr>
        <p:grpSp>
          <p:nvGrpSpPr>
            <p:cNvPr id="83" name="Group 82"/>
            <p:cNvGrpSpPr/>
            <p:nvPr/>
          </p:nvGrpSpPr>
          <p:grpSpPr>
            <a:xfrm>
              <a:off x="2833691" y="3353436"/>
              <a:ext cx="3876672" cy="1729735"/>
              <a:chOff x="487680" y="1051560"/>
              <a:chExt cx="2601434" cy="5501640"/>
            </a:xfrm>
          </p:grpSpPr>
          <p:sp>
            <p:nvSpPr>
              <p:cNvPr id="84" name="Rounded Rectangle 83"/>
              <p:cNvSpPr/>
              <p:nvPr/>
            </p:nvSpPr>
            <p:spPr>
              <a:xfrm>
                <a:off x="487680" y="1051560"/>
                <a:ext cx="2601434" cy="5501640"/>
              </a:xfrm>
              <a:prstGeom prst="roundRect">
                <a:avLst>
                  <a:gd name="adj" fmla="val 13273"/>
                </a:avLst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2C3E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32146" y="1124662"/>
                <a:ext cx="2512501" cy="1284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შეფასების ეტაპი</a:t>
                </a:r>
                <a:endPara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2944958" y="3773492"/>
              <a:ext cx="3508230" cy="457200"/>
              <a:chOff x="0" y="354707"/>
              <a:chExt cx="3882740" cy="334789"/>
            </a:xfrm>
          </p:grpSpPr>
          <p:sp>
            <p:nvSpPr>
              <p:cNvPr id="87" name="Rounded Rectangle 86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88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შუალედური შეფასების ანგარიში </a:t>
                </a:r>
              </a:p>
              <a:p>
                <a:pPr lvl="0" algn="l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300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2968770" y="4368805"/>
              <a:ext cx="3484418" cy="457200"/>
              <a:chOff x="0" y="354707"/>
              <a:chExt cx="3882740" cy="334789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0" y="354707"/>
                <a:ext cx="3882740" cy="334789"/>
              </a:xfrm>
              <a:prstGeom prst="roundRect">
                <a:avLst/>
              </a:prstGeom>
              <a:solidFill>
                <a:schemeClr val="bg1">
                  <a:lumMod val="85000"/>
                  <a:alpha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3" name="Rounded Rectangle 4"/>
              <p:cNvSpPr/>
              <p:nvPr/>
            </p:nvSpPr>
            <p:spPr>
              <a:xfrm>
                <a:off x="16343" y="371050"/>
                <a:ext cx="3850054" cy="30210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9530" tIns="49530" rIns="49530" bIns="49530" numCol="1" spcCol="1270" anchor="ctr" anchorCtr="0">
                <a:noAutofit/>
              </a:bodyPr>
              <a:lstStyle/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a-GE" sz="13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dirty="0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საბოლოო შეფასების ანგარიში </a:t>
                </a:r>
              </a:p>
              <a:p>
                <a:pPr lvl="0" algn="l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300" kern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</p:grpSp>
      </p:grpSp>
      <p:sp>
        <p:nvSpPr>
          <p:cNvPr id="35" name="Rectangle 34"/>
          <p:cNvSpPr/>
          <p:nvPr/>
        </p:nvSpPr>
        <p:spPr>
          <a:xfrm>
            <a:off x="123825" y="129380"/>
            <a:ext cx="54072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 err="1">
                <a:solidFill>
                  <a:schemeClr val="bg1"/>
                </a:solidFill>
                <a:latin typeface="BPG Nino Mtavruli" panose="02000506000000020004" pitchFamily="2" charset="0"/>
              </a:rPr>
              <a:t>სექ</a:t>
            </a:r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. სტრატეგიის ნარატიული დოკუმენტები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65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3683144" y="919168"/>
            <a:ext cx="5156055" cy="457200"/>
            <a:chOff x="0" y="354707"/>
            <a:chExt cx="3882740" cy="334789"/>
          </a:xfrm>
        </p:grpSpPr>
        <p:sp>
          <p:nvSpPr>
            <p:cNvPr id="44" name="Rounded Rectangle 43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F89CA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Super Admin -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სისტემის ადმინისტრატორი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697431" y="2033589"/>
            <a:ext cx="5156055" cy="457200"/>
            <a:chOff x="0" y="354707"/>
            <a:chExt cx="3882740" cy="334789"/>
          </a:xfrm>
        </p:grpSpPr>
        <p:sp>
          <p:nvSpPr>
            <p:cNvPr id="47" name="Rounded Rectangle 46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E9F8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S-LO -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სამდივნოს </a:t>
              </a:r>
              <a:r>
                <a:rPr lang="ka-GE" b="1" dirty="0" err="1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ლიდ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 ოფიცერი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692669" y="2557464"/>
            <a:ext cx="5156055" cy="457200"/>
            <a:chOff x="0" y="354707"/>
            <a:chExt cx="3882740" cy="334789"/>
          </a:xfrm>
        </p:grpSpPr>
        <p:sp>
          <p:nvSpPr>
            <p:cNvPr id="50" name="Rounded Rectangle 49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E9F8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S-RO -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სამდივნოს ანგარიშგების ოფიცერი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683142" y="3162299"/>
            <a:ext cx="5156055" cy="457200"/>
            <a:chOff x="0" y="354707"/>
            <a:chExt cx="3882740" cy="334789"/>
          </a:xfrm>
        </p:grpSpPr>
        <p:sp>
          <p:nvSpPr>
            <p:cNvPr id="53" name="Rounded Rectangle 52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2C3E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I-CO - 1-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ელი დონის კოორდინატორი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678379" y="3671887"/>
            <a:ext cx="5156055" cy="457200"/>
            <a:chOff x="0" y="354707"/>
            <a:chExt cx="3882740" cy="334789"/>
          </a:xfrm>
        </p:grpSpPr>
        <p:sp>
          <p:nvSpPr>
            <p:cNvPr id="56" name="Rounded Rectangle 55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2C3E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7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I-LO - 1-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ელი დონის </a:t>
              </a:r>
              <a:r>
                <a:rPr lang="ka-GE" b="1" dirty="0" err="1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ლიდ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 ოფიცერი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673617" y="4181474"/>
            <a:ext cx="5156055" cy="457200"/>
            <a:chOff x="0" y="354707"/>
            <a:chExt cx="3882740" cy="334789"/>
          </a:xfrm>
        </p:grpSpPr>
        <p:sp>
          <p:nvSpPr>
            <p:cNvPr id="59" name="Rounded Rectangle 58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2C3E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I-RO - 1-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ელი დონის ანგარიშგების ოფიცერი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664094" y="4772032"/>
            <a:ext cx="5156055" cy="457200"/>
            <a:chOff x="0" y="354707"/>
            <a:chExt cx="3882740" cy="334789"/>
          </a:xfrm>
        </p:grpSpPr>
        <p:sp>
          <p:nvSpPr>
            <p:cNvPr id="62" name="Rounded Rectangle 61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II-CO -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მე-2 დონის კოორდინატორი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659331" y="5281620"/>
            <a:ext cx="5156055" cy="457200"/>
            <a:chOff x="0" y="354707"/>
            <a:chExt cx="3882740" cy="334789"/>
          </a:xfrm>
        </p:grpSpPr>
        <p:sp>
          <p:nvSpPr>
            <p:cNvPr id="65" name="Rounded Rectangle 64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II-LO -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მე-2 დონის </a:t>
              </a:r>
              <a:r>
                <a:rPr lang="ka-GE" b="1" dirty="0" err="1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ლიდ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 ოფიცერი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640281" y="5805495"/>
            <a:ext cx="5156055" cy="457200"/>
            <a:chOff x="0" y="354707"/>
            <a:chExt cx="3882740" cy="334789"/>
          </a:xfrm>
        </p:grpSpPr>
        <p:sp>
          <p:nvSpPr>
            <p:cNvPr id="68" name="Rounded Rectangle 67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9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II-RO -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მე-2 დონის ანგარიშგების ოფიცერი</a:t>
              </a:r>
              <a:endParaRPr lang="en-US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92244" y="928692"/>
            <a:ext cx="3251057" cy="457200"/>
            <a:chOff x="0" y="354707"/>
            <a:chExt cx="3882740" cy="334789"/>
          </a:xfrm>
        </p:grpSpPr>
        <p:sp>
          <p:nvSpPr>
            <p:cNvPr id="71" name="Rounded Rectangle 70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F89CA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2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სისტემის ადმინისტრაცია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273182" y="1509716"/>
            <a:ext cx="3251057" cy="1514472"/>
            <a:chOff x="0" y="354707"/>
            <a:chExt cx="3882740" cy="334789"/>
          </a:xfrm>
        </p:grpSpPr>
        <p:sp>
          <p:nvSpPr>
            <p:cNvPr id="74" name="Rounded Rectangle 73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E9F8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5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სამდივნო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68409" y="3148024"/>
            <a:ext cx="3251057" cy="1485896"/>
            <a:chOff x="0" y="354707"/>
            <a:chExt cx="3882740" cy="334789"/>
          </a:xfrm>
        </p:grpSpPr>
        <p:sp>
          <p:nvSpPr>
            <p:cNvPr id="77" name="Rounded Rectangle 76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2C3E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8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I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დონის უწყება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249370" y="4757749"/>
            <a:ext cx="3251057" cy="1485896"/>
            <a:chOff x="0" y="354707"/>
            <a:chExt cx="3882740" cy="334789"/>
          </a:xfrm>
        </p:grpSpPr>
        <p:sp>
          <p:nvSpPr>
            <p:cNvPr id="80" name="Rounded Rectangle 79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1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II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დონის უწყება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699724" y="1524001"/>
            <a:ext cx="5158525" cy="457200"/>
            <a:chOff x="3814024" y="2000251"/>
            <a:chExt cx="5158525" cy="457200"/>
          </a:xfrm>
        </p:grpSpPr>
        <p:sp>
          <p:nvSpPr>
            <p:cNvPr id="32" name="Rounded Rectangle 31"/>
            <p:cNvSpPr/>
            <p:nvPr/>
          </p:nvSpPr>
          <p:spPr>
            <a:xfrm>
              <a:off x="3816494" y="2000251"/>
              <a:ext cx="5156055" cy="457200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0E9F8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" name="Rectangle 1"/>
            <p:cNvSpPr/>
            <p:nvPr/>
          </p:nvSpPr>
          <p:spPr>
            <a:xfrm>
              <a:off x="3814024" y="2058034"/>
              <a:ext cx="4059125" cy="341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S-CO -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სამდივნოს კოორდინატორი</a:t>
              </a:r>
            </a:p>
          </p:txBody>
        </p:sp>
      </p:grpSp>
      <p:sp>
        <p:nvSpPr>
          <p:cNvPr id="82" name="Rectangle 81"/>
          <p:cNvSpPr/>
          <p:nvPr/>
        </p:nvSpPr>
        <p:spPr>
          <a:xfrm>
            <a:off x="123825" y="129380"/>
            <a:ext cx="32672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სისტემის მომხმარებლები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02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/>
          <p:cNvCxnSpPr/>
          <p:nvPr/>
        </p:nvCxnSpPr>
        <p:spPr>
          <a:xfrm flipH="1">
            <a:off x="9216567" y="4382862"/>
            <a:ext cx="935479" cy="7981"/>
          </a:xfrm>
          <a:prstGeom prst="straightConnector1">
            <a:avLst/>
          </a:prstGeom>
          <a:ln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123825" y="129380"/>
            <a:ext cx="4325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მომხმარებლების დაქვემდებარება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1418" y="606352"/>
            <a:ext cx="8932946" cy="2040319"/>
            <a:chOff x="2376495" y="1394463"/>
            <a:chExt cx="2194560" cy="5394960"/>
          </a:xfrm>
        </p:grpSpPr>
        <p:sp>
          <p:nvSpPr>
            <p:cNvPr id="31" name="Rounded Rectangle 30"/>
            <p:cNvSpPr/>
            <p:nvPr/>
          </p:nvSpPr>
          <p:spPr>
            <a:xfrm>
              <a:off x="2376495" y="1394463"/>
              <a:ext cx="2194560" cy="5394960"/>
            </a:xfrm>
            <a:prstGeom prst="roundRect">
              <a:avLst>
                <a:gd name="adj" fmla="val 13273"/>
              </a:avLst>
            </a:prstGeom>
            <a:solidFill>
              <a:schemeClr val="bg1">
                <a:lumMod val="95000"/>
              </a:schemeClr>
            </a:solidFill>
            <a:ln w="28575">
              <a:solidFill>
                <a:srgbClr val="0E9F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414006" y="1466149"/>
              <a:ext cx="2119536" cy="10048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სამდივნო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2731054" y="1678384"/>
              <a:ext cx="1720472" cy="36662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ka-GE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(მაკოორდინირებელი უწყების (</a:t>
              </a:r>
              <a:r>
                <a:rPr lang="en-US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I/II </a:t>
              </a:r>
              <a:r>
                <a:rPr lang="ka-GE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დონე) დეპარტამენტი/სამმართველო)</a:t>
              </a:r>
              <a:r>
                <a:rPr lang="ka-GE" sz="1200" dirty="0"/>
                <a:t> </a:t>
              </a:r>
              <a:endParaRPr lang="en-US" sz="12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grpSp>
        <p:nvGrpSpPr>
          <p:cNvPr id="398" name="Group 397"/>
          <p:cNvGrpSpPr/>
          <p:nvPr/>
        </p:nvGrpSpPr>
        <p:grpSpPr>
          <a:xfrm>
            <a:off x="3100606" y="1206948"/>
            <a:ext cx="1111255" cy="655883"/>
            <a:chOff x="2498018" y="4834801"/>
            <a:chExt cx="1322127" cy="737332"/>
          </a:xfrm>
        </p:grpSpPr>
        <p:sp>
          <p:nvSpPr>
            <p:cNvPr id="399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400" name="Group 399"/>
            <p:cNvGrpSpPr/>
            <p:nvPr/>
          </p:nvGrpSpPr>
          <p:grpSpPr>
            <a:xfrm>
              <a:off x="2622542" y="4834801"/>
              <a:ext cx="1197603" cy="677194"/>
              <a:chOff x="2622542" y="4834801"/>
              <a:chExt cx="1197603" cy="677194"/>
            </a:xfrm>
          </p:grpSpPr>
          <p:sp>
            <p:nvSpPr>
              <p:cNvPr id="401" name="TextBox 400"/>
              <p:cNvSpPr txBox="1"/>
              <p:nvPr/>
            </p:nvSpPr>
            <p:spPr>
              <a:xfrm>
                <a:off x="3318858" y="4834801"/>
                <a:ext cx="501287" cy="311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S-LO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402" name="Group 401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403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404" name="Round Same Side Corner Rectangle 403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405" name="Oval 404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406" name="Isosceles Triangle 405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grpSp>
        <p:nvGrpSpPr>
          <p:cNvPr id="74" name="Group 73"/>
          <p:cNvGrpSpPr/>
          <p:nvPr/>
        </p:nvGrpSpPr>
        <p:grpSpPr>
          <a:xfrm>
            <a:off x="184300" y="1225703"/>
            <a:ext cx="7617528" cy="1089518"/>
            <a:chOff x="184300" y="1225703"/>
            <a:chExt cx="7617528" cy="1089518"/>
          </a:xfrm>
        </p:grpSpPr>
        <p:grpSp>
          <p:nvGrpSpPr>
            <p:cNvPr id="67" name="Group 66"/>
            <p:cNvGrpSpPr/>
            <p:nvPr/>
          </p:nvGrpSpPr>
          <p:grpSpPr>
            <a:xfrm>
              <a:off x="184300" y="1225703"/>
              <a:ext cx="1756872" cy="1089518"/>
              <a:chOff x="184300" y="1225703"/>
              <a:chExt cx="1756872" cy="1089518"/>
            </a:xfrm>
          </p:grpSpPr>
          <p:sp>
            <p:nvSpPr>
              <p:cNvPr id="393" name="TextBox 392"/>
              <p:cNvSpPr txBox="1"/>
              <p:nvPr/>
            </p:nvSpPr>
            <p:spPr>
              <a:xfrm>
                <a:off x="1385248" y="1255151"/>
                <a:ext cx="55592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S-CO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66" name="Group 65"/>
              <p:cNvGrpSpPr/>
              <p:nvPr/>
            </p:nvGrpSpPr>
            <p:grpSpPr>
              <a:xfrm>
                <a:off x="184300" y="1225703"/>
                <a:ext cx="1256196" cy="1089518"/>
                <a:chOff x="184300" y="1225703"/>
                <a:chExt cx="1256196" cy="1089518"/>
              </a:xfrm>
            </p:grpSpPr>
            <p:grpSp>
              <p:nvGrpSpPr>
                <p:cNvPr id="61" name="Group 60"/>
                <p:cNvGrpSpPr/>
                <p:nvPr/>
              </p:nvGrpSpPr>
              <p:grpSpPr>
                <a:xfrm>
                  <a:off x="184300" y="1225703"/>
                  <a:ext cx="1256196" cy="1089518"/>
                  <a:chOff x="184300" y="1225703"/>
                  <a:chExt cx="1256196" cy="1089518"/>
                </a:xfrm>
              </p:grpSpPr>
              <p:sp>
                <p:nvSpPr>
                  <p:cNvPr id="39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84300" y="1225703"/>
                    <a:ext cx="1256196" cy="108951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5875" cap="flat">
                    <a:noFill/>
                    <a:prstDash val="solid"/>
                    <a:miter lim="800000"/>
                    <a:headEnd/>
                    <a:tailEnd/>
                  </a:ln>
                  <a:effectLst>
                    <a:outerShdw blurRad="50800" dist="38100" dir="5400000" algn="t" rotWithShape="0">
                      <a:prstClr val="black">
                        <a:alpha val="46000"/>
                      </a:prst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accent5">
                          <a:lumMod val="50000"/>
                        </a:schemeClr>
                      </a:solidFill>
                    </a:endParaRPr>
                  </a:p>
                </p:txBody>
              </p:sp>
              <p:sp>
                <p:nvSpPr>
                  <p:cNvPr id="392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322707" y="1335595"/>
                    <a:ext cx="1008183" cy="874757"/>
                  </a:xfrm>
                  <a:prstGeom prst="ellipse">
                    <a:avLst/>
                  </a:prstGeom>
                  <a:solidFill>
                    <a:schemeClr val="tx2"/>
                  </a:solidFill>
                  <a:ln w="15875" cap="flat">
                    <a:noFill/>
                    <a:prstDash val="solid"/>
                    <a:miter lim="800000"/>
                    <a:headEnd/>
                    <a:tailEnd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>
                      <a:solidFill>
                        <a:schemeClr val="accent5">
                          <a:lumMod val="50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394" name="Group 393"/>
                <p:cNvGrpSpPr/>
                <p:nvPr/>
              </p:nvGrpSpPr>
              <p:grpSpPr>
                <a:xfrm>
                  <a:off x="650757" y="1602924"/>
                  <a:ext cx="323281" cy="376019"/>
                  <a:chOff x="2358227" y="207664"/>
                  <a:chExt cx="420230" cy="564459"/>
                </a:xfrm>
                <a:solidFill>
                  <a:schemeClr val="tx2"/>
                </a:solidFill>
              </p:grpSpPr>
              <p:sp>
                <p:nvSpPr>
                  <p:cNvPr id="395" name="Round Same Side Corner Rectangle 394"/>
                  <p:cNvSpPr/>
                  <p:nvPr/>
                </p:nvSpPr>
                <p:spPr>
                  <a:xfrm>
                    <a:off x="2358227" y="455234"/>
                    <a:ext cx="420230" cy="316889"/>
                  </a:xfrm>
                  <a:prstGeom prst="round2SameRect">
                    <a:avLst/>
                  </a:prstGeom>
                  <a:grpFill/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96" name="Oval 395"/>
                  <p:cNvSpPr/>
                  <p:nvPr/>
                </p:nvSpPr>
                <p:spPr>
                  <a:xfrm>
                    <a:off x="2437022" y="207664"/>
                    <a:ext cx="262643" cy="264075"/>
                  </a:xfrm>
                  <a:prstGeom prst="ellipse">
                    <a:avLst/>
                  </a:prstGeom>
                  <a:grpFill/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97" name="Isosceles Triangle 396"/>
                  <p:cNvSpPr/>
                  <p:nvPr/>
                </p:nvSpPr>
                <p:spPr>
                  <a:xfrm flipV="1">
                    <a:off x="2515294" y="460697"/>
                    <a:ext cx="106101" cy="137252"/>
                  </a:xfrm>
                  <a:prstGeom prst="triangle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175">
                    <a:solidFill>
                      <a:schemeClr val="bg1">
                        <a:lumMod val="9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cxnSp>
          <p:nvCxnSpPr>
            <p:cNvPr id="407" name="Straight Connector 406"/>
            <p:cNvCxnSpPr/>
            <p:nvPr/>
          </p:nvCxnSpPr>
          <p:spPr>
            <a:xfrm>
              <a:off x="1583908" y="1875230"/>
              <a:ext cx="6217920" cy="0"/>
            </a:xfrm>
            <a:prstGeom prst="line">
              <a:avLst/>
            </a:prstGeom>
            <a:ln w="22225">
              <a:solidFill>
                <a:srgbClr val="4454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8" name="Group 407"/>
          <p:cNvGrpSpPr/>
          <p:nvPr/>
        </p:nvGrpSpPr>
        <p:grpSpPr>
          <a:xfrm>
            <a:off x="3498398" y="1890226"/>
            <a:ext cx="425008" cy="377629"/>
            <a:chOff x="4187804" y="2339687"/>
            <a:chExt cx="425008" cy="523011"/>
          </a:xfrm>
        </p:grpSpPr>
        <p:cxnSp>
          <p:nvCxnSpPr>
            <p:cNvPr id="409" name="Straight Connector 408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0" name="Straight Connector 409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1" name="Group 410"/>
          <p:cNvGrpSpPr/>
          <p:nvPr/>
        </p:nvGrpSpPr>
        <p:grpSpPr>
          <a:xfrm>
            <a:off x="847401" y="2160215"/>
            <a:ext cx="3126310" cy="240663"/>
            <a:chOff x="4187804" y="2339687"/>
            <a:chExt cx="425008" cy="523011"/>
          </a:xfrm>
        </p:grpSpPr>
        <p:cxnSp>
          <p:nvCxnSpPr>
            <p:cNvPr id="412" name="Straight Connector 411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Connector 412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4" name="Group 413"/>
          <p:cNvGrpSpPr/>
          <p:nvPr/>
        </p:nvGrpSpPr>
        <p:grpSpPr>
          <a:xfrm>
            <a:off x="5800693" y="1890227"/>
            <a:ext cx="425008" cy="385253"/>
            <a:chOff x="4187804" y="2339687"/>
            <a:chExt cx="425008" cy="523011"/>
          </a:xfrm>
        </p:grpSpPr>
        <p:cxnSp>
          <p:nvCxnSpPr>
            <p:cNvPr id="415" name="Straight Connector 414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7" name="Group 416"/>
          <p:cNvGrpSpPr/>
          <p:nvPr/>
        </p:nvGrpSpPr>
        <p:grpSpPr>
          <a:xfrm rot="16200000">
            <a:off x="5092083" y="1670681"/>
            <a:ext cx="382520" cy="791617"/>
            <a:chOff x="4187804" y="2339687"/>
            <a:chExt cx="425008" cy="523011"/>
          </a:xfrm>
        </p:grpSpPr>
        <p:cxnSp>
          <p:nvCxnSpPr>
            <p:cNvPr id="418" name="Straight Connector 417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826800" y="1103289"/>
            <a:ext cx="5029199" cy="275752"/>
            <a:chOff x="826800" y="1077416"/>
            <a:chExt cx="5029199" cy="388709"/>
          </a:xfrm>
        </p:grpSpPr>
        <p:grpSp>
          <p:nvGrpSpPr>
            <p:cNvPr id="420" name="Group 419"/>
            <p:cNvGrpSpPr/>
            <p:nvPr/>
          </p:nvGrpSpPr>
          <p:grpSpPr>
            <a:xfrm>
              <a:off x="826800" y="1085856"/>
              <a:ext cx="5029199" cy="380269"/>
              <a:chOff x="1063696" y="1203827"/>
              <a:chExt cx="2886988" cy="265472"/>
            </a:xfrm>
          </p:grpSpPr>
          <p:cxnSp>
            <p:nvCxnSpPr>
              <p:cNvPr id="421" name="Straight Connector 420"/>
              <p:cNvCxnSpPr/>
              <p:nvPr/>
            </p:nvCxnSpPr>
            <p:spPr>
              <a:xfrm>
                <a:off x="1063696" y="1203827"/>
                <a:ext cx="2886988" cy="0"/>
              </a:xfrm>
              <a:prstGeom prst="line">
                <a:avLst/>
              </a:prstGeom>
              <a:ln w="22225">
                <a:solidFill>
                  <a:srgbClr val="0E9F8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flipH="1">
                <a:off x="1072027" y="1213957"/>
                <a:ext cx="1" cy="255342"/>
              </a:xfrm>
              <a:prstGeom prst="line">
                <a:avLst/>
              </a:prstGeom>
              <a:ln w="22225">
                <a:solidFill>
                  <a:srgbClr val="0E9F8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3" name="Straight Connector 422"/>
            <p:cNvCxnSpPr/>
            <p:nvPr/>
          </p:nvCxnSpPr>
          <p:spPr>
            <a:xfrm flipV="1">
              <a:off x="3535784" y="1086250"/>
              <a:ext cx="0" cy="27432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Straight Connector 423"/>
            <p:cNvCxnSpPr/>
            <p:nvPr/>
          </p:nvCxnSpPr>
          <p:spPr>
            <a:xfrm flipV="1">
              <a:off x="5853024" y="1077416"/>
              <a:ext cx="0" cy="27432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5" name="Group 424"/>
          <p:cNvGrpSpPr/>
          <p:nvPr/>
        </p:nvGrpSpPr>
        <p:grpSpPr>
          <a:xfrm>
            <a:off x="5435445" y="1185751"/>
            <a:ext cx="1111255" cy="655883"/>
            <a:chOff x="2498018" y="4834801"/>
            <a:chExt cx="1322127" cy="737332"/>
          </a:xfrm>
        </p:grpSpPr>
        <p:sp>
          <p:nvSpPr>
            <p:cNvPr id="426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427" name="Group 426"/>
            <p:cNvGrpSpPr/>
            <p:nvPr/>
          </p:nvGrpSpPr>
          <p:grpSpPr>
            <a:xfrm>
              <a:off x="2622542" y="4834801"/>
              <a:ext cx="1197603" cy="677194"/>
              <a:chOff x="2622542" y="4834801"/>
              <a:chExt cx="1197603" cy="677194"/>
            </a:xfrm>
          </p:grpSpPr>
          <p:sp>
            <p:nvSpPr>
              <p:cNvPr id="428" name="TextBox 427"/>
              <p:cNvSpPr txBox="1"/>
              <p:nvPr/>
            </p:nvSpPr>
            <p:spPr>
              <a:xfrm>
                <a:off x="3318858" y="4834801"/>
                <a:ext cx="501287" cy="311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S-LO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429" name="Group 428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430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431" name="Round Same Side Corner Rectangle 430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432" name="Oval 431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433" name="Isosceles Triangle 432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grpSp>
        <p:nvGrpSpPr>
          <p:cNvPr id="434" name="Group 433"/>
          <p:cNvGrpSpPr/>
          <p:nvPr/>
        </p:nvGrpSpPr>
        <p:grpSpPr>
          <a:xfrm>
            <a:off x="4025638" y="1875622"/>
            <a:ext cx="1141325" cy="655883"/>
            <a:chOff x="2498018" y="4834801"/>
            <a:chExt cx="1357905" cy="737332"/>
          </a:xfrm>
        </p:grpSpPr>
        <p:sp>
          <p:nvSpPr>
            <p:cNvPr id="435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436" name="Group 435"/>
            <p:cNvGrpSpPr/>
            <p:nvPr/>
          </p:nvGrpSpPr>
          <p:grpSpPr>
            <a:xfrm>
              <a:off x="2622542" y="4834801"/>
              <a:ext cx="1233381" cy="677194"/>
              <a:chOff x="2622542" y="4834801"/>
              <a:chExt cx="1233381" cy="677194"/>
            </a:xfrm>
          </p:grpSpPr>
          <p:sp>
            <p:nvSpPr>
              <p:cNvPr id="437" name="TextBox 436"/>
              <p:cNvSpPr txBox="1"/>
              <p:nvPr/>
            </p:nvSpPr>
            <p:spPr>
              <a:xfrm>
                <a:off x="3318857" y="4834801"/>
                <a:ext cx="537066" cy="311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S-RO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438" name="Group 437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439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440" name="Round Same Side Corner Rectangle 439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441" name="Oval 440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442" name="Isosceles Triangle 441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grpSp>
        <p:nvGrpSpPr>
          <p:cNvPr id="443" name="Group 442"/>
          <p:cNvGrpSpPr/>
          <p:nvPr/>
        </p:nvGrpSpPr>
        <p:grpSpPr>
          <a:xfrm>
            <a:off x="6296527" y="1899346"/>
            <a:ext cx="1141325" cy="655883"/>
            <a:chOff x="2498018" y="4834801"/>
            <a:chExt cx="1357904" cy="737332"/>
          </a:xfrm>
        </p:grpSpPr>
        <p:sp>
          <p:nvSpPr>
            <p:cNvPr id="444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445" name="Group 444"/>
            <p:cNvGrpSpPr/>
            <p:nvPr/>
          </p:nvGrpSpPr>
          <p:grpSpPr>
            <a:xfrm>
              <a:off x="2622542" y="4834801"/>
              <a:ext cx="1233380" cy="677194"/>
              <a:chOff x="2622542" y="4834801"/>
              <a:chExt cx="1233380" cy="677194"/>
            </a:xfrm>
          </p:grpSpPr>
          <p:sp>
            <p:nvSpPr>
              <p:cNvPr id="446" name="TextBox 445"/>
              <p:cNvSpPr txBox="1"/>
              <p:nvPr/>
            </p:nvSpPr>
            <p:spPr>
              <a:xfrm>
                <a:off x="3318857" y="4834801"/>
                <a:ext cx="537065" cy="311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S-RO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447" name="Group 446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448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449" name="Round Same Side Corner Rectangle 448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450" name="Oval 449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451" name="Isosceles Triangle 450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cxnSp>
        <p:nvCxnSpPr>
          <p:cNvPr id="452" name="Straight Arrow Connector 451"/>
          <p:cNvCxnSpPr/>
          <p:nvPr/>
        </p:nvCxnSpPr>
        <p:spPr>
          <a:xfrm flipH="1">
            <a:off x="8955315" y="6681136"/>
            <a:ext cx="935479" cy="7981"/>
          </a:xfrm>
          <a:prstGeom prst="straightConnector1">
            <a:avLst/>
          </a:prstGeom>
          <a:ln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8" name="Group 647"/>
          <p:cNvGrpSpPr/>
          <p:nvPr/>
        </p:nvGrpSpPr>
        <p:grpSpPr>
          <a:xfrm>
            <a:off x="104870" y="2690482"/>
            <a:ext cx="9401235" cy="2040319"/>
            <a:chOff x="2376495" y="1394463"/>
            <a:chExt cx="2309603" cy="5394960"/>
          </a:xfrm>
        </p:grpSpPr>
        <p:sp>
          <p:nvSpPr>
            <p:cNvPr id="649" name="Rounded Rectangle 648"/>
            <p:cNvSpPr/>
            <p:nvPr/>
          </p:nvSpPr>
          <p:spPr>
            <a:xfrm>
              <a:off x="2376495" y="1394463"/>
              <a:ext cx="2194560" cy="5394960"/>
            </a:xfrm>
            <a:prstGeom prst="roundRect">
              <a:avLst>
                <a:gd name="adj" fmla="val 13273"/>
              </a:avLst>
            </a:prstGeom>
            <a:solidFill>
              <a:schemeClr val="bg1">
                <a:lumMod val="95000"/>
              </a:schemeClr>
            </a:solidFill>
            <a:ln w="28575">
              <a:solidFill>
                <a:srgbClr val="2C3E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0" name="Rectangle 649"/>
            <p:cNvSpPr/>
            <p:nvPr/>
          </p:nvSpPr>
          <p:spPr>
            <a:xfrm>
              <a:off x="2535239" y="1466149"/>
              <a:ext cx="2119536" cy="10048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I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დონის უწყება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  <p:sp>
          <p:nvSpPr>
            <p:cNvPr id="651" name="TextBox 650"/>
            <p:cNvSpPr txBox="1"/>
            <p:nvPr/>
          </p:nvSpPr>
          <p:spPr>
            <a:xfrm>
              <a:off x="2965626" y="1714707"/>
              <a:ext cx="1720472" cy="48828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(</a:t>
              </a:r>
              <a:r>
                <a:rPr lang="ka-GE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სამინისტროების</a:t>
              </a:r>
              <a:r>
                <a:rPr lang="en-US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 </a:t>
              </a:r>
              <a:r>
                <a:rPr lang="ka-GE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დეპარტამენტები/სამმართველოები</a:t>
              </a:r>
              <a:r>
                <a:rPr lang="en-US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)</a:t>
              </a:r>
            </a:p>
          </p:txBody>
        </p:sp>
      </p:grpSp>
      <p:grpSp>
        <p:nvGrpSpPr>
          <p:cNvPr id="659" name="Group 658"/>
          <p:cNvGrpSpPr/>
          <p:nvPr/>
        </p:nvGrpSpPr>
        <p:grpSpPr>
          <a:xfrm>
            <a:off x="3660104" y="3291078"/>
            <a:ext cx="1003634" cy="655883"/>
            <a:chOff x="2498018" y="4834801"/>
            <a:chExt cx="1194084" cy="737332"/>
          </a:xfrm>
        </p:grpSpPr>
        <p:sp>
          <p:nvSpPr>
            <p:cNvPr id="660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661" name="Group 660"/>
            <p:cNvGrpSpPr/>
            <p:nvPr/>
          </p:nvGrpSpPr>
          <p:grpSpPr>
            <a:xfrm>
              <a:off x="2622542" y="4834801"/>
              <a:ext cx="1069560" cy="677194"/>
              <a:chOff x="2622542" y="4834801"/>
              <a:chExt cx="1069560" cy="677194"/>
            </a:xfrm>
          </p:grpSpPr>
          <p:sp>
            <p:nvSpPr>
              <p:cNvPr id="662" name="TextBox 661"/>
              <p:cNvSpPr txBox="1"/>
              <p:nvPr/>
            </p:nvSpPr>
            <p:spPr>
              <a:xfrm>
                <a:off x="3318858" y="4834801"/>
                <a:ext cx="3732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I-LO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663" name="Group 662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664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665" name="Round Same Side Corner Rectangle 664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666" name="Oval 665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667" name="Isosceles Triangle 666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grpSp>
        <p:nvGrpSpPr>
          <p:cNvPr id="669" name="Group 668"/>
          <p:cNvGrpSpPr/>
          <p:nvPr/>
        </p:nvGrpSpPr>
        <p:grpSpPr>
          <a:xfrm>
            <a:off x="4057897" y="3974356"/>
            <a:ext cx="425008" cy="377629"/>
            <a:chOff x="4187804" y="2339687"/>
            <a:chExt cx="425008" cy="523011"/>
          </a:xfrm>
        </p:grpSpPr>
        <p:cxnSp>
          <p:nvCxnSpPr>
            <p:cNvPr id="670" name="Straight Connector 669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1" name="Straight Connector 670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2" name="Group 671"/>
          <p:cNvGrpSpPr/>
          <p:nvPr/>
        </p:nvGrpSpPr>
        <p:grpSpPr>
          <a:xfrm>
            <a:off x="1406900" y="4399219"/>
            <a:ext cx="3126310" cy="255146"/>
            <a:chOff x="4187804" y="2339687"/>
            <a:chExt cx="425008" cy="523011"/>
          </a:xfrm>
        </p:grpSpPr>
        <p:cxnSp>
          <p:nvCxnSpPr>
            <p:cNvPr id="673" name="Straight Connector 672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4" name="Straight Connector 673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5" name="Group 674"/>
          <p:cNvGrpSpPr/>
          <p:nvPr/>
        </p:nvGrpSpPr>
        <p:grpSpPr>
          <a:xfrm>
            <a:off x="6360192" y="3974357"/>
            <a:ext cx="425008" cy="385253"/>
            <a:chOff x="4187804" y="2339687"/>
            <a:chExt cx="425008" cy="523011"/>
          </a:xfrm>
        </p:grpSpPr>
        <p:cxnSp>
          <p:nvCxnSpPr>
            <p:cNvPr id="676" name="Straight Connector 675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7" name="Straight Connector 676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8" name="Group 677"/>
          <p:cNvGrpSpPr/>
          <p:nvPr/>
        </p:nvGrpSpPr>
        <p:grpSpPr>
          <a:xfrm rot="16200000">
            <a:off x="5651582" y="3754811"/>
            <a:ext cx="382520" cy="791617"/>
            <a:chOff x="4187804" y="2339687"/>
            <a:chExt cx="425008" cy="523011"/>
          </a:xfrm>
        </p:grpSpPr>
        <p:cxnSp>
          <p:nvCxnSpPr>
            <p:cNvPr id="679" name="Straight Connector 678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0" name="Straight Connector 679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1" name="Group 680"/>
          <p:cNvGrpSpPr/>
          <p:nvPr/>
        </p:nvGrpSpPr>
        <p:grpSpPr>
          <a:xfrm>
            <a:off x="1386299" y="3120744"/>
            <a:ext cx="5029199" cy="147028"/>
            <a:chOff x="826800" y="1077416"/>
            <a:chExt cx="5029199" cy="388709"/>
          </a:xfrm>
        </p:grpSpPr>
        <p:grpSp>
          <p:nvGrpSpPr>
            <p:cNvPr id="682" name="Group 681"/>
            <p:cNvGrpSpPr/>
            <p:nvPr/>
          </p:nvGrpSpPr>
          <p:grpSpPr>
            <a:xfrm>
              <a:off x="826800" y="1085856"/>
              <a:ext cx="5029199" cy="380269"/>
              <a:chOff x="1063696" y="1203827"/>
              <a:chExt cx="2886988" cy="265472"/>
            </a:xfrm>
          </p:grpSpPr>
          <p:cxnSp>
            <p:nvCxnSpPr>
              <p:cNvPr id="685" name="Straight Connector 684"/>
              <p:cNvCxnSpPr/>
              <p:nvPr/>
            </p:nvCxnSpPr>
            <p:spPr>
              <a:xfrm>
                <a:off x="1063696" y="1203827"/>
                <a:ext cx="2886988" cy="0"/>
              </a:xfrm>
              <a:prstGeom prst="line">
                <a:avLst/>
              </a:prstGeom>
              <a:ln w="22225">
                <a:solidFill>
                  <a:srgbClr val="0E9F8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6" name="Straight Connector 685"/>
              <p:cNvCxnSpPr/>
              <p:nvPr/>
            </p:nvCxnSpPr>
            <p:spPr>
              <a:xfrm flipH="1">
                <a:off x="1072027" y="1213957"/>
                <a:ext cx="1" cy="255342"/>
              </a:xfrm>
              <a:prstGeom prst="line">
                <a:avLst/>
              </a:prstGeom>
              <a:ln w="22225">
                <a:solidFill>
                  <a:srgbClr val="0E9F8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83" name="Straight Connector 682"/>
            <p:cNvCxnSpPr/>
            <p:nvPr/>
          </p:nvCxnSpPr>
          <p:spPr>
            <a:xfrm flipV="1">
              <a:off x="3535784" y="1086250"/>
              <a:ext cx="0" cy="27432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4" name="Straight Connector 683"/>
            <p:cNvCxnSpPr/>
            <p:nvPr/>
          </p:nvCxnSpPr>
          <p:spPr>
            <a:xfrm flipV="1">
              <a:off x="5853024" y="1077416"/>
              <a:ext cx="0" cy="27432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7" name="Group 686"/>
          <p:cNvGrpSpPr/>
          <p:nvPr/>
        </p:nvGrpSpPr>
        <p:grpSpPr>
          <a:xfrm>
            <a:off x="5994943" y="3269881"/>
            <a:ext cx="1003634" cy="655883"/>
            <a:chOff x="2498018" y="4834801"/>
            <a:chExt cx="1194084" cy="737332"/>
          </a:xfrm>
        </p:grpSpPr>
        <p:sp>
          <p:nvSpPr>
            <p:cNvPr id="688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689" name="Group 688"/>
            <p:cNvGrpSpPr/>
            <p:nvPr/>
          </p:nvGrpSpPr>
          <p:grpSpPr>
            <a:xfrm>
              <a:off x="2622542" y="4834801"/>
              <a:ext cx="1069560" cy="677194"/>
              <a:chOff x="2622542" y="4834801"/>
              <a:chExt cx="1069560" cy="677194"/>
            </a:xfrm>
          </p:grpSpPr>
          <p:sp>
            <p:nvSpPr>
              <p:cNvPr id="690" name="TextBox 689"/>
              <p:cNvSpPr txBox="1"/>
              <p:nvPr/>
            </p:nvSpPr>
            <p:spPr>
              <a:xfrm>
                <a:off x="3318858" y="4834801"/>
                <a:ext cx="3732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I-LO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691" name="Group 690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692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693" name="Round Same Side Corner Rectangle 692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694" name="Oval 693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695" name="Isosceles Triangle 694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grpSp>
        <p:nvGrpSpPr>
          <p:cNvPr id="696" name="Group 695"/>
          <p:cNvGrpSpPr/>
          <p:nvPr/>
        </p:nvGrpSpPr>
        <p:grpSpPr>
          <a:xfrm>
            <a:off x="4585139" y="3959752"/>
            <a:ext cx="1093236" cy="655883"/>
            <a:chOff x="2498018" y="4834801"/>
            <a:chExt cx="1300689" cy="737332"/>
          </a:xfrm>
        </p:grpSpPr>
        <p:sp>
          <p:nvSpPr>
            <p:cNvPr id="697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698" name="Group 697"/>
            <p:cNvGrpSpPr/>
            <p:nvPr/>
          </p:nvGrpSpPr>
          <p:grpSpPr>
            <a:xfrm>
              <a:off x="2622542" y="4834801"/>
              <a:ext cx="1176165" cy="677194"/>
              <a:chOff x="2622542" y="4834801"/>
              <a:chExt cx="1176165" cy="677194"/>
            </a:xfrm>
          </p:grpSpPr>
          <p:sp>
            <p:nvSpPr>
              <p:cNvPr id="699" name="TextBox 698"/>
              <p:cNvSpPr txBox="1"/>
              <p:nvPr/>
            </p:nvSpPr>
            <p:spPr>
              <a:xfrm>
                <a:off x="3318858" y="4834801"/>
                <a:ext cx="479849" cy="311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I-RO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700" name="Group 699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701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702" name="Round Same Side Corner Rectangle 701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03" name="Oval 702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04" name="Isosceles Triangle 703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grpSp>
        <p:nvGrpSpPr>
          <p:cNvPr id="705" name="Group 704"/>
          <p:cNvGrpSpPr/>
          <p:nvPr/>
        </p:nvGrpSpPr>
        <p:grpSpPr>
          <a:xfrm>
            <a:off x="6856026" y="3983476"/>
            <a:ext cx="1093236" cy="655883"/>
            <a:chOff x="2498018" y="4834801"/>
            <a:chExt cx="1300689" cy="737332"/>
          </a:xfrm>
        </p:grpSpPr>
        <p:sp>
          <p:nvSpPr>
            <p:cNvPr id="706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707" name="Group 706"/>
            <p:cNvGrpSpPr/>
            <p:nvPr/>
          </p:nvGrpSpPr>
          <p:grpSpPr>
            <a:xfrm>
              <a:off x="2622542" y="4834801"/>
              <a:ext cx="1176165" cy="677194"/>
              <a:chOff x="2622542" y="4834801"/>
              <a:chExt cx="1176165" cy="677194"/>
            </a:xfrm>
          </p:grpSpPr>
          <p:sp>
            <p:nvSpPr>
              <p:cNvPr id="708" name="TextBox 707"/>
              <p:cNvSpPr txBox="1"/>
              <p:nvPr/>
            </p:nvSpPr>
            <p:spPr>
              <a:xfrm>
                <a:off x="3318858" y="4834801"/>
                <a:ext cx="479849" cy="311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I-RO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709" name="Group 708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710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711" name="Round Same Side Corner Rectangle 710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12" name="Oval 711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13" name="Isosceles Triangle 712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grpSp>
        <p:nvGrpSpPr>
          <p:cNvPr id="714" name="Group 713"/>
          <p:cNvGrpSpPr/>
          <p:nvPr/>
        </p:nvGrpSpPr>
        <p:grpSpPr>
          <a:xfrm>
            <a:off x="111418" y="4757033"/>
            <a:ext cx="9901390" cy="2056277"/>
            <a:chOff x="2376495" y="1352267"/>
            <a:chExt cx="2432478" cy="5437156"/>
          </a:xfrm>
        </p:grpSpPr>
        <p:sp>
          <p:nvSpPr>
            <p:cNvPr id="715" name="Rounded Rectangle 714"/>
            <p:cNvSpPr/>
            <p:nvPr/>
          </p:nvSpPr>
          <p:spPr>
            <a:xfrm>
              <a:off x="2376495" y="1394463"/>
              <a:ext cx="2194560" cy="5394960"/>
            </a:xfrm>
            <a:prstGeom prst="roundRect">
              <a:avLst>
                <a:gd name="adj" fmla="val 13273"/>
              </a:avLst>
            </a:prstGeom>
            <a:solidFill>
              <a:schemeClr val="bg1">
                <a:lumMod val="95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6" name="Rectangle 715"/>
            <p:cNvSpPr/>
            <p:nvPr/>
          </p:nvSpPr>
          <p:spPr>
            <a:xfrm>
              <a:off x="2689437" y="1352267"/>
              <a:ext cx="2119536" cy="10048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II 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დონის უწყება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  <p:sp>
          <p:nvSpPr>
            <p:cNvPr id="717" name="TextBox 716"/>
            <p:cNvSpPr txBox="1"/>
            <p:nvPr/>
          </p:nvSpPr>
          <p:spPr>
            <a:xfrm>
              <a:off x="2724430" y="1597361"/>
              <a:ext cx="1720472" cy="48828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(</a:t>
              </a:r>
              <a:r>
                <a:rPr lang="ka-GE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სსიპ-ების დეპარტამენტები</a:t>
              </a:r>
              <a:r>
                <a:rPr lang="en-US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/</a:t>
              </a:r>
              <a:r>
                <a:rPr lang="ka-GE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სამმართველოები</a:t>
              </a:r>
              <a:r>
                <a:rPr lang="en-US" sz="12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)</a:t>
              </a:r>
            </a:p>
          </p:txBody>
        </p:sp>
      </p:grpSp>
      <p:grpSp>
        <p:nvGrpSpPr>
          <p:cNvPr id="725" name="Group 724"/>
          <p:cNvGrpSpPr/>
          <p:nvPr/>
        </p:nvGrpSpPr>
        <p:grpSpPr>
          <a:xfrm>
            <a:off x="4464948" y="5373587"/>
            <a:ext cx="1120873" cy="655883"/>
            <a:chOff x="2498018" y="4834801"/>
            <a:chExt cx="1333570" cy="737332"/>
          </a:xfrm>
        </p:grpSpPr>
        <p:sp>
          <p:nvSpPr>
            <p:cNvPr id="726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727" name="Group 726"/>
            <p:cNvGrpSpPr/>
            <p:nvPr/>
          </p:nvGrpSpPr>
          <p:grpSpPr>
            <a:xfrm>
              <a:off x="2622542" y="4834801"/>
              <a:ext cx="1209046" cy="677194"/>
              <a:chOff x="2622542" y="4834801"/>
              <a:chExt cx="1209046" cy="677194"/>
            </a:xfrm>
          </p:grpSpPr>
          <p:sp>
            <p:nvSpPr>
              <p:cNvPr id="728" name="TextBox 727"/>
              <p:cNvSpPr txBox="1"/>
              <p:nvPr/>
            </p:nvSpPr>
            <p:spPr>
              <a:xfrm>
                <a:off x="3318858" y="4834801"/>
                <a:ext cx="512730" cy="311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II-LO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729" name="Group 728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730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731" name="Round Same Side Corner Rectangle 730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32" name="Oval 731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33" name="Isosceles Triangle 732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grpSp>
        <p:nvGrpSpPr>
          <p:cNvPr id="735" name="Group 734"/>
          <p:cNvGrpSpPr/>
          <p:nvPr/>
        </p:nvGrpSpPr>
        <p:grpSpPr>
          <a:xfrm>
            <a:off x="4862740" y="6056865"/>
            <a:ext cx="425008" cy="377629"/>
            <a:chOff x="4187804" y="2339687"/>
            <a:chExt cx="425008" cy="523011"/>
          </a:xfrm>
        </p:grpSpPr>
        <p:cxnSp>
          <p:nvCxnSpPr>
            <p:cNvPr id="736" name="Straight Connector 735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7" name="Straight Connector 736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8" name="Group 737"/>
          <p:cNvGrpSpPr/>
          <p:nvPr/>
        </p:nvGrpSpPr>
        <p:grpSpPr>
          <a:xfrm>
            <a:off x="2266380" y="6499671"/>
            <a:ext cx="3126310" cy="240663"/>
            <a:chOff x="4187804" y="2339687"/>
            <a:chExt cx="425008" cy="523011"/>
          </a:xfrm>
        </p:grpSpPr>
        <p:cxnSp>
          <p:nvCxnSpPr>
            <p:cNvPr id="739" name="Straight Connector 738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0" name="Straight Connector 739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1" name="Group 740"/>
          <p:cNvGrpSpPr/>
          <p:nvPr/>
        </p:nvGrpSpPr>
        <p:grpSpPr>
          <a:xfrm>
            <a:off x="7165035" y="6056866"/>
            <a:ext cx="425008" cy="385253"/>
            <a:chOff x="4187804" y="2339687"/>
            <a:chExt cx="425008" cy="523011"/>
          </a:xfrm>
        </p:grpSpPr>
        <p:cxnSp>
          <p:nvCxnSpPr>
            <p:cNvPr id="742" name="Straight Connector 741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3" name="Straight Connector 742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4" name="Group 743"/>
          <p:cNvGrpSpPr/>
          <p:nvPr/>
        </p:nvGrpSpPr>
        <p:grpSpPr>
          <a:xfrm rot="16200000">
            <a:off x="6456425" y="5837320"/>
            <a:ext cx="382520" cy="791617"/>
            <a:chOff x="4187804" y="2339687"/>
            <a:chExt cx="425008" cy="523011"/>
          </a:xfrm>
        </p:grpSpPr>
        <p:cxnSp>
          <p:nvCxnSpPr>
            <p:cNvPr id="745" name="Straight Connector 744"/>
            <p:cNvCxnSpPr/>
            <p:nvPr/>
          </p:nvCxnSpPr>
          <p:spPr>
            <a:xfrm flipH="1">
              <a:off x="4187804" y="2857305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6" name="Straight Connector 745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7" name="Group 746"/>
          <p:cNvGrpSpPr/>
          <p:nvPr/>
        </p:nvGrpSpPr>
        <p:grpSpPr>
          <a:xfrm>
            <a:off x="2191143" y="5232654"/>
            <a:ext cx="5029199" cy="190790"/>
            <a:chOff x="826800" y="1077416"/>
            <a:chExt cx="5029199" cy="388709"/>
          </a:xfrm>
        </p:grpSpPr>
        <p:grpSp>
          <p:nvGrpSpPr>
            <p:cNvPr id="748" name="Group 747"/>
            <p:cNvGrpSpPr/>
            <p:nvPr/>
          </p:nvGrpSpPr>
          <p:grpSpPr>
            <a:xfrm>
              <a:off x="826800" y="1085856"/>
              <a:ext cx="5029199" cy="380269"/>
              <a:chOff x="1063696" y="1203827"/>
              <a:chExt cx="2886988" cy="265472"/>
            </a:xfrm>
          </p:grpSpPr>
          <p:cxnSp>
            <p:nvCxnSpPr>
              <p:cNvPr id="751" name="Straight Connector 750"/>
              <p:cNvCxnSpPr/>
              <p:nvPr/>
            </p:nvCxnSpPr>
            <p:spPr>
              <a:xfrm>
                <a:off x="1063696" y="1203827"/>
                <a:ext cx="2886988" cy="0"/>
              </a:xfrm>
              <a:prstGeom prst="line">
                <a:avLst/>
              </a:prstGeom>
              <a:ln w="22225">
                <a:solidFill>
                  <a:srgbClr val="0E9F8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2" name="Straight Connector 751"/>
              <p:cNvCxnSpPr/>
              <p:nvPr/>
            </p:nvCxnSpPr>
            <p:spPr>
              <a:xfrm flipH="1">
                <a:off x="1072027" y="1213957"/>
                <a:ext cx="1" cy="255342"/>
              </a:xfrm>
              <a:prstGeom prst="line">
                <a:avLst/>
              </a:prstGeom>
              <a:ln w="22225">
                <a:solidFill>
                  <a:srgbClr val="0E9F8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49" name="Straight Connector 748"/>
            <p:cNvCxnSpPr/>
            <p:nvPr/>
          </p:nvCxnSpPr>
          <p:spPr>
            <a:xfrm flipV="1">
              <a:off x="3535784" y="1086250"/>
              <a:ext cx="0" cy="27432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0" name="Straight Connector 749"/>
            <p:cNvCxnSpPr/>
            <p:nvPr/>
          </p:nvCxnSpPr>
          <p:spPr>
            <a:xfrm flipV="1">
              <a:off x="5853024" y="1077416"/>
              <a:ext cx="0" cy="274320"/>
            </a:xfrm>
            <a:prstGeom prst="line">
              <a:avLst/>
            </a:prstGeom>
            <a:ln w="22225">
              <a:solidFill>
                <a:srgbClr val="0E9F8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3" name="Group 752"/>
          <p:cNvGrpSpPr/>
          <p:nvPr/>
        </p:nvGrpSpPr>
        <p:grpSpPr>
          <a:xfrm>
            <a:off x="6799787" y="5352390"/>
            <a:ext cx="1120873" cy="655883"/>
            <a:chOff x="2498018" y="4834801"/>
            <a:chExt cx="1333570" cy="737332"/>
          </a:xfrm>
        </p:grpSpPr>
        <p:sp>
          <p:nvSpPr>
            <p:cNvPr id="754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755" name="Group 754"/>
            <p:cNvGrpSpPr/>
            <p:nvPr/>
          </p:nvGrpSpPr>
          <p:grpSpPr>
            <a:xfrm>
              <a:off x="2622542" y="4834801"/>
              <a:ext cx="1209046" cy="677194"/>
              <a:chOff x="2622542" y="4834801"/>
              <a:chExt cx="1209046" cy="677194"/>
            </a:xfrm>
          </p:grpSpPr>
          <p:sp>
            <p:nvSpPr>
              <p:cNvPr id="756" name="TextBox 755"/>
              <p:cNvSpPr txBox="1"/>
              <p:nvPr/>
            </p:nvSpPr>
            <p:spPr>
              <a:xfrm>
                <a:off x="3318858" y="4834801"/>
                <a:ext cx="512730" cy="311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II-LO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757" name="Group 756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758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759" name="Round Same Side Corner Rectangle 758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60" name="Oval 759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61" name="Isosceles Triangle 760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grpSp>
        <p:nvGrpSpPr>
          <p:cNvPr id="762" name="Group 761"/>
          <p:cNvGrpSpPr/>
          <p:nvPr/>
        </p:nvGrpSpPr>
        <p:grpSpPr>
          <a:xfrm>
            <a:off x="5389982" y="6042261"/>
            <a:ext cx="1150945" cy="655883"/>
            <a:chOff x="2498018" y="4834801"/>
            <a:chExt cx="1369349" cy="737332"/>
          </a:xfrm>
        </p:grpSpPr>
        <p:sp>
          <p:nvSpPr>
            <p:cNvPr id="763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764" name="Group 763"/>
            <p:cNvGrpSpPr/>
            <p:nvPr/>
          </p:nvGrpSpPr>
          <p:grpSpPr>
            <a:xfrm>
              <a:off x="2622542" y="4834801"/>
              <a:ext cx="1244825" cy="677194"/>
              <a:chOff x="2622542" y="4834801"/>
              <a:chExt cx="1244825" cy="677194"/>
            </a:xfrm>
          </p:grpSpPr>
          <p:sp>
            <p:nvSpPr>
              <p:cNvPr id="765" name="TextBox 764"/>
              <p:cNvSpPr txBox="1"/>
              <p:nvPr/>
            </p:nvSpPr>
            <p:spPr>
              <a:xfrm>
                <a:off x="3318859" y="4834801"/>
                <a:ext cx="548508" cy="311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II-RO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766" name="Group 765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767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768" name="Round Same Side Corner Rectangle 767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69" name="Oval 768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70" name="Isosceles Triangle 769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grpSp>
        <p:nvGrpSpPr>
          <p:cNvPr id="771" name="Group 770"/>
          <p:cNvGrpSpPr/>
          <p:nvPr/>
        </p:nvGrpSpPr>
        <p:grpSpPr>
          <a:xfrm>
            <a:off x="7660869" y="6065985"/>
            <a:ext cx="1150945" cy="655883"/>
            <a:chOff x="2498018" y="4834801"/>
            <a:chExt cx="1369349" cy="737332"/>
          </a:xfrm>
        </p:grpSpPr>
        <p:sp>
          <p:nvSpPr>
            <p:cNvPr id="772" name="Oval 12"/>
            <p:cNvSpPr>
              <a:spLocks noChangeArrowheads="1"/>
            </p:cNvSpPr>
            <p:nvPr/>
          </p:nvSpPr>
          <p:spPr bwMode="auto">
            <a:xfrm>
              <a:off x="2498018" y="4843471"/>
              <a:ext cx="845253" cy="728662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773" name="Group 772"/>
            <p:cNvGrpSpPr/>
            <p:nvPr/>
          </p:nvGrpSpPr>
          <p:grpSpPr>
            <a:xfrm>
              <a:off x="2622542" y="4834801"/>
              <a:ext cx="1244825" cy="677194"/>
              <a:chOff x="2622542" y="4834801"/>
              <a:chExt cx="1244825" cy="677194"/>
            </a:xfrm>
          </p:grpSpPr>
          <p:sp>
            <p:nvSpPr>
              <p:cNvPr id="774" name="TextBox 773"/>
              <p:cNvSpPr txBox="1"/>
              <p:nvPr/>
            </p:nvSpPr>
            <p:spPr>
              <a:xfrm>
                <a:off x="3318859" y="4834801"/>
                <a:ext cx="548508" cy="311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dirty="0">
                    <a:solidFill>
                      <a:srgbClr val="44546A"/>
                    </a:solidFill>
                  </a:rPr>
                  <a:t>II-RO</a:t>
                </a:r>
                <a:endParaRPr lang="en-US" b="1" dirty="0">
                  <a:solidFill>
                    <a:srgbClr val="44546A"/>
                  </a:solidFill>
                </a:endParaRPr>
              </a:p>
            </p:txBody>
          </p:sp>
          <p:grpSp>
            <p:nvGrpSpPr>
              <p:cNvPr id="775" name="Group 774"/>
              <p:cNvGrpSpPr/>
              <p:nvPr/>
            </p:nvGrpSpPr>
            <p:grpSpPr>
              <a:xfrm>
                <a:off x="2622542" y="4929196"/>
                <a:ext cx="654735" cy="582799"/>
                <a:chOff x="2622542" y="4929196"/>
                <a:chExt cx="654735" cy="582799"/>
              </a:xfrm>
            </p:grpSpPr>
            <p:sp>
              <p:nvSpPr>
                <p:cNvPr id="776" name="Oval 11"/>
                <p:cNvSpPr>
                  <a:spLocks noChangeArrowheads="1"/>
                </p:cNvSpPr>
                <p:nvPr/>
              </p:nvSpPr>
              <p:spPr bwMode="auto">
                <a:xfrm>
                  <a:off x="2622542" y="4929196"/>
                  <a:ext cx="654735" cy="582799"/>
                </a:xfrm>
                <a:prstGeom prst="ellipse">
                  <a:avLst/>
                </a:prstGeom>
                <a:solidFill>
                  <a:schemeClr val="tx2"/>
                </a:solidFill>
                <a:ln w="158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accent5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777" name="Round Same Side Corner Rectangle 776"/>
                <p:cNvSpPr/>
                <p:nvPr/>
              </p:nvSpPr>
              <p:spPr>
                <a:xfrm>
                  <a:off x="2805914" y="5216923"/>
                  <a:ext cx="258971" cy="162812"/>
                </a:xfrm>
                <a:prstGeom prst="round2SameRect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78" name="Oval 777"/>
                <p:cNvSpPr/>
                <p:nvPr/>
              </p:nvSpPr>
              <p:spPr>
                <a:xfrm>
                  <a:off x="2852269" y="5043962"/>
                  <a:ext cx="161857" cy="135677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779" name="Isosceles Triangle 778"/>
                <p:cNvSpPr/>
                <p:nvPr/>
              </p:nvSpPr>
              <p:spPr>
                <a:xfrm flipV="1">
                  <a:off x="2900498" y="5193970"/>
                  <a:ext cx="81964" cy="95889"/>
                </a:xfrm>
                <a:prstGeom prst="triangle">
                  <a:avLst/>
                </a:pr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</p:grpSp>
        </p:grpSp>
      </p:grpSp>
      <p:grpSp>
        <p:nvGrpSpPr>
          <p:cNvPr id="783" name="Group 782"/>
          <p:cNvGrpSpPr/>
          <p:nvPr/>
        </p:nvGrpSpPr>
        <p:grpSpPr>
          <a:xfrm>
            <a:off x="593640" y="2160215"/>
            <a:ext cx="233160" cy="2069661"/>
            <a:chOff x="4187804" y="2339687"/>
            <a:chExt cx="425008" cy="523011"/>
          </a:xfrm>
        </p:grpSpPr>
        <p:cxnSp>
          <p:nvCxnSpPr>
            <p:cNvPr id="784" name="Straight Connector 783"/>
            <p:cNvCxnSpPr/>
            <p:nvPr/>
          </p:nvCxnSpPr>
          <p:spPr>
            <a:xfrm flipH="1">
              <a:off x="4187804" y="2861666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5" name="Straight Connector 784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6" name="Group 785"/>
          <p:cNvGrpSpPr/>
          <p:nvPr/>
        </p:nvGrpSpPr>
        <p:grpSpPr>
          <a:xfrm>
            <a:off x="1239573" y="4410908"/>
            <a:ext cx="434743" cy="1884545"/>
            <a:chOff x="4187804" y="2339687"/>
            <a:chExt cx="425008" cy="523011"/>
          </a:xfrm>
        </p:grpSpPr>
        <p:cxnSp>
          <p:nvCxnSpPr>
            <p:cNvPr id="787" name="Straight Connector 786"/>
            <p:cNvCxnSpPr/>
            <p:nvPr/>
          </p:nvCxnSpPr>
          <p:spPr>
            <a:xfrm flipH="1">
              <a:off x="4187804" y="2861666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8" name="Straight Connector 787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0" name="Group 789"/>
          <p:cNvGrpSpPr/>
          <p:nvPr/>
        </p:nvGrpSpPr>
        <p:grpSpPr>
          <a:xfrm>
            <a:off x="434873" y="2085402"/>
            <a:ext cx="1436088" cy="4366556"/>
            <a:chOff x="4187804" y="2339687"/>
            <a:chExt cx="425008" cy="523011"/>
          </a:xfrm>
        </p:grpSpPr>
        <p:cxnSp>
          <p:nvCxnSpPr>
            <p:cNvPr id="791" name="Straight Connector 790"/>
            <p:cNvCxnSpPr/>
            <p:nvPr/>
          </p:nvCxnSpPr>
          <p:spPr>
            <a:xfrm flipH="1">
              <a:off x="4187804" y="2861666"/>
              <a:ext cx="425008" cy="0"/>
            </a:xfrm>
            <a:prstGeom prst="line">
              <a:avLst/>
            </a:prstGeom>
            <a:ln w="22225">
              <a:solidFill>
                <a:srgbClr val="0E9F8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2" name="Straight Connector 791"/>
            <p:cNvCxnSpPr/>
            <p:nvPr/>
          </p:nvCxnSpPr>
          <p:spPr>
            <a:xfrm flipV="1">
              <a:off x="4187804" y="2339687"/>
              <a:ext cx="0" cy="523011"/>
            </a:xfrm>
            <a:prstGeom prst="line">
              <a:avLst/>
            </a:prstGeom>
            <a:ln w="22225">
              <a:solidFill>
                <a:srgbClr val="0E9F8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41021"/>
              </p:ext>
            </p:extLst>
          </p:nvPr>
        </p:nvGraphicFramePr>
        <p:xfrm>
          <a:off x="8019228" y="82118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19228" y="821185"/>
                        <a:ext cx="914400" cy="771525"/>
                      </a:xfrm>
                      <a:prstGeom prst="rect">
                        <a:avLst/>
                      </a:prstGeom>
                      <a:solidFill>
                        <a:srgbClr val="0E9F8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743799" y="3309833"/>
            <a:ext cx="7617528" cy="1089518"/>
            <a:chOff x="743799" y="3309833"/>
            <a:chExt cx="7617528" cy="1089518"/>
          </a:xfrm>
        </p:grpSpPr>
        <p:grpSp>
          <p:nvGrpSpPr>
            <p:cNvPr id="75" name="Group 74"/>
            <p:cNvGrpSpPr/>
            <p:nvPr/>
          </p:nvGrpSpPr>
          <p:grpSpPr>
            <a:xfrm>
              <a:off x="743799" y="3309833"/>
              <a:ext cx="7617528" cy="1089518"/>
              <a:chOff x="743799" y="3309833"/>
              <a:chExt cx="7617528" cy="1089518"/>
            </a:xfrm>
          </p:grpSpPr>
          <p:grpSp>
            <p:nvGrpSpPr>
              <p:cNvPr id="72" name="Group 71"/>
              <p:cNvGrpSpPr/>
              <p:nvPr/>
            </p:nvGrpSpPr>
            <p:grpSpPr>
              <a:xfrm>
                <a:off x="743799" y="3309833"/>
                <a:ext cx="1756872" cy="1089518"/>
                <a:chOff x="743799" y="3309833"/>
                <a:chExt cx="1756872" cy="1089518"/>
              </a:xfrm>
            </p:grpSpPr>
            <p:sp>
              <p:nvSpPr>
                <p:cNvPr id="654" name="TextBox 653"/>
                <p:cNvSpPr txBox="1"/>
                <p:nvPr/>
              </p:nvSpPr>
              <p:spPr>
                <a:xfrm>
                  <a:off x="1944747" y="3339281"/>
                  <a:ext cx="555924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dirty="0">
                      <a:solidFill>
                        <a:srgbClr val="44546A"/>
                      </a:solidFill>
                    </a:rPr>
                    <a:t>I-CO</a:t>
                  </a:r>
                  <a:endParaRPr lang="en-US" b="1" dirty="0">
                    <a:solidFill>
                      <a:srgbClr val="44546A"/>
                    </a:solidFill>
                  </a:endParaRPr>
                </a:p>
              </p:txBody>
            </p:sp>
            <p:grpSp>
              <p:nvGrpSpPr>
                <p:cNvPr id="65" name="Group 64"/>
                <p:cNvGrpSpPr/>
                <p:nvPr/>
              </p:nvGrpSpPr>
              <p:grpSpPr>
                <a:xfrm>
                  <a:off x="743799" y="3309833"/>
                  <a:ext cx="1256196" cy="1089518"/>
                  <a:chOff x="743799" y="3309833"/>
                  <a:chExt cx="1256196" cy="1089518"/>
                </a:xfrm>
              </p:grpSpPr>
              <p:grpSp>
                <p:nvGrpSpPr>
                  <p:cNvPr id="62" name="Group 61"/>
                  <p:cNvGrpSpPr/>
                  <p:nvPr/>
                </p:nvGrpSpPr>
                <p:grpSpPr>
                  <a:xfrm>
                    <a:off x="743799" y="3309833"/>
                    <a:ext cx="1256196" cy="1089518"/>
                    <a:chOff x="743799" y="3309833"/>
                    <a:chExt cx="1256196" cy="1089518"/>
                  </a:xfrm>
                </p:grpSpPr>
                <p:sp>
                  <p:nvSpPr>
                    <p:cNvPr id="652" name="Oval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3799" y="3309833"/>
                      <a:ext cx="1256196" cy="108951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5875" cap="flat">
                      <a:noFill/>
                      <a:prstDash val="solid"/>
                      <a:miter lim="800000"/>
                      <a:headEnd/>
                      <a:tailEnd/>
                    </a:ln>
                    <a:effectLst>
                      <a:outerShdw blurRad="50800" dist="38100" dir="5400000" algn="t" rotWithShape="0">
                        <a:prstClr val="black">
                          <a:alpha val="46000"/>
                        </a:prst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653" name="Oval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2206" y="3419725"/>
                      <a:ext cx="1008183" cy="874757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15875" cap="flat">
                      <a:noFill/>
                      <a:prstDash val="solid"/>
                      <a:miter lim="800000"/>
                      <a:headEnd/>
                      <a:tailEnd/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655" name="Group 654"/>
                  <p:cNvGrpSpPr/>
                  <p:nvPr/>
                </p:nvGrpSpPr>
                <p:grpSpPr>
                  <a:xfrm>
                    <a:off x="1210256" y="3687054"/>
                    <a:ext cx="323281" cy="376019"/>
                    <a:chOff x="2358227" y="207664"/>
                    <a:chExt cx="420230" cy="564459"/>
                  </a:xfrm>
                  <a:solidFill>
                    <a:schemeClr val="tx2"/>
                  </a:solidFill>
                </p:grpSpPr>
                <p:sp>
                  <p:nvSpPr>
                    <p:cNvPr id="656" name="Round Same Side Corner Rectangle 655"/>
                    <p:cNvSpPr/>
                    <p:nvPr/>
                  </p:nvSpPr>
                  <p:spPr>
                    <a:xfrm>
                      <a:off x="2358227" y="455234"/>
                      <a:ext cx="420230" cy="316889"/>
                    </a:xfrm>
                    <a:prstGeom prst="round2SameRect">
                      <a:avLst/>
                    </a:prstGeom>
                    <a:grpFill/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657" name="Oval 656"/>
                    <p:cNvSpPr/>
                    <p:nvPr/>
                  </p:nvSpPr>
                  <p:spPr>
                    <a:xfrm>
                      <a:off x="2437022" y="207664"/>
                      <a:ext cx="262643" cy="264075"/>
                    </a:xfrm>
                    <a:prstGeom prst="ellipse">
                      <a:avLst/>
                    </a:prstGeom>
                    <a:grpFill/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658" name="Isosceles Triangle 657"/>
                    <p:cNvSpPr/>
                    <p:nvPr/>
                  </p:nvSpPr>
                  <p:spPr>
                    <a:xfrm flipV="1">
                      <a:off x="2515294" y="460697"/>
                      <a:ext cx="106101" cy="137252"/>
                    </a:xfrm>
                    <a:prstGeom prst="triangl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</p:grpSp>
            </p:grpSp>
          </p:grpSp>
          <p:cxnSp>
            <p:nvCxnSpPr>
              <p:cNvPr id="668" name="Straight Connector 667"/>
              <p:cNvCxnSpPr/>
              <p:nvPr/>
            </p:nvCxnSpPr>
            <p:spPr>
              <a:xfrm>
                <a:off x="2143407" y="3959360"/>
                <a:ext cx="6217920" cy="0"/>
              </a:xfrm>
              <a:prstGeom prst="line">
                <a:avLst/>
              </a:prstGeom>
              <a:ln w="22225">
                <a:solidFill>
                  <a:srgbClr val="44546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5" name="Round Same Side Corner Rectangle 224"/>
            <p:cNvSpPr/>
            <p:nvPr/>
          </p:nvSpPr>
          <p:spPr>
            <a:xfrm>
              <a:off x="1362656" y="4004375"/>
              <a:ext cx="323281" cy="211098"/>
            </a:xfrm>
            <a:prstGeom prst="round2SameRect">
              <a:avLst/>
            </a:prstGeom>
            <a:solidFill>
              <a:schemeClr val="tx2"/>
            </a:solidFill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26" name="Oval 225"/>
            <p:cNvSpPr/>
            <p:nvPr/>
          </p:nvSpPr>
          <p:spPr>
            <a:xfrm>
              <a:off x="1423273" y="3839454"/>
              <a:ext cx="202050" cy="175916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27" name="Isosceles Triangle 226"/>
            <p:cNvSpPr/>
            <p:nvPr/>
          </p:nvSpPr>
          <p:spPr>
            <a:xfrm flipV="1">
              <a:off x="1483487" y="4008014"/>
              <a:ext cx="81623" cy="91432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48642" y="5392342"/>
            <a:ext cx="7434648" cy="1089518"/>
            <a:chOff x="1548642" y="5392342"/>
            <a:chExt cx="7434648" cy="1089518"/>
          </a:xfrm>
        </p:grpSpPr>
        <p:grpSp>
          <p:nvGrpSpPr>
            <p:cNvPr id="76" name="Group 75"/>
            <p:cNvGrpSpPr/>
            <p:nvPr/>
          </p:nvGrpSpPr>
          <p:grpSpPr>
            <a:xfrm>
              <a:off x="1548642" y="5392342"/>
              <a:ext cx="7434648" cy="1089518"/>
              <a:chOff x="1548642" y="5392342"/>
              <a:chExt cx="7434648" cy="1089518"/>
            </a:xfrm>
          </p:grpSpPr>
          <p:grpSp>
            <p:nvGrpSpPr>
              <p:cNvPr id="73" name="Group 72"/>
              <p:cNvGrpSpPr/>
              <p:nvPr/>
            </p:nvGrpSpPr>
            <p:grpSpPr>
              <a:xfrm>
                <a:off x="1548642" y="5392342"/>
                <a:ext cx="1756872" cy="1089518"/>
                <a:chOff x="1548642" y="5392342"/>
                <a:chExt cx="1756872" cy="1089518"/>
              </a:xfrm>
            </p:grpSpPr>
            <p:sp>
              <p:nvSpPr>
                <p:cNvPr id="720" name="TextBox 719"/>
                <p:cNvSpPr txBox="1"/>
                <p:nvPr/>
              </p:nvSpPr>
              <p:spPr>
                <a:xfrm>
                  <a:off x="2749590" y="5421790"/>
                  <a:ext cx="555924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dirty="0">
                      <a:solidFill>
                        <a:srgbClr val="44546A"/>
                      </a:solidFill>
                    </a:rPr>
                    <a:t>II-CO</a:t>
                  </a:r>
                  <a:endParaRPr lang="en-US" b="1" dirty="0">
                    <a:solidFill>
                      <a:srgbClr val="44546A"/>
                    </a:solidFill>
                  </a:endParaRPr>
                </a:p>
              </p:txBody>
            </p:sp>
            <p:grpSp>
              <p:nvGrpSpPr>
                <p:cNvPr id="64" name="Group 63"/>
                <p:cNvGrpSpPr/>
                <p:nvPr/>
              </p:nvGrpSpPr>
              <p:grpSpPr>
                <a:xfrm>
                  <a:off x="1548642" y="5392342"/>
                  <a:ext cx="1256196" cy="1089518"/>
                  <a:chOff x="1548642" y="5392342"/>
                  <a:chExt cx="1256196" cy="1089518"/>
                </a:xfrm>
              </p:grpSpPr>
              <p:grpSp>
                <p:nvGrpSpPr>
                  <p:cNvPr id="63" name="Group 62"/>
                  <p:cNvGrpSpPr/>
                  <p:nvPr/>
                </p:nvGrpSpPr>
                <p:grpSpPr>
                  <a:xfrm>
                    <a:off x="1548642" y="5392342"/>
                    <a:ext cx="1256196" cy="1089518"/>
                    <a:chOff x="1548642" y="5392342"/>
                    <a:chExt cx="1256196" cy="1089518"/>
                  </a:xfrm>
                </p:grpSpPr>
                <p:sp>
                  <p:nvSpPr>
                    <p:cNvPr id="718" name="Oval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8642" y="5392342"/>
                      <a:ext cx="1256196" cy="108951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5875" cap="flat">
                      <a:noFill/>
                      <a:prstDash val="solid"/>
                      <a:miter lim="800000"/>
                      <a:headEnd/>
                      <a:tailEnd/>
                    </a:ln>
                    <a:effectLst>
                      <a:outerShdw blurRad="50800" dist="38100" dir="5400000" algn="t" rotWithShape="0">
                        <a:prstClr val="black">
                          <a:alpha val="46000"/>
                        </a:prst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719" name="Oval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87049" y="5502234"/>
                      <a:ext cx="1008183" cy="874757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15875" cap="flat">
                      <a:noFill/>
                      <a:prstDash val="solid"/>
                      <a:miter lim="800000"/>
                      <a:headEnd/>
                      <a:tailEnd/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721" name="Group 720"/>
                  <p:cNvGrpSpPr/>
                  <p:nvPr/>
                </p:nvGrpSpPr>
                <p:grpSpPr>
                  <a:xfrm>
                    <a:off x="2015099" y="5769563"/>
                    <a:ext cx="323281" cy="376019"/>
                    <a:chOff x="2358227" y="207664"/>
                    <a:chExt cx="420230" cy="564459"/>
                  </a:xfrm>
                  <a:solidFill>
                    <a:schemeClr val="tx2"/>
                  </a:solidFill>
                </p:grpSpPr>
                <p:sp>
                  <p:nvSpPr>
                    <p:cNvPr id="722" name="Round Same Side Corner Rectangle 721"/>
                    <p:cNvSpPr/>
                    <p:nvPr/>
                  </p:nvSpPr>
                  <p:spPr>
                    <a:xfrm>
                      <a:off x="2358227" y="455234"/>
                      <a:ext cx="420230" cy="316889"/>
                    </a:xfrm>
                    <a:prstGeom prst="round2SameRect">
                      <a:avLst/>
                    </a:prstGeom>
                    <a:grpFill/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723" name="Oval 722"/>
                    <p:cNvSpPr/>
                    <p:nvPr/>
                  </p:nvSpPr>
                  <p:spPr>
                    <a:xfrm>
                      <a:off x="2437022" y="207664"/>
                      <a:ext cx="262643" cy="264075"/>
                    </a:xfrm>
                    <a:prstGeom prst="ellipse">
                      <a:avLst/>
                    </a:prstGeom>
                    <a:grpFill/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  <p:sp>
                  <p:nvSpPr>
                    <p:cNvPr id="724" name="Isosceles Triangle 723"/>
                    <p:cNvSpPr/>
                    <p:nvPr/>
                  </p:nvSpPr>
                  <p:spPr>
                    <a:xfrm flipV="1">
                      <a:off x="2515294" y="460697"/>
                      <a:ext cx="106101" cy="137252"/>
                    </a:xfrm>
                    <a:prstGeom prst="triangle">
                      <a:avLst/>
                    </a:prstGeom>
                    <a:solidFill>
                      <a:schemeClr val="bg1">
                        <a:lumMod val="95000"/>
                      </a:schemeClr>
                    </a:solidFill>
                    <a:ln w="3175">
                      <a:solidFill>
                        <a:schemeClr val="bg1">
                          <a:lumMod val="9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600"/>
                    </a:p>
                  </p:txBody>
                </p:sp>
              </p:grpSp>
            </p:grpSp>
          </p:grpSp>
          <p:cxnSp>
            <p:nvCxnSpPr>
              <p:cNvPr id="734" name="Straight Connector 733"/>
              <p:cNvCxnSpPr/>
              <p:nvPr/>
            </p:nvCxnSpPr>
            <p:spPr>
              <a:xfrm>
                <a:off x="2948250" y="6041869"/>
                <a:ext cx="6035040" cy="0"/>
              </a:xfrm>
              <a:prstGeom prst="line">
                <a:avLst/>
              </a:prstGeom>
              <a:ln w="22225">
                <a:solidFill>
                  <a:srgbClr val="44546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8" name="Round Same Side Corner Rectangle 227"/>
            <p:cNvSpPr/>
            <p:nvPr/>
          </p:nvSpPr>
          <p:spPr>
            <a:xfrm>
              <a:off x="2177704" y="6088166"/>
              <a:ext cx="323281" cy="211098"/>
            </a:xfrm>
            <a:prstGeom prst="round2SameRect">
              <a:avLst/>
            </a:prstGeom>
            <a:solidFill>
              <a:schemeClr val="tx2"/>
            </a:solidFill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29" name="Oval 228"/>
            <p:cNvSpPr/>
            <p:nvPr/>
          </p:nvSpPr>
          <p:spPr>
            <a:xfrm>
              <a:off x="2238321" y="5923245"/>
              <a:ext cx="202050" cy="175916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30" name="Isosceles Triangle 229"/>
            <p:cNvSpPr/>
            <p:nvPr/>
          </p:nvSpPr>
          <p:spPr>
            <a:xfrm flipV="1">
              <a:off x="2298535" y="6091805"/>
              <a:ext cx="81623" cy="91432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60115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0"/>
                            </p:stCondLst>
                            <p:childTnLst>
                              <p:par>
                                <p:cTn id="9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7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114"/>
          <p:cNvGrpSpPr/>
          <p:nvPr/>
        </p:nvGrpSpPr>
        <p:grpSpPr>
          <a:xfrm>
            <a:off x="148759" y="710354"/>
            <a:ext cx="2739584" cy="3452115"/>
            <a:chOff x="16343" y="354707"/>
            <a:chExt cx="3883460" cy="334789"/>
          </a:xfrm>
        </p:grpSpPr>
        <p:sp>
          <p:nvSpPr>
            <p:cNvPr id="117" name="Rounded Rectangle 116"/>
            <p:cNvSpPr/>
            <p:nvPr/>
          </p:nvSpPr>
          <p:spPr>
            <a:xfrm>
              <a:off x="17063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2C3E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9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20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სცენარი </a:t>
              </a:r>
              <a:r>
                <a:rPr lang="en-US" sz="20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I</a:t>
              </a:r>
              <a:endParaRPr lang="ka-GE" sz="20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238818" y="4438233"/>
            <a:ext cx="2625959" cy="2044697"/>
            <a:chOff x="0" y="354707"/>
            <a:chExt cx="3882740" cy="334789"/>
          </a:xfrm>
        </p:grpSpPr>
        <p:sp>
          <p:nvSpPr>
            <p:cNvPr id="122" name="Rounded Rectangle 121"/>
            <p:cNvSpPr/>
            <p:nvPr/>
          </p:nvSpPr>
          <p:spPr>
            <a:xfrm>
              <a:off x="0" y="354707"/>
              <a:ext cx="3882740" cy="334789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2C3E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7" name="Rounded Rectangle 4"/>
            <p:cNvSpPr/>
            <p:nvPr/>
          </p:nvSpPr>
          <p:spPr>
            <a:xfrm>
              <a:off x="16343" y="371050"/>
              <a:ext cx="3850054" cy="3021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20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სცენარი </a:t>
              </a:r>
              <a:r>
                <a:rPr lang="en-US" sz="20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II</a:t>
              </a:r>
              <a:endParaRPr lang="ka-GE" sz="20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004457" y="710355"/>
            <a:ext cx="6096123" cy="2434227"/>
            <a:chOff x="0" y="321046"/>
            <a:chExt cx="3913582" cy="2449337"/>
          </a:xfrm>
        </p:grpSpPr>
        <p:sp>
          <p:nvSpPr>
            <p:cNvPr id="18" name="Rounded Rectangle 17"/>
            <p:cNvSpPr/>
            <p:nvPr/>
          </p:nvSpPr>
          <p:spPr>
            <a:xfrm>
              <a:off x="0" y="321046"/>
              <a:ext cx="3882740" cy="2449337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2C3E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63528" y="782068"/>
              <a:ext cx="3850054" cy="14963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u="sng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საფუძველი</a:t>
              </a:r>
              <a:r>
                <a:rPr lang="ka-GE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:</a:t>
              </a:r>
            </a:p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1. პირის მიერ (გარდა მდივნისა) ობიექტის დამატება და პასუხისმგებლად საკუთარი თავის განსაზღვრა;</a:t>
              </a:r>
            </a:p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2. პირის მიერ (გარდა მდივნისა) ობიექტის დამატება და პასუხისმგებლად სხვა პირის განსაზღვრა;</a:t>
              </a:r>
            </a:p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3. მდივნის მიერ ობიექტისთვის დადასტურებული/დასრულებული სტატუსის მოხსნა და პასუხიმგებელი პირისთვის ცვლილების შეტანის მოთხოვნა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043831" y="4438234"/>
            <a:ext cx="5980406" cy="954393"/>
            <a:chOff x="0" y="354707"/>
            <a:chExt cx="3913890" cy="1101461"/>
          </a:xfrm>
        </p:grpSpPr>
        <p:sp>
          <p:nvSpPr>
            <p:cNvPr id="21" name="Rounded Rectangle 20"/>
            <p:cNvSpPr/>
            <p:nvPr/>
          </p:nvSpPr>
          <p:spPr>
            <a:xfrm>
              <a:off x="0" y="354707"/>
              <a:ext cx="3882740" cy="1039237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2C3E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ounded Rectangle 4"/>
            <p:cNvSpPr/>
            <p:nvPr/>
          </p:nvSpPr>
          <p:spPr>
            <a:xfrm>
              <a:off x="63836" y="433273"/>
              <a:ext cx="3850054" cy="10228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u="sng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საფუძველი</a:t>
              </a:r>
              <a:r>
                <a:rPr lang="ka-GE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:</a:t>
              </a:r>
            </a:p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მდივნის მიერ პასუხისმგებელი პირის ინფორმაციის შევსება, დასტურის მოთხოვნა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088900" y="3209754"/>
            <a:ext cx="5959539" cy="981744"/>
            <a:chOff x="0" y="302799"/>
            <a:chExt cx="3886923" cy="1154167"/>
          </a:xfrm>
        </p:grpSpPr>
        <p:sp>
          <p:nvSpPr>
            <p:cNvPr id="28" name="Rounded Rectangle 27"/>
            <p:cNvSpPr/>
            <p:nvPr/>
          </p:nvSpPr>
          <p:spPr>
            <a:xfrm>
              <a:off x="0" y="354707"/>
              <a:ext cx="3882740" cy="1039237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2C3E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4"/>
            <p:cNvSpPr/>
            <p:nvPr/>
          </p:nvSpPr>
          <p:spPr>
            <a:xfrm>
              <a:off x="36869" y="302799"/>
              <a:ext cx="3850054" cy="11541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u="sng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ჩართული</a:t>
              </a:r>
              <a:r>
                <a:rPr lang="ka-GE" b="1" u="sng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 </a:t>
              </a:r>
              <a:r>
                <a:rPr lang="ka-GE" sz="1600" b="1" u="sng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მხარეები</a:t>
              </a:r>
              <a:r>
                <a:rPr lang="ka-GE" b="1" u="sng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: </a:t>
              </a:r>
            </a:p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u="sng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მომხმარებლების ყველა დონე, პასუხისმგებელი პირიდან მდივნის ჩათვლით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068888" y="5471887"/>
            <a:ext cx="5950845" cy="937882"/>
            <a:chOff x="60640" y="751568"/>
            <a:chExt cx="3916869" cy="781136"/>
          </a:xfrm>
        </p:grpSpPr>
        <p:sp>
          <p:nvSpPr>
            <p:cNvPr id="31" name="Rounded Rectangle 30"/>
            <p:cNvSpPr/>
            <p:nvPr/>
          </p:nvSpPr>
          <p:spPr>
            <a:xfrm>
              <a:off x="60640" y="751568"/>
              <a:ext cx="3882740" cy="781136"/>
            </a:xfrm>
            <a:prstGeom prst="roundRect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rgbClr val="2C3E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127455" y="751568"/>
              <a:ext cx="3850054" cy="7640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u="sng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ჩართული მხარეები</a:t>
              </a:r>
              <a:r>
                <a:rPr lang="ka-GE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: </a:t>
              </a:r>
            </a:p>
            <a:p>
              <a:pPr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მდივანი (</a:t>
              </a:r>
              <a:r>
                <a:rPr lang="en-US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S-CO</a:t>
              </a:r>
              <a:r>
                <a:rPr lang="ka-GE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) და პასუხისმგებელი პირი </a:t>
              </a:r>
              <a:r>
                <a:rPr lang="en-US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(S</a:t>
              </a:r>
              <a:r>
                <a:rPr lang="ru-RU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-</a:t>
              </a:r>
              <a:r>
                <a:rPr lang="en-US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LO, S-RO, I-CO, I</a:t>
              </a:r>
              <a:r>
                <a:rPr lang="ru-RU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-</a:t>
              </a:r>
              <a:r>
                <a:rPr lang="en-US" sz="16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LO, I-RO, II-CO, II-LO, II-RO)</a:t>
              </a:r>
              <a:endParaRPr lang="ka-GE" sz="16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23825" y="129380"/>
            <a:ext cx="1582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მოდერაცია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49871" y="4310743"/>
            <a:ext cx="8798568" cy="2887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223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186"/>
          <p:cNvSpPr/>
          <p:nvPr/>
        </p:nvSpPr>
        <p:spPr>
          <a:xfrm>
            <a:off x="2276051" y="5683872"/>
            <a:ext cx="1846303" cy="523220"/>
          </a:xfrm>
          <a:prstGeom prst="rect">
            <a:avLst/>
          </a:prstGeom>
          <a:solidFill>
            <a:srgbClr val="4ABA6D"/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ინფორმაციის შევსება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202" name="Rectangle 201"/>
          <p:cNvSpPr/>
          <p:nvPr/>
        </p:nvSpPr>
        <p:spPr>
          <a:xfrm>
            <a:off x="4528716" y="5693397"/>
            <a:ext cx="184630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2C3E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ინფორმაციის შესწორება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grpSp>
        <p:nvGrpSpPr>
          <p:cNvPr id="285" name="Group 284"/>
          <p:cNvGrpSpPr/>
          <p:nvPr/>
        </p:nvGrpSpPr>
        <p:grpSpPr>
          <a:xfrm>
            <a:off x="2266526" y="3157538"/>
            <a:ext cx="5250416" cy="895896"/>
            <a:chOff x="2266526" y="3481388"/>
            <a:chExt cx="5250416" cy="895896"/>
          </a:xfrm>
        </p:grpSpPr>
        <p:sp>
          <p:nvSpPr>
            <p:cNvPr id="203" name="Rectangle 202"/>
            <p:cNvSpPr/>
            <p:nvPr/>
          </p:nvSpPr>
          <p:spPr>
            <a:xfrm>
              <a:off x="2266526" y="3640766"/>
              <a:ext cx="1846303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2C3E5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 err="1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მოდერაცია</a:t>
              </a:r>
              <a:endPara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algn="ctr"/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  <p:sp>
          <p:nvSpPr>
            <p:cNvPr id="204" name="Oval 203"/>
            <p:cNvSpPr/>
            <p:nvPr/>
          </p:nvSpPr>
          <p:spPr>
            <a:xfrm>
              <a:off x="4549971" y="3481389"/>
              <a:ext cx="548640" cy="54864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Plus 204"/>
            <p:cNvSpPr/>
            <p:nvPr/>
          </p:nvSpPr>
          <p:spPr>
            <a:xfrm>
              <a:off x="4603417" y="3524249"/>
              <a:ext cx="463887" cy="428627"/>
            </a:xfrm>
            <a:prstGeom prst="mathPlus">
              <a:avLst/>
            </a:prstGeom>
            <a:solidFill>
              <a:srgbClr val="4ABA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ktangel 751"/>
            <p:cNvSpPr/>
            <p:nvPr/>
          </p:nvSpPr>
          <p:spPr bwMode="auto">
            <a:xfrm>
              <a:off x="4196755" y="4069507"/>
              <a:ext cx="128379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დასტური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  <p:sp>
          <p:nvSpPr>
            <p:cNvPr id="207" name="Oval 206"/>
            <p:cNvSpPr/>
            <p:nvPr/>
          </p:nvSpPr>
          <p:spPr>
            <a:xfrm>
              <a:off x="5813633" y="3481388"/>
              <a:ext cx="548640" cy="54864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Multiply 207"/>
            <p:cNvSpPr/>
            <p:nvPr/>
          </p:nvSpPr>
          <p:spPr>
            <a:xfrm>
              <a:off x="5868216" y="3581399"/>
              <a:ext cx="456392" cy="329465"/>
            </a:xfrm>
            <a:prstGeom prst="mathMultiply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Rektangel 751"/>
            <p:cNvSpPr/>
            <p:nvPr/>
          </p:nvSpPr>
          <p:spPr bwMode="auto">
            <a:xfrm>
              <a:off x="5344743" y="4066253"/>
              <a:ext cx="217219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 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sp>
        <p:nvSpPr>
          <p:cNvPr id="224" name="Rounded Rectangle 223"/>
          <p:cNvSpPr/>
          <p:nvPr/>
        </p:nvSpPr>
        <p:spPr>
          <a:xfrm>
            <a:off x="7543801" y="1033458"/>
            <a:ext cx="1514475" cy="514355"/>
          </a:xfrm>
          <a:prstGeom prst="roundRect">
            <a:avLst/>
          </a:prstGeom>
          <a:solidFill>
            <a:srgbClr val="CD3034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bg1"/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დასასრული</a:t>
            </a:r>
            <a:endParaRPr lang="en-US" sz="1600" b="1" dirty="0">
              <a:solidFill>
                <a:schemeClr val="bg1"/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cxnSp>
        <p:nvCxnSpPr>
          <p:cNvPr id="8" name="Straight Arrow Connector 7"/>
          <p:cNvCxnSpPr>
            <a:stCxn id="187" idx="0"/>
            <a:endCxn id="188" idx="2"/>
          </p:cNvCxnSpPr>
          <p:nvPr/>
        </p:nvCxnSpPr>
        <p:spPr>
          <a:xfrm flipH="1" flipV="1">
            <a:off x="3194442" y="4987895"/>
            <a:ext cx="4761" cy="695977"/>
          </a:xfrm>
          <a:prstGeom prst="straightConnector1">
            <a:avLst/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189" idx="0"/>
            <a:endCxn id="203" idx="2"/>
          </p:cNvCxnSpPr>
          <p:nvPr/>
        </p:nvCxnSpPr>
        <p:spPr>
          <a:xfrm rot="16200000" flipV="1">
            <a:off x="3733923" y="3295892"/>
            <a:ext cx="550893" cy="1639381"/>
          </a:xfrm>
          <a:prstGeom prst="bentConnector3">
            <a:avLst>
              <a:gd name="adj1" fmla="val 50000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192" idx="6"/>
            <a:endCxn id="202" idx="3"/>
          </p:cNvCxnSpPr>
          <p:nvPr/>
        </p:nvCxnSpPr>
        <p:spPr>
          <a:xfrm>
            <a:off x="6367041" y="4665348"/>
            <a:ext cx="7978" cy="1289659"/>
          </a:xfrm>
          <a:prstGeom prst="bentConnector3">
            <a:avLst>
              <a:gd name="adj1" fmla="val 8793695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202" idx="0"/>
          </p:cNvCxnSpPr>
          <p:nvPr/>
        </p:nvCxnSpPr>
        <p:spPr>
          <a:xfrm rot="16200000" flipV="1">
            <a:off x="4260738" y="4502267"/>
            <a:ext cx="130795" cy="2251466"/>
          </a:xfrm>
          <a:prstGeom prst="bentConnector2">
            <a:avLst/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1" name="Group 280"/>
          <p:cNvGrpSpPr/>
          <p:nvPr/>
        </p:nvGrpSpPr>
        <p:grpSpPr>
          <a:xfrm>
            <a:off x="57152" y="5405433"/>
            <a:ext cx="7443788" cy="942978"/>
            <a:chOff x="57152" y="5729283"/>
            <a:chExt cx="7443788" cy="942978"/>
          </a:xfrm>
        </p:grpSpPr>
        <p:grpSp>
          <p:nvGrpSpPr>
            <p:cNvPr id="168" name="Group 167"/>
            <p:cNvGrpSpPr/>
            <p:nvPr/>
          </p:nvGrpSpPr>
          <p:grpSpPr>
            <a:xfrm>
              <a:off x="209551" y="5787414"/>
              <a:ext cx="1776414" cy="713400"/>
              <a:chOff x="1863341" y="2889956"/>
              <a:chExt cx="2476501" cy="1473195"/>
            </a:xfrm>
          </p:grpSpPr>
          <p:grpSp>
            <p:nvGrpSpPr>
              <p:cNvPr id="169" name="Group 168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81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84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85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86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82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83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II-RO</a:t>
                  </a:r>
                  <a:endParaRPr lang="en-US" sz="1400" dirty="0"/>
                </a:p>
              </p:txBody>
            </p:sp>
          </p:grpSp>
          <p:grpSp>
            <p:nvGrpSpPr>
              <p:cNvPr id="170" name="Group 169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71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76" name="Rounded Rectangle 175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7" name="Rectangle 176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8" name="Rounded Rectangle 177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9" name="Rectangle 178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80" name="Oval 179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72" name="Group 171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73" name="Round Same Side Corner Rectangle 172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4" name="Isosceles Triangle 173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5" name="Oval 174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27" name="Rounded Rectangle 226"/>
            <p:cNvSpPr/>
            <p:nvPr/>
          </p:nvSpPr>
          <p:spPr>
            <a:xfrm>
              <a:off x="57152" y="5729283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57152" y="4243378"/>
            <a:ext cx="7443788" cy="942978"/>
            <a:chOff x="57152" y="4567228"/>
            <a:chExt cx="7443788" cy="942978"/>
          </a:xfrm>
        </p:grpSpPr>
        <p:grpSp>
          <p:nvGrpSpPr>
            <p:cNvPr id="147" name="Group 146"/>
            <p:cNvGrpSpPr/>
            <p:nvPr/>
          </p:nvGrpSpPr>
          <p:grpSpPr>
            <a:xfrm>
              <a:off x="185739" y="4663464"/>
              <a:ext cx="1776414" cy="713400"/>
              <a:chOff x="1863341" y="2889956"/>
              <a:chExt cx="2476501" cy="1473195"/>
            </a:xfrm>
          </p:grpSpPr>
          <p:grpSp>
            <p:nvGrpSpPr>
              <p:cNvPr id="148" name="Group 147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60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65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66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67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61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62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II-LO</a:t>
                  </a:r>
                  <a:endParaRPr lang="en-US" sz="1400" dirty="0"/>
                </a:p>
              </p:txBody>
            </p:sp>
          </p:grpSp>
          <p:grpSp>
            <p:nvGrpSpPr>
              <p:cNvPr id="149" name="Group 148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50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55" name="Rounded Rectangle 154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6" name="Rectangle 155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7" name="Rounded Rectangle 156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8" name="Rectangle 157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9" name="Oval 158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51" name="Group 150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52" name="Round Same Side Corner Rectangle 151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3" name="Isosceles Triangle 152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4" name="Oval 153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30" name="Rounded Rectangle 229"/>
            <p:cNvSpPr/>
            <p:nvPr/>
          </p:nvSpPr>
          <p:spPr>
            <a:xfrm>
              <a:off x="57152" y="4567228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57152" y="3081329"/>
            <a:ext cx="7443788" cy="942978"/>
            <a:chOff x="57152" y="3405179"/>
            <a:chExt cx="7443788" cy="942978"/>
          </a:xfrm>
        </p:grpSpPr>
        <p:grpSp>
          <p:nvGrpSpPr>
            <p:cNvPr id="123" name="Group 122"/>
            <p:cNvGrpSpPr/>
            <p:nvPr/>
          </p:nvGrpSpPr>
          <p:grpSpPr>
            <a:xfrm>
              <a:off x="176214" y="3482367"/>
              <a:ext cx="1776414" cy="713400"/>
              <a:chOff x="1863341" y="2889956"/>
              <a:chExt cx="2476501" cy="1473195"/>
            </a:xfrm>
          </p:grpSpPr>
          <p:grpSp>
            <p:nvGrpSpPr>
              <p:cNvPr id="124" name="Group 123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41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44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45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46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42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43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II-CO</a:t>
                  </a:r>
                  <a:endParaRPr lang="en-US" sz="1400" dirty="0"/>
                </a:p>
              </p:txBody>
            </p:sp>
          </p:grpSp>
          <p:grpSp>
            <p:nvGrpSpPr>
              <p:cNvPr id="125" name="Group 124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26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36" name="Rounded Rectangle 135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7" name="Rectangle 136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8" name="Rounded Rectangle 137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9" name="Rectangle 138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40" name="Oval 139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28" name="Group 127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33" name="Round Same Side Corner Rectangle 132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4" name="Isosceles Triangle 133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5" name="Oval 134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32" name="Rounded Rectangle 231"/>
            <p:cNvSpPr/>
            <p:nvPr/>
          </p:nvSpPr>
          <p:spPr>
            <a:xfrm>
              <a:off x="57152" y="3405179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78" name="Group 277"/>
          <p:cNvGrpSpPr/>
          <p:nvPr/>
        </p:nvGrpSpPr>
        <p:grpSpPr>
          <a:xfrm>
            <a:off x="57152" y="1962142"/>
            <a:ext cx="7443788" cy="942978"/>
            <a:chOff x="57152" y="2285992"/>
            <a:chExt cx="7443788" cy="942978"/>
          </a:xfrm>
        </p:grpSpPr>
        <p:grpSp>
          <p:nvGrpSpPr>
            <p:cNvPr id="99" name="Group 98"/>
            <p:cNvGrpSpPr/>
            <p:nvPr/>
          </p:nvGrpSpPr>
          <p:grpSpPr>
            <a:xfrm>
              <a:off x="238126" y="2401279"/>
              <a:ext cx="1776414" cy="713400"/>
              <a:chOff x="1863341" y="2889956"/>
              <a:chExt cx="2476501" cy="1473195"/>
            </a:xfrm>
          </p:grpSpPr>
          <p:grpSp>
            <p:nvGrpSpPr>
              <p:cNvPr id="100" name="Group 99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12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16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18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20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13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14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I-CO</a:t>
                  </a:r>
                  <a:endParaRPr lang="en-US" sz="1400" dirty="0"/>
                </a:p>
              </p:txBody>
            </p:sp>
          </p:grpSp>
          <p:grpSp>
            <p:nvGrpSpPr>
              <p:cNvPr id="101" name="Group 100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02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07" name="Rounded Rectangle 106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8" name="Rectangle 107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9" name="Rounded Rectangle 108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10" name="Rectangle 109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11" name="Oval 110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03" name="Group 102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04" name="Round Same Side Corner Rectangle 103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5" name="Isosceles Triangle 104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6" name="Oval 105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33" name="Rounded Rectangle 232"/>
            <p:cNvSpPr/>
            <p:nvPr/>
          </p:nvSpPr>
          <p:spPr>
            <a:xfrm>
              <a:off x="57152" y="2285992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84" name="Group 283"/>
          <p:cNvGrpSpPr/>
          <p:nvPr/>
        </p:nvGrpSpPr>
        <p:grpSpPr>
          <a:xfrm>
            <a:off x="2271516" y="1062042"/>
            <a:ext cx="5347024" cy="838289"/>
            <a:chOff x="2257001" y="1385892"/>
            <a:chExt cx="5347024" cy="838289"/>
          </a:xfrm>
        </p:grpSpPr>
        <p:grpSp>
          <p:nvGrpSpPr>
            <p:cNvPr id="282" name="Group 281"/>
            <p:cNvGrpSpPr/>
            <p:nvPr/>
          </p:nvGrpSpPr>
          <p:grpSpPr>
            <a:xfrm>
              <a:off x="2257001" y="1385892"/>
              <a:ext cx="4110035" cy="582583"/>
              <a:chOff x="2257001" y="1385892"/>
              <a:chExt cx="4110035" cy="582583"/>
            </a:xfrm>
          </p:grpSpPr>
          <p:sp>
            <p:nvSpPr>
              <p:cNvPr id="217" name="Rectangle 216"/>
              <p:cNvSpPr/>
              <p:nvPr/>
            </p:nvSpPr>
            <p:spPr>
              <a:xfrm>
                <a:off x="2257001" y="1445255"/>
                <a:ext cx="1846303" cy="5232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2C3E5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მოდერაცია</a:t>
                </a:r>
                <a:endParaRPr lang="ka-GE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algn="ctr"/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  <p:sp>
            <p:nvSpPr>
              <p:cNvPr id="218" name="Oval 217"/>
              <p:cNvSpPr/>
              <p:nvPr/>
            </p:nvSpPr>
            <p:spPr>
              <a:xfrm>
                <a:off x="4554734" y="1385893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Plus 218"/>
              <p:cNvSpPr/>
              <p:nvPr/>
            </p:nvSpPr>
            <p:spPr>
              <a:xfrm>
                <a:off x="4608180" y="1428753"/>
                <a:ext cx="463887" cy="428627"/>
              </a:xfrm>
              <a:prstGeom prst="mathPlus">
                <a:avLst/>
              </a:prstGeom>
              <a:solidFill>
                <a:srgbClr val="4ABA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Oval 220"/>
              <p:cNvSpPr/>
              <p:nvPr/>
            </p:nvSpPr>
            <p:spPr>
              <a:xfrm>
                <a:off x="5818396" y="1385892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Multiply 221"/>
              <p:cNvSpPr/>
              <p:nvPr/>
            </p:nvSpPr>
            <p:spPr>
              <a:xfrm>
                <a:off x="5872979" y="1485903"/>
                <a:ext cx="456392" cy="329465"/>
              </a:xfrm>
              <a:prstGeom prst="mathMultiply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0" name="Rektangel 751"/>
            <p:cNvSpPr/>
            <p:nvPr/>
          </p:nvSpPr>
          <p:spPr bwMode="auto">
            <a:xfrm>
              <a:off x="5160136" y="1913150"/>
              <a:ext cx="244388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 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  <p:sp>
          <p:nvSpPr>
            <p:cNvPr id="241" name="Rektangel 751"/>
            <p:cNvSpPr/>
            <p:nvPr/>
          </p:nvSpPr>
          <p:spPr bwMode="auto">
            <a:xfrm>
              <a:off x="4244380" y="1916404"/>
              <a:ext cx="128379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დასტური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57152" y="914392"/>
            <a:ext cx="7443788" cy="942978"/>
            <a:chOff x="57152" y="1238242"/>
            <a:chExt cx="7443788" cy="942978"/>
          </a:xfrm>
        </p:grpSpPr>
        <p:grpSp>
          <p:nvGrpSpPr>
            <p:cNvPr id="20" name="Group 19"/>
            <p:cNvGrpSpPr/>
            <p:nvPr/>
          </p:nvGrpSpPr>
          <p:grpSpPr>
            <a:xfrm>
              <a:off x="228599" y="1334481"/>
              <a:ext cx="1776414" cy="805607"/>
              <a:chOff x="1863341" y="2889956"/>
              <a:chExt cx="2476501" cy="1663604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1863341" y="3481933"/>
                <a:ext cx="2476501" cy="1071627"/>
                <a:chOff x="2386512" y="3722164"/>
                <a:chExt cx="2476500" cy="1071627"/>
              </a:xfrm>
            </p:grpSpPr>
            <p:grpSp>
              <p:nvGrpSpPr>
                <p:cNvPr id="36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39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40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41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37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38" name="Rektangel 751"/>
                <p:cNvSpPr/>
                <p:nvPr/>
              </p:nvSpPr>
              <p:spPr bwMode="auto">
                <a:xfrm>
                  <a:off x="2667713" y="4158222"/>
                  <a:ext cx="1783638" cy="63556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S-CO (S-LO)</a:t>
                  </a:r>
                  <a:endParaRPr lang="en-US" sz="1400" dirty="0"/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23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31" name="Rounded Rectangle 30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2" name="Rectangle 31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3" name="Rounded Rectangle 32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4" name="Rectangle 33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5" name="Oval 34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27" name="Group 26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28" name="Round Same Side Corner Rectangle 27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29" name="Isosceles Triangle 28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0" name="Oval 29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44" name="Rounded Rectangle 243"/>
            <p:cNvSpPr/>
            <p:nvPr/>
          </p:nvSpPr>
          <p:spPr>
            <a:xfrm>
              <a:off x="57152" y="1238242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357510" y="1336362"/>
            <a:ext cx="24041" cy="4618645"/>
            <a:chOff x="6357510" y="1336362"/>
            <a:chExt cx="24041" cy="4618645"/>
          </a:xfrm>
        </p:grpSpPr>
        <p:cxnSp>
          <p:nvCxnSpPr>
            <p:cNvPr id="246" name="Elbow Connector 245"/>
            <p:cNvCxnSpPr>
              <a:stCxn id="207" idx="6"/>
              <a:endCxn id="202" idx="3"/>
            </p:cNvCxnSpPr>
            <p:nvPr/>
          </p:nvCxnSpPr>
          <p:spPr>
            <a:xfrm>
              <a:off x="6362273" y="3431858"/>
              <a:ext cx="12746" cy="2523149"/>
            </a:xfrm>
            <a:prstGeom prst="bentConnector3">
              <a:avLst>
                <a:gd name="adj1" fmla="val 5710035"/>
              </a:avLst>
            </a:prstGeom>
            <a:ln w="28575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Elbow Connector 250"/>
            <p:cNvCxnSpPr>
              <a:stCxn id="236" idx="6"/>
              <a:endCxn id="202" idx="3"/>
            </p:cNvCxnSpPr>
            <p:nvPr/>
          </p:nvCxnSpPr>
          <p:spPr>
            <a:xfrm>
              <a:off x="6357510" y="2384336"/>
              <a:ext cx="17509" cy="3570671"/>
            </a:xfrm>
            <a:prstGeom prst="bentConnector3">
              <a:avLst>
                <a:gd name="adj1" fmla="val 4058290"/>
              </a:avLst>
            </a:prstGeom>
            <a:ln w="28575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Elbow Connector 253"/>
            <p:cNvCxnSpPr>
              <a:stCxn id="221" idx="6"/>
              <a:endCxn id="202" idx="3"/>
            </p:cNvCxnSpPr>
            <p:nvPr/>
          </p:nvCxnSpPr>
          <p:spPr>
            <a:xfrm flipH="1">
              <a:off x="6375019" y="1336362"/>
              <a:ext cx="6532" cy="4618645"/>
            </a:xfrm>
            <a:prstGeom prst="bentConnector3">
              <a:avLst>
                <a:gd name="adj1" fmla="val -10610181"/>
              </a:avLst>
            </a:prstGeom>
            <a:ln w="28575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2" name="Elbow Connector 261"/>
          <p:cNvCxnSpPr>
            <a:stCxn id="204" idx="0"/>
            <a:endCxn id="210" idx="2"/>
          </p:cNvCxnSpPr>
          <p:nvPr/>
        </p:nvCxnSpPr>
        <p:spPr>
          <a:xfrm rot="16200000" flipV="1">
            <a:off x="3786423" y="2119670"/>
            <a:ext cx="422074" cy="1653663"/>
          </a:xfrm>
          <a:prstGeom prst="bentConnector3">
            <a:avLst>
              <a:gd name="adj1" fmla="val 50000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Elbow Connector 264"/>
          <p:cNvCxnSpPr>
            <a:stCxn id="234" idx="0"/>
            <a:endCxn id="217" idx="2"/>
          </p:cNvCxnSpPr>
          <p:nvPr/>
        </p:nvCxnSpPr>
        <p:spPr>
          <a:xfrm rot="16200000" flipV="1">
            <a:off x="3774402" y="1064891"/>
            <a:ext cx="465392" cy="1624860"/>
          </a:xfrm>
          <a:prstGeom prst="bentConnector3">
            <a:avLst>
              <a:gd name="adj1" fmla="val 50000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Elbow Connector 266"/>
          <p:cNvCxnSpPr>
            <a:stCxn id="218" idx="0"/>
            <a:endCxn id="224" idx="0"/>
          </p:cNvCxnSpPr>
          <p:nvPr/>
        </p:nvCxnSpPr>
        <p:spPr>
          <a:xfrm rot="5400000" flipH="1" flipV="1">
            <a:off x="6558012" y="-680984"/>
            <a:ext cx="28585" cy="3457470"/>
          </a:xfrm>
          <a:prstGeom prst="bentConnector3">
            <a:avLst>
              <a:gd name="adj1" fmla="val 899720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ectangle 162"/>
          <p:cNvSpPr/>
          <p:nvPr/>
        </p:nvSpPr>
        <p:spPr>
          <a:xfrm>
            <a:off x="123825" y="129380"/>
            <a:ext cx="57090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მოდერაცია - სცენარი </a:t>
            </a:r>
            <a:r>
              <a:rPr lang="en-US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I – 1 </a:t>
            </a:r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ხელმძღვანელი პირი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247476" y="2110016"/>
            <a:ext cx="5363807" cy="852806"/>
            <a:chOff x="2247476" y="2110016"/>
            <a:chExt cx="5363807" cy="852806"/>
          </a:xfrm>
        </p:grpSpPr>
        <p:grpSp>
          <p:nvGrpSpPr>
            <p:cNvPr id="283" name="Group 282"/>
            <p:cNvGrpSpPr/>
            <p:nvPr/>
          </p:nvGrpSpPr>
          <p:grpSpPr>
            <a:xfrm>
              <a:off x="2247476" y="2110016"/>
              <a:ext cx="4110034" cy="852806"/>
              <a:chOff x="2247476" y="2419352"/>
              <a:chExt cx="4110034" cy="852806"/>
            </a:xfrm>
          </p:grpSpPr>
          <p:sp>
            <p:nvSpPr>
              <p:cNvPr id="210" name="Rectangle 209"/>
              <p:cNvSpPr/>
              <p:nvPr/>
            </p:nvSpPr>
            <p:spPr>
              <a:xfrm>
                <a:off x="2247476" y="2521581"/>
                <a:ext cx="1846303" cy="5232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2C3E5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მოდერაცია</a:t>
                </a:r>
                <a:endParaRPr lang="ka-GE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algn="ctr"/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  <p:sp>
            <p:nvSpPr>
              <p:cNvPr id="234" name="Oval 233"/>
              <p:cNvSpPr/>
              <p:nvPr/>
            </p:nvSpPr>
            <p:spPr>
              <a:xfrm>
                <a:off x="4545208" y="2419353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Plus 234"/>
              <p:cNvSpPr/>
              <p:nvPr/>
            </p:nvSpPr>
            <p:spPr>
              <a:xfrm>
                <a:off x="4598654" y="2433637"/>
                <a:ext cx="463887" cy="428627"/>
              </a:xfrm>
              <a:prstGeom prst="mathPlus">
                <a:avLst/>
              </a:prstGeom>
              <a:solidFill>
                <a:srgbClr val="4ABA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Oval 235"/>
              <p:cNvSpPr/>
              <p:nvPr/>
            </p:nvSpPr>
            <p:spPr>
              <a:xfrm>
                <a:off x="5808870" y="2419352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Multiply 236"/>
              <p:cNvSpPr/>
              <p:nvPr/>
            </p:nvSpPr>
            <p:spPr>
              <a:xfrm>
                <a:off x="5863453" y="2490787"/>
                <a:ext cx="456392" cy="329465"/>
              </a:xfrm>
              <a:prstGeom prst="mathMultiply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ktangel 751"/>
              <p:cNvSpPr/>
              <p:nvPr/>
            </p:nvSpPr>
            <p:spPr bwMode="auto">
              <a:xfrm>
                <a:off x="4191993" y="2964381"/>
                <a:ext cx="1283791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დასტური</a:t>
                </a:r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sp>
          <p:nvSpPr>
            <p:cNvPr id="195" name="Rektangel 751"/>
            <p:cNvSpPr/>
            <p:nvPr/>
          </p:nvSpPr>
          <p:spPr bwMode="auto">
            <a:xfrm>
              <a:off x="5167394" y="2641586"/>
              <a:ext cx="244388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 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271290" y="4391028"/>
            <a:ext cx="5189034" cy="838288"/>
            <a:chOff x="2271290" y="4391028"/>
            <a:chExt cx="5189034" cy="838288"/>
          </a:xfrm>
        </p:grpSpPr>
        <p:grpSp>
          <p:nvGrpSpPr>
            <p:cNvPr id="286" name="Group 285"/>
            <p:cNvGrpSpPr/>
            <p:nvPr/>
          </p:nvGrpSpPr>
          <p:grpSpPr>
            <a:xfrm>
              <a:off x="2271290" y="4391028"/>
              <a:ext cx="4095751" cy="838288"/>
              <a:chOff x="2271290" y="4714878"/>
              <a:chExt cx="4095751" cy="838288"/>
            </a:xfrm>
          </p:grpSpPr>
          <p:sp>
            <p:nvSpPr>
              <p:cNvPr id="188" name="Rectangle 187"/>
              <p:cNvSpPr/>
              <p:nvPr/>
            </p:nvSpPr>
            <p:spPr>
              <a:xfrm>
                <a:off x="2271290" y="4788525"/>
                <a:ext cx="1846303" cy="5232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2C3E5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მოდერაცია</a:t>
                </a:r>
                <a:endParaRPr lang="ka-GE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algn="ctr"/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  <p:sp>
            <p:nvSpPr>
              <p:cNvPr id="189" name="Oval 188"/>
              <p:cNvSpPr/>
              <p:nvPr/>
            </p:nvSpPr>
            <p:spPr>
              <a:xfrm>
                <a:off x="4554739" y="4714879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Plus 189"/>
              <p:cNvSpPr/>
              <p:nvPr/>
            </p:nvSpPr>
            <p:spPr>
              <a:xfrm>
                <a:off x="4608185" y="4757739"/>
                <a:ext cx="463887" cy="428627"/>
              </a:xfrm>
              <a:prstGeom prst="mathPlus">
                <a:avLst/>
              </a:prstGeom>
              <a:solidFill>
                <a:srgbClr val="4ABA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ktangel 751"/>
              <p:cNvSpPr/>
              <p:nvPr/>
            </p:nvSpPr>
            <p:spPr bwMode="auto">
              <a:xfrm>
                <a:off x="4215810" y="5245389"/>
                <a:ext cx="1283791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დასტური</a:t>
                </a:r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5818401" y="4714878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Multiply 192"/>
              <p:cNvSpPr/>
              <p:nvPr/>
            </p:nvSpPr>
            <p:spPr>
              <a:xfrm>
                <a:off x="5872984" y="4814889"/>
                <a:ext cx="456392" cy="329465"/>
              </a:xfrm>
              <a:prstGeom prst="mathMultiply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5427395" y="4855732"/>
              <a:ext cx="203292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 </a:t>
              </a:r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738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202" grpId="0" animBg="1"/>
      <p:bldP spid="2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186"/>
          <p:cNvSpPr/>
          <p:nvPr/>
        </p:nvSpPr>
        <p:spPr>
          <a:xfrm>
            <a:off x="2276051" y="5683872"/>
            <a:ext cx="1846303" cy="523220"/>
          </a:xfrm>
          <a:prstGeom prst="rect">
            <a:avLst/>
          </a:prstGeom>
          <a:solidFill>
            <a:srgbClr val="4ABA6D"/>
          </a:solidFill>
        </p:spPr>
        <p:txBody>
          <a:bodyPr wrap="square">
            <a:spAutoFit/>
          </a:bodyPr>
          <a:lstStyle/>
          <a:p>
            <a:pPr algn="ctr"/>
            <a:r>
              <a: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ინფორმაციის შევსება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sp>
        <p:nvSpPr>
          <p:cNvPr id="202" name="Rectangle 201"/>
          <p:cNvSpPr/>
          <p:nvPr/>
        </p:nvSpPr>
        <p:spPr>
          <a:xfrm>
            <a:off x="4528716" y="5693397"/>
            <a:ext cx="184630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2C3E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ინფორმაციის შესწორება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grpSp>
        <p:nvGrpSpPr>
          <p:cNvPr id="285" name="Group 284"/>
          <p:cNvGrpSpPr/>
          <p:nvPr/>
        </p:nvGrpSpPr>
        <p:grpSpPr>
          <a:xfrm>
            <a:off x="2266526" y="3157538"/>
            <a:ext cx="5250416" cy="895896"/>
            <a:chOff x="2266526" y="3481388"/>
            <a:chExt cx="5250416" cy="895896"/>
          </a:xfrm>
        </p:grpSpPr>
        <p:sp>
          <p:nvSpPr>
            <p:cNvPr id="203" name="Rectangle 202"/>
            <p:cNvSpPr/>
            <p:nvPr/>
          </p:nvSpPr>
          <p:spPr>
            <a:xfrm>
              <a:off x="2266526" y="3640766"/>
              <a:ext cx="1846303" cy="5232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2C3E5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 err="1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მოდერაცია</a:t>
              </a:r>
              <a:endParaRPr lang="ka-GE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pPr algn="ctr"/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  <p:sp>
          <p:nvSpPr>
            <p:cNvPr id="204" name="Oval 203"/>
            <p:cNvSpPr/>
            <p:nvPr/>
          </p:nvSpPr>
          <p:spPr>
            <a:xfrm>
              <a:off x="4549971" y="3481389"/>
              <a:ext cx="548640" cy="54864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Plus 204"/>
            <p:cNvSpPr/>
            <p:nvPr/>
          </p:nvSpPr>
          <p:spPr>
            <a:xfrm>
              <a:off x="4603417" y="3524249"/>
              <a:ext cx="463887" cy="428627"/>
            </a:xfrm>
            <a:prstGeom prst="mathPlus">
              <a:avLst/>
            </a:prstGeom>
            <a:solidFill>
              <a:srgbClr val="4ABA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ktangel 751"/>
            <p:cNvSpPr/>
            <p:nvPr/>
          </p:nvSpPr>
          <p:spPr bwMode="auto">
            <a:xfrm>
              <a:off x="4196755" y="4069507"/>
              <a:ext cx="128379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დასტური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  <p:sp>
          <p:nvSpPr>
            <p:cNvPr id="207" name="Oval 206"/>
            <p:cNvSpPr/>
            <p:nvPr/>
          </p:nvSpPr>
          <p:spPr>
            <a:xfrm>
              <a:off x="5813633" y="3481388"/>
              <a:ext cx="548640" cy="54864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Multiply 207"/>
            <p:cNvSpPr/>
            <p:nvPr/>
          </p:nvSpPr>
          <p:spPr>
            <a:xfrm>
              <a:off x="5868216" y="3581399"/>
              <a:ext cx="456392" cy="329465"/>
            </a:xfrm>
            <a:prstGeom prst="mathMultiply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Rektangel 751"/>
            <p:cNvSpPr/>
            <p:nvPr/>
          </p:nvSpPr>
          <p:spPr bwMode="auto">
            <a:xfrm>
              <a:off x="5344743" y="4066253"/>
              <a:ext cx="217219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 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sp>
        <p:nvSpPr>
          <p:cNvPr id="224" name="Rounded Rectangle 223"/>
          <p:cNvSpPr/>
          <p:nvPr/>
        </p:nvSpPr>
        <p:spPr>
          <a:xfrm>
            <a:off x="7543801" y="1033458"/>
            <a:ext cx="1514475" cy="514355"/>
          </a:xfrm>
          <a:prstGeom prst="roundRect">
            <a:avLst/>
          </a:prstGeom>
          <a:solidFill>
            <a:srgbClr val="CD3034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bg1"/>
                </a:solidFill>
                <a:latin typeface="BPG Arial" panose="020B0604020202020204" pitchFamily="34" charset="0"/>
                <a:cs typeface="BPG Arial" panose="020B0604020202020204" pitchFamily="34" charset="0"/>
              </a:rPr>
              <a:t>დასასრული</a:t>
            </a:r>
            <a:endParaRPr lang="en-US" sz="1600" b="1" dirty="0">
              <a:solidFill>
                <a:schemeClr val="bg1"/>
              </a:solidFill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cxnSp>
        <p:nvCxnSpPr>
          <p:cNvPr id="15" name="Elbow Connector 14"/>
          <p:cNvCxnSpPr>
            <a:stCxn id="202" idx="0"/>
          </p:cNvCxnSpPr>
          <p:nvPr/>
        </p:nvCxnSpPr>
        <p:spPr>
          <a:xfrm rot="16200000" flipV="1">
            <a:off x="3648022" y="3889550"/>
            <a:ext cx="189894" cy="3417799"/>
          </a:xfrm>
          <a:prstGeom prst="bentConnector2">
            <a:avLst/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1" name="Group 280"/>
          <p:cNvGrpSpPr/>
          <p:nvPr/>
        </p:nvGrpSpPr>
        <p:grpSpPr>
          <a:xfrm>
            <a:off x="57152" y="5405433"/>
            <a:ext cx="7443788" cy="942978"/>
            <a:chOff x="57152" y="5729283"/>
            <a:chExt cx="7443788" cy="942978"/>
          </a:xfrm>
        </p:grpSpPr>
        <p:grpSp>
          <p:nvGrpSpPr>
            <p:cNvPr id="168" name="Group 167"/>
            <p:cNvGrpSpPr/>
            <p:nvPr/>
          </p:nvGrpSpPr>
          <p:grpSpPr>
            <a:xfrm>
              <a:off x="209551" y="5787414"/>
              <a:ext cx="1776414" cy="713400"/>
              <a:chOff x="1863341" y="2889956"/>
              <a:chExt cx="2476501" cy="1473195"/>
            </a:xfrm>
          </p:grpSpPr>
          <p:grpSp>
            <p:nvGrpSpPr>
              <p:cNvPr id="169" name="Group 168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81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84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85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86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82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83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II-RO</a:t>
                  </a:r>
                  <a:endParaRPr lang="en-US" sz="1400" dirty="0"/>
                </a:p>
              </p:txBody>
            </p:sp>
          </p:grpSp>
          <p:grpSp>
            <p:nvGrpSpPr>
              <p:cNvPr id="170" name="Group 169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71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76" name="Rounded Rectangle 175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7" name="Rectangle 176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8" name="Rounded Rectangle 177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9" name="Rectangle 178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80" name="Oval 179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72" name="Group 171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73" name="Round Same Side Corner Rectangle 172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4" name="Isosceles Triangle 173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75" name="Oval 174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27" name="Rounded Rectangle 226"/>
            <p:cNvSpPr/>
            <p:nvPr/>
          </p:nvSpPr>
          <p:spPr>
            <a:xfrm>
              <a:off x="57152" y="5729283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57152" y="4243378"/>
            <a:ext cx="7443788" cy="942978"/>
            <a:chOff x="57152" y="4567228"/>
            <a:chExt cx="7443788" cy="942978"/>
          </a:xfrm>
        </p:grpSpPr>
        <p:grpSp>
          <p:nvGrpSpPr>
            <p:cNvPr id="147" name="Group 146"/>
            <p:cNvGrpSpPr/>
            <p:nvPr/>
          </p:nvGrpSpPr>
          <p:grpSpPr>
            <a:xfrm>
              <a:off x="185739" y="4663464"/>
              <a:ext cx="1776414" cy="713400"/>
              <a:chOff x="1863341" y="2889956"/>
              <a:chExt cx="2476501" cy="1473195"/>
            </a:xfrm>
          </p:grpSpPr>
          <p:grpSp>
            <p:nvGrpSpPr>
              <p:cNvPr id="148" name="Group 147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60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65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66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67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61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62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II-LO</a:t>
                  </a:r>
                  <a:endParaRPr lang="en-US" sz="1400" dirty="0"/>
                </a:p>
              </p:txBody>
            </p:sp>
          </p:grpSp>
          <p:grpSp>
            <p:nvGrpSpPr>
              <p:cNvPr id="149" name="Group 148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50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55" name="Rounded Rectangle 154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6" name="Rectangle 155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7" name="Rounded Rectangle 156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8" name="Rectangle 157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9" name="Oval 158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51" name="Group 150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52" name="Round Same Side Corner Rectangle 151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3" name="Isosceles Triangle 152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54" name="Oval 153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30" name="Rounded Rectangle 229"/>
            <p:cNvSpPr/>
            <p:nvPr/>
          </p:nvSpPr>
          <p:spPr>
            <a:xfrm>
              <a:off x="57152" y="4567228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57152" y="3081329"/>
            <a:ext cx="7443788" cy="942978"/>
            <a:chOff x="57152" y="3405179"/>
            <a:chExt cx="7443788" cy="942978"/>
          </a:xfrm>
        </p:grpSpPr>
        <p:grpSp>
          <p:nvGrpSpPr>
            <p:cNvPr id="123" name="Group 122"/>
            <p:cNvGrpSpPr/>
            <p:nvPr/>
          </p:nvGrpSpPr>
          <p:grpSpPr>
            <a:xfrm>
              <a:off x="176214" y="3482367"/>
              <a:ext cx="1776414" cy="713400"/>
              <a:chOff x="1863341" y="2889956"/>
              <a:chExt cx="2476501" cy="1473195"/>
            </a:xfrm>
          </p:grpSpPr>
          <p:grpSp>
            <p:nvGrpSpPr>
              <p:cNvPr id="124" name="Group 123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41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44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45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46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42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43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II-CO</a:t>
                  </a:r>
                  <a:endParaRPr lang="en-US" sz="1400" dirty="0"/>
                </a:p>
              </p:txBody>
            </p:sp>
          </p:grpSp>
          <p:grpSp>
            <p:nvGrpSpPr>
              <p:cNvPr id="125" name="Group 124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26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36" name="Rounded Rectangle 135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7" name="Rectangle 136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8" name="Rounded Rectangle 137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9" name="Rectangle 138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40" name="Oval 139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28" name="Group 127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33" name="Round Same Side Corner Rectangle 132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4" name="Isosceles Triangle 133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35" name="Oval 134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32" name="Rounded Rectangle 231"/>
            <p:cNvSpPr/>
            <p:nvPr/>
          </p:nvSpPr>
          <p:spPr>
            <a:xfrm>
              <a:off x="57152" y="3405179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78" name="Group 277"/>
          <p:cNvGrpSpPr/>
          <p:nvPr/>
        </p:nvGrpSpPr>
        <p:grpSpPr>
          <a:xfrm>
            <a:off x="57152" y="1962142"/>
            <a:ext cx="7443788" cy="942978"/>
            <a:chOff x="57152" y="2285992"/>
            <a:chExt cx="7443788" cy="942978"/>
          </a:xfrm>
        </p:grpSpPr>
        <p:grpSp>
          <p:nvGrpSpPr>
            <p:cNvPr id="99" name="Group 98"/>
            <p:cNvGrpSpPr/>
            <p:nvPr/>
          </p:nvGrpSpPr>
          <p:grpSpPr>
            <a:xfrm>
              <a:off x="238126" y="2401279"/>
              <a:ext cx="1776414" cy="713400"/>
              <a:chOff x="1863341" y="2889956"/>
              <a:chExt cx="2476501" cy="1473195"/>
            </a:xfrm>
          </p:grpSpPr>
          <p:grpSp>
            <p:nvGrpSpPr>
              <p:cNvPr id="100" name="Group 99"/>
              <p:cNvGrpSpPr/>
              <p:nvPr/>
            </p:nvGrpSpPr>
            <p:grpSpPr>
              <a:xfrm>
                <a:off x="1863341" y="3481933"/>
                <a:ext cx="2476501" cy="881218"/>
                <a:chOff x="2386512" y="3722164"/>
                <a:chExt cx="2476500" cy="881218"/>
              </a:xfrm>
            </p:grpSpPr>
            <p:grpSp>
              <p:nvGrpSpPr>
                <p:cNvPr id="112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16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18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120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113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14" name="Rektangel 751"/>
                <p:cNvSpPr/>
                <p:nvPr/>
              </p:nvSpPr>
              <p:spPr bwMode="auto">
                <a:xfrm>
                  <a:off x="2667713" y="4158223"/>
                  <a:ext cx="1783637" cy="4451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I-CO</a:t>
                  </a:r>
                  <a:endParaRPr lang="en-US" sz="1400" dirty="0"/>
                </a:p>
              </p:txBody>
            </p:sp>
          </p:grpSp>
          <p:grpSp>
            <p:nvGrpSpPr>
              <p:cNvPr id="101" name="Group 100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102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107" name="Rounded Rectangle 106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8" name="Rectangle 107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9" name="Rounded Rectangle 108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10" name="Rectangle 109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11" name="Oval 110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103" name="Group 102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104" name="Round Same Side Corner Rectangle 103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5" name="Isosceles Triangle 104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106" name="Oval 105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33" name="Rounded Rectangle 232"/>
            <p:cNvSpPr/>
            <p:nvPr/>
          </p:nvSpPr>
          <p:spPr>
            <a:xfrm>
              <a:off x="57152" y="2285992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284" name="Group 283"/>
          <p:cNvGrpSpPr/>
          <p:nvPr/>
        </p:nvGrpSpPr>
        <p:grpSpPr>
          <a:xfrm>
            <a:off x="2271516" y="1062042"/>
            <a:ext cx="5347024" cy="838289"/>
            <a:chOff x="2257001" y="1385892"/>
            <a:chExt cx="5347024" cy="838289"/>
          </a:xfrm>
        </p:grpSpPr>
        <p:grpSp>
          <p:nvGrpSpPr>
            <p:cNvPr id="282" name="Group 281"/>
            <p:cNvGrpSpPr/>
            <p:nvPr/>
          </p:nvGrpSpPr>
          <p:grpSpPr>
            <a:xfrm>
              <a:off x="2257001" y="1385892"/>
              <a:ext cx="4110035" cy="582583"/>
              <a:chOff x="2257001" y="1385892"/>
              <a:chExt cx="4110035" cy="582583"/>
            </a:xfrm>
          </p:grpSpPr>
          <p:sp>
            <p:nvSpPr>
              <p:cNvPr id="217" name="Rectangle 216"/>
              <p:cNvSpPr/>
              <p:nvPr/>
            </p:nvSpPr>
            <p:spPr>
              <a:xfrm>
                <a:off x="2257001" y="1445255"/>
                <a:ext cx="1846303" cy="5232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2C3E5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მოდერაცია</a:t>
                </a:r>
                <a:endParaRPr lang="ka-GE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algn="ctr"/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  <p:sp>
            <p:nvSpPr>
              <p:cNvPr id="218" name="Oval 217"/>
              <p:cNvSpPr/>
              <p:nvPr/>
            </p:nvSpPr>
            <p:spPr>
              <a:xfrm>
                <a:off x="4554734" y="1385893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Plus 218"/>
              <p:cNvSpPr/>
              <p:nvPr/>
            </p:nvSpPr>
            <p:spPr>
              <a:xfrm>
                <a:off x="4608180" y="1428753"/>
                <a:ext cx="463887" cy="428627"/>
              </a:xfrm>
              <a:prstGeom prst="mathPlus">
                <a:avLst/>
              </a:prstGeom>
              <a:solidFill>
                <a:srgbClr val="4ABA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Oval 220"/>
              <p:cNvSpPr/>
              <p:nvPr/>
            </p:nvSpPr>
            <p:spPr>
              <a:xfrm>
                <a:off x="5818396" y="1385892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Multiply 221"/>
              <p:cNvSpPr/>
              <p:nvPr/>
            </p:nvSpPr>
            <p:spPr>
              <a:xfrm>
                <a:off x="5872979" y="1485903"/>
                <a:ext cx="456392" cy="329465"/>
              </a:xfrm>
              <a:prstGeom prst="mathMultiply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0" name="Rektangel 751"/>
            <p:cNvSpPr/>
            <p:nvPr/>
          </p:nvSpPr>
          <p:spPr bwMode="auto">
            <a:xfrm>
              <a:off x="5160136" y="1913150"/>
              <a:ext cx="244388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 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  <p:sp>
          <p:nvSpPr>
            <p:cNvPr id="241" name="Rektangel 751"/>
            <p:cNvSpPr/>
            <p:nvPr/>
          </p:nvSpPr>
          <p:spPr bwMode="auto">
            <a:xfrm>
              <a:off x="4244380" y="1916404"/>
              <a:ext cx="128379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დასტური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57152" y="914392"/>
            <a:ext cx="7443788" cy="942978"/>
            <a:chOff x="57152" y="1238242"/>
            <a:chExt cx="7443788" cy="942978"/>
          </a:xfrm>
        </p:grpSpPr>
        <p:grpSp>
          <p:nvGrpSpPr>
            <p:cNvPr id="20" name="Group 19"/>
            <p:cNvGrpSpPr/>
            <p:nvPr/>
          </p:nvGrpSpPr>
          <p:grpSpPr>
            <a:xfrm>
              <a:off x="228599" y="1334481"/>
              <a:ext cx="1776414" cy="805607"/>
              <a:chOff x="1863341" y="2889956"/>
              <a:chExt cx="2476501" cy="1663604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1863341" y="3481933"/>
                <a:ext cx="2476501" cy="1071627"/>
                <a:chOff x="2386512" y="3722164"/>
                <a:chExt cx="2476500" cy="1071627"/>
              </a:xfrm>
            </p:grpSpPr>
            <p:grpSp>
              <p:nvGrpSpPr>
                <p:cNvPr id="36" name="Gruppe 135"/>
                <p:cNvGrpSpPr/>
                <p:nvPr/>
              </p:nvGrpSpPr>
              <p:grpSpPr>
                <a:xfrm>
                  <a:off x="2386512" y="3722164"/>
                  <a:ext cx="2476500" cy="752175"/>
                  <a:chOff x="-11420475" y="8545513"/>
                  <a:chExt cx="4432300" cy="1346200"/>
                </a:xfrm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39" name="Freeform 48"/>
                  <p:cNvSpPr>
                    <a:spLocks/>
                  </p:cNvSpPr>
                  <p:nvPr/>
                </p:nvSpPr>
                <p:spPr bwMode="auto">
                  <a:xfrm>
                    <a:off x="-11420475" y="8545513"/>
                    <a:ext cx="4432300" cy="1066800"/>
                  </a:xfrm>
                  <a:custGeom>
                    <a:avLst/>
                    <a:gdLst/>
                    <a:ahLst/>
                    <a:cxnLst>
                      <a:cxn ang="0">
                        <a:pos x="0" y="672"/>
                      </a:cxn>
                      <a:cxn ang="0">
                        <a:pos x="882" y="0"/>
                      </a:cxn>
                      <a:cxn ang="0">
                        <a:pos x="2792" y="0"/>
                      </a:cxn>
                      <a:cxn ang="0">
                        <a:pos x="1910" y="672"/>
                      </a:cxn>
                      <a:cxn ang="0">
                        <a:pos x="0" y="672"/>
                      </a:cxn>
                    </a:cxnLst>
                    <a:rect l="0" t="0" r="r" b="b"/>
                    <a:pathLst>
                      <a:path w="2792" h="672">
                        <a:moveTo>
                          <a:pt x="0" y="672"/>
                        </a:moveTo>
                        <a:lnTo>
                          <a:pt x="882" y="0"/>
                        </a:lnTo>
                        <a:lnTo>
                          <a:pt x="2792" y="0"/>
                        </a:lnTo>
                        <a:lnTo>
                          <a:pt x="1910" y="672"/>
                        </a:lnTo>
                        <a:lnTo>
                          <a:pt x="0" y="672"/>
                        </a:lnTo>
                        <a:close/>
                      </a:path>
                    </a:pathLst>
                  </a:custGeom>
                  <a:solidFill>
                    <a:srgbClr val="E3E4E5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40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-11417300" y="9612313"/>
                    <a:ext cx="3028950" cy="276225"/>
                  </a:xfrm>
                  <a:prstGeom prst="rect">
                    <a:avLst/>
                  </a:prstGeom>
                  <a:solidFill>
                    <a:srgbClr val="BEC0C2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  <p:sp>
                <p:nvSpPr>
                  <p:cNvPr id="41" name="Freeform 50"/>
                  <p:cNvSpPr>
                    <a:spLocks/>
                  </p:cNvSpPr>
                  <p:nvPr/>
                </p:nvSpPr>
                <p:spPr bwMode="auto">
                  <a:xfrm>
                    <a:off x="-8391525" y="8545513"/>
                    <a:ext cx="1403350" cy="1346200"/>
                  </a:xfrm>
                  <a:custGeom>
                    <a:avLst/>
                    <a:gdLst/>
                    <a:ahLst/>
                    <a:cxnLst>
                      <a:cxn ang="0">
                        <a:pos x="884" y="178"/>
                      </a:cxn>
                      <a:cxn ang="0">
                        <a:pos x="2" y="848"/>
                      </a:cxn>
                      <a:cxn ang="0">
                        <a:pos x="0" y="672"/>
                      </a:cxn>
                      <a:cxn ang="0">
                        <a:pos x="884" y="0"/>
                      </a:cxn>
                      <a:cxn ang="0">
                        <a:pos x="884" y="178"/>
                      </a:cxn>
                    </a:cxnLst>
                    <a:rect l="0" t="0" r="r" b="b"/>
                    <a:pathLst>
                      <a:path w="884" h="848">
                        <a:moveTo>
                          <a:pt x="884" y="178"/>
                        </a:moveTo>
                        <a:lnTo>
                          <a:pt x="2" y="848"/>
                        </a:lnTo>
                        <a:lnTo>
                          <a:pt x="0" y="672"/>
                        </a:lnTo>
                        <a:lnTo>
                          <a:pt x="884" y="0"/>
                        </a:lnTo>
                        <a:lnTo>
                          <a:pt x="884" y="178"/>
                        </a:lnTo>
                        <a:close/>
                      </a:path>
                    </a:pathLst>
                  </a:custGeom>
                  <a:solidFill>
                    <a:srgbClr val="A3A5A8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da-DK" sz="1600" kern="0">
                      <a:solidFill>
                        <a:sysClr val="windowText" lastClr="000000"/>
                      </a:solidFill>
                      <a:latin typeface="Calibri"/>
                      <a:cs typeface="ＭＳ Ｐゴシック" pitchFamily="-109" charset="-128"/>
                    </a:endParaRPr>
                  </a:p>
                </p:txBody>
              </p:sp>
            </p:grpSp>
            <p:sp>
              <p:nvSpPr>
                <p:cNvPr id="37" name="Rektangel 750"/>
                <p:cNvSpPr>
                  <a:spLocks noChangeArrowheads="1"/>
                </p:cNvSpPr>
                <p:nvPr/>
              </p:nvSpPr>
              <p:spPr bwMode="auto">
                <a:xfrm>
                  <a:off x="2667713" y="4147767"/>
                  <a:ext cx="1740803" cy="441326"/>
                </a:xfrm>
                <a:prstGeom prst="rect">
                  <a:avLst/>
                </a:prstGeom>
                <a:solidFill>
                  <a:sysClr val="window" lastClr="FFFFFF"/>
                </a:solidFill>
                <a:ln w="3175">
                  <a:solidFill>
                    <a:srgbClr val="D9D9D9"/>
                  </a:solidFill>
                  <a:miter lim="800000"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 anchor="ctr"/>
                <a:lstStyle/>
                <a:p>
                  <a:pPr algn="ctr"/>
                  <a:endParaRPr lang="nb-NO" sz="1600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38" name="Rektangel 751"/>
                <p:cNvSpPr/>
                <p:nvPr/>
              </p:nvSpPr>
              <p:spPr bwMode="auto">
                <a:xfrm>
                  <a:off x="2667713" y="4158222"/>
                  <a:ext cx="1783638" cy="63556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cap="all" dirty="0"/>
                    <a:t>S-CO (S-LO)</a:t>
                  </a:r>
                  <a:endParaRPr lang="en-US" sz="1400" dirty="0"/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2780115" y="2889956"/>
                <a:ext cx="892778" cy="899084"/>
                <a:chOff x="7848600" y="4261834"/>
                <a:chExt cx="892778" cy="899084"/>
              </a:xfrm>
            </p:grpSpPr>
            <p:grpSp>
              <p:nvGrpSpPr>
                <p:cNvPr id="23" name="Group 23"/>
                <p:cNvGrpSpPr/>
                <p:nvPr/>
              </p:nvGrpSpPr>
              <p:grpSpPr>
                <a:xfrm>
                  <a:off x="7848600" y="4261834"/>
                  <a:ext cx="841263" cy="851067"/>
                  <a:chOff x="6353175" y="3276600"/>
                  <a:chExt cx="1600200" cy="1562100"/>
                </a:xfrm>
              </p:grpSpPr>
              <p:sp>
                <p:nvSpPr>
                  <p:cNvPr id="31" name="Rounded Rectangle 30"/>
                  <p:cNvSpPr/>
                  <p:nvPr/>
                </p:nvSpPr>
                <p:spPr>
                  <a:xfrm>
                    <a:off x="6477000" y="3276600"/>
                    <a:ext cx="1371600" cy="10668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2" name="Rectangle 31"/>
                  <p:cNvSpPr/>
                  <p:nvPr/>
                </p:nvSpPr>
                <p:spPr>
                  <a:xfrm>
                    <a:off x="6553200" y="3381375"/>
                    <a:ext cx="1219200" cy="838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3" name="Rounded Rectangle 32"/>
                  <p:cNvSpPr/>
                  <p:nvPr/>
                </p:nvSpPr>
                <p:spPr>
                  <a:xfrm>
                    <a:off x="6353175" y="4381500"/>
                    <a:ext cx="1600200" cy="457200"/>
                  </a:xfrm>
                  <a:prstGeom prst="roundRect">
                    <a:avLst>
                      <a:gd name="adj" fmla="val 6945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4" name="Rectangle 33"/>
                  <p:cNvSpPr/>
                  <p:nvPr/>
                </p:nvSpPr>
                <p:spPr>
                  <a:xfrm>
                    <a:off x="7162800" y="4495800"/>
                    <a:ext cx="609600" cy="152400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5" name="Oval 34"/>
                  <p:cNvSpPr/>
                  <p:nvPr/>
                </p:nvSpPr>
                <p:spPr>
                  <a:xfrm>
                    <a:off x="6477000" y="4495800"/>
                    <a:ext cx="76200" cy="76200"/>
                  </a:xfrm>
                  <a:prstGeom prst="ellipse">
                    <a:avLst/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  <p:grpSp>
              <p:nvGrpSpPr>
                <p:cNvPr id="27" name="Group 26"/>
                <p:cNvGrpSpPr/>
                <p:nvPr/>
              </p:nvGrpSpPr>
              <p:grpSpPr>
                <a:xfrm>
                  <a:off x="8184731" y="4390255"/>
                  <a:ext cx="556647" cy="770663"/>
                  <a:chOff x="8184731" y="4390255"/>
                  <a:chExt cx="556647" cy="770663"/>
                </a:xfrm>
              </p:grpSpPr>
              <p:sp>
                <p:nvSpPr>
                  <p:cNvPr id="28" name="Round Same Side Corner Rectangle 27"/>
                  <p:cNvSpPr/>
                  <p:nvPr/>
                </p:nvSpPr>
                <p:spPr>
                  <a:xfrm>
                    <a:off x="8184731" y="4728265"/>
                    <a:ext cx="556647" cy="432653"/>
                  </a:xfrm>
                  <a:prstGeom prst="round2SameRect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29" name="Isosceles Triangle 28"/>
                  <p:cNvSpPr/>
                  <p:nvPr/>
                </p:nvSpPr>
                <p:spPr>
                  <a:xfrm flipV="1">
                    <a:off x="8392782" y="4735723"/>
                    <a:ext cx="140543" cy="187391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  <p:sp>
                <p:nvSpPr>
                  <p:cNvPr id="30" name="Oval 29"/>
                  <p:cNvSpPr/>
                  <p:nvPr/>
                </p:nvSpPr>
                <p:spPr>
                  <a:xfrm>
                    <a:off x="8289102" y="4390255"/>
                    <a:ext cx="347904" cy="360544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/>
                  </a:p>
                </p:txBody>
              </p:sp>
            </p:grpSp>
          </p:grpSp>
        </p:grpSp>
        <p:sp>
          <p:nvSpPr>
            <p:cNvPr id="244" name="Rounded Rectangle 243"/>
            <p:cNvSpPr/>
            <p:nvPr/>
          </p:nvSpPr>
          <p:spPr>
            <a:xfrm>
              <a:off x="57152" y="1238242"/>
              <a:ext cx="7443788" cy="942978"/>
            </a:xfrm>
            <a:prstGeom prst="roundRect">
              <a:avLst>
                <a:gd name="adj" fmla="val 767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cxnSp>
        <p:nvCxnSpPr>
          <p:cNvPr id="246" name="Elbow Connector 245"/>
          <p:cNvCxnSpPr>
            <a:stCxn id="207" idx="6"/>
            <a:endCxn id="202" idx="3"/>
          </p:cNvCxnSpPr>
          <p:nvPr/>
        </p:nvCxnSpPr>
        <p:spPr>
          <a:xfrm>
            <a:off x="6362273" y="3431858"/>
            <a:ext cx="12746" cy="2523149"/>
          </a:xfrm>
          <a:prstGeom prst="bentConnector3">
            <a:avLst>
              <a:gd name="adj1" fmla="val 5710035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236" idx="6"/>
            <a:endCxn id="202" idx="3"/>
          </p:cNvCxnSpPr>
          <p:nvPr/>
        </p:nvCxnSpPr>
        <p:spPr>
          <a:xfrm>
            <a:off x="6357510" y="2384336"/>
            <a:ext cx="17509" cy="3570671"/>
          </a:xfrm>
          <a:prstGeom prst="bentConnector3">
            <a:avLst>
              <a:gd name="adj1" fmla="val 4058290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>
            <a:stCxn id="221" idx="6"/>
            <a:endCxn id="202" idx="3"/>
          </p:cNvCxnSpPr>
          <p:nvPr/>
        </p:nvCxnSpPr>
        <p:spPr>
          <a:xfrm flipH="1">
            <a:off x="6375019" y="1336362"/>
            <a:ext cx="6532" cy="4618645"/>
          </a:xfrm>
          <a:prstGeom prst="bentConnector3">
            <a:avLst>
              <a:gd name="adj1" fmla="val -10610181"/>
            </a:avLst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Elbow Connector 261"/>
          <p:cNvCxnSpPr>
            <a:stCxn id="204" idx="0"/>
            <a:endCxn id="210" idx="2"/>
          </p:cNvCxnSpPr>
          <p:nvPr/>
        </p:nvCxnSpPr>
        <p:spPr>
          <a:xfrm rot="16200000" flipV="1">
            <a:off x="3786423" y="2119670"/>
            <a:ext cx="422074" cy="1653663"/>
          </a:xfrm>
          <a:prstGeom prst="bentConnector3">
            <a:avLst>
              <a:gd name="adj1" fmla="val 36244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Elbow Connector 264"/>
          <p:cNvCxnSpPr>
            <a:stCxn id="234" idx="0"/>
            <a:endCxn id="217" idx="2"/>
          </p:cNvCxnSpPr>
          <p:nvPr/>
        </p:nvCxnSpPr>
        <p:spPr>
          <a:xfrm rot="16200000" flipV="1">
            <a:off x="3774402" y="1064891"/>
            <a:ext cx="465392" cy="1624860"/>
          </a:xfrm>
          <a:prstGeom prst="bentConnector3">
            <a:avLst>
              <a:gd name="adj1" fmla="val 50000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Elbow Connector 266"/>
          <p:cNvCxnSpPr>
            <a:stCxn id="218" idx="0"/>
            <a:endCxn id="224" idx="0"/>
          </p:cNvCxnSpPr>
          <p:nvPr/>
        </p:nvCxnSpPr>
        <p:spPr>
          <a:xfrm rot="5400000" flipH="1" flipV="1">
            <a:off x="6558012" y="-680984"/>
            <a:ext cx="28585" cy="3457470"/>
          </a:xfrm>
          <a:prstGeom prst="bentConnector3">
            <a:avLst>
              <a:gd name="adj1" fmla="val 899720"/>
            </a:avLst>
          </a:prstGeom>
          <a:ln w="28575">
            <a:solidFill>
              <a:srgbClr val="0E9F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ectangle 162"/>
          <p:cNvSpPr/>
          <p:nvPr/>
        </p:nvSpPr>
        <p:spPr>
          <a:xfrm>
            <a:off x="123825" y="129380"/>
            <a:ext cx="55402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მოდერაცია - სცენარი </a:t>
            </a:r>
            <a:r>
              <a:rPr lang="en-US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I</a:t>
            </a:r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 - 2</a:t>
            </a:r>
            <a:r>
              <a:rPr lang="en-US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 </a:t>
            </a:r>
            <a:r>
              <a:rPr lang="ka-GE" sz="2000" dirty="0">
                <a:solidFill>
                  <a:schemeClr val="bg1"/>
                </a:solidFill>
                <a:latin typeface="BPG Nino Mtavruli" panose="02000506000000020004" pitchFamily="2" charset="0"/>
              </a:rPr>
              <a:t>ხელმძღვანელი პირი</a:t>
            </a:r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  <a:p>
            <a:endParaRPr lang="en-US" sz="2000" dirty="0">
              <a:solidFill>
                <a:schemeClr val="bg1"/>
              </a:solidFill>
              <a:latin typeface="BPG Nino Mtavruli" panose="02000506000000020004" pitchFamily="2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2247476" y="2110016"/>
            <a:ext cx="5363807" cy="852806"/>
            <a:chOff x="2247476" y="2110016"/>
            <a:chExt cx="5363807" cy="852806"/>
          </a:xfrm>
        </p:grpSpPr>
        <p:grpSp>
          <p:nvGrpSpPr>
            <p:cNvPr id="283" name="Group 282"/>
            <p:cNvGrpSpPr/>
            <p:nvPr/>
          </p:nvGrpSpPr>
          <p:grpSpPr>
            <a:xfrm>
              <a:off x="2247476" y="2110016"/>
              <a:ext cx="4110034" cy="852806"/>
              <a:chOff x="2247476" y="2419352"/>
              <a:chExt cx="4110034" cy="852806"/>
            </a:xfrm>
          </p:grpSpPr>
          <p:sp>
            <p:nvSpPr>
              <p:cNvPr id="210" name="Rectangle 209"/>
              <p:cNvSpPr/>
              <p:nvPr/>
            </p:nvSpPr>
            <p:spPr>
              <a:xfrm>
                <a:off x="2247476" y="2521581"/>
                <a:ext cx="1846303" cy="5232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2C3E5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მოდერაცია</a:t>
                </a:r>
                <a:endParaRPr lang="ka-GE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algn="ctr"/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  <p:sp>
            <p:nvSpPr>
              <p:cNvPr id="234" name="Oval 233"/>
              <p:cNvSpPr/>
              <p:nvPr/>
            </p:nvSpPr>
            <p:spPr>
              <a:xfrm>
                <a:off x="4545208" y="2419353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Plus 234"/>
              <p:cNvSpPr/>
              <p:nvPr/>
            </p:nvSpPr>
            <p:spPr>
              <a:xfrm>
                <a:off x="4598654" y="2433637"/>
                <a:ext cx="463887" cy="428627"/>
              </a:xfrm>
              <a:prstGeom prst="mathPlus">
                <a:avLst/>
              </a:prstGeom>
              <a:solidFill>
                <a:srgbClr val="4ABA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Oval 235"/>
              <p:cNvSpPr/>
              <p:nvPr/>
            </p:nvSpPr>
            <p:spPr>
              <a:xfrm>
                <a:off x="5808870" y="2419352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Multiply 236"/>
              <p:cNvSpPr/>
              <p:nvPr/>
            </p:nvSpPr>
            <p:spPr>
              <a:xfrm>
                <a:off x="5863453" y="2490787"/>
                <a:ext cx="456392" cy="329465"/>
              </a:xfrm>
              <a:prstGeom prst="mathMultiply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ktangel 751"/>
              <p:cNvSpPr/>
              <p:nvPr/>
            </p:nvSpPr>
            <p:spPr bwMode="auto">
              <a:xfrm>
                <a:off x="4191993" y="2964381"/>
                <a:ext cx="1283791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დასტური</a:t>
                </a:r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</p:grpSp>
        <p:sp>
          <p:nvSpPr>
            <p:cNvPr id="195" name="Rektangel 751"/>
            <p:cNvSpPr/>
            <p:nvPr/>
          </p:nvSpPr>
          <p:spPr bwMode="auto">
            <a:xfrm>
              <a:off x="5167394" y="2641586"/>
              <a:ext cx="244388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 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271290" y="4376514"/>
            <a:ext cx="5189034" cy="848550"/>
            <a:chOff x="2271290" y="4376514"/>
            <a:chExt cx="5189034" cy="848550"/>
          </a:xfrm>
        </p:grpSpPr>
        <p:grpSp>
          <p:nvGrpSpPr>
            <p:cNvPr id="286" name="Group 285"/>
            <p:cNvGrpSpPr/>
            <p:nvPr/>
          </p:nvGrpSpPr>
          <p:grpSpPr>
            <a:xfrm>
              <a:off x="2271290" y="4376514"/>
              <a:ext cx="4095751" cy="838288"/>
              <a:chOff x="2271290" y="4714878"/>
              <a:chExt cx="4095751" cy="838288"/>
            </a:xfrm>
          </p:grpSpPr>
          <p:sp>
            <p:nvSpPr>
              <p:cNvPr id="188" name="Rectangle 187"/>
              <p:cNvSpPr/>
              <p:nvPr/>
            </p:nvSpPr>
            <p:spPr>
              <a:xfrm>
                <a:off x="2271290" y="4788525"/>
                <a:ext cx="1846303" cy="5232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2C3E5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BPG Arial" panose="020B0604020202020204" pitchFamily="34" charset="0"/>
                    <a:cs typeface="BPG Arial" panose="020B0604020202020204" pitchFamily="34" charset="0"/>
                  </a:rPr>
                  <a:t>მოდერაცია</a:t>
                </a:r>
                <a:endParaRPr lang="ka-GE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  <a:p>
                <a:pPr algn="ctr"/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endParaRPr>
              </a:p>
            </p:txBody>
          </p:sp>
          <p:sp>
            <p:nvSpPr>
              <p:cNvPr id="189" name="Oval 188"/>
              <p:cNvSpPr/>
              <p:nvPr/>
            </p:nvSpPr>
            <p:spPr>
              <a:xfrm>
                <a:off x="4554739" y="4714879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Plus 189"/>
              <p:cNvSpPr/>
              <p:nvPr/>
            </p:nvSpPr>
            <p:spPr>
              <a:xfrm>
                <a:off x="4608185" y="4757739"/>
                <a:ext cx="463887" cy="428627"/>
              </a:xfrm>
              <a:prstGeom prst="mathPlus">
                <a:avLst/>
              </a:prstGeom>
              <a:solidFill>
                <a:srgbClr val="4ABA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ktangel 751"/>
              <p:cNvSpPr/>
              <p:nvPr/>
            </p:nvSpPr>
            <p:spPr bwMode="auto">
              <a:xfrm>
                <a:off x="4215810" y="5245389"/>
                <a:ext cx="1283791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ka-GE" sz="1400" b="1" dirty="0">
                    <a:solidFill>
                      <a:schemeClr val="accent5">
                        <a:lumMod val="50000"/>
                      </a:schemeClr>
                    </a:solidFill>
                    <a:latin typeface="BPG Nino Mtavruli" panose="02000506000000020004" pitchFamily="2" charset="0"/>
                  </a:rPr>
                  <a:t>დასტური</a:t>
                </a:r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endParaRPr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5818401" y="4714878"/>
                <a:ext cx="548640" cy="5486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Multiply 192"/>
              <p:cNvSpPr/>
              <p:nvPr/>
            </p:nvSpPr>
            <p:spPr>
              <a:xfrm>
                <a:off x="5872984" y="4814889"/>
                <a:ext cx="456392" cy="329465"/>
              </a:xfrm>
              <a:prstGeom prst="mathMultiply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5427395" y="4855732"/>
              <a:ext cx="203292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ცვლილების</a:t>
              </a:r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 </a:t>
              </a:r>
              <a:r>
                <a:rPr lang="ka-GE" sz="1400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მოთხოვნა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015599" y="3578526"/>
            <a:ext cx="260453" cy="2366956"/>
            <a:chOff x="2015599" y="3578526"/>
            <a:chExt cx="260453" cy="2366956"/>
          </a:xfrm>
        </p:grpSpPr>
        <p:cxnSp>
          <p:nvCxnSpPr>
            <p:cNvPr id="164" name="Elbow Connector 163"/>
            <p:cNvCxnSpPr>
              <a:stCxn id="187" idx="1"/>
              <a:endCxn id="203" idx="1"/>
            </p:cNvCxnSpPr>
            <p:nvPr/>
          </p:nvCxnSpPr>
          <p:spPr>
            <a:xfrm rot="10800000">
              <a:off x="2266527" y="3578526"/>
              <a:ext cx="9525" cy="2366956"/>
            </a:xfrm>
            <a:prstGeom prst="bentConnector3">
              <a:avLst>
                <a:gd name="adj1" fmla="val 2500000"/>
              </a:avLst>
            </a:prstGeom>
            <a:ln w="28575">
              <a:solidFill>
                <a:srgbClr val="0E9F8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endCxn id="188" idx="1"/>
            </p:cNvCxnSpPr>
            <p:nvPr/>
          </p:nvCxnSpPr>
          <p:spPr>
            <a:xfrm>
              <a:off x="2015599" y="4711771"/>
              <a:ext cx="255691" cy="0"/>
            </a:xfrm>
            <a:prstGeom prst="straightConnector1">
              <a:avLst/>
            </a:prstGeom>
            <a:ln w="28575">
              <a:solidFill>
                <a:srgbClr val="0E9F8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072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202" grpId="0" animBg="1"/>
      <p:bldP spid="2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2126</TotalTime>
  <Words>1444</Words>
  <Application>Microsoft Office PowerPoint</Application>
  <PresentationFormat>On-screen Show (4:3)</PresentationFormat>
  <Paragraphs>455</Paragraphs>
  <Slides>26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BPG Arial</vt:lpstr>
      <vt:lpstr>BPG Nino Mtavruli</vt:lpstr>
      <vt:lpstr>Calibri</vt:lpstr>
      <vt:lpstr>Calibri Light</vt:lpstr>
      <vt:lpstr>Sylfaen</vt:lpstr>
      <vt:lpstr>Wingdings</vt:lpstr>
      <vt:lpstr>Office Theme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პოლიტიკის შემუშავებისა და კოორდინაციის მართვის ელ. სისტემა (PDCEMS)</dc:title>
  <dc:creator>Natia Sharovi</dc:creator>
  <cp:lastModifiedBy>Giorgi Bobghiashvili</cp:lastModifiedBy>
  <cp:revision>187</cp:revision>
  <dcterms:created xsi:type="dcterms:W3CDTF">2020-01-11T12:51:51Z</dcterms:created>
  <dcterms:modified xsi:type="dcterms:W3CDTF">2020-07-29T16:39:40Z</dcterms:modified>
</cp:coreProperties>
</file>