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omments/comment2.xml" ContentType="application/vnd.openxmlformats-officedocument.presentationml.comments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omments/comment3.xml" ContentType="application/vnd.openxmlformats-officedocument.presentationml.comments+xml"/>
  <Override PartName="/ppt/charts/chart11.xml" ContentType="application/vnd.openxmlformats-officedocument.drawingml.chart+xml"/>
  <Override PartName="/ppt/drawings/drawing5.xml" ContentType="application/vnd.openxmlformats-officedocument.drawingml.chartshapes+xml"/>
  <Override PartName="/ppt/charts/chart12.xml" ContentType="application/vnd.openxmlformats-officedocument.drawingml.chart+xml"/>
  <Override PartName="/ppt/drawings/drawing6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3.xml" ContentType="application/vnd.openxmlformats-officedocument.drawingml.chart+xml"/>
  <Override PartName="/ppt/drawings/drawing7.xml" ContentType="application/vnd.openxmlformats-officedocument.drawingml.chartshapes+xml"/>
  <Override PartName="/ppt/charts/chart14.xml" ContentType="application/vnd.openxmlformats-officedocument.drawingml.chart+xml"/>
  <Override PartName="/ppt/drawings/drawing8.xml" ContentType="application/vnd.openxmlformats-officedocument.drawingml.chartshapes+xml"/>
  <Override PartName="/ppt/comments/comment4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5.xml" ContentType="application/vnd.openxmlformats-officedocument.drawingml.chart+xml"/>
  <Override PartName="/ppt/drawings/drawing9.xml" ContentType="application/vnd.openxmlformats-officedocument.drawingml.chartshapes+xml"/>
  <Override PartName="/ppt/charts/chart16.xml" ContentType="application/vnd.openxmlformats-officedocument.drawingml.chart+xml"/>
  <Override PartName="/ppt/drawings/drawing10.xml" ContentType="application/vnd.openxmlformats-officedocument.drawingml.chartshapes+xml"/>
  <Override PartName="/ppt/charts/chart1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3.xml" ContentType="application/vnd.openxmlformats-officedocument.presentationml.notesSlide+xml"/>
  <Override PartName="/ppt/charts/chart1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9.xml" ContentType="application/vnd.openxmlformats-officedocument.drawingml.chart+xml"/>
  <Override PartName="/ppt/theme/themeOverride1.xml" ContentType="application/vnd.openxmlformats-officedocument.themeOverride+xml"/>
  <Override PartName="/ppt/drawings/drawing11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2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1.xml" ContentType="application/vnd.openxmlformats-officedocument.drawingml.chart+xml"/>
  <Override PartName="/ppt/theme/themeOverride2.xml" ContentType="application/vnd.openxmlformats-officedocument.themeOverride+xml"/>
  <Override PartName="/ppt/drawings/drawing12.xml" ContentType="application/vnd.openxmlformats-officedocument.drawingml.chartshapes+xml"/>
  <Override PartName="/ppt/charts/chart2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3.xml" ContentType="application/vnd.openxmlformats-officedocument.drawingml.chartshapes+xml"/>
  <Override PartName="/ppt/comments/comment5.xml" ContentType="application/vnd.openxmlformats-officedocument.presentationml.comments+xml"/>
  <Override PartName="/ppt/charts/chart2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2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14.xml" ContentType="application/vnd.openxmlformats-officedocument.drawingml.chartshapes+xml"/>
  <Override PartName="/ppt/comments/comment6.xml" ContentType="application/vnd.openxmlformats-officedocument.presentationml.comments+xml"/>
  <Override PartName="/ppt/charts/chart2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omments/comment7.xml" ContentType="application/vnd.openxmlformats-officedocument.presentationml.comments+xml"/>
  <Override PartName="/ppt/notesSlides/notesSlide15.xml" ContentType="application/vnd.openxmlformats-officedocument.presentationml.notesSlide+xml"/>
  <Override PartName="/ppt/charts/chart2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15.xml" ContentType="application/vnd.openxmlformats-officedocument.drawingml.chartshapes+xml"/>
  <Override PartName="/ppt/comments/comment8.xml" ContentType="application/vnd.openxmlformats-officedocument.presentationml.comments+xml"/>
  <Override PartName="/ppt/charts/chart2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16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2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omments/comment9.xml" ContentType="application/vnd.openxmlformats-officedocument.presentationml.comments+xml"/>
  <Override PartName="/ppt/charts/chart2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7.xml" ContentType="application/vnd.openxmlformats-officedocument.presentationml.notesSlide+xml"/>
  <Override PartName="/ppt/charts/chart3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omments/comment10.xml" ContentType="application/vnd.openxmlformats-officedocument.presentationml.comments+xml"/>
  <Override PartName="/ppt/charts/chart3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8.xml" ContentType="application/vnd.openxmlformats-officedocument.presentationml.notesSlide+xml"/>
  <Override PartName="/ppt/charts/chart32.xml" ContentType="application/vnd.openxmlformats-officedocument.drawingml.chart+xml"/>
  <Override PartName="/ppt/notesSlides/notesSlide19.xml" ContentType="application/vnd.openxmlformats-officedocument.presentationml.notesSlide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omments/comment11.xml" ContentType="application/vnd.openxmlformats-officedocument.presentationml.comments+xml"/>
  <Override PartName="/ppt/notesSlides/notesSlide20.xml" ContentType="application/vnd.openxmlformats-officedocument.presentationml.notesSlide+xml"/>
  <Override PartName="/ppt/charts/chart35.xml" ContentType="application/vnd.openxmlformats-officedocument.drawingml.chart+xml"/>
  <Override PartName="/ppt/drawings/drawing17.xml" ContentType="application/vnd.openxmlformats-officedocument.drawingml.chartshapes+xml"/>
  <Override PartName="/ppt/charts/chart36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18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37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22.xml" ContentType="application/vnd.openxmlformats-officedocument.presentationml.notesSlide+xml"/>
  <Override PartName="/ppt/charts/chart38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omments/comment12.xml" ContentType="application/vnd.openxmlformats-officedocument.presentationml.comments+xml"/>
  <Override PartName="/ppt/notesSlides/notesSlide23.xml" ContentType="application/vnd.openxmlformats-officedocument.presentationml.notesSlide+xml"/>
  <Override PartName="/ppt/charts/chart39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omments/comment13.xml" ContentType="application/vnd.openxmlformats-officedocument.presentationml.comments+xml"/>
  <Override PartName="/ppt/charts/chart40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omments/comment14.xml" ContentType="application/vnd.openxmlformats-officedocument.presentationml.comments+xml"/>
  <Override PartName="/ppt/notesSlides/notesSlide24.xml" ContentType="application/vnd.openxmlformats-officedocument.presentationml.notesSlide+xml"/>
  <Override PartName="/ppt/charts/chart41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42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43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44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45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25.xml" ContentType="application/vnd.openxmlformats-officedocument.presentationml.notesSlide+xml"/>
  <Override PartName="/ppt/charts/chart46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drawings/drawing19.xml" ContentType="application/vnd.openxmlformats-officedocument.drawingml.chartshapes+xml"/>
  <Override PartName="/ppt/comments/comment15.xml" ContentType="application/vnd.openxmlformats-officedocument.presentationml.comments+xml"/>
  <Override PartName="/ppt/notesSlides/notesSlide26.xml" ContentType="application/vnd.openxmlformats-officedocument.presentationml.notesSlide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67"/>
  </p:notesMasterIdLst>
  <p:sldIdLst>
    <p:sldId id="399" r:id="rId2"/>
    <p:sldId id="368" r:id="rId3"/>
    <p:sldId id="389" r:id="rId4"/>
    <p:sldId id="405" r:id="rId5"/>
    <p:sldId id="401" r:id="rId6"/>
    <p:sldId id="400" r:id="rId7"/>
    <p:sldId id="266" r:id="rId8"/>
    <p:sldId id="267" r:id="rId9"/>
    <p:sldId id="262" r:id="rId10"/>
    <p:sldId id="427" r:id="rId11"/>
    <p:sldId id="375" r:id="rId12"/>
    <p:sldId id="428" r:id="rId13"/>
    <p:sldId id="414" r:id="rId14"/>
    <p:sldId id="445" r:id="rId15"/>
    <p:sldId id="376" r:id="rId16"/>
    <p:sldId id="374" r:id="rId17"/>
    <p:sldId id="437" r:id="rId18"/>
    <p:sldId id="441" r:id="rId19"/>
    <p:sldId id="440" r:id="rId20"/>
    <p:sldId id="439" r:id="rId21"/>
    <p:sldId id="370" r:id="rId22"/>
    <p:sldId id="452" r:id="rId23"/>
    <p:sldId id="453" r:id="rId24"/>
    <p:sldId id="447" r:id="rId25"/>
    <p:sldId id="448" r:id="rId26"/>
    <p:sldId id="449" r:id="rId27"/>
    <p:sldId id="451" r:id="rId28"/>
    <p:sldId id="384" r:id="rId29"/>
    <p:sldId id="432" r:id="rId30"/>
    <p:sldId id="418" r:id="rId31"/>
    <p:sldId id="409" r:id="rId32"/>
    <p:sldId id="444" r:id="rId33"/>
    <p:sldId id="419" r:id="rId34"/>
    <p:sldId id="386" r:id="rId35"/>
    <p:sldId id="366" r:id="rId36"/>
    <p:sldId id="387" r:id="rId37"/>
    <p:sldId id="367" r:id="rId38"/>
    <p:sldId id="435" r:id="rId39"/>
    <p:sldId id="421" r:id="rId40"/>
    <p:sldId id="420" r:id="rId41"/>
    <p:sldId id="422" r:id="rId42"/>
    <p:sldId id="371" r:id="rId43"/>
    <p:sldId id="372" r:id="rId44"/>
    <p:sldId id="426" r:id="rId45"/>
    <p:sldId id="377" r:id="rId46"/>
    <p:sldId id="425" r:id="rId47"/>
    <p:sldId id="415" r:id="rId48"/>
    <p:sldId id="403" r:id="rId49"/>
    <p:sldId id="404" r:id="rId50"/>
    <p:sldId id="390" r:id="rId51"/>
    <p:sldId id="381" r:id="rId52"/>
    <p:sldId id="382" r:id="rId53"/>
    <p:sldId id="383" r:id="rId54"/>
    <p:sldId id="391" r:id="rId55"/>
    <p:sldId id="392" r:id="rId56"/>
    <p:sldId id="378" r:id="rId57"/>
    <p:sldId id="429" r:id="rId58"/>
    <p:sldId id="433" r:id="rId59"/>
    <p:sldId id="423" r:id="rId60"/>
    <p:sldId id="450" r:id="rId61"/>
    <p:sldId id="395" r:id="rId62"/>
    <p:sldId id="396" r:id="rId63"/>
    <p:sldId id="410" r:id="rId64"/>
    <p:sldId id="454" r:id="rId65"/>
    <p:sldId id="424" r:id="rId66"/>
  </p:sldIdLst>
  <p:sldSz cx="9144000" cy="6858000" type="screen4x3"/>
  <p:notesSz cx="6761163" cy="9942513"/>
  <p:embeddedFontLst>
    <p:embeddedFont>
      <p:font typeface="Sylfaen" panose="010A0502050306030303" pitchFamily="18" charset="0"/>
      <p:regular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Agency FB" panose="020B0503020202020204" pitchFamily="34" charset="0"/>
      <p:regular r:id="rId73"/>
      <p:bold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m Meparidze" initials="" lastIdx="5" clrIdx="0"/>
  <p:cmAuthor id="1" name="Vera Baziari" initials="VB" lastIdx="59" clrIdx="1">
    <p:extLst/>
  </p:cmAuthor>
  <p:cmAuthor id="2" name="Nino Gogatishvili" initials="NG" lastIdx="3" clrIdx="2"/>
  <p:cmAuthor id="3" name="User" initials="U" lastIdx="2" clrIdx="3"/>
  <p:cmAuthor id="4" name="Zurab Meparidze" initials="ZM" lastIdx="12" clrIdx="4">
    <p:extLst>
      <p:ext uri="{19B8F6BF-5375-455C-9EA6-DF929625EA0E}">
        <p15:presenceInfo xmlns:p15="http://schemas.microsoft.com/office/powerpoint/2012/main" userId="Zurab Meparidze" providerId="None"/>
      </p:ext>
    </p:extLst>
  </p:cmAuthor>
  <p:cmAuthor id="5" name="Mariam Darakhvelidze" initials="MD" lastIdx="46" clrIdx="5">
    <p:extLst>
      <p:ext uri="{19B8F6BF-5375-455C-9EA6-DF929625EA0E}">
        <p15:presenceInfo xmlns:p15="http://schemas.microsoft.com/office/powerpoint/2012/main" userId="S-1-5-21-814208047-3971608839-2166339660-6875" providerId="AD"/>
      </p:ext>
    </p:extLst>
  </p:cmAuthor>
  <p:cmAuthor id="6" name="Windows User" initials="WU" lastIdx="2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9492"/>
    <a:srgbClr val="F5F5F5"/>
    <a:srgbClr val="5A88C0"/>
    <a:srgbClr val="EDB5E6"/>
    <a:srgbClr val="43BFC5"/>
    <a:srgbClr val="00CC99"/>
    <a:srgbClr val="34B29A"/>
    <a:srgbClr val="D76C57"/>
    <a:srgbClr val="31A992"/>
    <a:srgbClr val="EBC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37A189-4E31-41AD-884B-BFA707145127}">
  <a:tblStyle styleId="{FC37A189-4E31-41AD-884B-BFA70714512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E173B2-AED4-4A2D-8F97-2BB8967D949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201" autoAdjust="0"/>
    <p:restoredTop sz="88679" autoAdjust="0"/>
  </p:normalViewPr>
  <p:slideViewPr>
    <p:cSldViewPr snapToGrid="0">
      <p:cViewPr varScale="1">
        <p:scale>
          <a:sx n="64" d="100"/>
          <a:sy n="64" d="100"/>
        </p:scale>
        <p:origin x="7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7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logua\Desktop\I-II-III%20&#4307;&#4317;&#4316;&#4308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logua\Desktop\I-II-III%20&#4307;&#4317;&#4316;&#4308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2.xml"/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2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3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1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15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16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32.xlsx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18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chartUserShapes" Target="../drawings/drawing19.xml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277777777777781E-2"/>
          <c:y val="0.2648981042287904"/>
          <c:w val="0.96944444444444466"/>
          <c:h val="0.6917500733896759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ცოცხალშობილთა რაოდენობა</c:v>
                </c:pt>
              </c:strCache>
            </c:strRef>
          </c:tx>
          <c:spPr>
            <a:ln w="34925" cap="rnd">
              <a:solidFill>
                <a:srgbClr val="19574B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9.7222222222222224E-3"/>
                  <c:y val="3.535353254167402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909-437B-BB40-6CB04E53F215}"/>
                </c:ext>
              </c:extLst>
            </c:dLbl>
            <c:dLbl>
              <c:idx val="1"/>
              <c:layout>
                <c:manualLayout>
                  <c:x val="-3.4913276465441831E-2"/>
                  <c:y val="-3.70599495751237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C1A-4E64-92E8-B8D0ACC8E583}"/>
                </c:ext>
              </c:extLst>
            </c:dLbl>
            <c:dLbl>
              <c:idx val="2"/>
              <c:layout>
                <c:manualLayout>
                  <c:x val="-3.4913276465441831E-2"/>
                  <c:y val="-2.69526906000899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C1A-4E64-92E8-B8D0ACC8E583}"/>
                </c:ext>
              </c:extLst>
            </c:dLbl>
            <c:dLbl>
              <c:idx val="3"/>
              <c:layout>
                <c:manualLayout>
                  <c:x val="-3.4913276465441831E-2"/>
                  <c:y val="-2.69526906000899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C1A-4E64-92E8-B8D0ACC8E583}"/>
                </c:ext>
              </c:extLst>
            </c:dLbl>
            <c:dLbl>
              <c:idx val="4"/>
              <c:layout>
                <c:manualLayout>
                  <c:x val="-3.4913276465441831E-2"/>
                  <c:y val="-3.3690863250112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C1A-4E64-92E8-B8D0ACC8E583}"/>
                </c:ext>
              </c:extLst>
            </c:dLbl>
            <c:dLbl>
              <c:idx val="5"/>
              <c:layout>
                <c:manualLayout>
                  <c:x val="-3.4913276465441831E-2"/>
                  <c:y val="4.37981222251462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C1A-4E64-92E8-B8D0ACC8E583}"/>
                </c:ext>
              </c:extLst>
            </c:dLbl>
            <c:dLbl>
              <c:idx val="6"/>
              <c:layout>
                <c:manualLayout>
                  <c:x val="-3.4913276465441831E-2"/>
                  <c:y val="-2.35836042750787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C1A-4E64-92E8-B8D0ACC8E583}"/>
                </c:ext>
              </c:extLst>
            </c:dLbl>
            <c:dLbl>
              <c:idx val="7"/>
              <c:layout>
                <c:manualLayout>
                  <c:x val="-3.7691054243219606E-2"/>
                  <c:y val="-3.70599495751237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C1A-4E64-92E8-B8D0ACC8E583}"/>
                </c:ext>
              </c:extLst>
            </c:dLbl>
            <c:dLbl>
              <c:idx val="8"/>
              <c:layout>
                <c:manualLayout>
                  <c:x val="-2.2413276465441837E-2"/>
                  <c:y val="-3.3690863250112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C1A-4E64-92E8-B8D0ACC8E583}"/>
                </c:ext>
              </c:extLst>
            </c:dLbl>
            <c:dLbl>
              <c:idx val="9"/>
              <c:layout>
                <c:manualLayout>
                  <c:x val="-3.0746609798775255E-2"/>
                  <c:y val="-3.03217769251012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7C1A-4E64-92E8-B8D0ACC8E583}"/>
                </c:ext>
              </c:extLst>
            </c:dLbl>
            <c:dLbl>
              <c:idx val="10"/>
              <c:layout>
                <c:manualLayout>
                  <c:x val="-3.7624671916010516E-2"/>
                  <c:y val="-4.47957094730208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7C1A-4E64-92E8-B8D0ACC8E5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52542</c:v>
                </c:pt>
                <c:pt idx="1">
                  <c:v>56568</c:v>
                </c:pt>
                <c:pt idx="2">
                  <c:v>55230</c:v>
                </c:pt>
                <c:pt idx="3">
                  <c:v>51565</c:v>
                </c:pt>
                <c:pt idx="4">
                  <c:v>49969</c:v>
                </c:pt>
                <c:pt idx="5">
                  <c:v>49657</c:v>
                </c:pt>
                <c:pt idx="6">
                  <c:v>60635</c:v>
                </c:pt>
                <c:pt idx="7">
                  <c:v>59249</c:v>
                </c:pt>
                <c:pt idx="8">
                  <c:v>56569</c:v>
                </c:pt>
                <c:pt idx="9">
                  <c:v>53293</c:v>
                </c:pt>
                <c:pt idx="10">
                  <c:v>50745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1A-4E64-92E8-B8D0ACC8E5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45461000"/>
        <c:axId val="245461392"/>
      </c:lineChart>
      <c:catAx>
        <c:axId val="245461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5461392"/>
        <c:crosses val="autoZero"/>
        <c:auto val="1"/>
        <c:lblAlgn val="ctr"/>
        <c:lblOffset val="100"/>
        <c:noMultiLvlLbl val="0"/>
      </c:catAx>
      <c:valAx>
        <c:axId val="2454613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5461000"/>
        <c:crosses val="autoZero"/>
        <c:crossBetween val="between"/>
      </c:valAx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2396106736658"/>
          <c:y val="7.7622922488385874E-4"/>
          <c:w val="0.82979988892516843"/>
          <c:h val="0.924342011986127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sakeisro</c:v>
                </c:pt>
              </c:strCache>
            </c:strRef>
          </c:tx>
          <c:spPr>
            <a:gradFill flip="none" rotWithShape="1">
              <a:gsLst>
                <a:gs pos="0">
                  <a:srgbClr val="C1EDE5"/>
                </a:gs>
                <a:gs pos="59000">
                  <a:srgbClr val="A4E4D8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Pt>
            <c:idx val="2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274D-4894-ABB3-9EFFBDFBB12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Sheet1!$A$2:$A$30</c:f>
              <c:strCache>
                <c:ptCount val="29"/>
                <c:pt idx="0">
                  <c:v>ყირგიზეთი</c:v>
                </c:pt>
                <c:pt idx="1">
                  <c:v>უკრაინა</c:v>
                </c:pt>
                <c:pt idx="2">
                  <c:v>რუსეთი</c:v>
                </c:pt>
                <c:pt idx="3">
                  <c:v>ისრაელი</c:v>
                </c:pt>
                <c:pt idx="4">
                  <c:v>ნორვეგია</c:v>
                </c:pt>
                <c:pt idx="5">
                  <c:v>ფინეთი</c:v>
                </c:pt>
                <c:pt idx="6">
                  <c:v>სომხეთი</c:v>
                </c:pt>
                <c:pt idx="7">
                  <c:v>სლოვენია</c:v>
                </c:pt>
                <c:pt idx="8">
                  <c:v>საფრანგეთი</c:v>
                </c:pt>
                <c:pt idx="9">
                  <c:v>იაპონია</c:v>
                </c:pt>
                <c:pt idx="10">
                  <c:v>ესტონეთი</c:v>
                </c:pt>
                <c:pt idx="11">
                  <c:v>მონაკო</c:v>
                </c:pt>
                <c:pt idx="12">
                  <c:v>ბელგია</c:v>
                </c:pt>
                <c:pt idx="13">
                  <c:v>ლატვია</c:v>
                </c:pt>
                <c:pt idx="14">
                  <c:v>ლიტვა</c:v>
                </c:pt>
                <c:pt idx="15">
                  <c:v>ჩეხეთი</c:v>
                </c:pt>
                <c:pt idx="16">
                  <c:v>აზერბაიჯანი</c:v>
                </c:pt>
                <c:pt idx="17">
                  <c:v>ავსტრია</c:v>
                </c:pt>
                <c:pt idx="18">
                  <c:v>სლოვაკეთი</c:v>
                </c:pt>
                <c:pt idx="19">
                  <c:v>გერმანია</c:v>
                </c:pt>
                <c:pt idx="20">
                  <c:v>ამერიკა</c:v>
                </c:pt>
                <c:pt idx="21">
                  <c:v>ავსტრალია</c:v>
                </c:pt>
                <c:pt idx="22">
                  <c:v>შვეიცარია</c:v>
                </c:pt>
                <c:pt idx="23">
                  <c:v>ჩინეთი</c:v>
                </c:pt>
                <c:pt idx="24">
                  <c:v>იტალია</c:v>
                </c:pt>
                <c:pt idx="25">
                  <c:v>პორტუგალია</c:v>
                </c:pt>
                <c:pt idx="26">
                  <c:v>უნგრეთი</c:v>
                </c:pt>
                <c:pt idx="27">
                  <c:v>საქართველო</c:v>
                </c:pt>
                <c:pt idx="28">
                  <c:v>თურქეთი</c:v>
                </c:pt>
              </c:strCache>
            </c:str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7.4</c:v>
                </c:pt>
                <c:pt idx="1">
                  <c:v>12.1</c:v>
                </c:pt>
                <c:pt idx="2">
                  <c:v>13</c:v>
                </c:pt>
                <c:pt idx="3">
                  <c:v>16.100000000000001</c:v>
                </c:pt>
                <c:pt idx="4">
                  <c:v>16.100000000000001</c:v>
                </c:pt>
                <c:pt idx="5">
                  <c:v>16.399999999999999</c:v>
                </c:pt>
                <c:pt idx="6">
                  <c:v>18</c:v>
                </c:pt>
                <c:pt idx="7">
                  <c:v>18.899999999999999</c:v>
                </c:pt>
                <c:pt idx="8">
                  <c:v>19.600000000000001</c:v>
                </c:pt>
                <c:pt idx="9">
                  <c:v>19.7</c:v>
                </c:pt>
                <c:pt idx="10">
                  <c:v>20.3</c:v>
                </c:pt>
                <c:pt idx="11">
                  <c:v>20.6</c:v>
                </c:pt>
                <c:pt idx="12">
                  <c:v>21.2</c:v>
                </c:pt>
                <c:pt idx="13">
                  <c:v>21.7</c:v>
                </c:pt>
                <c:pt idx="14">
                  <c:v>21.9</c:v>
                </c:pt>
                <c:pt idx="15">
                  <c:v>25.9</c:v>
                </c:pt>
                <c:pt idx="16">
                  <c:v>27.6</c:v>
                </c:pt>
                <c:pt idx="17">
                  <c:v>29.5</c:v>
                </c:pt>
                <c:pt idx="18">
                  <c:v>30.3</c:v>
                </c:pt>
                <c:pt idx="19">
                  <c:v>30.5</c:v>
                </c:pt>
                <c:pt idx="20">
                  <c:v>32</c:v>
                </c:pt>
                <c:pt idx="21">
                  <c:v>33.300000000000011</c:v>
                </c:pt>
                <c:pt idx="22">
                  <c:v>33.300000000000011</c:v>
                </c:pt>
                <c:pt idx="23">
                  <c:v>34.9</c:v>
                </c:pt>
                <c:pt idx="24">
                  <c:v>35</c:v>
                </c:pt>
                <c:pt idx="25">
                  <c:v>35.200000000000003</c:v>
                </c:pt>
                <c:pt idx="26">
                  <c:v>36.4</c:v>
                </c:pt>
                <c:pt idx="27">
                  <c:v>41.7</c:v>
                </c:pt>
                <c:pt idx="28">
                  <c:v>48.1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74D-4894-ABB3-9EFFBDFBB12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248194752"/>
        <c:axId val="248193968"/>
      </c:barChart>
      <c:catAx>
        <c:axId val="248194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193968"/>
        <c:crosses val="autoZero"/>
        <c:auto val="1"/>
        <c:lblAlgn val="ctr"/>
        <c:lblOffset val="100"/>
        <c:noMultiLvlLbl val="0"/>
      </c:catAx>
      <c:valAx>
        <c:axId val="24819396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194752"/>
        <c:crosses val="autoZero"/>
        <c:crossBetween val="between"/>
      </c:valAx>
      <c:spPr>
        <a:noFill/>
        <a:ln>
          <a:noFill/>
        </a:ln>
        <a:effectLst>
          <a:outerShdw sx="1000" sy="1000" algn="ctr" rotWithShape="0">
            <a:srgbClr val="000000"/>
          </a:outerShdw>
          <a:softEdge rad="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245170915228409E-2"/>
          <c:y val="0.1339799592087112"/>
          <c:w val="0.90008480597946594"/>
          <c:h val="0.65700782927560764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პირველადი საკეისრო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1.2343346595069004E-3"/>
                  <c:y val="-7.443006768905887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54,5%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302497805098156"/>
                      <c:h val="4.88268933314766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4FA-4D35-96E7-2583EB8C7FF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62-4D99-B842-437BE6154EA8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54.5</c:v>
                </c:pt>
                <c:pt idx="1">
                  <c:v>10333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FF-4FCA-BDCF-4DDDD9EA1C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განმეორებითი</c:v>
                </c:pt>
              </c:strCache>
            </c:strRef>
          </c:tx>
          <c:spPr>
            <a:solidFill>
              <a:srgbClr val="A4E4D8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prst="angle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35,6%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4FA-4D35-96E7-2583EB8C7FF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62-4D99-B842-437BE6154E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35.6</c:v>
                </c:pt>
                <c:pt idx="1">
                  <c:v>8338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FF-4FCA-BDCF-4DDDD9EA1C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 და მეტი საკეისრო კვეთა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9.8000000000000007</c:v>
                </c:pt>
                <c:pt idx="1">
                  <c:v>2373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62-4D99-B842-437BE6154E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3"/>
        <c:shape val="box"/>
        <c:axId val="248193184"/>
        <c:axId val="249211872"/>
        <c:axId val="0"/>
      </c:bar3DChart>
      <c:catAx>
        <c:axId val="24819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49211872"/>
        <c:crosses val="autoZero"/>
        <c:auto val="1"/>
        <c:lblAlgn val="ctr"/>
        <c:lblOffset val="100"/>
        <c:noMultiLvlLbl val="0"/>
      </c:catAx>
      <c:valAx>
        <c:axId val="2492118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48193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312731550918802E-2"/>
          <c:y val="0.89712781237334083"/>
          <c:w val="0.96636293159532971"/>
          <c:h val="0.10287218762665923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 algn="ctr" rtl="0">
            <a:defRPr lang="en-US" sz="1400" b="0" i="0" u="none" strike="noStrike" kern="1200" cap="none" spc="0" baseline="0">
              <a:ln w="0" cmpd="sng">
                <a:solidFill>
                  <a:schemeClr val="tx1"/>
                </a:solidFill>
                <a:prstDash val="solid"/>
              </a:ln>
              <a:noFill/>
              <a:effectLst/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lang="en-US" sz="1600" b="1" i="0" u="none" strike="noStrike" kern="1200" cap="none" spc="0" baseline="0">
          <a:ln w="10160">
            <a:solidFill>
              <a:srgbClr val="E9F0DC"/>
            </a:solidFill>
            <a:prstDash val="solid"/>
          </a:ln>
          <a:solidFill>
            <a:schemeClr val="tx1"/>
          </a:solidFill>
          <a:effectLst/>
          <a:latin typeface="Arial"/>
          <a:ea typeface="Arial"/>
          <a:cs typeface="Arial"/>
          <a:sym typeface="Arial"/>
        </a:defRPr>
      </a:pPr>
      <a:endParaRPr lang="en-U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ka-GE" sz="1400" b="1" i="0" u="none" strike="noStrike" kern="1200" cap="none" spc="0" baseline="0" dirty="0" smtClean="0">
                <a:ln w="0" cmpd="sng">
                  <a:solidFill>
                    <a:schemeClr val="tx1"/>
                  </a:solidFill>
                  <a:prstDash val="solid"/>
                </a:ln>
                <a:solidFill>
                  <a:srgbClr val="19574B"/>
                </a:solidFill>
                <a:effectLst>
                  <a:outerShdw dir="6000000" algn="ctr" rotWithShape="0">
                    <a:schemeClr val="tx1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ka-GE" sz="1400" b="0" i="0" u="none" strike="noStrike" cap="none" dirty="0">
                <a:ln w="0" cmpd="sng">
                  <a:solidFill>
                    <a:schemeClr val="tx1"/>
                  </a:solidFill>
                  <a:prstDash val="solid"/>
                </a:ln>
                <a:noFill/>
                <a:effectLst/>
                <a:latin typeface="Arial"/>
                <a:ea typeface="Arial"/>
                <a:cs typeface="Arial"/>
                <a:sym typeface="Arial"/>
              </a:rPr>
              <a:t>გადაუდებელი და გეგმიური საკეისრო კვეთების ხვედრითი წილი</a:t>
            </a:r>
          </a:p>
        </c:rich>
      </c:tx>
      <c:layout>
        <c:manualLayout>
          <c:xMode val="edge"/>
          <c:yMode val="edge"/>
          <c:x val="0.14105598938305081"/>
          <c:y val="4.5142270601645412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66851902859207E-2"/>
          <c:y val="0.19454385927271783"/>
          <c:w val="0.93233130052749613"/>
          <c:h val="0.5996079554506064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გადაუდებელი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74%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0-A305-41AF-95F1-39A6B6A849F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05-41AF-95F1-39A6B6A849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74</c:v>
                </c:pt>
                <c:pt idx="1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FF-4FCA-BDCF-4DDDD9EA1C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გეგმიური</c:v>
                </c:pt>
              </c:strCache>
            </c:strRef>
          </c:tx>
          <c:spPr>
            <a:solidFill>
              <a:srgbClr val="A4E4D8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2.8393542548282441E-3"/>
                  <c:y val="2.868318858679880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2281B25-1619-42CA-9C25-E2D2D3057E04}" type="VALUE">
                      <a:rPr lang="en-US" b="1" smtClean="0">
                        <a:solidFill>
                          <a:schemeClr val="tx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en-US" b="1" dirty="0" smtClean="0">
                        <a:solidFill>
                          <a:schemeClr val="tx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29372426695475"/>
                      <c:h val="6.241216119317365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305-41AF-95F1-39A6B6A849FE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 smtClean="0">
                        <a:solidFill>
                          <a:schemeClr val="tx1"/>
                        </a:solidFill>
                      </a:rPr>
                      <a:t>30,7%</a:t>
                    </a:r>
                    <a:endParaRPr lang="en-US" b="1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A305-41AF-95F1-39A6B6A849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26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FF-4FCA-BDCF-4DDDD9EA1C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49211088"/>
        <c:axId val="249210304"/>
        <c:axId val="0"/>
      </c:bar3DChart>
      <c:catAx>
        <c:axId val="24921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210304"/>
        <c:crosses val="autoZero"/>
        <c:auto val="1"/>
        <c:lblAlgn val="ctr"/>
        <c:lblOffset val="100"/>
        <c:noMultiLvlLbl val="0"/>
      </c:catAx>
      <c:valAx>
        <c:axId val="2492103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49211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rgbClr val="19574B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1-F5DA-40FA-8168-E72226B7B22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3-F5DA-40FA-8168-E72226B7B22C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C2B3B09C-71E4-4484-8EE0-53E9A7920EC8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5DA-40FA-8168-E72226B7B22C}"/>
                </c:ext>
              </c:extLst>
            </c:dLbl>
            <c:dLbl>
              <c:idx val="1"/>
              <c:layout>
                <c:manualLayout>
                  <c:x val="-2.0930233516308072E-2"/>
                  <c:y val="-5.699090508980017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5DA-40FA-8168-E72226B7B22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საკეისრო კვეთები 39 კვირის ზემოთ</c:v>
                </c:pt>
                <c:pt idx="1">
                  <c:v>საკეისრო კვეთები 39 კვირამდე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11182</c:v>
                </c:pt>
                <c:pt idx="1">
                  <c:v>12257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DA-40FA-8168-E72226B7B22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52243648"/>
        <c:axId val="252244040"/>
      </c:barChart>
      <c:catAx>
        <c:axId val="25224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52244040"/>
        <c:crosses val="autoZero"/>
        <c:auto val="1"/>
        <c:lblAlgn val="ctr"/>
        <c:lblOffset val="100"/>
        <c:noMultiLvlLbl val="0"/>
      </c:catAx>
      <c:valAx>
        <c:axId val="25224404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52243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n-US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58282193952343"/>
          <c:y val="3.9044247340571075E-2"/>
          <c:w val="0.84455682590343295"/>
          <c:h val="0.6740315763772831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1-832E-445A-A17C-6BAC626CA47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accent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3-832E-445A-A17C-6BAC626CA47D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საკეისრო კვეთები 39 კვირის ზემოთ</c:v>
                </c:pt>
                <c:pt idx="1">
                  <c:v>საკეისრო კვეთები 39 კვირამდე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10041</c:v>
                </c:pt>
                <c:pt idx="1">
                  <c:v>11003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32E-445A-A17C-6BAC626CA47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252244824"/>
        <c:axId val="246912448"/>
      </c:barChart>
      <c:catAx>
        <c:axId val="252244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912448"/>
        <c:crosses val="autoZero"/>
        <c:auto val="1"/>
        <c:lblAlgn val="ctr"/>
        <c:lblOffset val="100"/>
        <c:noMultiLvlLbl val="0"/>
      </c:catAx>
      <c:valAx>
        <c:axId val="24691244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244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D8F4EF"/>
              </a:solidFill>
            </a:ln>
            <a:effectLst/>
            <a:sp3d>
              <a:contourClr>
                <a:srgbClr val="D8F4EF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2017 წელი II-III დონის კლინიკები</c:v>
                </c:pt>
                <c:pt idx="1">
                  <c:v>2018 წელი II-III დონის კლინიკები</c:v>
                </c:pt>
                <c:pt idx="2">
                  <c:v>2017 წელი III დონის კლინიკები</c:v>
                </c:pt>
                <c:pt idx="3">
                  <c:v>2018 წელი III დონის კლინიკები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2087</c:v>
                </c:pt>
                <c:pt idx="1">
                  <c:v>1314</c:v>
                </c:pt>
                <c:pt idx="2">
                  <c:v>1803</c:v>
                </c:pt>
                <c:pt idx="3">
                  <c:v>1893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78-47C3-842D-FCACE77B41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გარე რეფერირებული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2017 წელი II-III დონის კლინიკები</c:v>
                </c:pt>
                <c:pt idx="1">
                  <c:v>2018 წელი II-III დონის კლინიკები</c:v>
                </c:pt>
                <c:pt idx="2">
                  <c:v>2017 წელი III დონის კლინიკები</c:v>
                </c:pt>
                <c:pt idx="3">
                  <c:v>2018 წელი III დონის კლინიკები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172</c:v>
                </c:pt>
                <c:pt idx="1">
                  <c:v>239</c:v>
                </c:pt>
                <c:pt idx="2">
                  <c:v>972</c:v>
                </c:pt>
                <c:pt idx="3">
                  <c:v>760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80-44ED-A836-8534B56ED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46913624"/>
        <c:axId val="246914016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რეფერალი სულ</c:v>
                </c:pt>
              </c:strCache>
            </c:strRef>
          </c:tx>
          <c:spPr>
            <a:ln>
              <a:solidFill>
                <a:srgbClr val="123E36"/>
              </a:solidFill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222913282304713E-2"/>
                  <c:y val="-4.4226051712703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680-44ED-A836-8534B56ED17E}"/>
                </c:ext>
              </c:extLst>
            </c:dLbl>
            <c:dLbl>
              <c:idx val="1"/>
              <c:layout>
                <c:manualLayout>
                  <c:x val="-3.7826898200966401E-2"/>
                  <c:y val="-7.7395590497231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680-44ED-A836-8534B56ED17E}"/>
                </c:ext>
              </c:extLst>
            </c:dLbl>
            <c:dLbl>
              <c:idx val="2"/>
              <c:layout>
                <c:manualLayout>
                  <c:x val="-2.2415939674646754E-2"/>
                  <c:y val="-3.59336670165719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C680-44ED-A836-8534B56ED17E}"/>
                </c:ext>
              </c:extLst>
            </c:dLbl>
            <c:dLbl>
              <c:idx val="3"/>
              <c:layout>
                <c:manualLayout>
                  <c:x val="-5.6039849186616886E-3"/>
                  <c:y val="-3.3169538784527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680-44ED-A836-8534B56ED1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2017 წელი II-III დონის კლინიკები</c:v>
                </c:pt>
                <c:pt idx="1">
                  <c:v>2018 წელი II-III დონის კლინიკები</c:v>
                </c:pt>
                <c:pt idx="2">
                  <c:v>2017 წელი III დონის კლინიკები</c:v>
                </c:pt>
                <c:pt idx="3">
                  <c:v>2018 წელი III დონის კლინიკები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2259</c:v>
                </c:pt>
                <c:pt idx="1">
                  <c:v>1553</c:v>
                </c:pt>
                <c:pt idx="2">
                  <c:v>2775</c:v>
                </c:pt>
                <c:pt idx="3">
                  <c:v>2653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78-47C3-842D-FCACE77B41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6913624"/>
        <c:axId val="246914016"/>
      </c:lineChart>
      <c:catAx>
        <c:axId val="246913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914016"/>
        <c:crosses val="autoZero"/>
        <c:auto val="1"/>
        <c:lblAlgn val="ctr"/>
        <c:lblOffset val="100"/>
        <c:noMultiLvlLbl val="0"/>
      </c:catAx>
      <c:valAx>
        <c:axId val="2469140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6913624"/>
        <c:crosses val="autoZero"/>
        <c:crossBetween val="between"/>
      </c:valAx>
      <c:spPr>
        <a:noFill/>
        <a:ln>
          <a:noFill/>
        </a:ln>
        <a:effectLst/>
        <a:sp3d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5.7677494822485478E-2"/>
          <c:y val="9.1548542480415704E-2"/>
          <c:w val="0.94190463692038506"/>
          <c:h val="0.8699523778830581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ცოცხლადშობილები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>
              <a:outerShdw dist="50800" sx="1000" sy="1000" algn="ctr" rotWithShape="0">
                <a:srgbClr val="000000"/>
              </a:outerShdw>
            </a:effectLst>
            <a:scene3d>
              <a:camera prst="orthographicFront"/>
              <a:lightRig rig="threePt" dir="t"/>
            </a:scene3d>
            <a:sp3d prstMaterial="plastic"/>
          </c:spPr>
          <c:invertIfNegative val="0"/>
          <c:dLbls>
            <c:dLbl>
              <c:idx val="0"/>
              <c:layout>
                <c:manualLayout>
                  <c:x val="0"/>
                  <c:y val="0.1558823168405936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50747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F78-487D-9099-9BA3FC410C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50747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3B-4746-A565-6F4EFD1C94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რეფერალი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owder"/>
          </c:spPr>
          <c:invertIfNegative val="0"/>
          <c:dLbls>
            <c:dLbl>
              <c:idx val="0"/>
              <c:layout>
                <c:manualLayout>
                  <c:x val="0"/>
                  <c:y val="-4.878709331684047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10,1-5131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0F0-4066-B201-2173596E4D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5131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3B-4746-A565-6F4EFD1C94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ტრანსპორტირების ინდექსი %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flat"/>
          </c:spPr>
          <c:invertIfNegative val="0"/>
          <c:dLbls>
            <c:dLbl>
              <c:idx val="0"/>
              <c:layout>
                <c:manualLayout>
                  <c:x val="-9.3270554008730473E-3"/>
                  <c:y val="-0.1031309239675741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 smtClean="0">
                        <a:solidFill>
                          <a:schemeClr val="tx1"/>
                        </a:solidFill>
                      </a:rPr>
                      <a:t>2,7-1379</a:t>
                    </a:r>
                    <a:endParaRPr lang="en-US" sz="12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0F0-4066-B201-2173596E4D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0.0%</c:formatCode>
                <c:ptCount val="1"/>
                <c:pt idx="0">
                  <c:v>1379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3B-4746-A565-6F4EFD1C94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99"/>
        <c:shape val="box"/>
        <c:axId val="246914800"/>
        <c:axId val="246915192"/>
        <c:axId val="0"/>
      </c:bar3DChart>
      <c:catAx>
        <c:axId val="24691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915192"/>
        <c:crosses val="autoZero"/>
        <c:auto val="1"/>
        <c:lblAlgn val="ctr"/>
        <c:lblOffset val="100"/>
        <c:noMultiLvlLbl val="0"/>
      </c:catAx>
      <c:valAx>
        <c:axId val="246915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914800"/>
        <c:crosses val="autoZero"/>
        <c:crossBetween val="between"/>
      </c:valAx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>
      <a:outerShdw sx="1000" sy="1000" algn="ctr" rotWithShape="0">
        <a:srgbClr val="000000"/>
      </a:outerShdw>
    </a:effectLst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გარე რეფერალი</c:v>
                </c:pt>
              </c:strCache>
            </c:strRef>
          </c:tx>
          <c:spPr>
            <a:solidFill>
              <a:srgbClr val="43BFC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236318905352465E-2"/>
                  <c:y val="-2.1591337429129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B1E-45EC-BE30-8095EF80D6EE}"/>
                </c:ext>
              </c:extLst>
            </c:dLbl>
            <c:dLbl>
              <c:idx val="1"/>
              <c:layout>
                <c:manualLayout>
                  <c:x val="1.9809856138336874E-2"/>
                  <c:y val="-3.6582141003154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B1E-45EC-BE30-8095EF80D6EE}"/>
                </c:ext>
              </c:extLst>
            </c:dLbl>
            <c:dLbl>
              <c:idx val="2"/>
              <c:layout>
                <c:manualLayout>
                  <c:x val="0"/>
                  <c:y val="-3.3251082326299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8E0-48A2-ADD5-58EF00A4880C}"/>
                </c:ext>
              </c:extLst>
            </c:dLbl>
            <c:dLbl>
              <c:idx val="3"/>
              <c:layout>
                <c:manualLayout>
                  <c:x val="5.7613165923989873E-3"/>
                  <c:y val="-3.62739079923272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8E0-48A2-ADD5-58EF00A488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127</c:v>
                </c:pt>
                <c:pt idx="1">
                  <c:v>1072</c:v>
                </c:pt>
                <c:pt idx="2">
                  <c:v>93</c:v>
                </c:pt>
                <c:pt idx="3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8F-4561-A164-4D78975711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rgbClr val="EDB5E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96296233289772E-2"/>
                  <c:y val="-2.1159779662190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8E0-48A2-ADD5-58EF00A4880C}"/>
                </c:ext>
              </c:extLst>
            </c:dLbl>
            <c:dLbl>
              <c:idx val="1"/>
              <c:layout>
                <c:manualLayout>
                  <c:x val="1.4403291480997466E-2"/>
                  <c:y val="-2.1159779662190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8E0-48A2-ADD5-58EF00A4880C}"/>
                </c:ext>
              </c:extLst>
            </c:dLbl>
            <c:dLbl>
              <c:idx val="2"/>
              <c:layout>
                <c:manualLayout>
                  <c:x val="1.3543394582535404E-2"/>
                  <c:y val="-2.4675814204719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B1E-45EC-BE30-8095EF80D6EE}"/>
                </c:ext>
              </c:extLst>
            </c:dLbl>
            <c:dLbl>
              <c:idx val="3"/>
              <c:layout>
                <c:manualLayout>
                  <c:x val="1.8622167550986349E-2"/>
                  <c:y val="-2.1591337429129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58F-4561-A164-4D78975711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1160</c:v>
                </c:pt>
                <c:pt idx="3">
                  <c:v>1723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8F-4561-A164-4D78975711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46915976"/>
        <c:axId val="303305272"/>
        <c:axId val="0"/>
      </c:bar3DChart>
      <c:catAx>
        <c:axId val="246915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305272"/>
        <c:crosses val="autoZero"/>
        <c:auto val="1"/>
        <c:lblAlgn val="ctr"/>
        <c:lblOffset val="100"/>
        <c:noMultiLvlLbl val="0"/>
      </c:catAx>
      <c:valAx>
        <c:axId val="3033052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6915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dirty="0"/>
              <a:t>საკეისროს %</a:t>
            </a:r>
            <a:r>
              <a:rPr lang="en-US" dirty="0"/>
              <a:t> - II </a:t>
            </a:r>
            <a:r>
              <a:rPr lang="ka-GE" dirty="0"/>
              <a:t>დონე</a:t>
            </a:r>
          </a:p>
          <a:p>
            <a:pPr>
              <a:defRPr/>
            </a:pPr>
            <a:endParaRPr lang="ka-GE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486384855136209"/>
          <c:y val="9.9175299810064704E-2"/>
          <c:w val="0.85943144931242743"/>
          <c:h val="0.47755882051394788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27918304"/>
        <c:axId val="227943688"/>
      </c:barChart>
      <c:catAx>
        <c:axId val="227918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943688"/>
        <c:crosses val="autoZero"/>
        <c:auto val="1"/>
        <c:lblAlgn val="ctr"/>
        <c:lblOffset val="100"/>
        <c:noMultiLvlLbl val="0"/>
      </c:catAx>
      <c:valAx>
        <c:axId val="227943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918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0"/>
      <c:rotY val="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"/>
          <c:y val="2.7302145970171016E-2"/>
          <c:w val="0.9842323525939416"/>
          <c:h val="0.8028232568708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31A992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 დონე</c:v>
                </c:pt>
                <c:pt idx="1">
                  <c:v>I დონე &gt;= 2500 გრამზე</c:v>
                </c:pt>
                <c:pt idx="2">
                  <c:v>II დონე</c:v>
                </c:pt>
                <c:pt idx="3">
                  <c:v>II დონე &gt;= 2500 გრამზე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42-4C78-BC36-C26E254D3D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სულ  რეფერალი </c:v>
                </c:pt>
              </c:strCache>
            </c:strRef>
          </c:tx>
          <c:spPr>
            <a:solidFill>
              <a:srgbClr val="C0D6D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 დონე</c:v>
                </c:pt>
                <c:pt idx="1">
                  <c:v>I დონე &gt;= 2500 გრამზე</c:v>
                </c:pt>
                <c:pt idx="2">
                  <c:v>II დონე</c:v>
                </c:pt>
                <c:pt idx="3">
                  <c:v>II დონე &gt;= 2500 გრამზე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127</c:v>
                </c:pt>
                <c:pt idx="1">
                  <c:v>80</c:v>
                </c:pt>
                <c:pt idx="2">
                  <c:v>1072</c:v>
                </c:pt>
                <c:pt idx="3">
                  <c:v>724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42-4C78-BC36-C26E254D3D5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პირველი დონის ინტენსიური(შიდა რეფერალი)</c:v>
                </c:pt>
              </c:strCache>
            </c:strRef>
          </c:tx>
          <c:spPr>
            <a:solidFill>
              <a:srgbClr val="EBC8C7"/>
            </a:solidFill>
            <a:ln>
              <a:solidFill>
                <a:srgbClr val="C0504D">
                  <a:lumMod val="60000"/>
                  <a:lumOff val="40000"/>
                </a:srgb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 დონე</c:v>
                </c:pt>
                <c:pt idx="1">
                  <c:v>I დონე &gt;= 2500 გრამზე</c:v>
                </c:pt>
                <c:pt idx="2">
                  <c:v>II დონე</c:v>
                </c:pt>
                <c:pt idx="3">
                  <c:v>II დონე &gt;= 2500 გრამზე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20</c:v>
                </c:pt>
                <c:pt idx="1">
                  <c:v>19</c:v>
                </c:pt>
                <c:pt idx="2">
                  <c:v>849</c:v>
                </c:pt>
                <c:pt idx="3">
                  <c:v>708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42-4C78-BC36-C26E254D3D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43908760"/>
        <c:axId val="243892320"/>
        <c:axId val="0"/>
      </c:bar3DChart>
      <c:catAx>
        <c:axId val="243908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892320"/>
        <c:crosses val="autoZero"/>
        <c:auto val="1"/>
        <c:lblAlgn val="ctr"/>
        <c:lblOffset val="100"/>
        <c:noMultiLvlLbl val="0"/>
      </c:catAx>
      <c:valAx>
        <c:axId val="2438923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3908760"/>
        <c:crosses val="autoZero"/>
        <c:crossBetween val="between"/>
      </c:valAx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5.3996263104334113E-2"/>
          <c:y val="0.94934117950550678"/>
          <c:w val="0.89200735989630986"/>
          <c:h val="5.06588204944932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ka-GE" sz="1800" b="1" i="0" u="none" strike="noStrike" kern="1200" cap="none" baseline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  <a:ea typeface="Calibri"/>
              <a:cs typeface="Arial"/>
              <a:sym typeface="Calibri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სამედიცინო დაწესებულებების რაოდენობა რეგიონების მიხედვით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19574B"/>
              </a:solidFill>
            </a:ln>
            <a:effectLst>
              <a:glow rad="38100">
                <a:srgbClr val="03AA90">
                  <a:alpha val="47000"/>
                </a:srgbClr>
              </a:glow>
              <a:outerShdw dist="23000" dir="5400000" sx="98000" sy="98000" rotWithShape="0">
                <a:srgbClr val="000000">
                  <a:alpha val="16000"/>
                </a:srgbClr>
              </a:outerShdw>
              <a:softEdge rad="127000"/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მცხეთა-მთიანეთი</c:v>
                </c:pt>
                <c:pt idx="1">
                  <c:v>რაჭა-ლეჩხუმი და ქვემო სვანეთი</c:v>
                </c:pt>
                <c:pt idx="2">
                  <c:v>გურია</c:v>
                </c:pt>
                <c:pt idx="3">
                  <c:v>შიდა ქართლი</c:v>
                </c:pt>
                <c:pt idx="4">
                  <c:v>სამცხე-ჯავახეთი</c:v>
                </c:pt>
                <c:pt idx="5">
                  <c:v>სამეგრელო და ზემო სვანეთი</c:v>
                </c:pt>
                <c:pt idx="6">
                  <c:v>ქვემო ქართლი</c:v>
                </c:pt>
                <c:pt idx="7">
                  <c:v>კახეთი</c:v>
                </c:pt>
                <c:pt idx="8">
                  <c:v>აჭარა</c:v>
                </c:pt>
                <c:pt idx="9">
                  <c:v>იმერეთი</c:v>
                </c:pt>
                <c:pt idx="10">
                  <c:v>თბილისი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5</c:v>
                </c:pt>
                <c:pt idx="5">
                  <c:v>8</c:v>
                </c:pt>
                <c:pt idx="6">
                  <c:v>8</c:v>
                </c:pt>
                <c:pt idx="7">
                  <c:v>8</c:v>
                </c:pt>
                <c:pt idx="8">
                  <c:v>10</c:v>
                </c:pt>
                <c:pt idx="9">
                  <c:v>11</c:v>
                </c:pt>
                <c:pt idx="1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57-4C09-940E-466E08FDDB7A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8897296"/>
        <c:axId val="248897688"/>
      </c:barChart>
      <c:catAx>
        <c:axId val="248897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897688"/>
        <c:crosses val="autoZero"/>
        <c:auto val="1"/>
        <c:lblAlgn val="ctr"/>
        <c:lblOffset val="100"/>
        <c:noMultiLvlLbl val="0"/>
      </c:catAx>
      <c:valAx>
        <c:axId val="2488976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8897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dirty="0"/>
              <a:t>საკეისროს %</a:t>
            </a:r>
            <a:r>
              <a:rPr lang="en-US" dirty="0"/>
              <a:t> - II </a:t>
            </a:r>
            <a:r>
              <a:rPr lang="ka-GE" dirty="0"/>
              <a:t>დონე</a:t>
            </a:r>
          </a:p>
          <a:p>
            <a:pPr>
              <a:defRPr/>
            </a:pPr>
            <a:endParaRPr lang="ka-GE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486384855136209"/>
          <c:y val="9.9175299810064704E-2"/>
          <c:w val="0.85943144931242743"/>
          <c:h val="0.47755882051394788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27262976"/>
        <c:axId val="227263368"/>
      </c:barChart>
      <c:catAx>
        <c:axId val="22726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263368"/>
        <c:crosses val="autoZero"/>
        <c:auto val="1"/>
        <c:lblAlgn val="ctr"/>
        <c:lblOffset val="100"/>
        <c:noMultiLvlLbl val="0"/>
      </c:catAx>
      <c:valAx>
        <c:axId val="227263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262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0"/>
      <c:rotY val="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4.6648227893077312E-4"/>
          <c:y val="2.9985217810710653E-2"/>
          <c:w val="0.99953351772106924"/>
          <c:h val="0.792091053384681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31A992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1F497D"/>
              </a:solidFill>
              <a:ln>
                <a:solidFill>
                  <a:srgbClr val="31A992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9DD-4B86-AE44-D4385EEA62F1}"/>
              </c:ext>
            </c:extLst>
          </c:dPt>
          <c:dPt>
            <c:idx val="3"/>
            <c:invertIfNegative val="0"/>
            <c:bubble3D val="0"/>
            <c:spPr>
              <a:solidFill>
                <a:srgbClr val="1F497D"/>
              </a:solidFill>
              <a:ln>
                <a:solidFill>
                  <a:srgbClr val="1F497D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9DD-4B86-AE44-D4385EEA62F1}"/>
              </c:ext>
            </c:extLst>
          </c:dPt>
          <c:dLbls>
            <c:dLbl>
              <c:idx val="3"/>
              <c:layout>
                <c:manualLayout>
                  <c:x val="-2.7820262702141513E-3"/>
                  <c:y val="-2.9513675056761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9DD-4B86-AE44-D4385EEA62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II- III დონე</c:v>
                </c:pt>
                <c:pt idx="1">
                  <c:v>II-III დონე &gt;= 2500 გრამზე</c:v>
                </c:pt>
                <c:pt idx="2">
                  <c:v>III დონე</c:v>
                </c:pt>
                <c:pt idx="3">
                  <c:v>III დონე &gt;= 2500 გრამზე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1160</c:v>
                </c:pt>
                <c:pt idx="1">
                  <c:v>689</c:v>
                </c:pt>
                <c:pt idx="2">
                  <c:v>1723</c:v>
                </c:pt>
                <c:pt idx="3">
                  <c:v>644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42-4C78-BC36-C26E254D3D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გარე რეფერალი (სხვა დაწესებულებაში)</c:v>
                </c:pt>
              </c:strCache>
            </c:strRef>
          </c:tx>
          <c:spPr>
            <a:solidFill>
              <a:srgbClr val="C0D6D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9BBB59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5-89DD-4B86-AE44-D4385EEA62F1}"/>
              </c:ext>
            </c:extLst>
          </c:dPt>
          <c:dPt>
            <c:idx val="1"/>
            <c:invertIfNegative val="0"/>
            <c:bubble3D val="0"/>
            <c:spPr>
              <a:solidFill>
                <a:srgbClr val="4F81BD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7-89DD-4B86-AE44-D4385EEA62F1}"/>
              </c:ext>
            </c:extLst>
          </c:dPt>
          <c:dPt>
            <c:idx val="2"/>
            <c:invertIfNegative val="0"/>
            <c:bubble3D val="0"/>
            <c:spPr>
              <a:solidFill>
                <a:srgbClr val="9BBB59">
                  <a:lumMod val="40000"/>
                  <a:lumOff val="6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9-89DD-4B86-AE44-D4385EEA62F1}"/>
              </c:ext>
            </c:extLst>
          </c:dPt>
          <c:dPt>
            <c:idx val="3"/>
            <c:invertIfNegative val="0"/>
            <c:bubble3D val="0"/>
            <c:spPr>
              <a:solidFill>
                <a:srgbClr val="1F497D">
                  <a:lumMod val="40000"/>
                  <a:lumOff val="6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B-89DD-4B86-AE44-D4385EEA62F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II- III დონე</c:v>
                </c:pt>
                <c:pt idx="1">
                  <c:v>II-III დონე &gt;= 2500 გრამზე</c:v>
                </c:pt>
                <c:pt idx="2">
                  <c:v>III დონე</c:v>
                </c:pt>
                <c:pt idx="3">
                  <c:v>III დონე &gt;= 2500 გრამზე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93</c:v>
                </c:pt>
                <c:pt idx="1">
                  <c:v>55</c:v>
                </c:pt>
                <c:pt idx="2">
                  <c:v>84</c:v>
                </c:pt>
                <c:pt idx="3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42-4C78-BC36-C26E254D3D5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პირველი დონის ინტენსიური</c:v>
                </c:pt>
              </c:strCache>
            </c:strRef>
          </c:tx>
          <c:spPr>
            <a:solidFill>
              <a:srgbClr val="EBC8C7"/>
            </a:solidFill>
            <a:ln>
              <a:solidFill>
                <a:srgbClr val="C0504D">
                  <a:lumMod val="60000"/>
                  <a:lumOff val="40000"/>
                </a:srgb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II- III დონე</c:v>
                </c:pt>
                <c:pt idx="1">
                  <c:v>II-III დონე &gt;= 2500 გრამზე</c:v>
                </c:pt>
                <c:pt idx="2">
                  <c:v>III დონე</c:v>
                </c:pt>
                <c:pt idx="3">
                  <c:v>III დონე &gt;= 2500 გრამზე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42-4C78-BC36-C26E254D3D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27264152"/>
        <c:axId val="227264544"/>
        <c:axId val="0"/>
      </c:bar3DChart>
      <c:catAx>
        <c:axId val="227264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264544"/>
        <c:crosses val="autoZero"/>
        <c:auto val="1"/>
        <c:lblAlgn val="ctr"/>
        <c:lblOffset val="100"/>
        <c:noMultiLvlLbl val="0"/>
      </c:catAx>
      <c:valAx>
        <c:axId val="2272645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7264152"/>
        <c:crosses val="autoZero"/>
        <c:crossBetween val="between"/>
      </c:valAx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5.3996263104334113E-2"/>
          <c:y val="0.94934117950550678"/>
          <c:w val="0.89200735989630986"/>
          <c:h val="5.06588204944932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7934665663378158E-3"/>
          <c:y val="2.4663896153733376E-3"/>
          <c:w val="0.98986143350890898"/>
          <c:h val="0.777495340562767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სულ რეფერალების რაოდენობა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 prst="relaxedInset"/>
            </a:sp3d>
          </c:spPr>
          <c:invertIfNegative val="0"/>
          <c:dLbls>
            <c:dLbl>
              <c:idx val="0"/>
              <c:layout>
                <c:manualLayout>
                  <c:x val="1.5236318905352465E-2"/>
                  <c:y val="-2.1591337429129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F93-40B1-B34F-6CC52C328023}"/>
                </c:ext>
              </c:extLst>
            </c:dLbl>
            <c:dLbl>
              <c:idx val="1"/>
              <c:layout>
                <c:manualLayout>
                  <c:x val="1.445647419072616E-3"/>
                  <c:y val="-9.05323826557278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F93-40B1-B34F-6CC52C328023}"/>
                </c:ext>
              </c:extLst>
            </c:dLbl>
            <c:dLbl>
              <c:idx val="2"/>
              <c:layout>
                <c:manualLayout>
                  <c:x val="4.3209874442991869E-3"/>
                  <c:y val="-3.0228256660272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F93-40B1-B34F-6CC52C328023}"/>
                </c:ext>
              </c:extLst>
            </c:dLbl>
            <c:dLbl>
              <c:idx val="3"/>
              <c:layout>
                <c:manualLayout>
                  <c:x val="7.2016457404987348E-3"/>
                  <c:y val="-3.3251082326300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F93-40B1-B34F-6CC52C328023}"/>
                </c:ext>
              </c:extLst>
            </c:dLbl>
            <c:dLbl>
              <c:idx val="4"/>
              <c:layout>
                <c:manualLayout>
                  <c:x val="8.641974888598478E-3"/>
                  <c:y val="-2.4182605328218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F93-40B1-B34F-6CC52C3280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დაწესებულებას 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3</c:v>
                </c:pt>
                <c:pt idx="1">
                  <c:v>147</c:v>
                </c:pt>
                <c:pt idx="2">
                  <c:v>1921</c:v>
                </c:pt>
                <c:pt idx="3">
                  <c:v>1253</c:v>
                </c:pt>
                <c:pt idx="4">
                  <c:v>1807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F93-40B1-B34F-6CC52C3280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სულ რეფერალების რაოდენობა - საკეისრო კვეთის შემდგომ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1"/>
              <c:layout>
                <c:manualLayout>
                  <c:x val="5.7934665663378158E-3"/>
                  <c:y val="-7.39916884612010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501-45EF-B42F-8F7C91EFABA0}"/>
                </c:ext>
              </c:extLst>
            </c:dLbl>
            <c:dLbl>
              <c:idx val="2"/>
              <c:layout>
                <c:manualLayout>
                  <c:x val="1.3543394582535404E-2"/>
                  <c:y val="-2.4675814204719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F93-40B1-B34F-6CC52C328023}"/>
                </c:ext>
              </c:extLst>
            </c:dLbl>
            <c:dLbl>
              <c:idx val="3"/>
              <c:layout>
                <c:manualLayout>
                  <c:x val="1.8622167550986349E-2"/>
                  <c:y val="-2.1591337429129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F93-40B1-B34F-6CC52C3280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დაწესებულებას 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Sheet1!$C$2:$C$6</c:f>
              <c:numCache>
                <c:formatCode>#,##0</c:formatCode>
                <c:ptCount val="5"/>
                <c:pt idx="1">
                  <c:v>36</c:v>
                </c:pt>
                <c:pt idx="2">
                  <c:v>1045</c:v>
                </c:pt>
                <c:pt idx="3">
                  <c:v>677</c:v>
                </c:pt>
                <c:pt idx="4">
                  <c:v>1129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F93-40B1-B34F-6CC52C3280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სულ რეფერალების რაოდენობა - საკეისრო კვეთის შემდგომ 39 კვირამდე</c:v>
                </c:pt>
              </c:strCache>
            </c:strRef>
          </c:tx>
          <c:spPr>
            <a:solidFill>
              <a:srgbClr val="00CC9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2"/>
              <c:layout>
                <c:manualLayout>
                  <c:x val="1.4483666415844537E-2"/>
                  <c:y val="-9.043324120450305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8FC-40A8-925F-A67D6CFEB2B7}"/>
                </c:ext>
              </c:extLst>
            </c:dLbl>
            <c:dLbl>
              <c:idx val="3"/>
              <c:layout>
                <c:manualLayout>
                  <c:x val="8.6901998495067245E-3"/>
                  <c:y val="-2.46638961537333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8FC-40A8-925F-A67D6CFEB2B7}"/>
                </c:ext>
              </c:extLst>
            </c:dLbl>
            <c:dLbl>
              <c:idx val="4"/>
              <c:layout>
                <c:manualLayout>
                  <c:x val="2.027713298218236E-2"/>
                  <c:y val="-4.521662060225153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8FC-40A8-925F-A67D6CFEB2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დაწესებულებას 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Sheet1!$D$2:$D$6</c:f>
              <c:numCache>
                <c:formatCode>#,##0</c:formatCode>
                <c:ptCount val="5"/>
                <c:pt idx="1">
                  <c:v>26</c:v>
                </c:pt>
                <c:pt idx="2">
                  <c:v>755</c:v>
                </c:pt>
                <c:pt idx="3">
                  <c:v>527</c:v>
                </c:pt>
                <c:pt idx="4">
                  <c:v>1045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F93-40B1-B34F-6CC52C3280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03306056"/>
        <c:axId val="303306448"/>
        <c:axId val="0"/>
      </c:bar3DChart>
      <c:catAx>
        <c:axId val="303306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306448"/>
        <c:crosses val="autoZero"/>
        <c:auto val="1"/>
        <c:lblAlgn val="ctr"/>
        <c:lblOffset val="100"/>
        <c:noMultiLvlLbl val="0"/>
      </c:catAx>
      <c:valAx>
        <c:axId val="303306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303306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134399095480424E-2"/>
          <c:y val="1.7717501636103802E-2"/>
          <c:w val="0.93586563544878454"/>
          <c:h val="0.750317621171850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 მშბიარობების რაოდენობა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1421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9DB-48B5-AB0C-83FAAD4FB1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მარნეული, რუსთაველის ქ.112.)</c:v>
                </c:pt>
                <c:pt idx="4">
                  <c:v> შპს ,,უნიმედი კახეთი“ (ქ. ბათუმი, აეროპორტის დასახლება N64)</c:v>
                </c:pt>
                <c:pt idx="5">
                  <c:v>შპს "არქიმედეს კლინიკა"  (ლაგოდეხი, 9 აპრილის ქუჩა 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3717</c:v>
                </c:pt>
                <c:pt idx="1">
                  <c:v>2888</c:v>
                </c:pt>
                <c:pt idx="2">
                  <c:v>2686</c:v>
                </c:pt>
                <c:pt idx="3">
                  <c:v>821</c:v>
                </c:pt>
                <c:pt idx="4">
                  <c:v>1421</c:v>
                </c:pt>
                <c:pt idx="5">
                  <c:v>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DB-48B5-AB0C-83FAAD4FB1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 შიდა რეფერალი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7.5641586576918165E-3"/>
                  <c:y val="-1.086038538816779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63E-4304-98CB-897ACCD5B54B}"/>
                </c:ext>
              </c:extLst>
            </c:dLbl>
            <c:dLbl>
              <c:idx val="1"/>
              <c:layout>
                <c:manualLayout>
                  <c:x val="-6.051326926153470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63E-4304-98CB-897ACCD5B5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მარნეული, რუსთაველის ქ.112.)</c:v>
                </c:pt>
                <c:pt idx="4">
                  <c:v> შპს ,,უნიმედი კახეთი“ (ქ. ბათუმი, აეროპორტის დასახლება N64)</c:v>
                </c:pt>
                <c:pt idx="5">
                  <c:v>შპს "არქიმედეს კლინიკა"  (ლაგოდეხი, 9 აპრილის ქუჩა 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284</c:v>
                </c:pt>
                <c:pt idx="1">
                  <c:v>242</c:v>
                </c:pt>
                <c:pt idx="2">
                  <c:v>292</c:v>
                </c:pt>
                <c:pt idx="3">
                  <c:v>104</c:v>
                </c:pt>
                <c:pt idx="4">
                  <c:v>104</c:v>
                </c:pt>
                <c:pt idx="5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DB-48B5-AB0C-83FAAD4FB1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 მშობიარობების რაოდენობა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100000"/>
                    <a:satMod val="13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1.32516060529162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63E-4304-98CB-897ACCD5B5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მარნეული, რუსთაველის ქ.112.)</c:v>
                </c:pt>
                <c:pt idx="4">
                  <c:v> შპს ,,უნიმედი კახეთი“ (ქ. ბათუმი, აეროპორტის დასახლება N64)</c:v>
                </c:pt>
                <c:pt idx="5">
                  <c:v>შპს "არქიმედეს კლინიკა"  (ლაგოდეხი, 9 აპრილის ქუჩა )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4394</c:v>
                </c:pt>
                <c:pt idx="1">
                  <c:v>2717</c:v>
                </c:pt>
                <c:pt idx="2">
                  <c:v>3008</c:v>
                </c:pt>
                <c:pt idx="3">
                  <c:v>644</c:v>
                </c:pt>
                <c:pt idx="4">
                  <c:v>1380</c:v>
                </c:pt>
                <c:pt idx="5">
                  <c:v>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72-42E3-B014-57E6553B28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2018 შიდა რეფერალი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100000"/>
                    <a:shade val="100000"/>
                    <a:satMod val="130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3615485583845245E-2"/>
                  <c:y val="-2.961957504072800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63E-4304-98CB-897ACCD5B54B}"/>
                </c:ext>
              </c:extLst>
            </c:dLbl>
            <c:dLbl>
              <c:idx val="1"/>
              <c:layout>
                <c:manualLayout>
                  <c:x val="1.0589822120768526E-2"/>
                  <c:y val="-1.086038538816779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63E-4304-98CB-897ACCD5B54B}"/>
                </c:ext>
              </c:extLst>
            </c:dLbl>
            <c:dLbl>
              <c:idx val="2"/>
              <c:layout>
                <c:manualLayout>
                  <c:x val="6.051326926153498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63E-4304-98CB-897ACCD5B54B}"/>
                </c:ext>
              </c:extLst>
            </c:dLbl>
            <c:dLbl>
              <c:idx val="3"/>
              <c:layout>
                <c:manualLayout>
                  <c:x val="5.3875081528425867E-3"/>
                  <c:y val="-1.777176018057243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A09-47FA-8EAC-A0D0774039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მარნეული, რუსთაველის ქ.112.)</c:v>
                </c:pt>
                <c:pt idx="4">
                  <c:v> შპს ,,უნიმედი კახეთი“ (ქ. ბათუმი, აეროპორტის დასახლება N64)</c:v>
                </c:pt>
                <c:pt idx="5">
                  <c:v>შპს "არქიმედეს კლინიკა"  (ლაგოდეხი, 9 აპრილის ქუჩა )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404</c:v>
                </c:pt>
                <c:pt idx="1">
                  <c:v>311</c:v>
                </c:pt>
                <c:pt idx="2">
                  <c:v>354</c:v>
                </c:pt>
                <c:pt idx="3">
                  <c:v>82</c:v>
                </c:pt>
                <c:pt idx="4">
                  <c:v>78</c:v>
                </c:pt>
                <c:pt idx="5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09-47FA-8EAC-A0D0774039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03307232"/>
        <c:axId val="303307624"/>
      </c:barChart>
      <c:catAx>
        <c:axId val="30330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307624"/>
        <c:crosses val="autoZero"/>
        <c:auto val="1"/>
        <c:lblAlgn val="ctr"/>
        <c:lblOffset val="100"/>
        <c:noMultiLvlLbl val="0"/>
      </c:catAx>
      <c:valAx>
        <c:axId val="303307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307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1.221234072798826E-2"/>
          <c:y val="0.88610839354640503"/>
          <c:w val="0.55444040626540803"/>
          <c:h val="9.79896791900952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09541646862553"/>
          <c:y val="2.8251092882181909E-2"/>
          <c:w val="0.83798466959631246"/>
          <c:h val="0.797174640886347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სულ NICU პაციენტები</c:v>
                </c:pt>
              </c:strCache>
            </c:strRef>
          </c:tx>
          <c:spPr>
            <a:solidFill>
              <a:srgbClr val="31A992"/>
            </a:solidFill>
            <a:ln w="9525" cap="flat" cmpd="sng" algn="ctr">
              <a:solidFill>
                <a:srgbClr val="123E36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rgbClr val="123E36"/>
              </a:contourClr>
            </a:sp3d>
          </c:spPr>
          <c:invertIfNegative val="0"/>
          <c:dLbls>
            <c:dLbl>
              <c:idx val="0"/>
              <c:layout>
                <c:manualLayout>
                  <c:x val="-5.6772101474096568E-3"/>
                  <c:y val="2.9914513900078988E-3"/>
                </c:manualLayout>
              </c:layout>
              <c:tx>
                <c:rich>
                  <a:bodyPr/>
                  <a:lstStyle/>
                  <a:p>
                    <a:fld id="{55853D67-4BA7-45F3-BC5E-D6CB5E2A2355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818-451C-98B3-DF23F4181E93}"/>
                </c:ext>
              </c:extLst>
            </c:dLbl>
            <c:dLbl>
              <c:idx val="1"/>
              <c:layout>
                <c:manualLayout>
                  <c:x val="-4.2579076105572411E-3"/>
                  <c:y val="-1.117968819287765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818-451C-98B3-DF23F4181E93}"/>
                </c:ext>
              </c:extLst>
            </c:dLbl>
            <c:dLbl>
              <c:idx val="2"/>
              <c:layout>
                <c:manualLayout>
                  <c:x val="1.4193025368524144E-3"/>
                  <c:y val="6.554103522495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818-451C-98B3-DF23F4181E93}"/>
                </c:ext>
              </c:extLst>
            </c:dLbl>
            <c:dLbl>
              <c:idx val="3"/>
              <c:layout>
                <c:manualLayout>
                  <c:x val="-4.2579076105572402E-3"/>
                  <c:y val="1.0923505870825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818-451C-98B3-DF23F4181E93}"/>
                </c:ext>
              </c:extLst>
            </c:dLbl>
            <c:dLbl>
              <c:idx val="4"/>
              <c:layout>
                <c:manualLayout>
                  <c:x val="-4.2579076105571899E-3"/>
                  <c:y val="8.7388046966602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818-451C-98B3-DF23F4181E93}"/>
                </c:ext>
              </c:extLst>
            </c:dLbl>
            <c:dLbl>
              <c:idx val="5"/>
              <c:layout>
                <c:manualLayout>
                  <c:x val="-5.6772101474096576E-3"/>
                  <c:y val="1.0923505870825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818-451C-98B3-DF23F4181E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423</c:v>
                </c:pt>
                <c:pt idx="1">
                  <c:v>312</c:v>
                </c:pt>
                <c:pt idx="2">
                  <c:v>382</c:v>
                </c:pt>
                <c:pt idx="3">
                  <c:v>127</c:v>
                </c:pt>
                <c:pt idx="4">
                  <c:v>157</c:v>
                </c:pt>
                <c:pt idx="5">
                  <c:v>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B5-40CA-846E-452F716742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შიდა რეფერალით მიღებული პაციენტი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2773722831671724E-2"/>
                  <c:y val="-2.6439858482218896E-3"/>
                </c:manualLayout>
              </c:layout>
              <c:tx>
                <c:rich>
                  <a:bodyPr/>
                  <a:lstStyle/>
                  <a:p>
                    <a:fld id="{726338BB-98C7-49CA-8040-CBE86CFAEF34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DDB-4744-B25E-3691A488FE5D}"/>
                </c:ext>
              </c:extLst>
            </c:dLbl>
            <c:dLbl>
              <c:idx val="1"/>
              <c:layout>
                <c:manualLayout>
                  <c:x val="0"/>
                  <c:y val="-2.2529674056919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818-451C-98B3-DF23F4181E93}"/>
                </c:ext>
              </c:extLst>
            </c:dLbl>
            <c:dLbl>
              <c:idx val="2"/>
              <c:layout>
                <c:manualLayout>
                  <c:x val="1.1354420294819317E-2"/>
                  <c:y val="3.474655417860103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818-451C-98B3-DF23F4181E93}"/>
                </c:ext>
              </c:extLst>
            </c:dLbl>
            <c:dLbl>
              <c:idx val="3"/>
              <c:layout>
                <c:manualLayout>
                  <c:x val="4.673693145527103E-3"/>
                  <c:y val="-9.1852484742952531E-4"/>
                </c:manualLayout>
              </c:layout>
              <c:tx>
                <c:rich>
                  <a:bodyPr/>
                  <a:lstStyle/>
                  <a:p>
                    <a:fld id="{7608F838-B723-44DC-9F3A-594A39142B9B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6818-451C-98B3-DF23F4181E93}"/>
                </c:ext>
              </c:extLst>
            </c:dLbl>
            <c:dLbl>
              <c:idx val="5"/>
              <c:layout>
                <c:manualLayout>
                  <c:x val="1.9181679181786496E-3"/>
                  <c:y val="7.93195754466566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818-451C-98B3-DF23F4181E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404</c:v>
                </c:pt>
                <c:pt idx="1">
                  <c:v>311</c:v>
                </c:pt>
                <c:pt idx="2">
                  <c:v>354</c:v>
                </c:pt>
                <c:pt idx="3">
                  <c:v>82</c:v>
                </c:pt>
                <c:pt idx="4">
                  <c:v>78</c:v>
                </c:pt>
                <c:pt idx="5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8B5-40CA-846E-452F716742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გარე რეფერალით მიღებული პაციენტები (სხვა დაწესებულებიდან)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9351177579668475E-3"/>
                  <c:y val="-1.0575943392887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B64-40F4-B5A7-A673BE5DEA23}"/>
                </c:ext>
              </c:extLst>
            </c:dLbl>
            <c:dLbl>
              <c:idx val="1"/>
              <c:layout>
                <c:manualLayout>
                  <c:x val="2.6020245920859704E-17"/>
                  <c:y val="1.3108207044990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6818-451C-98B3-DF23F4181E93}"/>
                </c:ext>
              </c:extLst>
            </c:dLbl>
            <c:dLbl>
              <c:idx val="2"/>
              <c:layout>
                <c:manualLayout>
                  <c:x val="2.6020245920859704E-17"/>
                  <c:y val="6.554103522495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6818-451C-98B3-DF23F4181E93}"/>
                </c:ext>
              </c:extLst>
            </c:dLbl>
            <c:dLbl>
              <c:idx val="3"/>
              <c:layout>
                <c:manualLayout>
                  <c:x val="5.6772101474096568E-3"/>
                  <c:y val="-1.4138454088538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6818-451C-98B3-DF23F4181E93}"/>
                </c:ext>
              </c:extLst>
            </c:dLbl>
            <c:dLbl>
              <c:idx val="4"/>
              <c:layout>
                <c:manualLayout>
                  <c:x val="4.257907610557241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DDB-4744-B25E-3691A488FE5D}"/>
                </c:ext>
              </c:extLst>
            </c:dLbl>
            <c:dLbl>
              <c:idx val="5"/>
              <c:layout>
                <c:manualLayout>
                  <c:x val="7.7616783674697301E-3"/>
                  <c:y val="1.3219929241109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DDB-4744-B25E-3691A488FE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19</c:v>
                </c:pt>
                <c:pt idx="1">
                  <c:v>1</c:v>
                </c:pt>
                <c:pt idx="2">
                  <c:v>28</c:v>
                </c:pt>
                <c:pt idx="3">
                  <c:v>23</c:v>
                </c:pt>
                <c:pt idx="4">
                  <c:v>79</c:v>
                </c:pt>
                <c:pt idx="5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B5-40CA-846E-452F7167421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სხვა კლინიკში რეფერირებული პაციენტები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9351177579668996E-3"/>
                  <c:y val="-2.64398584822188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B64-40F4-B5A7-A673BE5DEA23}"/>
                </c:ext>
              </c:extLst>
            </c:dLbl>
            <c:dLbl>
              <c:idx val="1"/>
              <c:layout>
                <c:manualLayout>
                  <c:x val="-2.8386050737048271E-3"/>
                  <c:y val="2.18470117416506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6818-451C-98B3-DF23F4181E93}"/>
                </c:ext>
              </c:extLst>
            </c:dLbl>
            <c:dLbl>
              <c:idx val="2"/>
              <c:layout>
                <c:manualLayout>
                  <c:x val="-4.2579076105572159E-3"/>
                  <c:y val="4.36940234833013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6818-451C-98B3-DF23F4181E93}"/>
                </c:ext>
              </c:extLst>
            </c:dLbl>
            <c:dLbl>
              <c:idx val="3"/>
              <c:layout>
                <c:manualLayout>
                  <c:x val="2.8386050737048275E-3"/>
                  <c:y val="-1.0575943392887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DDB-4744-B25E-3691A488FE5D}"/>
                </c:ext>
              </c:extLst>
            </c:dLbl>
            <c:dLbl>
              <c:idx val="5"/>
              <c:layout>
                <c:manualLayout>
                  <c:x val="0"/>
                  <c:y val="-2.99145139000780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6818-451C-98B3-DF23F4181E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27</c:v>
                </c:pt>
                <c:pt idx="1">
                  <c:v>9</c:v>
                </c:pt>
                <c:pt idx="2">
                  <c:v>23</c:v>
                </c:pt>
                <c:pt idx="3">
                  <c:v>5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8B5-40CA-846E-452F716742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03308800"/>
        <c:axId val="304189048"/>
      </c:barChart>
      <c:catAx>
        <c:axId val="303308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189048"/>
        <c:crosses val="autoZero"/>
        <c:auto val="1"/>
        <c:lblAlgn val="ctr"/>
        <c:lblOffset val="100"/>
        <c:noMultiLvlLbl val="0"/>
      </c:catAx>
      <c:valAx>
        <c:axId val="304189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308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830305618303521"/>
          <c:y val="2.4822446981838102E-2"/>
          <c:w val="0.45169694381696496"/>
          <c:h val="0.199894906767229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 მშობიარობა</c:v>
                </c:pt>
              </c:strCache>
            </c:strRef>
          </c:tx>
          <c:spPr>
            <a:solidFill>
              <a:srgbClr val="5A88C0"/>
            </a:solidFill>
            <a:ln>
              <a:noFill/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,,აკად. ო. ღუდუშაურის სახელობის ეროვნული სამედიცინო ცენტრი“ </c:v>
                </c:pt>
                <c:pt idx="1">
                  <c:v>შპს ,,პინეო სამედიცინო ეკოსისტემა“ </c:v>
                </c:pt>
                <c:pt idx="2">
                  <c:v>შპს ,,N 5 კლინიკური საავადმყოფო''</c:v>
                </c:pt>
                <c:pt idx="3">
                  <c:v>  შპს ,,ივანე ბოკერიას სახელობის თბილისის რეფერალურ ჰოსპიტალი"</c:v>
                </c:pt>
                <c:pt idx="4">
                  <c:v>შპს "აკადემიკოს ზ. ცხაკაიას სახელობის დასავლეთ საქართველოს ინტერვენციული მედიცინის ეროვნული ცენტრი</c:v>
                </c:pt>
                <c:pt idx="5">
                  <c:v>შ.პ.ს Brothers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1389</c:v>
                </c:pt>
                <c:pt idx="1">
                  <c:v>1936</c:v>
                </c:pt>
                <c:pt idx="2">
                  <c:v>687</c:v>
                </c:pt>
                <c:pt idx="3">
                  <c:v>222</c:v>
                </c:pt>
                <c:pt idx="4">
                  <c:v>1136</c:v>
                </c:pt>
                <c:pt idx="5">
                  <c:v>741</c:v>
                </c:pt>
                <c:pt idx="6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FD-4832-B8B1-78305A26BA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 შიდა რეფერალით მიღებული პაციენტები</c:v>
                </c:pt>
              </c:strCache>
            </c:strRef>
          </c:tx>
          <c:spPr>
            <a:solidFill>
              <a:srgbClr val="D76C5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,,აკად. ო. ღუდუშაურის სახელობის ეროვნული სამედიცინო ცენტრი“ </c:v>
                </c:pt>
                <c:pt idx="1">
                  <c:v>შპს ,,პინეო სამედიცინო ეკოსისტემა“ </c:v>
                </c:pt>
                <c:pt idx="2">
                  <c:v>შპს ,,N 5 კლინიკური საავადმყოფო''</c:v>
                </c:pt>
                <c:pt idx="3">
                  <c:v>  შპს ,,ივანე ბოკერიას სახელობის თბილისის რეფერალურ ჰოსპიტალი"</c:v>
                </c:pt>
                <c:pt idx="4">
                  <c:v>შპს "აკადემიკოს ზ. ცხაკაიას სახელობის დასავლეთ საქართველოს ინტერვენციული მედიცინის ეროვნული ცენტრი</c:v>
                </c:pt>
                <c:pt idx="5">
                  <c:v>შ.პ.ს Brothers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768</c:v>
                </c:pt>
                <c:pt idx="1">
                  <c:v>214</c:v>
                </c:pt>
                <c:pt idx="2">
                  <c:v>83</c:v>
                </c:pt>
                <c:pt idx="3">
                  <c:v>76</c:v>
                </c:pt>
                <c:pt idx="4">
                  <c:v>305</c:v>
                </c:pt>
                <c:pt idx="5">
                  <c:v>152</c:v>
                </c:pt>
                <c:pt idx="6">
                  <c:v>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FD-4832-B8B1-78305A26BA8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 მშობიარობების რაოდენობა</c:v>
                </c:pt>
              </c:strCache>
            </c:strRef>
          </c:tx>
          <c:spPr>
            <a:solidFill>
              <a:srgbClr val="34B29A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,,აკად. ო. ღუდუშაურის სახელობის ეროვნული სამედიცინო ცენტრი“ </c:v>
                </c:pt>
                <c:pt idx="1">
                  <c:v>შპს ,,პინეო სამედიცინო ეკოსისტემა“ </c:v>
                </c:pt>
                <c:pt idx="2">
                  <c:v>შპს ,,N 5 კლინიკური საავადმყოფო''</c:v>
                </c:pt>
                <c:pt idx="3">
                  <c:v>  შპს ,,ივანე ბოკერიას სახელობის თბილისის რეფერალურ ჰოსპიტალი"</c:v>
                </c:pt>
                <c:pt idx="4">
                  <c:v>შპს "აკადემიკოს ზ. ცხაკაიას სახელობის დასავლეთ საქართველოს ინტერვენციული მედიცინის ეროვნული ცენტრი</c:v>
                </c:pt>
                <c:pt idx="5">
                  <c:v>შ.პ.ს Brothers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1593</c:v>
                </c:pt>
                <c:pt idx="1">
                  <c:v>2090</c:v>
                </c:pt>
                <c:pt idx="2">
                  <c:v>751</c:v>
                </c:pt>
                <c:pt idx="3">
                  <c:v>370</c:v>
                </c:pt>
                <c:pt idx="4">
                  <c:v>1231</c:v>
                </c:pt>
                <c:pt idx="5">
                  <c:v>1037</c:v>
                </c:pt>
                <c:pt idx="6">
                  <c:v>915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F1-4440-A4C5-753F3BD2DBF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2018 შიდა რეფერალით მიღებული პაციენტები2</c:v>
                </c:pt>
              </c:strCache>
            </c:strRef>
          </c:tx>
          <c:spPr>
            <a:solidFill>
              <a:srgbClr val="EDB5E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dLbl>
              <c:idx val="0"/>
              <c:layout>
                <c:manualLayout>
                  <c:x val="1.265910476206614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CE8-477E-8C9A-201640728CF5}"/>
                </c:ext>
              </c:extLst>
            </c:dLbl>
            <c:dLbl>
              <c:idx val="6"/>
              <c:layout>
                <c:manualLayout>
                  <c:x val="7.9119404762913424E-3"/>
                  <c:y val="1.4245110113579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648-404E-B69E-75DE52F727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,,აკად. ო. ღუდუშაურის სახელობის ეროვნული სამედიცინო ცენტრი“ </c:v>
                </c:pt>
                <c:pt idx="1">
                  <c:v>შპს ,,პინეო სამედიცინო ეკოსისტემა“ </c:v>
                </c:pt>
                <c:pt idx="2">
                  <c:v>შპს ,,N 5 კლინიკური საავადმყოფო''</c:v>
                </c:pt>
                <c:pt idx="3">
                  <c:v>  შპს ,,ივანე ბოკერიას სახელობის თბილისის რეფერალურ ჰოსპიტალი"</c:v>
                </c:pt>
                <c:pt idx="4">
                  <c:v>შპს "აკადემიკოს ზ. ცხაკაიას სახელობის დასავლეთ საქართველოს ინტერვენციული მედიცინის ეროვნული ცენტრი</c:v>
                </c:pt>
                <c:pt idx="5">
                  <c:v>შ.პ.ს Brothers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699</c:v>
                </c:pt>
                <c:pt idx="1">
                  <c:v>278</c:v>
                </c:pt>
                <c:pt idx="2">
                  <c:v>86</c:v>
                </c:pt>
                <c:pt idx="3">
                  <c:v>163</c:v>
                </c:pt>
                <c:pt idx="4">
                  <c:v>328</c:v>
                </c:pt>
                <c:pt idx="5">
                  <c:v>191</c:v>
                </c:pt>
                <c:pt idx="6">
                  <c:v>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F1-4440-A4C5-753F3BD2DB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8"/>
        <c:overlap val="3"/>
        <c:axId val="302767816"/>
        <c:axId val="302768208"/>
      </c:barChart>
      <c:catAx>
        <c:axId val="302767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768208"/>
        <c:crosses val="autoZero"/>
        <c:auto val="1"/>
        <c:lblAlgn val="ctr"/>
        <c:lblOffset val="100"/>
        <c:noMultiLvlLbl val="0"/>
      </c:catAx>
      <c:valAx>
        <c:axId val="302768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767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812213302014869E-2"/>
          <c:y val="1.6688020543760105E-3"/>
          <c:w val="0.91703599560685789"/>
          <c:h val="0.7892427519576207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სულ NICU პაციენტების რაოდენობა</c:v>
                </c:pt>
              </c:strCache>
            </c:strRef>
          </c:tx>
          <c:spPr>
            <a:solidFill>
              <a:srgbClr val="2C9492"/>
            </a:solidFill>
            <a:ln w="9525" cap="flat" cmpd="sng" algn="ctr">
              <a:solidFill>
                <a:srgbClr val="14443B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rgbClr val="14443B"/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1.0923505870825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95B-479A-827A-75555B7788C7}"/>
                </c:ext>
              </c:extLst>
            </c:dLbl>
            <c:dLbl>
              <c:idx val="1"/>
              <c:layout>
                <c:manualLayout>
                  <c:x val="-2.84049004492112E-3"/>
                  <c:y val="-5.139482018962616E-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95B-479A-827A-75555B7788C7}"/>
                </c:ext>
              </c:extLst>
            </c:dLbl>
            <c:dLbl>
              <c:idx val="2"/>
              <c:layout>
                <c:manualLayout>
                  <c:x val="1.4193503799266745E-3"/>
                  <c:y val="-6.60547781743616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95B-479A-827A-75555B7788C7}"/>
                </c:ext>
              </c:extLst>
            </c:dLbl>
            <c:dLbl>
              <c:idx val="3"/>
              <c:layout>
                <c:manualLayout>
                  <c:x val="-2.8376942870028906E-3"/>
                  <c:y val="-1.2763737804351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95B-479A-827A-75555B7788C7}"/>
                </c:ext>
              </c:extLst>
            </c:dLbl>
            <c:dLbl>
              <c:idx val="4"/>
              <c:layout>
                <c:manualLayout>
                  <c:x val="2.795757918229449E-6"/>
                  <c:y val="-4.42078348502058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95B-479A-827A-75555B7788C7}"/>
                </c:ext>
              </c:extLst>
            </c:dLbl>
            <c:dLbl>
              <c:idx val="5"/>
              <c:layout>
                <c:manualLayout>
                  <c:x val="-5.6771778590734481E-3"/>
                  <c:y val="3.958230103313950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95B-479A-827A-75555B7788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89</c:v>
                </c:pt>
                <c:pt idx="1">
                  <c:v>211</c:v>
                </c:pt>
                <c:pt idx="2">
                  <c:v>197</c:v>
                </c:pt>
                <c:pt idx="3">
                  <c:v>718</c:v>
                </c:pt>
                <c:pt idx="4">
                  <c:v>986</c:v>
                </c:pt>
                <c:pt idx="5">
                  <c:v>293</c:v>
                </c:pt>
                <c:pt idx="6">
                  <c:v>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B5-40CA-846E-452F716742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შიდა რეფერალით მიღებული პაციენტი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6B1BC7DD-B965-49A4-AD1A-8FF3C5274041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24C-4382-86FD-4CA0732023D5}"/>
                </c:ext>
              </c:extLst>
            </c:dLbl>
            <c:dLbl>
              <c:idx val="1"/>
              <c:layout>
                <c:manualLayout>
                  <c:x val="0"/>
                  <c:y val="6.554103522495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C95B-479A-827A-75555B7788C7}"/>
                </c:ext>
              </c:extLst>
            </c:dLbl>
            <c:dLbl>
              <c:idx val="2"/>
              <c:layout>
                <c:manualLayout>
                  <c:x val="0"/>
                  <c:y val="1.0923505870825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C95B-479A-827A-75555B7788C7}"/>
                </c:ext>
              </c:extLst>
            </c:dLbl>
            <c:dLbl>
              <c:idx val="3"/>
              <c:layout>
                <c:manualLayout>
                  <c:x val="9.9436162726082109E-3"/>
                  <c:y val="-3.52634782397854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C95B-479A-827A-75555B7788C7}"/>
                </c:ext>
              </c:extLst>
            </c:dLbl>
            <c:dLbl>
              <c:idx val="4"/>
              <c:layout>
                <c:manualLayout>
                  <c:x val="7.1012251123026959E-3"/>
                  <c:y val="-2.6319121629365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24C-4382-86FD-4CA0732023D5}"/>
                </c:ext>
              </c:extLst>
            </c:dLbl>
            <c:dLbl>
              <c:idx val="5"/>
              <c:layout>
                <c:manualLayout>
                  <c:x val="2.130557645229269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C95B-479A-827A-75555B7788C7}"/>
                </c:ext>
              </c:extLst>
            </c:dLbl>
            <c:dLbl>
              <c:idx val="6"/>
              <c:layout>
                <c:manualLayout>
                  <c:x val="2.84049004492112E-3"/>
                  <c:y val="-1.31595608146825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24C-4382-86FD-4CA0732023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86</c:v>
                </c:pt>
                <c:pt idx="1">
                  <c:v>163</c:v>
                </c:pt>
                <c:pt idx="2">
                  <c:v>191</c:v>
                </c:pt>
                <c:pt idx="3">
                  <c:v>328</c:v>
                </c:pt>
                <c:pt idx="4">
                  <c:v>699</c:v>
                </c:pt>
                <c:pt idx="5">
                  <c:v>278</c:v>
                </c:pt>
                <c:pt idx="6">
                  <c:v>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8B5-40CA-846E-452F716742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გარე რეფერალით მიღებული პაციენტები (სხვა დაწესებულებიდან)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2.6020245920859704E-17"/>
                  <c:y val="1.3108207044990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C95B-479A-827A-75555B7788C7}"/>
                </c:ext>
              </c:extLst>
            </c:dLbl>
            <c:dLbl>
              <c:idx val="2"/>
              <c:layout>
                <c:manualLayout>
                  <c:x val="2.6020245920859704E-17"/>
                  <c:y val="6.554103522495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C95B-479A-827A-75555B7788C7}"/>
                </c:ext>
              </c:extLst>
            </c:dLbl>
            <c:dLbl>
              <c:idx val="3"/>
              <c:layout>
                <c:manualLayout>
                  <c:x val="1.2782205202144936E-2"/>
                  <c:y val="1.7374765018944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C95B-479A-827A-75555B7788C7}"/>
                </c:ext>
              </c:extLst>
            </c:dLbl>
            <c:dLbl>
              <c:idx val="4"/>
              <c:layout>
                <c:manualLayout>
                  <c:x val="1.4202450224605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24C-4382-86FD-4CA0732023D5}"/>
                </c:ext>
              </c:extLst>
            </c:dLbl>
            <c:dLbl>
              <c:idx val="6"/>
              <c:layout>
                <c:manualLayout>
                  <c:x val="2.5564410404289976E-2"/>
                  <c:y val="1.0527648651746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24C-4382-86FD-4CA0732023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3</c:v>
                </c:pt>
                <c:pt idx="1">
                  <c:v>48</c:v>
                </c:pt>
                <c:pt idx="2">
                  <c:v>6</c:v>
                </c:pt>
                <c:pt idx="3">
                  <c:v>234</c:v>
                </c:pt>
                <c:pt idx="4">
                  <c:v>287</c:v>
                </c:pt>
                <c:pt idx="5">
                  <c:v>15</c:v>
                </c:pt>
                <c:pt idx="6">
                  <c:v>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B5-40CA-846E-452F7167421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სხვა კლინიკში რეფერირებული პაციენტები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-2.8386050737048271E-3"/>
                  <c:y val="2.18470117416506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C95B-479A-827A-75555B7788C7}"/>
                </c:ext>
              </c:extLst>
            </c:dLbl>
            <c:dLbl>
              <c:idx val="2"/>
              <c:layout>
                <c:manualLayout>
                  <c:x val="-4.2579076105572159E-3"/>
                  <c:y val="4.36940234833013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C95B-479A-827A-75555B7788C7}"/>
                </c:ext>
              </c:extLst>
            </c:dLbl>
            <c:dLbl>
              <c:idx val="5"/>
              <c:layout>
                <c:manualLayout>
                  <c:x val="0"/>
                  <c:y val="-1.0923505870825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C95B-479A-827A-75555B7788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2</c:v>
                </c:pt>
                <c:pt idx="1">
                  <c:v>8</c:v>
                </c:pt>
                <c:pt idx="2">
                  <c:v>20</c:v>
                </c:pt>
                <c:pt idx="3">
                  <c:v>36</c:v>
                </c:pt>
                <c:pt idx="4">
                  <c:v>16</c:v>
                </c:pt>
                <c:pt idx="5">
                  <c:v>5</c:v>
                </c:pt>
                <c:pt idx="6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8B5-40CA-846E-452F716742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7265328"/>
        <c:axId val="227265720"/>
        <c:axId val="0"/>
      </c:bar3DChart>
      <c:catAx>
        <c:axId val="227265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265720"/>
        <c:crosses val="autoZero"/>
        <c:auto val="1"/>
        <c:lblAlgn val="ctr"/>
        <c:lblOffset val="100"/>
        <c:noMultiLvlLbl val="0"/>
      </c:catAx>
      <c:valAx>
        <c:axId val="227265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265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089031246396966"/>
          <c:y val="2.3293458827878949E-2"/>
          <c:w val="0.18399569873102076"/>
          <c:h val="0.365874544000494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831167065915989E-2"/>
          <c:y val="1.6088012990170396E-2"/>
          <c:w val="0.92613023499267155"/>
          <c:h val="0.53110794488235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მშობიარობა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"BROTHERS"</c:v>
                </c:pt>
                <c:pt idx="1">
                  <c:v>შპს ,, ირის ბორჩაშვილის სახელობის ჯანმრთელობის ცენტრი მედინა"</c:v>
                </c:pt>
                <c:pt idx="2">
                  <c:v>შპს "პინეო სამედიცინო ეკოსისტემა"</c:v>
                </c:pt>
                <c:pt idx="3">
                  <c:v>შპს 5 კლინიკური საავადმყოფო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აკად. ზ. ცხაკაიას სახ. დასავლეთ  საქართველოს ინტერვენციული მედიცინის ეროვნული ცენტრი  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1259</c:v>
                </c:pt>
                <c:pt idx="1">
                  <c:v>1160</c:v>
                </c:pt>
                <c:pt idx="2">
                  <c:v>2623</c:v>
                </c:pt>
                <c:pt idx="3">
                  <c:v>1088</c:v>
                </c:pt>
                <c:pt idx="4">
                  <c:v>2672</c:v>
                </c:pt>
                <c:pt idx="5">
                  <c:v>2045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04-4FAB-96DD-0351729F3A9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საკეისრო/მშობიარობა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"BROTHERS"</c:v>
                </c:pt>
                <c:pt idx="1">
                  <c:v>შპს ,, ირის ბორჩაშვილის სახელობის ჯანმრთელობის ცენტრი მედინა"</c:v>
                </c:pt>
                <c:pt idx="2">
                  <c:v>შპს "პინეო სამედიცინო ეკოსისტემა"</c:v>
                </c:pt>
                <c:pt idx="3">
                  <c:v>შპს 5 კლინიკური საავადმყოფო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აკად. ზ. ცხაკაიას სახ. დასავლეთ  საქართველოს ინტერვენციული მედიცინის ეროვნული ცენტრი  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991</c:v>
                </c:pt>
                <c:pt idx="1">
                  <c:v>900</c:v>
                </c:pt>
                <c:pt idx="2">
                  <c:v>2171</c:v>
                </c:pt>
                <c:pt idx="3">
                  <c:v>737</c:v>
                </c:pt>
                <c:pt idx="4">
                  <c:v>1282</c:v>
                </c:pt>
                <c:pt idx="5">
                  <c:v>1551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04-4FAB-96DD-0351729F3A9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მაღალი რისკი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"BROTHERS"</c:v>
                </c:pt>
                <c:pt idx="1">
                  <c:v>შპს ,, ირის ბორჩაშვილის სახელობის ჯანმრთელობის ცენტრი მედინა"</c:v>
                </c:pt>
                <c:pt idx="2">
                  <c:v>შპს "პინეო სამედიცინო ეკოსისტემა"</c:v>
                </c:pt>
                <c:pt idx="3">
                  <c:v>შპს 5 კლინიკური საავადმყოფო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აკად. ზ. ცხაკაიას სახ. დასავლეთ  საქართველოს ინტერვენციული მედიცინის ეროვნული ცენტრი  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268</c:v>
                </c:pt>
                <c:pt idx="1">
                  <c:v>260</c:v>
                </c:pt>
                <c:pt idx="2">
                  <c:v>452</c:v>
                </c:pt>
                <c:pt idx="3">
                  <c:v>351</c:v>
                </c:pt>
                <c:pt idx="4">
                  <c:v>1390</c:v>
                </c:pt>
                <c:pt idx="5">
                  <c:v>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04-4FAB-96DD-0351729F3A9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%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"BROTHERS"</c:v>
                </c:pt>
                <c:pt idx="1">
                  <c:v>შპს ,, ირის ბორჩაშვილის სახელობის ჯანმრთელობის ცენტრი მედინა"</c:v>
                </c:pt>
                <c:pt idx="2">
                  <c:v>შპს "პინეო სამედიცინო ეკოსისტემა"</c:v>
                </c:pt>
                <c:pt idx="3">
                  <c:v>შპს 5 კლინიკური საავადმყოფო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აკად. ზ. ცხაკაიას სახ. დასავლეთ  საქართველოს ინტერვენციული მედიცინის ეროვნული ცენტრი  </c:v>
                </c:pt>
              </c:strCache>
            </c:strRef>
          </c:cat>
          <c:val>
            <c:numRef>
              <c:f>Sheet1!$E$2:$E$7</c:f>
              <c:numCache>
                <c:formatCode>0%</c:formatCode>
                <c:ptCount val="6"/>
                <c:pt idx="0">
                  <c:v>0.21</c:v>
                </c:pt>
                <c:pt idx="1">
                  <c:v>0.22</c:v>
                </c:pt>
                <c:pt idx="2">
                  <c:v>0.17</c:v>
                </c:pt>
                <c:pt idx="3">
                  <c:v>0.32</c:v>
                </c:pt>
                <c:pt idx="4">
                  <c:v>0.52</c:v>
                </c:pt>
                <c:pt idx="5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04-4FAB-96DD-0351729F3A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304190616"/>
        <c:axId val="304670160"/>
      </c:barChart>
      <c:catAx>
        <c:axId val="304190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670160"/>
        <c:crosses val="autoZero"/>
        <c:auto val="1"/>
        <c:lblAlgn val="ctr"/>
        <c:lblOffset val="100"/>
        <c:noMultiLvlLbl val="0"/>
      </c:catAx>
      <c:valAx>
        <c:axId val="30467016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190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0120728573580986E-2"/>
          <c:y val="0.80478182165423684"/>
          <c:w val="0.21892259815704851"/>
          <c:h val="0.193220083550734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დიაგნოზები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0000">
                  <a:srgbClr val="A9D8DC"/>
                </a:gs>
                <a:gs pos="25329">
                  <a:srgbClr val="A6E0D9"/>
                </a:gs>
                <a:gs pos="25340">
                  <a:srgbClr val="A6E0D9"/>
                </a:gs>
                <a:gs pos="14000">
                  <a:srgbClr val="A4E4D8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9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8100" dir="18900000" algn="bl" rotWithShape="0">
                <a:srgbClr val="14443B">
                  <a:alpha val="40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9"/>
                <c:pt idx="0">
                  <c:v>ახალშობილთა სხვა რესპირაციული დისტრესი</c:v>
                </c:pt>
                <c:pt idx="1">
                  <c:v>ახალშობილთა რესპირაციული დისტრეს-სინდრომი</c:v>
                </c:pt>
                <c:pt idx="2">
                  <c:v>პერინატალური პერიოდისათვის დამახასიათებელი ინფექცია, დაუზუსტებელი</c:v>
                </c:pt>
                <c:pt idx="3">
                  <c:v>ახალშობილთა სხვა რესპირაციული დისტრესი, დაუზუსტებელი</c:v>
                </c:pt>
                <c:pt idx="4">
                  <c:v>ახალშობილის რესპირაციული მდგომარეობანი, დაუზუსტებელი</c:v>
                </c:pt>
                <c:pt idx="5">
                  <c:v>დღენაკლულობის სხვა შემთხვევები; ახალშობილთა სხვა რესპირაციული დისტრესი</c:v>
                </c:pt>
                <c:pt idx="6">
                  <c:v>ახალშობილთა ბაქტერიული სეფსისი, დაუზუსტებელი</c:v>
                </c:pt>
                <c:pt idx="7">
                  <c:v>ახალშობილთა სიყვითლე, დაუზუსტებელი</c:v>
                </c:pt>
                <c:pt idx="8">
                  <c:v>ახალშობილთა კრუნჩხვები</c:v>
                </c:pt>
                <c:pt idx="9">
                  <c:v>მძიმე ასფიქსია დაბადებისას</c:v>
                </c:pt>
                <c:pt idx="10">
                  <c:v>ახალშობილთა ცერებრული იშემია</c:v>
                </c:pt>
                <c:pt idx="11">
                  <c:v>ახალშობილის სუსტი წოვა</c:v>
                </c:pt>
                <c:pt idx="12">
                  <c:v>ახალშობილთა სხვა რესპირაციული დისტრესი, </c:v>
                </c:pt>
                <c:pt idx="13">
                  <c:v>ახალშობილის სუნთქვითი უკმარისობა</c:v>
                </c:pt>
                <c:pt idx="14">
                  <c:v>ახალშობილთა სხვა რესპირაციული დისტრესი, სხვა მცირე წონის ნაყოფი დაბადებისას</c:v>
                </c:pt>
                <c:pt idx="15">
                  <c:v>ახალშობილთა სხვა რესპირაციული დისტრესი, სხვა მცირე წონის ნაყოფი დაბადებისას,დღენაკლულობის სხვა შემთხვევები</c:v>
                </c:pt>
                <c:pt idx="16">
                  <c:v>სხვა მცირე წონის ნაყოფი დაბადებისას, ახალშობილთა სხვა რესპირაციული დისტრესი</c:v>
                </c:pt>
                <c:pt idx="17">
                  <c:v>სხვა მცირე წონის ნაყოფი დაბადებისას</c:v>
                </c:pt>
                <c:pt idx="18">
                  <c:v>მსუბუქი და საშუალო ხარისხის ასფიქსია დაბადებისას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395</c:v>
                </c:pt>
                <c:pt idx="1">
                  <c:v>186</c:v>
                </c:pt>
                <c:pt idx="2">
                  <c:v>117</c:v>
                </c:pt>
                <c:pt idx="3">
                  <c:v>73</c:v>
                </c:pt>
                <c:pt idx="4">
                  <c:v>30</c:v>
                </c:pt>
                <c:pt idx="5">
                  <c:v>21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19</c:v>
                </c:pt>
                <c:pt idx="10">
                  <c:v>19</c:v>
                </c:pt>
                <c:pt idx="11">
                  <c:v>17</c:v>
                </c:pt>
                <c:pt idx="12">
                  <c:v>16</c:v>
                </c:pt>
                <c:pt idx="13">
                  <c:v>15</c:v>
                </c:pt>
                <c:pt idx="14">
                  <c:v>14</c:v>
                </c:pt>
                <c:pt idx="15">
                  <c:v>13</c:v>
                </c:pt>
                <c:pt idx="16">
                  <c:v>13</c:v>
                </c:pt>
                <c:pt idx="17">
                  <c:v>12</c:v>
                </c:pt>
                <c:pt idx="18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0B-4B29-91EF-C2CCE74A2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4670944"/>
        <c:axId val="304671336"/>
        <c:axId val="0"/>
      </c:bar3DChart>
      <c:catAx>
        <c:axId val="3046709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671336"/>
        <c:crosses val="autoZero"/>
        <c:auto val="1"/>
        <c:lblAlgn val="ctr"/>
        <c:lblOffset val="100"/>
        <c:noMultiLvlLbl val="0"/>
      </c:catAx>
      <c:valAx>
        <c:axId val="30467133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4670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გარე რეფერალი</c:v>
                </c:pt>
              </c:strCache>
            </c:strRef>
          </c:tx>
          <c:spPr>
            <a:gradFill>
              <a:gsLst>
                <a:gs pos="14000">
                  <a:srgbClr val="03AA90"/>
                </a:gs>
                <a:gs pos="100000">
                  <a:schemeClr val="accent5">
                    <a:lumMod val="45000"/>
                    <a:lumOff val="55000"/>
                  </a:schemeClr>
                </a:gs>
                <a:gs pos="65000">
                  <a:schemeClr val="accent5">
                    <a:lumMod val="45000"/>
                    <a:lumOff val="55000"/>
                  </a:schemeClr>
                </a:gs>
                <a:gs pos="79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236318905352465E-2"/>
                  <c:y val="-2.1591337429129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B1E-45EC-BE30-8095EF80D6EE}"/>
                </c:ext>
              </c:extLst>
            </c:dLbl>
            <c:dLbl>
              <c:idx val="1"/>
              <c:layout>
                <c:manualLayout>
                  <c:x val="1.6929243228169345E-2"/>
                  <c:y val="-1.5422383877949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B1E-45EC-BE30-8095EF80D6EE}"/>
                </c:ext>
              </c:extLst>
            </c:dLbl>
            <c:dLbl>
              <c:idx val="2"/>
              <c:layout>
                <c:manualLayout>
                  <c:x val="7.2016457404987348E-3"/>
                  <c:y val="-1.1339890677203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28A-4D57-9993-9DF26F1B952D}"/>
                </c:ext>
              </c:extLst>
            </c:dLbl>
            <c:dLbl>
              <c:idx val="3"/>
              <c:layout>
                <c:manualLayout>
                  <c:x val="1.1522633184797973E-2"/>
                  <c:y val="-1.133989067720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28A-4D57-9993-9DF26F1B95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დაწესებულებას 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</c:v>
                </c:pt>
                <c:pt idx="1">
                  <c:v>14</c:v>
                </c:pt>
                <c:pt idx="2">
                  <c:v>42</c:v>
                </c:pt>
                <c:pt idx="3">
                  <c:v>5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8F-4561-A164-4D78975711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04672120"/>
        <c:axId val="304672512"/>
        <c:axId val="0"/>
      </c:bar3DChart>
      <c:catAx>
        <c:axId val="304672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672512"/>
        <c:crosses val="autoZero"/>
        <c:auto val="1"/>
        <c:lblAlgn val="ctr"/>
        <c:lblOffset val="100"/>
        <c:noMultiLvlLbl val="0"/>
      </c:catAx>
      <c:valAx>
        <c:axId val="3046725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4672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22 0/7 - 27 7/7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innerShdw blurRad="1270000" dist="50800" dir="16200000">
                <a:schemeClr val="accent2">
                  <a:lumMod val="40000"/>
                  <a:lumOff val="60000"/>
                  <a:alpha val="0"/>
                </a:scheme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298</c:v>
                </c:pt>
                <c:pt idx="1">
                  <c:v>368</c:v>
                </c:pt>
                <c:pt idx="2">
                  <c:v>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086-48C8-8DAF-719C83FD87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28 0/7 - 33 7/7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920</c:v>
                </c:pt>
                <c:pt idx="1">
                  <c:v>1044</c:v>
                </c:pt>
                <c:pt idx="2">
                  <c:v>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086-48C8-8DAF-719C83FD87E4}"/>
            </c:ext>
          </c:extLst>
        </c:ser>
        <c:ser>
          <c:idx val="4"/>
          <c:order val="3"/>
          <c:tx>
            <c:strRef>
              <c:f>Sheet1!$F$1</c:f>
              <c:strCache>
                <c:ptCount val="1"/>
                <c:pt idx="0">
                  <c:v>37 0/7 - 40 7/7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7.7159059881720393E-2"/>
                  <c:y val="8.787856196119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692-4885-B756-B9FA182800C9}"/>
                </c:ext>
              </c:extLst>
            </c:dLbl>
            <c:dLbl>
              <c:idx val="1"/>
              <c:layout>
                <c:manualLayout>
                  <c:x val="6.6568600682268594E-2"/>
                  <c:y val="0.11055690053182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692-4885-B756-B9FA182800C9}"/>
                </c:ext>
              </c:extLst>
            </c:dLbl>
            <c:dLbl>
              <c:idx val="2"/>
              <c:layout>
                <c:manualLayout>
                  <c:x val="6.5055677939489645E-2"/>
                  <c:y val="0.116226485174482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692-4885-B756-B9FA182800C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Sheet1!$F$2:$F$4</c:f>
              <c:numCache>
                <c:formatCode>General</c:formatCode>
                <c:ptCount val="3"/>
                <c:pt idx="0">
                  <c:v>42288</c:v>
                </c:pt>
                <c:pt idx="1">
                  <c:v>45060</c:v>
                </c:pt>
                <c:pt idx="2">
                  <c:v>43372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086-48C8-8DAF-719C83FD87E4}"/>
            </c:ext>
          </c:extLst>
        </c:ser>
        <c:ser>
          <c:idx val="5"/>
          <c:order val="4"/>
          <c:tx>
            <c:strRef>
              <c:f>Sheet1!$H$1</c:f>
              <c:strCache>
                <c:ptCount val="1"/>
                <c:pt idx="0">
                  <c:v>&gt; 41 0/7 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Sheet1!$H$2:$H$4</c:f>
              <c:numCache>
                <c:formatCode>General</c:formatCode>
                <c:ptCount val="3"/>
                <c:pt idx="0">
                  <c:v>2956</c:v>
                </c:pt>
                <c:pt idx="1">
                  <c:v>3403</c:v>
                </c:pt>
                <c:pt idx="2">
                  <c:v>3108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2086-48C8-8DAF-719C83FD87E4}"/>
            </c:ext>
          </c:extLst>
        </c:ser>
        <c:ser>
          <c:idx val="6"/>
          <c:order val="5"/>
          <c:tx>
            <c:strRef>
              <c:f>Sheet1!$I$1</c:f>
              <c:strCache>
                <c:ptCount val="1"/>
                <c:pt idx="0">
                  <c:v>დაუზუსტებელი</c:v>
                </c:pt>
              </c:strCache>
            </c:strRef>
          </c:tx>
          <c:spPr>
            <a:solidFill>
              <a:srgbClr val="9CFCF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Sheet1!$I$2:$I$4</c:f>
              <c:numCache>
                <c:formatCode>General</c:formatCode>
                <c:ptCount val="3"/>
                <c:pt idx="0">
                  <c:v>6061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2086-48C8-8DAF-719C83FD87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48898472"/>
        <c:axId val="248898864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ჯამური რაოდენობა</c:v>
                </c:pt>
              </c:strCache>
            </c:strRef>
          </c:tx>
          <c:spPr>
            <a:effectLst>
              <a:outerShdw blurRad="850900" dist="800100" dir="12000000" sx="200000" sy="200000" algn="t" rotWithShape="0">
                <a:schemeClr val="bg2">
                  <a:alpha val="0"/>
                </a:schemeClr>
              </a:outerShdw>
            </a:effectLst>
          </c:spPr>
          <c:dLbls>
            <c:dLbl>
              <c:idx val="0"/>
              <c:layout>
                <c:manualLayout>
                  <c:x val="-9.833997828062406E-2"/>
                  <c:y val="-2.4006319143692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692-4885-B756-B9FA182800C9}"/>
                </c:ext>
              </c:extLst>
            </c:dLbl>
            <c:dLbl>
              <c:idx val="1"/>
              <c:layout>
                <c:manualLayout>
                  <c:x val="-1.5129227427788316E-3"/>
                  <c:y val="-5.40142180733086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692-4885-B756-B9FA182800C9}"/>
                </c:ext>
              </c:extLst>
            </c:dLbl>
            <c:dLbl>
              <c:idx val="2"/>
              <c:layout>
                <c:manualLayout>
                  <c:x val="1.5129227427787208E-3"/>
                  <c:y val="-5.40142180733086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692-4885-B756-B9FA182800C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54897</c:v>
                </c:pt>
                <c:pt idx="1">
                  <c:v>52598</c:v>
                </c:pt>
                <c:pt idx="2">
                  <c:v>50468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086-48C8-8DAF-719C83FD87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48898472"/>
        <c:axId val="248898864"/>
      </c:lineChart>
      <c:catAx>
        <c:axId val="248898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48898864"/>
        <c:crosses val="autoZero"/>
        <c:auto val="1"/>
        <c:lblAlgn val="ctr"/>
        <c:lblOffset val="100"/>
        <c:noMultiLvlLbl val="0"/>
      </c:catAx>
      <c:valAx>
        <c:axId val="2488988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8898472"/>
        <c:crosses val="autoZero"/>
        <c:crossBetween val="between"/>
      </c:valAx>
      <c:spPr>
        <a:scene3d>
          <a:camera prst="orthographicFront"/>
          <a:lightRig rig="threePt" dir="t"/>
        </a:scene3d>
        <a:sp3d prstMaterial="legacyWireframe"/>
      </c:spPr>
    </c:plotArea>
    <c:legend>
      <c:legendPos val="t"/>
      <c:layout/>
      <c:overlay val="0"/>
    </c:legend>
    <c:plotVisOnly val="1"/>
    <c:dispBlanksAs val="gap"/>
    <c:showDLblsOverMax val="0"/>
  </c:chart>
  <c:spPr>
    <a:effectLst>
      <a:glow rad="1536700">
        <a:schemeClr val="accent1">
          <a:satMod val="175000"/>
          <a:alpha val="11000"/>
        </a:schemeClr>
      </a:glow>
    </a:effectLst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დიაგნოზები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0000">
                  <a:srgbClr val="A9D8DC"/>
                </a:gs>
                <a:gs pos="25329">
                  <a:srgbClr val="A6E0D9"/>
                </a:gs>
                <a:gs pos="25340">
                  <a:srgbClr val="A6E0D9"/>
                </a:gs>
                <a:gs pos="14000">
                  <a:srgbClr val="A4E4D8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9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8100" dir="18900000" algn="bl" rotWithShape="0">
                <a:srgbClr val="14443B">
                  <a:alpha val="40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მშობიარობის შემდგომი მოგვიანებითი და მეორადი სისხლდენა</c:v>
                </c:pt>
                <c:pt idx="1">
                  <c:v>ანემია, რომელიც ართულებს ორსულობას, მშობიარობას და ლოგინობის ხანას</c:v>
                </c:pt>
                <c:pt idx="2">
                  <c:v>მელოგინეთა სეფსისი</c:v>
                </c:pt>
                <c:pt idx="3">
                  <c:v>მშობიარობის შემდგომი, უცნობი წარმოშობის ჰიპერთერმია</c:v>
                </c:pt>
                <c:pt idx="4">
                  <c:v>მძიმე პრეეკლამპსია</c:v>
                </c:pt>
                <c:pt idx="5">
                  <c:v>ერთნაყოფიანი სპონტანური მშობიარობა, დაუზუსტებელი</c:v>
                </c:pt>
                <c:pt idx="6">
                  <c:v>სხვა დაზუსტებული ავადმყოფობები და მდგომარეობები, რომლებიც  ართულებს ორსულობას, მშობიარობას და ლოგინობის ხანას</c:v>
                </c:pt>
                <c:pt idx="7">
                  <c:v>სასუნთქი სისტემის ავადმყოფობები, რომლებიც ართულებს ორსულობას, მშობიარობას და ლოგინობის ხანას</c:v>
                </c:pt>
                <c:pt idx="8">
                  <c:v>სხვა სისხლდენები განვითარებული მშობიარობისთანავე</c:v>
                </c:pt>
                <c:pt idx="9">
                  <c:v>სამეანო ემბოლია სისხლის კოლტებით</c:v>
                </c:pt>
                <c:pt idx="10">
                  <c:v>სხვა სამეანო ემბოლია</c:v>
                </c:pt>
                <c:pt idx="11">
                  <c:v>ლოგინობის ხანის სხვა დაზუსტებული ინფექციები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6</c:v>
                </c:pt>
                <c:pt idx="1">
                  <c:v>6</c:v>
                </c:pt>
                <c:pt idx="2">
                  <c:v>4</c:v>
                </c:pt>
                <c:pt idx="3">
                  <c:v>4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0B-4B29-91EF-C2CCE74A2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4674472"/>
        <c:axId val="304674864"/>
        <c:axId val="0"/>
      </c:bar3DChart>
      <c:catAx>
        <c:axId val="304674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674864"/>
        <c:crosses val="autoZero"/>
        <c:auto val="1"/>
        <c:lblAlgn val="ctr"/>
        <c:lblOffset val="100"/>
        <c:noMultiLvlLbl val="0"/>
      </c:catAx>
      <c:valAx>
        <c:axId val="3046748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4674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66666666666667E-2"/>
          <c:y val="1.1813820844245931E-2"/>
          <c:w val="0.96944444444444466"/>
          <c:h val="0.8716600947376463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მკვდრადშობილთა მაჩვენებელი</c:v>
                </c:pt>
              </c:strCache>
            </c:strRef>
          </c:tx>
          <c:spPr>
            <a:ln w="34925" cap="rnd">
              <a:solidFill>
                <a:schemeClr val="accent3">
                  <a:shade val="76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1"/>
              <c:layout>
                <c:manualLayout>
                  <c:x val="-4.602438757655291E-2"/>
                  <c:y val="1.5970331983589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C1A-4E64-92E8-B8D0ACC8E583}"/>
                </c:ext>
              </c:extLst>
            </c:dLbl>
            <c:dLbl>
              <c:idx val="2"/>
              <c:layout>
                <c:manualLayout>
                  <c:x val="-3.4913276465441831E-2"/>
                  <c:y val="-2.69526906000899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C1A-4E64-92E8-B8D0ACC8E583}"/>
                </c:ext>
              </c:extLst>
            </c:dLbl>
            <c:dLbl>
              <c:idx val="3"/>
              <c:layout>
                <c:manualLayout>
                  <c:x val="-2.9357720909886264E-2"/>
                  <c:y val="-5.17002265409825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C1A-4E64-92E8-B8D0ACC8E583}"/>
                </c:ext>
              </c:extLst>
            </c:dLbl>
            <c:dLbl>
              <c:idx val="4"/>
              <c:layout>
                <c:manualLayout>
                  <c:x val="-3.4913276465441831E-2"/>
                  <c:y val="-3.3690863250112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C1A-4E64-92E8-B8D0ACC8E583}"/>
                </c:ext>
              </c:extLst>
            </c:dLbl>
            <c:dLbl>
              <c:idx val="5"/>
              <c:layout>
                <c:manualLayout>
                  <c:x val="-3.4913276465441831E-2"/>
                  <c:y val="4.37981222251462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C1A-4E64-92E8-B8D0ACC8E583}"/>
                </c:ext>
              </c:extLst>
            </c:dLbl>
            <c:dLbl>
              <c:idx val="6"/>
              <c:layout>
                <c:manualLayout>
                  <c:x val="-3.4913276465441831E-2"/>
                  <c:y val="-2.35836042750787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C1A-4E64-92E8-B8D0ACC8E583}"/>
                </c:ext>
              </c:extLst>
            </c:dLbl>
            <c:dLbl>
              <c:idx val="7"/>
              <c:layout>
                <c:manualLayout>
                  <c:x val="-3.7691054243219606E-2"/>
                  <c:y val="-3.70599495751237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C1A-4E64-92E8-B8D0ACC8E583}"/>
                </c:ext>
              </c:extLst>
            </c:dLbl>
            <c:dLbl>
              <c:idx val="8"/>
              <c:layout>
                <c:manualLayout>
                  <c:x val="-2.2413276465441837E-2"/>
                  <c:y val="-3.3690863250112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C1A-4E64-92E8-B8D0ACC8E583}"/>
                </c:ext>
              </c:extLst>
            </c:dLbl>
            <c:dLbl>
              <c:idx val="9"/>
              <c:layout>
                <c:manualLayout>
                  <c:x val="-3.0746609798775255E-2"/>
                  <c:y val="-3.03217769251012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C1A-4E64-92E8-B8D0ACC8E583}"/>
                </c:ext>
              </c:extLst>
            </c:dLbl>
            <c:dLbl>
              <c:idx val="10"/>
              <c:layout>
                <c:manualLayout>
                  <c:x val="-3.2069116360454959E-2"/>
                  <c:y val="-4.47957094730208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C1A-4E64-92E8-B8D0ACC8E5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10.9</c:v>
                </c:pt>
                <c:pt idx="1">
                  <c:v>9.5</c:v>
                </c:pt>
                <c:pt idx="2">
                  <c:v>11.2</c:v>
                </c:pt>
                <c:pt idx="3">
                  <c:v>9.4</c:v>
                </c:pt>
                <c:pt idx="4">
                  <c:v>10.5</c:v>
                </c:pt>
                <c:pt idx="5">
                  <c:v>9.8000000000000007</c:v>
                </c:pt>
                <c:pt idx="6">
                  <c:v>9.8000000000000007</c:v>
                </c:pt>
                <c:pt idx="7">
                  <c:v>9.4</c:v>
                </c:pt>
                <c:pt idx="8">
                  <c:v>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1A-4E64-92E8-B8D0ACC8E5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ნეონატალური სიკვდილობის მაჩვენებელი</c:v>
                </c:pt>
              </c:strCache>
            </c:strRef>
          </c:tx>
          <c:spPr>
            <a:ln w="34925" cap="rnd">
              <a:solidFill>
                <a:schemeClr val="accent2">
                  <a:lumMod val="5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2"/>
              <c:layout>
                <c:manualLayout>
                  <c:x val="-3.3534776902887191E-2"/>
                  <c:y val="6.81310734560265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CAB-4F0F-8E64-E778D6732B2D}"/>
                </c:ext>
              </c:extLst>
            </c:dLbl>
            <c:dLbl>
              <c:idx val="3"/>
              <c:layout>
                <c:manualLayout>
                  <c:x val="-3.1691054243219649E-2"/>
                  <c:y val="2.18019435059284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CAB-4F0F-8E64-E778D6732B2D}"/>
                </c:ext>
              </c:extLst>
            </c:dLbl>
            <c:dLbl>
              <c:idx val="4"/>
              <c:layout>
                <c:manualLayout>
                  <c:x val="-2.6135498687664058E-2"/>
                  <c:y val="1.63514576294462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CAB-4F0F-8E64-E778D6732B2D}"/>
                </c:ext>
              </c:extLst>
            </c:dLbl>
            <c:dLbl>
              <c:idx val="5"/>
              <c:layout>
                <c:manualLayout>
                  <c:x val="-2.3357720909886259E-2"/>
                  <c:y val="2.45271864441695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CAB-4F0F-8E64-E778D6732B2D}"/>
                </c:ext>
              </c:extLst>
            </c:dLbl>
            <c:dLbl>
              <c:idx val="6"/>
              <c:layout>
                <c:manualLayout>
                  <c:x val="-2.3357720909886363E-2"/>
                  <c:y val="-2.72524293824105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CAB-4F0F-8E64-E778D6732B2D}"/>
                </c:ext>
              </c:extLst>
            </c:dLbl>
            <c:dLbl>
              <c:idx val="7"/>
              <c:layout>
                <c:manualLayout>
                  <c:x val="-1.0857720909886365E-2"/>
                  <c:y val="-4.90543728883390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CAB-4F0F-8E64-E778D6732B2D}"/>
                </c:ext>
              </c:extLst>
            </c:dLbl>
            <c:dLbl>
              <c:idx val="8"/>
              <c:layout>
                <c:manualLayout>
                  <c:x val="-1.6413276465441818E-2"/>
                  <c:y val="2.99776723206515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B00-4A8A-8973-088E820AF3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9.1</c:v>
                </c:pt>
                <c:pt idx="1">
                  <c:v>9.7000000000000011</c:v>
                </c:pt>
                <c:pt idx="2">
                  <c:v>10.7</c:v>
                </c:pt>
                <c:pt idx="3">
                  <c:v>9.1</c:v>
                </c:pt>
                <c:pt idx="4">
                  <c:v>6.5</c:v>
                </c:pt>
                <c:pt idx="5">
                  <c:v>5.8</c:v>
                </c:pt>
                <c:pt idx="6">
                  <c:v>6.3</c:v>
                </c:pt>
                <c:pt idx="7">
                  <c:v>6.6</c:v>
                </c:pt>
                <c:pt idx="8">
                  <c:v>4.9000000000000004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CAB-4F0F-8E64-E778D6732B2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04675648"/>
        <c:axId val="304676040"/>
      </c:lineChart>
      <c:catAx>
        <c:axId val="304675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676040"/>
        <c:crosses val="autoZero"/>
        <c:auto val="1"/>
        <c:lblAlgn val="ctr"/>
        <c:lblOffset val="100"/>
        <c:noMultiLvlLbl val="0"/>
      </c:catAx>
      <c:valAx>
        <c:axId val="3046760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4675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731244531933508"/>
          <c:y val="0.93879748118884965"/>
          <c:w val="0.76870833333333377"/>
          <c:h val="6.12024338478003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21083124552614E-2"/>
          <c:y val="6.3262821929420981E-2"/>
          <c:w val="0.92416416875447371"/>
          <c:h val="0.812330861388757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&lt;1000</c:v>
                </c:pt>
              </c:strCache>
            </c:strRef>
          </c:tx>
          <c:spPr>
            <a:solidFill>
              <a:srgbClr val="19574B"/>
            </a:solidFill>
            <a:scene3d>
              <a:camera prst="orthographicFront"/>
              <a:lightRig rig="threePt" dir="t"/>
            </a:scene3d>
            <a:sp3d prstMaterial="matte">
              <a:bevelT prst="angle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37.9%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4B8-43A2-97EE-59E0601DB2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 formatCode="General">
                  <c:v>212</c:v>
                </c:pt>
                <c:pt idx="1">
                  <c:v>0.44</c:v>
                </c:pt>
                <c:pt idx="2">
                  <c:v>0.48000000000000009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B8-43A2-97EE-59E0601DB2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1000-1499</c:v>
                </c:pt>
              </c:strCache>
            </c:strRef>
          </c:tx>
          <c:spPr>
            <a:solidFill>
              <a:srgbClr val="F9EE5D"/>
            </a:solidFill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10.5%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4B8-43A2-97EE-59E0601DB2B5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Sheet1!$C$2:$C$4</c:f>
              <c:numCache>
                <c:formatCode>0%</c:formatCode>
                <c:ptCount val="3"/>
                <c:pt idx="0" formatCode="General">
                  <c:v>59</c:v>
                </c:pt>
                <c:pt idx="1">
                  <c:v>0.14400000000000004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B8-43A2-97EE-59E0601DB2B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1500-2499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23.8%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4B8-43A2-97EE-59E0601DB2B5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Sheet1!$D$2:$D$4</c:f>
              <c:numCache>
                <c:formatCode>0%</c:formatCode>
                <c:ptCount val="3"/>
                <c:pt idx="0" formatCode="General">
                  <c:v>133</c:v>
                </c:pt>
                <c:pt idx="1">
                  <c:v>0.17780000000000001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4B8-43A2-97EE-59E0601DB2B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&gt;2500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26.3%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4B8-43A2-97EE-59E0601DB2B5}"/>
                </c:ext>
              </c:extLst>
            </c:dLbl>
            <c:dLbl>
              <c:idx val="1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4B8-43A2-97EE-59E0601DB2B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Sheet1!$E$2:$E$4</c:f>
              <c:numCache>
                <c:formatCode>0%</c:formatCode>
                <c:ptCount val="3"/>
                <c:pt idx="0" formatCode="General">
                  <c:v>147</c:v>
                </c:pt>
                <c:pt idx="1">
                  <c:v>0.25</c:v>
                </c:pt>
                <c:pt idx="2">
                  <c:v>0.24000000000000005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B8-43A2-97EE-59E0601DB2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04676824"/>
        <c:axId val="304677216"/>
      </c:barChart>
      <c:catAx>
        <c:axId val="304676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304677216"/>
        <c:crosses val="autoZero"/>
        <c:auto val="1"/>
        <c:lblAlgn val="ctr"/>
        <c:lblOffset val="100"/>
        <c:noMultiLvlLbl val="0"/>
      </c:catAx>
      <c:valAx>
        <c:axId val="30467721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04676824"/>
        <c:crosses val="autoZero"/>
        <c:crossBetween val="between"/>
      </c:valAx>
      <c:spPr>
        <a:scene3d>
          <a:camera prst="orthographicFront"/>
          <a:lightRig rig="threePt" dir="t"/>
        </a:scene3d>
        <a:sp3d>
          <a:bevelT/>
        </a:sp3d>
      </c:spPr>
    </c:plotArea>
    <c:legend>
      <c:legendPos val="b"/>
      <c:layout/>
      <c:overlay val="0"/>
      <c:txPr>
        <a:bodyPr/>
        <a:lstStyle/>
        <a:p>
          <a:pPr>
            <a:defRPr sz="1600" b="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50" b="1"/>
      </a:pPr>
      <a:endParaRPr lang="en-US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dirty="0"/>
              <a:t>ანტენატალური სიკვდილის  </a:t>
            </a:r>
            <a:r>
              <a:rPr lang="en-US" dirty="0" smtClean="0"/>
              <a:t>348 </a:t>
            </a:r>
            <a:r>
              <a:rPr lang="ka-GE" dirty="0"/>
              <a:t>შემთხვევა(2018)</a:t>
            </a:r>
          </a:p>
        </c:rich>
      </c:tx>
      <c:layout>
        <c:manualLayout>
          <c:xMode val="edge"/>
          <c:yMode val="edge"/>
          <c:x val="9.36327491196247E-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666158204312125E-2"/>
          <c:y val="0.1783347303565509"/>
          <c:w val="0.88443819094980902"/>
          <c:h val="0.8216652696434492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ანტენატალური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explosion val="25"/>
          <c:dPt>
            <c:idx val="0"/>
            <c:bubble3D val="0"/>
            <c:spPr>
              <a:solidFill>
                <a:srgbClr val="03AA90"/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2D9-4A9A-9AD3-B8FA65D1D93E}"/>
              </c:ext>
            </c:extLst>
          </c:dPt>
          <c:dPt>
            <c:idx val="1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2D9-4A9A-9AD3-B8FA65D1D93E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2D9-4A9A-9AD3-B8FA65D1D93E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2D9-4A9A-9AD3-B8FA65D1D9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2D9-4A9A-9AD3-B8FA65D1D93E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3A071C6A-ADA9-4021-9A38-0B87A721F47C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sz="133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-127</a:t>
                    </a:r>
                  </a:p>
                </c:rich>
              </c:tx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2D9-4A9A-9AD3-B8FA65D1D93E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8125D43F-26A6-449D-A416-787CC07A0C98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sz="133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-84</a:t>
                    </a:r>
                  </a:p>
                </c:rich>
              </c:tx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2D9-4A9A-9AD3-B8FA65D1D93E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E460966B-85A7-491E-9CAB-49C54496BB92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-52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2D9-4A9A-9AD3-B8FA65D1D93E}"/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5B6055F4-3E27-4067-9410-E2A557E25A15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sz="133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-79</a:t>
                    </a:r>
                  </a:p>
                </c:rich>
              </c:tx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2D9-4A9A-9AD3-B8FA65D1D93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D9-4A9A-9AD3-B8FA65D1D93E}"/>
                </c:ext>
              </c:extLst>
            </c:dLbl>
            <c:dLbl>
              <c:idx val="5"/>
              <c:layout>
                <c:manualLayout>
                  <c:x val="0.12574198624771221"/>
                  <c:y val="2.297646131164261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/>
                      <a:t> </a:t>
                    </a:r>
                    <a:fld id="{99FEC00A-4704-46BA-B742-335E92416203}" type="PERCENTAGE">
                      <a:rPr lang="en-US" baseline="0" smtClean="0"/>
                      <a:pPr>
                        <a:defRPr sz="133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/>
                      <a:t>-6</a:t>
                    </a:r>
                  </a:p>
                </c:rich>
              </c:tx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58069187733209"/>
                      <c:h val="4.984944422299622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BB94-4A4E-943E-4903684271C0}"/>
                </c:ext>
              </c:extLst>
            </c:dLbl>
            <c:spPr>
              <a:pattFill prst="pct75">
                <a:fgClr>
                  <a:srgbClr val="000000">
                    <a:lumMod val="75000"/>
                    <a:lumOff val="25000"/>
                  </a:srgbClr>
                </a:fgClr>
                <a:bgClr>
                  <a:srgbClr val="000000">
                    <a:lumMod val="65000"/>
                    <a:lumOff val="35000"/>
                  </a:srgb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22 0/7 - 27 6/7</c:v>
                </c:pt>
                <c:pt idx="1">
                  <c:v>28 0/7 - 33 6/7</c:v>
                </c:pt>
                <c:pt idx="2">
                  <c:v>34 0/7 - 36 6/7</c:v>
                </c:pt>
                <c:pt idx="3">
                  <c:v>37 0/7 - 40 0/7</c:v>
                </c:pt>
                <c:pt idx="4">
                  <c:v>&gt;41 0/7</c:v>
                </c:pt>
                <c:pt idx="5">
                  <c:v>blank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127</c:v>
                </c:pt>
                <c:pt idx="1">
                  <c:v>84</c:v>
                </c:pt>
                <c:pt idx="2">
                  <c:v>52</c:v>
                </c:pt>
                <c:pt idx="3">
                  <c:v>79</c:v>
                </c:pt>
                <c:pt idx="4">
                  <c:v>0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2D9-4A9A-9AD3-B8FA65D1D9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7043547937482586E-2"/>
          <c:y val="0.91656854124202669"/>
          <c:w val="0.97034253182966779"/>
          <c:h val="8.1128096569021355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dirty="0"/>
              <a:t>ანტენატალური </a:t>
            </a:r>
            <a:r>
              <a:rPr lang="ka-GE" dirty="0" smtClean="0"/>
              <a:t>სიკვდილის</a:t>
            </a:r>
            <a:r>
              <a:rPr lang="en-US" dirty="0" smtClean="0"/>
              <a:t> 430</a:t>
            </a:r>
            <a:r>
              <a:rPr lang="ka-GE" dirty="0" smtClean="0"/>
              <a:t>  </a:t>
            </a:r>
            <a:r>
              <a:rPr lang="en-US" dirty="0" smtClean="0"/>
              <a:t> </a:t>
            </a:r>
            <a:r>
              <a:rPr lang="ka-GE" dirty="0"/>
              <a:t>შემთხვევა(2017)</a:t>
            </a:r>
          </a:p>
        </c:rich>
      </c:tx>
      <c:layout>
        <c:manualLayout>
          <c:xMode val="edge"/>
          <c:yMode val="edge"/>
          <c:x val="0.24616660455888972"/>
          <c:y val="3.5068235848325953E-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3912622454507546"/>
          <c:w val="1"/>
          <c:h val="0.7457722560814791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ანტენატალური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2AE-474C-84B3-E0AD708FE905}"/>
              </c:ext>
            </c:extLst>
          </c:dPt>
          <c:dPt>
            <c:idx val="1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32AE-474C-84B3-E0AD708FE905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32AE-474C-84B3-E0AD708FE905}"/>
              </c:ext>
            </c:extLst>
          </c:dPt>
          <c:dPt>
            <c:idx val="3"/>
            <c:bubble3D val="0"/>
            <c:explosion val="27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32AE-474C-84B3-E0AD708FE9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32AE-474C-84B3-E0AD708FE9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4C54-4F7C-A987-13DFB21C9120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41A94EF0-A9DF-4C02-A0A1-BDF4FB5F6602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-144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2AE-474C-84B3-E0AD708FE90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4E1655FA-83E2-4ECD-8266-C0E34E1BB01C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-113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2AE-474C-84B3-E0AD708FE905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DDF77201-1DFE-4B6F-BC18-DE2F90955858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-67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2AE-474C-84B3-E0AD708FE905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BE05DB54-7362-4D04-AA39-845F1800449C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-106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2AE-474C-84B3-E0AD708FE90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2AE-474C-84B3-E0AD708FE90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C54-4F7C-A987-13DFB21C9120}"/>
                </c:ext>
              </c:extLst>
            </c:dLbl>
            <c:spPr>
              <a:pattFill prst="pct75">
                <a:fgClr>
                  <a:srgbClr val="000000">
                    <a:lumMod val="75000"/>
                    <a:lumOff val="25000"/>
                  </a:srgbClr>
                </a:fgClr>
                <a:bgClr>
                  <a:srgbClr val="000000">
                    <a:lumMod val="65000"/>
                    <a:lumOff val="35000"/>
                  </a:srgb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5"/>
                <c:pt idx="0">
                  <c:v>22 0/7-27 6/7</c:v>
                </c:pt>
                <c:pt idx="1">
                  <c:v>28 0/7- 33 6/7</c:v>
                </c:pt>
                <c:pt idx="2">
                  <c:v>34 0/7 - 36 6/7</c:v>
                </c:pt>
                <c:pt idx="3">
                  <c:v>37 0/7 - 40 6/7</c:v>
                </c:pt>
                <c:pt idx="4">
                  <c:v>&gt;41 0/7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144</c:v>
                </c:pt>
                <c:pt idx="1">
                  <c:v>113</c:v>
                </c:pt>
                <c:pt idx="2">
                  <c:v>67</c:v>
                </c:pt>
                <c:pt idx="3">
                  <c:v>106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2AE-474C-84B3-E0AD708FE90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10654974413712E-2"/>
          <c:y val="0"/>
          <c:w val="0.9581389437261848"/>
          <c:h val="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ანტენატალური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92D9-4A9A-9AD3-B8FA65D1D93E}"/>
              </c:ext>
            </c:extLst>
          </c:dPt>
          <c:dPt>
            <c:idx val="1"/>
            <c:bubble3D val="0"/>
            <c:spPr>
              <a:solidFill>
                <a:srgbClr val="14443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92D9-4A9A-9AD3-B8FA65D1D93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92D9-4A9A-9AD3-B8FA65D1D93E}"/>
              </c:ext>
            </c:extLst>
          </c:dPt>
          <c:dPt>
            <c:idx val="3"/>
            <c:bubble3D val="0"/>
            <c:spPr>
              <a:solidFill>
                <a:srgbClr val="C0D6D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92D9-4A9A-9AD3-B8FA65D1D9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92D9-4A9A-9AD3-B8FA65D1D93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2E3F-4920-A7C2-40E0517B38DD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F305E13F-DED2-4E18-8251-59C74C4FB90E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-37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2D9-4A9A-9AD3-B8FA65D1D93E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/>
                      <a:t> </a:t>
                    </a:r>
                    <a:fld id="{9D361DEC-B63E-43EC-8539-B79C16B7B621}" type="PERCENTAGE">
                      <a:rPr lang="en-US" baseline="0" smtClean="0"/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/>
                      <a:t>-5</a:t>
                    </a: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2D9-4A9A-9AD3-B8FA65D1D93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D9-4A9A-9AD3-B8FA65D1D93E}"/>
                </c:ext>
              </c:extLst>
            </c:dLbl>
            <c:dLbl>
              <c:idx val="3"/>
              <c:layout>
                <c:manualLayout>
                  <c:x val="8.0616956886164257E-2"/>
                  <c:y val="7.484941405858953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/>
                      <a:t> </a:t>
                    </a:r>
                    <a:fld id="{C3FAA25A-FF0F-4D97-B84D-F3A481F77400}" type="PERCENTAGE">
                      <a:rPr lang="en-US" baseline="0" smtClean="0"/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/>
                      <a:t>-4</a:t>
                    </a: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767238333632065"/>
                      <c:h val="4.228554113140827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2D9-4A9A-9AD3-B8FA65D1D93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D9-4A9A-9AD3-B8FA65D1D93E}"/>
                </c:ext>
              </c:extLst>
            </c:dLbl>
            <c:dLbl>
              <c:idx val="5"/>
              <c:layout>
                <c:manualLayout>
                  <c:x val="9.4858727150848199E-2"/>
                  <c:y val="4.2270717406672112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26CB0B1C-01F0-477D-8D48-7FA5D0F5EB59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E3F-4920-A7C2-40E0517B38DD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22 0/7 - 27 6/7</c:v>
                </c:pt>
                <c:pt idx="1">
                  <c:v>28 0/7 - 33 6/7</c:v>
                </c:pt>
                <c:pt idx="2">
                  <c:v>34 0/7 - 36 6/7</c:v>
                </c:pt>
                <c:pt idx="3">
                  <c:v>37 0/7 - 41 0/7</c:v>
                </c:pt>
                <c:pt idx="4">
                  <c:v>&gt;41 0/7</c:v>
                </c:pt>
                <c:pt idx="5">
                  <c:v>BLANK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37</c:v>
                </c:pt>
                <c:pt idx="1">
                  <c:v>5</c:v>
                </c:pt>
                <c:pt idx="2">
                  <c:v>0</c:v>
                </c:pt>
                <c:pt idx="3">
                  <c:v>4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2D9-4A9A-9AD3-B8FA65D1D9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.90772215653154253"/>
          <c:w val="0.97557054848275337"/>
          <c:h val="9.1485833337504513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485418443618309"/>
          <c:w val="0.97066204730284322"/>
          <c:h val="0.7195811530972827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ინტრანატალური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2AE-474C-84B3-E0AD708FE905}"/>
              </c:ext>
            </c:extLst>
          </c:dPt>
          <c:dPt>
            <c:idx val="1"/>
            <c:bubble3D val="0"/>
            <c:spPr>
              <a:solidFill>
                <a:srgbClr val="14443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32AE-474C-84B3-E0AD708FE9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32AE-474C-84B3-E0AD708FE905}"/>
              </c:ext>
            </c:extLst>
          </c:dPt>
          <c:dPt>
            <c:idx val="3"/>
            <c:bubble3D val="0"/>
            <c:explosion val="27"/>
            <c:spPr>
              <a:solidFill>
                <a:srgbClr val="C0D6D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32AE-474C-84B3-E0AD708FE9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32AE-474C-84B3-E0AD708FE905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248344F6-4733-4324-B158-6A0E20DAEFA4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-62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2AE-474C-84B3-E0AD708FE90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6E379140-9C2F-458B-AA7A-E728F04C351A}" type="PERCENTAGE">
                      <a:rPr lang="en-US" baseline="0" smtClean="0"/>
                      <a:pPr/>
                      <a:t>[PERCENTAGE]</a:t>
                    </a:fld>
                    <a:r>
                      <a:rPr lang="en-US" baseline="0" smtClean="0"/>
                      <a:t>-8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2AE-474C-84B3-E0AD708FE905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F07B1D3D-D589-4AAD-96C9-79FBDEFC638E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-49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2AE-474C-84B3-E0AD708FE905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7273CD0D-318A-4B35-B660-5A54DF4180CB}" type="PERCENTAGE">
                      <a:rPr lang="en-US" baseline="0" smtClean="0"/>
                      <a:pPr/>
                      <a:t>[PERCENTAGE]</a:t>
                    </a:fld>
                    <a:r>
                      <a:rPr lang="en-US" baseline="0" smtClean="0"/>
                      <a:t>-2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2AE-474C-84B3-E0AD708FE905}"/>
                </c:ext>
              </c:extLst>
            </c:dLbl>
            <c:dLbl>
              <c:idx val="4"/>
              <c:layout>
                <c:manualLayout>
                  <c:x val="3.1693883378215382E-2"/>
                  <c:y val="4.9435655095586159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A8AD612E-07EF-420A-9B13-BABA6EEA72CD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2AE-474C-84B3-E0AD708FE905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22 0/7-27 6/7</c:v>
                </c:pt>
                <c:pt idx="1">
                  <c:v>28 0/7- 33 6/7</c:v>
                </c:pt>
                <c:pt idx="2">
                  <c:v>34 0/7 - 36 6/7</c:v>
                </c:pt>
                <c:pt idx="3">
                  <c:v>37 0/7 - 41 0/7</c:v>
                </c:pt>
                <c:pt idx="4">
                  <c:v>&gt;41 0/7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49</c:v>
                </c:pt>
                <c:pt idx="1">
                  <c:v>8</c:v>
                </c:pt>
                <c:pt idx="2">
                  <c:v>62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2AE-474C-84B3-E0AD708FE90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9589370701651456E-2"/>
          <c:y val="2.777777777777779E-2"/>
          <c:w val="0.96405309637383552"/>
          <c:h val="0.8280162911363778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მკვდრადშობადობა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9525">
              <a:contourClr>
                <a:schemeClr val="accent1"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6.8328869539205171E-3"/>
                  <c:y val="-1.5102737262119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FE1-435B-A5F1-3090EE896E68}"/>
                </c:ext>
              </c:extLst>
            </c:dLbl>
            <c:dLbl>
              <c:idx val="1"/>
              <c:layout>
                <c:manualLayout>
                  <c:x val="8.1994643447045705E-3"/>
                  <c:y val="-2.2654105893179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FE1-435B-A5F1-3090EE896E68}"/>
                </c:ext>
              </c:extLst>
            </c:dLbl>
            <c:dLbl>
              <c:idx val="2"/>
              <c:layout>
                <c:manualLayout>
                  <c:x val="9.5660417354887228E-3"/>
                  <c:y val="-1.7619860139139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FE1-435B-A5F1-3090EE896E68}"/>
                </c:ext>
              </c:extLst>
            </c:dLbl>
            <c:dLbl>
              <c:idx val="3"/>
              <c:layout>
                <c:manualLayout>
                  <c:x val="1.0759771164236894E-2"/>
                  <c:y val="-7.57575757575767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FE1-435B-A5F1-3090EE896E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13</c:v>
                </c:pt>
                <c:pt idx="2">
                  <c:v>125</c:v>
                </c:pt>
                <c:pt idx="3">
                  <c:v>53</c:v>
                </c:pt>
                <c:pt idx="4">
                  <c:v>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63-4A37-B27A-1E1B0096E5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მკვდართშობილი - საკეისრო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9525">
              <a:contourClr>
                <a:schemeClr val="accent2"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229919651705688E-2"/>
                  <c:y val="-1.2585614385099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FE1-435B-A5F1-3090EE896E68}"/>
                </c:ext>
              </c:extLst>
            </c:dLbl>
            <c:dLbl>
              <c:idx val="1"/>
              <c:layout>
                <c:manualLayout>
                  <c:x val="1.6139656746355289E-2"/>
                  <c:y val="-2.52525252525252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FE1-435B-A5F1-3090EE896E68}"/>
                </c:ext>
              </c:extLst>
            </c:dLbl>
            <c:dLbl>
              <c:idx val="2"/>
              <c:layout>
                <c:manualLayout>
                  <c:x val="1.4686617979208555E-2"/>
                  <c:y val="-1.7652364718023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FE1-435B-A5F1-3090EE896E68}"/>
                </c:ext>
              </c:extLst>
            </c:dLbl>
            <c:dLbl>
              <c:idx val="3"/>
              <c:layout>
                <c:manualLayout>
                  <c:x val="9.5660417354887228E-3"/>
                  <c:y val="-2.0136983016159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FE1-435B-A5F1-3090EE896E68}"/>
                </c:ext>
              </c:extLst>
            </c:dLbl>
            <c:dLbl>
              <c:idx val="4"/>
              <c:layout>
                <c:manualLayout>
                  <c:x val="6.4871536345040342E-3"/>
                  <c:y val="-2.2654105893179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1FE1-435B-A5F1-3090EE896E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</c:v>
                </c:pt>
                <c:pt idx="1">
                  <c:v>5</c:v>
                </c:pt>
                <c:pt idx="2">
                  <c:v>32</c:v>
                </c:pt>
                <c:pt idx="3">
                  <c:v>14</c:v>
                </c:pt>
                <c:pt idx="4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63-4A37-B27A-1E1B0096E5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5664992"/>
        <c:axId val="305665384"/>
        <c:axId val="0"/>
      </c:bar3DChart>
      <c:catAx>
        <c:axId val="30566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665384"/>
        <c:crosses val="autoZero"/>
        <c:auto val="1"/>
        <c:lblAlgn val="ctr"/>
        <c:lblOffset val="100"/>
        <c:noMultiLvlLbl val="0"/>
      </c:catAx>
      <c:valAx>
        <c:axId val="3056653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5664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10279648493198E-2"/>
          <c:y val="1.2300469931413777E-2"/>
          <c:w val="0.95239596610622002"/>
          <c:h val="0.842565605252409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მკვდრადშობადობა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13</c:v>
                </c:pt>
                <c:pt idx="2">
                  <c:v>125</c:v>
                </c:pt>
                <c:pt idx="3">
                  <c:v>53</c:v>
                </c:pt>
                <c:pt idx="4">
                  <c:v>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63-4A37-B27A-1E1B0096E5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მკვდრადშობადობა &gt;=2500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4.4445346030237264E-3"/>
                  <c:y val="-1.2595501317877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7FC-4252-9F22-8D981B759BFE}"/>
                </c:ext>
              </c:extLst>
            </c:dLbl>
            <c:dLbl>
              <c:idx val="1"/>
              <c:layout>
                <c:manualLayout>
                  <c:x val="1.4721608016900873E-3"/>
                  <c:y val="-7.63336690046062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7FC-4252-9F22-8D981B759BFE}"/>
                </c:ext>
              </c:extLst>
            </c:dLbl>
            <c:dLbl>
              <c:idx val="2"/>
              <c:layout>
                <c:manualLayout>
                  <c:x val="2.4668546473044684E-3"/>
                  <c:y val="-9.229036628224804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7FC-4252-9F22-8D981B759B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</c:v>
                </c:pt>
                <c:pt idx="1">
                  <c:v>4</c:v>
                </c:pt>
                <c:pt idx="2">
                  <c:v>38</c:v>
                </c:pt>
                <c:pt idx="3">
                  <c:v>18</c:v>
                </c:pt>
                <c:pt idx="4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63-4A37-B27A-1E1B0096E5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05666168"/>
        <c:axId val="305666560"/>
      </c:barChart>
      <c:catAx>
        <c:axId val="305666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666560"/>
        <c:crosses val="autoZero"/>
        <c:auto val="1"/>
        <c:lblAlgn val="ctr"/>
        <c:lblOffset val="100"/>
        <c:noMultiLvlLbl val="0"/>
      </c:catAx>
      <c:valAx>
        <c:axId val="305666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666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18943170400243"/>
          <c:y val="2.979345789080003E-2"/>
          <c:w val="0.84617910164580246"/>
          <c:h val="0.912697408727083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ნეონატალური სიკვდილობა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7000">
                  <a:srgbClr val="A4E4D8"/>
                </a:gs>
                <a:gs pos="6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21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CB6A-4B67-9C39-8CB767367387}"/>
              </c:ext>
            </c:extLst>
          </c:dPt>
          <c:dPt>
            <c:idx val="22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835-470F-B9C0-9073E81E01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26"/>
                <c:pt idx="0">
                  <c:v>იაპონია</c:v>
                </c:pt>
                <c:pt idx="1">
                  <c:v>ესტონეთი</c:v>
                </c:pt>
                <c:pt idx="2">
                  <c:v>სლოვენია</c:v>
                </c:pt>
                <c:pt idx="3">
                  <c:v>ჩეხეთი</c:v>
                </c:pt>
                <c:pt idx="4">
                  <c:v>მონაკო</c:v>
                </c:pt>
                <c:pt idx="5">
                  <c:v>ისრაელი</c:v>
                </c:pt>
                <c:pt idx="6">
                  <c:v>იტალია</c:v>
                </c:pt>
                <c:pt idx="7">
                  <c:v>პორტუგალია</c:v>
                </c:pt>
                <c:pt idx="8">
                  <c:v>ავსტრალია</c:v>
                </c:pt>
                <c:pt idx="9">
                  <c:v>ავსტრია</c:v>
                </c:pt>
                <c:pt idx="10">
                  <c:v>გერმანია</c:v>
                </c:pt>
                <c:pt idx="11">
                  <c:v>საფრანგეთი</c:v>
                </c:pt>
                <c:pt idx="12">
                  <c:v>ლატვია</c:v>
                </c:pt>
                <c:pt idx="13">
                  <c:v>შვეიცარია</c:v>
                </c:pt>
                <c:pt idx="14">
                  <c:v>სლოვაკეთი</c:v>
                </c:pt>
                <c:pt idx="15">
                  <c:v>რუსეთი</c:v>
                </c:pt>
                <c:pt idx="16">
                  <c:v>ამერიკა</c:v>
                </c:pt>
                <c:pt idx="17">
                  <c:v>ჩინეთი</c:v>
                </c:pt>
                <c:pt idx="18">
                  <c:v>უკრაინა</c:v>
                </c:pt>
                <c:pt idx="19">
                  <c:v>ყაზახეთი</c:v>
                </c:pt>
                <c:pt idx="20">
                  <c:v>თურქეთი</c:v>
                </c:pt>
                <c:pt idx="21">
                  <c:v>საქართველო</c:v>
                </c:pt>
                <c:pt idx="22">
                  <c:v>საქართველო</c:v>
                </c:pt>
                <c:pt idx="23">
                  <c:v>სომხეთი</c:v>
                </c:pt>
                <c:pt idx="24">
                  <c:v>ყირგიზეთი</c:v>
                </c:pt>
                <c:pt idx="25">
                  <c:v>აზერბაიჯანი</c:v>
                </c:pt>
              </c:strCache>
            </c:str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0.9</c:v>
                </c:pt>
                <c:pt idx="1">
                  <c:v>1.3</c:v>
                </c:pt>
                <c:pt idx="2">
                  <c:v>1.3</c:v>
                </c:pt>
                <c:pt idx="3">
                  <c:v>1.6</c:v>
                </c:pt>
                <c:pt idx="4">
                  <c:v>1.8</c:v>
                </c:pt>
                <c:pt idx="5">
                  <c:v>2</c:v>
                </c:pt>
                <c:pt idx="6">
                  <c:v>2</c:v>
                </c:pt>
                <c:pt idx="7">
                  <c:v>2.1</c:v>
                </c:pt>
                <c:pt idx="8">
                  <c:v>2.2000000000000002</c:v>
                </c:pt>
                <c:pt idx="9">
                  <c:v>2.2000000000000002</c:v>
                </c:pt>
                <c:pt idx="10">
                  <c:v>2.2999999999999998</c:v>
                </c:pt>
                <c:pt idx="11">
                  <c:v>2.4</c:v>
                </c:pt>
                <c:pt idx="12">
                  <c:v>2.4</c:v>
                </c:pt>
                <c:pt idx="13">
                  <c:v>2.9</c:v>
                </c:pt>
                <c:pt idx="14">
                  <c:v>3</c:v>
                </c:pt>
                <c:pt idx="15">
                  <c:v>3.4</c:v>
                </c:pt>
                <c:pt idx="16">
                  <c:v>3.7</c:v>
                </c:pt>
                <c:pt idx="17">
                  <c:v>5.0999999999999996</c:v>
                </c:pt>
                <c:pt idx="18">
                  <c:v>5.4</c:v>
                </c:pt>
                <c:pt idx="19">
                  <c:v>5.9</c:v>
                </c:pt>
                <c:pt idx="20">
                  <c:v>6.5</c:v>
                </c:pt>
                <c:pt idx="21">
                  <c:v>6.6</c:v>
                </c:pt>
                <c:pt idx="22">
                  <c:v>4.9000000000000004</c:v>
                </c:pt>
                <c:pt idx="23">
                  <c:v>7.4</c:v>
                </c:pt>
                <c:pt idx="24">
                  <c:v>11.6</c:v>
                </c:pt>
                <c:pt idx="25">
                  <c:v>18.100000000000001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B6A-4B67-9C39-8CB7673673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05668520"/>
        <c:axId val="305668912"/>
      </c:barChart>
      <c:catAx>
        <c:axId val="305668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668912"/>
        <c:crosses val="autoZero"/>
        <c:auto val="1"/>
        <c:lblAlgn val="ctr"/>
        <c:lblOffset val="100"/>
        <c:noMultiLvlLbl val="0"/>
      </c:catAx>
      <c:valAx>
        <c:axId val="305668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668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62888793219006E-2"/>
          <c:y val="4.5269403531350692E-2"/>
          <c:w val="0.89820977418463932"/>
          <c:h val="0.771548840234973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მშობიარობა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2371</c:v>
                </c:pt>
                <c:pt idx="1">
                  <c:v>27050</c:v>
                </c:pt>
                <c:pt idx="2">
                  <c:v>12831</c:v>
                </c:pt>
                <c:pt idx="3">
                  <c:v>8212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A8-4F05-ADDF-E1AD3F1CAE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 კვეთა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553</c:v>
                </c:pt>
                <c:pt idx="1">
                  <c:v>11955</c:v>
                </c:pt>
                <c:pt idx="2">
                  <c:v>4798</c:v>
                </c:pt>
                <c:pt idx="3">
                  <c:v>3737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A8-4F05-ADDF-E1AD3F1CAE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8899648"/>
        <c:axId val="248900040"/>
      </c:barChart>
      <c:catAx>
        <c:axId val="24889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900040"/>
        <c:crosses val="autoZero"/>
        <c:auto val="1"/>
        <c:lblAlgn val="ctr"/>
        <c:lblOffset val="100"/>
        <c:noMultiLvlLbl val="0"/>
      </c:catAx>
      <c:valAx>
        <c:axId val="248900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899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ნეონატალური სიკვდილობა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57800">
                  <a:srgbClr val="A5E1D9"/>
                </a:gs>
                <a:gs pos="55000">
                  <a:srgbClr val="A4E4D8"/>
                </a:gs>
                <a:gs pos="58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18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8705-45B7-A49A-9DF7C79CFE02}"/>
              </c:ext>
            </c:extLst>
          </c:dPt>
          <c:dPt>
            <c:idx val="19"/>
            <c:invertIfNegative val="0"/>
            <c:bubble3D val="0"/>
            <c:spPr>
              <a:gradFill rotWithShape="1">
                <a:gsLst>
                  <a:gs pos="0">
                    <a:srgbClr val="EBC8C7"/>
                  </a:gs>
                  <a:gs pos="77000">
                    <a:schemeClr val="accent2">
                      <a:lumMod val="60000"/>
                      <a:lumOff val="40000"/>
                    </a:schemeClr>
                  </a:gs>
                  <a:gs pos="68000">
                    <a:srgbClr val="EBC8C7"/>
                  </a:gs>
                  <a:gs pos="38000">
                    <a:srgbClr val="EBC8C7"/>
                  </a:gs>
                  <a:gs pos="100000">
                    <a:schemeClr val="accent2">
                      <a:lumMod val="50000"/>
                    </a:schemeClr>
                  </a:gs>
                </a:gsLst>
                <a:lin ang="5400000" scaled="1"/>
              </a:gradFill>
              <a:ln w="9525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8705-45B7-A49A-9DF7C79CFE0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Sheet1!$A$2:$A$21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2030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13.4</c:v>
                </c:pt>
                <c:pt idx="1">
                  <c:v>14.5</c:v>
                </c:pt>
                <c:pt idx="2">
                  <c:v>16.3</c:v>
                </c:pt>
                <c:pt idx="3">
                  <c:v>15.9</c:v>
                </c:pt>
                <c:pt idx="4">
                  <c:v>15.3</c:v>
                </c:pt>
                <c:pt idx="5">
                  <c:v>15</c:v>
                </c:pt>
                <c:pt idx="6">
                  <c:v>15.7</c:v>
                </c:pt>
                <c:pt idx="7">
                  <c:v>11.8</c:v>
                </c:pt>
                <c:pt idx="8">
                  <c:v>11.8</c:v>
                </c:pt>
                <c:pt idx="9">
                  <c:v>12.5</c:v>
                </c:pt>
                <c:pt idx="10">
                  <c:v>9.1</c:v>
                </c:pt>
                <c:pt idx="11">
                  <c:v>9.7000000000000011</c:v>
                </c:pt>
                <c:pt idx="12">
                  <c:v>10.7</c:v>
                </c:pt>
                <c:pt idx="13">
                  <c:v>9.1</c:v>
                </c:pt>
                <c:pt idx="14">
                  <c:v>6.5</c:v>
                </c:pt>
                <c:pt idx="15">
                  <c:v>5.8</c:v>
                </c:pt>
                <c:pt idx="16">
                  <c:v>6.3</c:v>
                </c:pt>
                <c:pt idx="17">
                  <c:v>6.8</c:v>
                </c:pt>
                <c:pt idx="18">
                  <c:v>4.9000000000000004</c:v>
                </c:pt>
                <c:pt idx="1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8705-45B7-A49A-9DF7C79CFE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03812552"/>
        <c:axId val="303812944"/>
      </c:barChart>
      <c:catAx>
        <c:axId val="303812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812944"/>
        <c:crosses val="autoZero"/>
        <c:auto val="1"/>
        <c:lblAlgn val="ctr"/>
        <c:lblOffset val="100"/>
        <c:noMultiLvlLbl val="0"/>
      </c:catAx>
      <c:valAx>
        <c:axId val="303812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812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0-7 დღემდე/1000ცოცხ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123E3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6.6</c:v>
                </c:pt>
                <c:pt idx="1">
                  <c:v>6.1</c:v>
                </c:pt>
                <c:pt idx="2">
                  <c:v>6.6</c:v>
                </c:pt>
                <c:pt idx="3">
                  <c:v>6.7</c:v>
                </c:pt>
                <c:pt idx="4">
                  <c:v>3.4</c:v>
                </c:pt>
                <c:pt idx="5">
                  <c:v>3.6</c:v>
                </c:pt>
                <c:pt idx="6">
                  <c:v>4.0999999999999996</c:v>
                </c:pt>
                <c:pt idx="7">
                  <c:v>4.5</c:v>
                </c:pt>
                <c:pt idx="8">
                  <c:v>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CF-48E7-99AA-2BF990FB68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7-28 დღემდე/1000ცოცხ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123E3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3</c:v>
                </c:pt>
                <c:pt idx="1">
                  <c:v>2.4</c:v>
                </c:pt>
                <c:pt idx="2">
                  <c:v>2.7</c:v>
                </c:pt>
                <c:pt idx="3">
                  <c:v>1.7</c:v>
                </c:pt>
                <c:pt idx="4">
                  <c:v>2.2999999999999998</c:v>
                </c:pt>
                <c:pt idx="5">
                  <c:v>2.5</c:v>
                </c:pt>
                <c:pt idx="6">
                  <c:v>2.2000000000000002</c:v>
                </c:pt>
                <c:pt idx="7">
                  <c:v>2.2999999999999998</c:v>
                </c:pt>
                <c:pt idx="8">
                  <c:v>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CF-48E7-99AA-2BF990FB68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0.28 დღემდე/1000ცოცხ</c:v>
                </c:pt>
              </c:strCache>
            </c:strRef>
          </c:tx>
          <c:spPr>
            <a:ln w="28575" cap="rnd">
              <a:solidFill>
                <a:srgbClr val="14443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23E36"/>
              </a:solidFill>
              <a:ln w="9525">
                <a:solidFill>
                  <a:srgbClr val="14443B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123E3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  <c:pt idx="0">
                  <c:v>9.6</c:v>
                </c:pt>
                <c:pt idx="1">
                  <c:v>8.5</c:v>
                </c:pt>
                <c:pt idx="2">
                  <c:v>9.3000000000000007</c:v>
                </c:pt>
                <c:pt idx="3">
                  <c:v>8.4</c:v>
                </c:pt>
                <c:pt idx="4">
                  <c:v>5.6999999999999993</c:v>
                </c:pt>
                <c:pt idx="5">
                  <c:v>6.1</c:v>
                </c:pt>
                <c:pt idx="6">
                  <c:v>6.3</c:v>
                </c:pt>
                <c:pt idx="7">
                  <c:v>6.8</c:v>
                </c:pt>
                <c:pt idx="8">
                  <c:v>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DCF-48E7-99AA-2BF990FB688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03813728"/>
        <c:axId val="303814120"/>
      </c:lineChart>
      <c:catAx>
        <c:axId val="30381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814120"/>
        <c:crosses val="autoZero"/>
        <c:auto val="1"/>
        <c:lblAlgn val="ctr"/>
        <c:lblOffset val="100"/>
        <c:noMultiLvlLbl val="0"/>
      </c:catAx>
      <c:valAx>
        <c:axId val="303814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81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555509515616086"/>
          <c:y val="0"/>
          <c:w val="0.8624890915867176"/>
          <c:h val="0.81313996682795742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 1000 გრ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-2.69834160712876E-4"/>
                  <c:y val="-4.1322643203799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774-4522-9330-AD7CA7075F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0.4200000000000001</c:v>
                </c:pt>
                <c:pt idx="1">
                  <c:v>0.47000000000000008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74-4522-9330-AD7CA7075F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1000-1500 გრ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0.2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74-4522-9330-AD7CA7075F5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1500-2000 გრ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0.11</c:v>
                </c:pt>
                <c:pt idx="1">
                  <c:v>8.0000000000000029E-2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74-4522-9330-AD7CA7075F5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2000-2500 გრ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634414616090415E-3"/>
                  <c:y val="-6.45049724101809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774-4522-9330-AD7CA7075F52}"/>
                </c:ext>
              </c:extLst>
            </c:dLbl>
            <c:dLbl>
              <c:idx val="1"/>
              <c:layout>
                <c:manualLayout>
                  <c:x val="0"/>
                  <c:y val="-1.39218808267421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774-4522-9330-AD7CA7075F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8.0000000000000029E-2</c:v>
                </c:pt>
                <c:pt idx="1">
                  <c:v>4.0000000000000015E-2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774-4522-9330-AD7CA7075F5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&gt;2500 გრ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Sheet1!$F$2:$F$3</c:f>
              <c:numCache>
                <c:formatCode>0%</c:formatCode>
                <c:ptCount val="2"/>
                <c:pt idx="0">
                  <c:v>0.17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774-4522-9330-AD7CA7075F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3815688"/>
        <c:axId val="308064024"/>
        <c:axId val="0"/>
      </c:bar3DChart>
      <c:catAx>
        <c:axId val="3038156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064024"/>
        <c:crosses val="autoZero"/>
        <c:auto val="1"/>
        <c:lblAlgn val="ctr"/>
        <c:lblOffset val="100"/>
        <c:noMultiLvlLbl val="0"/>
      </c:catAx>
      <c:valAx>
        <c:axId val="308064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815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317"/>
      <c:depthPercent val="100"/>
      <c:rAngAx val="0"/>
      <c:perspective val="9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რაოდენობა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0"/>
              </a:lightRig>
            </a:scene3d>
            <a:sp3d prstMaterial="clear">
              <a:bevelT w="260350" h="50800" prst="softRound"/>
              <a:bevelB prst="softRound"/>
            </a:sp3d>
          </c:spPr>
          <c:explosion val="25"/>
          <c:dPt>
            <c:idx val="0"/>
            <c:bubble3D val="0"/>
            <c:explosion val="17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clear">
                <a:bevelT w="260350" h="50800" prst="softRound"/>
                <a:bevelB prst="softRound"/>
              </a:sp3d>
            </c:spPr>
            <c:extLst>
              <c:ext xmlns:c16="http://schemas.microsoft.com/office/drawing/2014/chart" uri="{C3380CC4-5D6E-409C-BE32-E72D297353CC}">
                <c16:uniqueId val="{00000001-26DB-4C67-AF7F-33DA9E2F3DD0}"/>
              </c:ext>
            </c:extLst>
          </c:dPt>
          <c:dPt>
            <c:idx val="1"/>
            <c:bubble3D val="0"/>
            <c:explosion val="19"/>
            <c:spPr>
              <a:solidFill>
                <a:srgbClr val="14443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clear">
                <a:bevelT w="260350" h="50800" prst="softRound"/>
                <a:bevelB prst="softRound"/>
              </a:sp3d>
            </c:spPr>
            <c:extLst>
              <c:ext xmlns:c16="http://schemas.microsoft.com/office/drawing/2014/chart" uri="{C3380CC4-5D6E-409C-BE32-E72D297353CC}">
                <c16:uniqueId val="{00000003-26DB-4C67-AF7F-33DA9E2F3DD0}"/>
              </c:ext>
            </c:extLst>
          </c:dPt>
          <c:dPt>
            <c:idx val="2"/>
            <c:bubble3D val="0"/>
            <c:explosion val="14"/>
            <c:spPr>
              <a:gradFill flip="none" rotWithShape="1">
                <a:gsLst>
                  <a:gs pos="0">
                    <a:schemeClr val="accent3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7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clear">
                <a:bevelT w="260350" h="50800" prst="softRound"/>
                <a:bevelB prst="softRound"/>
              </a:sp3d>
            </c:spPr>
            <c:extLst>
              <c:ext xmlns:c16="http://schemas.microsoft.com/office/drawing/2014/chart" uri="{C3380CC4-5D6E-409C-BE32-E72D297353CC}">
                <c16:uniqueId val="{00000005-26DB-4C67-AF7F-33DA9E2F3DD0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DACA078A-BA05-4477-8E77-B76C935B67AB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-65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6DB-4C67-AF7F-33DA9E2F3DD0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F08E7127-F4F1-45C3-A990-150A890B3770}" type="PERCENTAGE">
                      <a:rPr lang="en-US" baseline="0" smtClean="0"/>
                      <a:pPr/>
                      <a:t>[PERCENTAGE]</a:t>
                    </a:fld>
                    <a:r>
                      <a:rPr lang="en-US" baseline="0" smtClean="0"/>
                      <a:t>-28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6DB-4C67-AF7F-33DA9E2F3DD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221FC917-6B0C-49D7-BD60-26CF2B02FCA6}" type="PERCENTAGE">
                      <a:rPr lang="en-US" baseline="0" smtClean="0"/>
                      <a:pPr/>
                      <a:t>[PERCENTAGE]</a:t>
                    </a:fld>
                    <a:r>
                      <a:rPr lang="en-US" baseline="0" smtClean="0"/>
                      <a:t>-73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6DB-4C67-AF7F-33DA9E2F3DD0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24 საათი</c:v>
                </c:pt>
                <c:pt idx="1">
                  <c:v>48 საათი</c:v>
                </c:pt>
                <c:pt idx="2">
                  <c:v>&gt;72 და მეტი საათი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65</c:v>
                </c:pt>
                <c:pt idx="1">
                  <c:v>28</c:v>
                </c:pt>
                <c:pt idx="2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6DB-4C67-AF7F-33DA9E2F3DD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28700019614732E-2"/>
          <c:y val="0"/>
          <c:w val="0.90523228787377208"/>
          <c:h val="0.81313996682795742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 1000 გრ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5834489866774623E-3"/>
                  <c:y val="-1.1364274849931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6A3-4E10-8359-CDB6FDFC38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0.27</c:v>
                </c:pt>
                <c:pt idx="1">
                  <c:v>0.33000000000000013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A3-4E10-8359-CDB6FDFC38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1000-1500 გრ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0.26</c:v>
                </c:pt>
                <c:pt idx="1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A3-4E10-8359-CDB6FDFC385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1500-2000 გრ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31A992"/>
              </a:solidFill>
            </a:ln>
            <a:effectLst/>
            <a:sp3d>
              <a:contourClr>
                <a:srgbClr val="31A99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0.11</c:v>
                </c:pt>
                <c:pt idx="1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A3-4E10-8359-CDB6FDFC385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2000-2500 გრ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634414616090415E-3"/>
                  <c:y val="-6.45049724101809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6A3-4E10-8359-CDB6FDFC3856}"/>
                </c:ext>
              </c:extLst>
            </c:dLbl>
            <c:dLbl>
              <c:idx val="1"/>
              <c:layout>
                <c:manualLayout>
                  <c:x val="0"/>
                  <c:y val="-1.39218808267421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6A3-4E10-8359-CDB6FDFC3856}"/>
                </c:ext>
              </c:extLst>
            </c:dLbl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0.13</c:v>
                </c:pt>
                <c:pt idx="1">
                  <c:v>9.0000000000000024E-2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6A3-4E10-8359-CDB6FDFC385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&gt;2500 გრ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Sheet1!$F$2:$F$3</c:f>
              <c:numCache>
                <c:formatCode>0%</c:formatCode>
                <c:ptCount val="2"/>
                <c:pt idx="0">
                  <c:v>0.23</c:v>
                </c:pt>
                <c:pt idx="1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6A3-4E10-8359-CDB6FDFC38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8065200"/>
        <c:axId val="308065592"/>
        <c:axId val="0"/>
      </c:bar3DChart>
      <c:catAx>
        <c:axId val="3080652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065592"/>
        <c:crosses val="autoZero"/>
        <c:auto val="1"/>
        <c:lblAlgn val="ctr"/>
        <c:lblOffset val="100"/>
        <c:noMultiLvlLbl val="0"/>
      </c:catAx>
      <c:valAx>
        <c:axId val="308065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065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შეტყობინება დედათა გარდაცვალების შესახებ</c:v>
                </c:pt>
              </c:strCache>
            </c:strRef>
          </c:tx>
          <c:spPr>
            <a:gradFill>
              <a:gsLst>
                <a:gs pos="19000">
                  <a:srgbClr val="31A992"/>
                </a:gs>
                <a:gs pos="91000">
                  <a:srgbClr val="A4E4D8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rgbClr val="31A992"/>
              </a:solidFill>
            </a:ln>
            <a:effectLst/>
            <a:sp3d>
              <a:contourClr>
                <a:srgbClr val="31A992"/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0.227753296064612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E78-4980-9A19-DF8944A7AEED}"/>
                </c:ext>
              </c:extLst>
            </c:dLbl>
            <c:dLbl>
              <c:idx val="1"/>
              <c:layout>
                <c:manualLayout>
                  <c:x val="-6.3826420373483481E-17"/>
                  <c:y val="0.153807420718958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E78-4980-9A19-DF8944A7AEED}"/>
                </c:ext>
              </c:extLst>
            </c:dLbl>
            <c:dLbl>
              <c:idx val="2"/>
              <c:layout>
                <c:manualLayout>
                  <c:x val="6.3826420373483481E-17"/>
                  <c:y val="0.236626801106090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E78-4980-9A19-DF8944A7AEED}"/>
                </c:ext>
              </c:extLst>
            </c:dLbl>
            <c:dLbl>
              <c:idx val="3"/>
              <c:layout>
                <c:manualLayout>
                  <c:x val="0"/>
                  <c:y val="0.141976080663654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E78-4980-9A19-DF8944A7AE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22</c:v>
                </c:pt>
                <c:pt idx="1">
                  <c:v>17</c:v>
                </c:pt>
                <c:pt idx="2">
                  <c:v>18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78-4980-9A19-DF8944A7AE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გარდაცვლილი ორსული,მშობიარე,მელოგინე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pattFill prst="trellis">
                <a:fgClr>
                  <a:schemeClr val="accent5">
                    <a:lumMod val="7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FE78-4980-9A19-DF8944A7AEED}"/>
              </c:ext>
            </c:extLst>
          </c:dPt>
          <c:dLbls>
            <c:dLbl>
              <c:idx val="0"/>
              <c:layout>
                <c:manualLayout>
                  <c:x val="0"/>
                  <c:y val="0.218879791023133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FE78-4980-9A19-DF8944A7AEED}"/>
                </c:ext>
              </c:extLst>
            </c:dLbl>
            <c:dLbl>
              <c:idx val="1"/>
              <c:layout>
                <c:manualLayout>
                  <c:x val="6.9629626583714221E-3"/>
                  <c:y val="0.13014474060834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FE78-4980-9A19-DF8944A7AEED}"/>
                </c:ext>
              </c:extLst>
            </c:dLbl>
            <c:dLbl>
              <c:idx val="2"/>
              <c:layout>
                <c:manualLayout>
                  <c:x val="-8.7037033229642787E-3"/>
                  <c:y val="9.7608555456262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FE78-4980-9A19-DF8944A7AEED}"/>
                </c:ext>
              </c:extLst>
            </c:dLbl>
            <c:dLbl>
              <c:idx val="3"/>
              <c:layout>
                <c:manualLayout>
                  <c:x val="-1.7407406645929832E-3"/>
                  <c:y val="0.141976080663654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FE78-4980-9A19-DF8944A7AE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19</c:v>
                </c:pt>
                <c:pt idx="1">
                  <c:v>13</c:v>
                </c:pt>
                <c:pt idx="2">
                  <c:v>7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E78-4980-9A19-DF8944A7AE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8066376"/>
        <c:axId val="308066768"/>
        <c:axId val="0"/>
      </c:bar3DChart>
      <c:catAx>
        <c:axId val="308066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066768"/>
        <c:crosses val="autoZero"/>
        <c:auto val="1"/>
        <c:lblAlgn val="ctr"/>
        <c:lblOffset val="100"/>
        <c:noMultiLvlLbl val="0"/>
      </c:catAx>
      <c:valAx>
        <c:axId val="308066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066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007430513145542E-2"/>
          <c:y val="5.5003306875323135E-2"/>
          <c:w val="0.91133196979221709"/>
          <c:h val="0.8897793641956982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დედათა სიკვდილობა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0000">
                  <a:srgbClr val="A9D8DC"/>
                </a:gs>
                <a:gs pos="25329">
                  <a:srgbClr val="A6E0D9"/>
                </a:gs>
                <a:gs pos="25340">
                  <a:srgbClr val="A6E0D9"/>
                </a:gs>
                <a:gs pos="14000">
                  <a:srgbClr val="A4E4D8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9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17"/>
            <c:invertIfNegative val="0"/>
            <c:bubble3D val="0"/>
            <c:spPr>
              <a:pattFill prst="wdDnDiag">
                <a:fgClr>
                  <a:srgbClr val="31A99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022B-42B8-B48C-4617EDB47927}"/>
              </c:ext>
            </c:extLst>
          </c:dPt>
          <c:dLbls>
            <c:dLbl>
              <c:idx val="17"/>
              <c:layout>
                <c:manualLayout>
                  <c:x val="0.14901762054215986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022B-42B8-B48C-4617EDB47927}"/>
                </c:ext>
              </c:extLst>
            </c:dLbl>
            <c:dLbl>
              <c:idx val="18"/>
              <c:layout>
                <c:manualLayout>
                  <c:x val="0.1054369956666225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7BF-4D07-A47D-F4E9FFE3DA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2030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58.7</c:v>
                </c:pt>
                <c:pt idx="1">
                  <c:v>46.6</c:v>
                </c:pt>
                <c:pt idx="2">
                  <c:v>52.2</c:v>
                </c:pt>
                <c:pt idx="3">
                  <c:v>45.3</c:v>
                </c:pt>
                <c:pt idx="4">
                  <c:v>23.4</c:v>
                </c:pt>
                <c:pt idx="5">
                  <c:v>23</c:v>
                </c:pt>
                <c:pt idx="6">
                  <c:v>20.2</c:v>
                </c:pt>
                <c:pt idx="7">
                  <c:v>14.3</c:v>
                </c:pt>
                <c:pt idx="8">
                  <c:v>52.1</c:v>
                </c:pt>
                <c:pt idx="9">
                  <c:v>19.399999999999999</c:v>
                </c:pt>
                <c:pt idx="10">
                  <c:v>27.6</c:v>
                </c:pt>
                <c:pt idx="11">
                  <c:v>22.8</c:v>
                </c:pt>
                <c:pt idx="12">
                  <c:v>27.7</c:v>
                </c:pt>
                <c:pt idx="13">
                  <c:v>31.5</c:v>
                </c:pt>
                <c:pt idx="14">
                  <c:v>32.200000000000003</c:v>
                </c:pt>
                <c:pt idx="15">
                  <c:v>23</c:v>
                </c:pt>
                <c:pt idx="16">
                  <c:v>13.1</c:v>
                </c:pt>
                <c:pt idx="17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B7BF-4D07-A47D-F4E9FFE3DA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პარალელური დათვლის შედეგები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11"/>
              <c:spPr>
                <a:gradFill rotWithShape="1">
                  <a:gsLst>
                    <a:gs pos="0">
                      <a:schemeClr val="accent3">
                        <a:tint val="50000"/>
                        <a:satMod val="300000"/>
                      </a:schemeClr>
                    </a:gs>
                    <a:gs pos="35000">
                      <a:schemeClr val="accent3">
                        <a:tint val="37000"/>
                        <a:satMod val="300000"/>
                      </a:schemeClr>
                    </a:gs>
                    <a:gs pos="100000">
                      <a:schemeClr val="accent3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3">
                      <a:shade val="95000"/>
                      <a:satMod val="105000"/>
                    </a:scheme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EA5E-43AE-A822-565943C88E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2030</c:v>
                </c:pt>
              </c:numCache>
            </c:numRef>
          </c:cat>
          <c:val>
            <c:numRef>
              <c:f>Sheet1!$C$2:$C$19</c:f>
              <c:numCache>
                <c:formatCode>General</c:formatCode>
                <c:ptCount val="18"/>
                <c:pt idx="4">
                  <c:v>13.6</c:v>
                </c:pt>
                <c:pt idx="5">
                  <c:v>21</c:v>
                </c:pt>
                <c:pt idx="9">
                  <c:v>20.6</c:v>
                </c:pt>
                <c:pt idx="11">
                  <c:v>3.2</c:v>
                </c:pt>
                <c:pt idx="14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022B-42B8-B48C-4617EDB479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308067552"/>
        <c:axId val="308067944"/>
      </c:barChart>
      <c:catAx>
        <c:axId val="308067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067944"/>
        <c:crosses val="autoZero"/>
        <c:auto val="1"/>
        <c:lblAlgn val="ctr"/>
        <c:lblOffset val="100"/>
        <c:noMultiLvlLbl val="0"/>
      </c:catAx>
      <c:valAx>
        <c:axId val="308067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0675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6933081878551853"/>
          <c:y val="9.1672178125538576E-3"/>
          <c:w val="0.66133825173395433"/>
          <c:h val="4.92362606774177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63995677010966"/>
          <c:y val="5.2246667695949774E-2"/>
          <c:w val="0.85841233081158952"/>
          <c:h val="0.6234408934177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გარდაცვლილთა საერთო რაოდენობა</c:v>
                </c:pt>
              </c:strCache>
            </c:strRef>
          </c:tx>
          <c:spPr>
            <a:gradFill flip="none" rotWithShape="1">
              <a:gsLst>
                <a:gs pos="0">
                  <a:srgbClr val="007370">
                    <a:shade val="30000"/>
                    <a:satMod val="115000"/>
                  </a:srgbClr>
                </a:gs>
                <a:gs pos="50000">
                  <a:srgbClr val="007370">
                    <a:shade val="67500"/>
                    <a:satMod val="115000"/>
                  </a:srgbClr>
                </a:gs>
                <a:gs pos="100000">
                  <a:srgbClr val="00737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6</c:v>
                </c:pt>
                <c:pt idx="2">
                  <c:v>5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FF-4968-9C8A-285CDAA4DC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სამეანო სიკვდილი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7272727272727289E-2"/>
                  <c:y val="-1.4285714285714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AFF-4968-9C8A-285CDAA4DC32}"/>
                </c:ext>
              </c:extLst>
            </c:dLbl>
            <c:dLbl>
              <c:idx val="1"/>
              <c:layout>
                <c:manualLayout>
                  <c:x val="2.4242424242424232E-2"/>
                  <c:y val="-2.8571428571428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AFF-4968-9C8A-285CDAA4DC32}"/>
                </c:ext>
              </c:extLst>
            </c:dLbl>
            <c:dLbl>
              <c:idx val="2"/>
              <c:layout>
                <c:manualLayout>
                  <c:x val="2.424242424242423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AFF-4968-9C8A-285CDAA4DC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FF-4968-9C8A-285CDAA4DC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08068728"/>
        <c:axId val="308069120"/>
        <c:axId val="0"/>
      </c:bar3DChart>
      <c:catAx>
        <c:axId val="308068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08069120"/>
        <c:crosses val="autoZero"/>
        <c:auto val="1"/>
        <c:lblAlgn val="ctr"/>
        <c:lblOffset val="100"/>
        <c:noMultiLvlLbl val="0"/>
      </c:catAx>
      <c:valAx>
        <c:axId val="308069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3080687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7049045339920741E-2"/>
          <c:y val="0.77340538315063567"/>
          <c:w val="0.90145746487571388"/>
          <c:h val="0.21352272142452786"/>
        </c:manualLayout>
      </c:layout>
      <c:overlay val="0"/>
      <c:txPr>
        <a:bodyPr/>
        <a:lstStyle/>
        <a:p>
          <a:pPr>
            <a:defRPr sz="1400">
              <a:solidFill>
                <a:srgbClr val="007370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63995677010966"/>
          <c:y val="4.7300237618226763E-2"/>
          <c:w val="0.85841233081158952"/>
          <c:h val="0.558499743745049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გარდაცვლილთა საერთო რაოდენობა</c:v>
                </c:pt>
              </c:strCache>
            </c:strRef>
          </c:tx>
          <c:spPr>
            <a:gradFill flip="none" rotWithShape="1">
              <a:gsLst>
                <a:gs pos="0">
                  <a:srgbClr val="007370">
                    <a:shade val="30000"/>
                    <a:satMod val="115000"/>
                  </a:srgbClr>
                </a:gs>
                <a:gs pos="50000">
                  <a:srgbClr val="007370">
                    <a:shade val="67500"/>
                    <a:satMod val="115000"/>
                  </a:srgbClr>
                </a:gs>
                <a:gs pos="100000">
                  <a:srgbClr val="00737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2"/>
              <c:layout>
                <c:manualLayout>
                  <c:x val="2.4242424242424232E-2"/>
                  <c:y val="3.01204819277108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023-4B0D-BE3A-B926860AF49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23-4B0D-BE3A-B926860AF49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სამეანო სიკვდილი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pattFill prst="wdDnDiag">
                <a:fgClr>
                  <a:srgbClr val="007370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A023-4B0D-BE3A-B926860AF493}"/>
              </c:ext>
            </c:extLst>
          </c:dPt>
          <c:dPt>
            <c:idx val="1"/>
            <c:invertIfNegative val="0"/>
            <c:bubble3D val="0"/>
            <c:spPr>
              <a:pattFill prst="wdDnDiag">
                <a:fgClr>
                  <a:srgbClr val="007370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023-4B0D-BE3A-B926860AF493}"/>
              </c:ext>
            </c:extLst>
          </c:dPt>
          <c:dPt>
            <c:idx val="2"/>
            <c:invertIfNegative val="0"/>
            <c:bubble3D val="0"/>
            <c:spPr>
              <a:pattFill prst="wdDnDiag">
                <a:fgClr>
                  <a:srgbClr val="007370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A023-4B0D-BE3A-B926860AF493}"/>
              </c:ext>
            </c:extLst>
          </c:dPt>
          <c:dPt>
            <c:idx val="3"/>
            <c:invertIfNegative val="0"/>
            <c:bubble3D val="0"/>
            <c:spPr>
              <a:pattFill prst="wdDnDiag">
                <a:fgClr>
                  <a:srgbClr val="007370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E5F-4B9E-BBEE-3E52DD4C9471}"/>
              </c:ext>
            </c:extLst>
          </c:dPt>
          <c:dLbls>
            <c:dLbl>
              <c:idx val="0"/>
              <c:layout>
                <c:manualLayout>
                  <c:x val="1.2121212121212118E-2"/>
                  <c:y val="-1.42856465231002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023-4B0D-BE3A-B926860AF493}"/>
                </c:ext>
              </c:extLst>
            </c:dLbl>
            <c:dLbl>
              <c:idx val="1"/>
              <c:layout>
                <c:manualLayout>
                  <c:x val="2.4242424242424232E-2"/>
                  <c:y val="-2.8571428571428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023-4B0D-BE3A-B926860AF493}"/>
                </c:ext>
              </c:extLst>
            </c:dLbl>
            <c:dLbl>
              <c:idx val="2"/>
              <c:layout>
                <c:manualLayout>
                  <c:x val="2.424242424242423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023-4B0D-BE3A-B926860AF49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023-4B0D-BE3A-B926860AF49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08069904"/>
        <c:axId val="308070296"/>
        <c:axId val="0"/>
      </c:bar3DChart>
      <c:catAx>
        <c:axId val="3080699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08070296"/>
        <c:crosses val="autoZero"/>
        <c:auto val="1"/>
        <c:lblAlgn val="ctr"/>
        <c:lblOffset val="100"/>
        <c:noMultiLvlLbl val="0"/>
      </c:catAx>
      <c:valAx>
        <c:axId val="308070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308069904"/>
        <c:crosses val="autoZero"/>
        <c:crossBetween val="between"/>
      </c:valAx>
      <c:spPr>
        <a:ln>
          <a:solidFill>
            <a:schemeClr val="accent3">
              <a:shade val="95000"/>
              <a:satMod val="105000"/>
            </a:schemeClr>
          </a:solidFill>
        </a:ln>
      </c:spPr>
    </c:plotArea>
    <c:legend>
      <c:legendPos val="b"/>
      <c:layout>
        <c:manualLayout>
          <c:xMode val="edge"/>
          <c:yMode val="edge"/>
          <c:x val="9.6665122742010251E-2"/>
          <c:y val="0.7268107906630018"/>
          <c:w val="0.90144099634604491"/>
          <c:h val="0.16076317383403999"/>
        </c:manualLayout>
      </c:layout>
      <c:overlay val="0"/>
      <c:txPr>
        <a:bodyPr/>
        <a:lstStyle/>
        <a:p>
          <a:pPr>
            <a:defRPr sz="1400">
              <a:solidFill>
                <a:srgbClr val="007370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249465748568866E-2"/>
          <c:y val="0.18237696536281389"/>
          <c:w val="0.92137655198964796"/>
          <c:h val="0.6971510146308890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D0A0-4A4D-B810-675023152A33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D0A0-4A4D-B810-675023152A33}"/>
              </c:ext>
            </c:extLst>
          </c:dPt>
          <c:dPt>
            <c:idx val="2"/>
            <c:bubble3D val="0"/>
            <c:spPr>
              <a:solidFill>
                <a:srgbClr val="19574B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D0A0-4A4D-B810-675023152A33}"/>
              </c:ext>
            </c:extLst>
          </c:dPt>
          <c:dPt>
            <c:idx val="3"/>
            <c:bubble3D val="0"/>
            <c:spPr>
              <a:solidFill>
                <a:srgbClr val="31A99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D0A0-4A4D-B810-675023152A33}"/>
              </c:ext>
            </c:extLst>
          </c:dPt>
          <c:dLbls>
            <c:dLbl>
              <c:idx val="0"/>
              <c:layout>
                <c:manualLayout>
                  <c:x val="-7.1926166491343341E-2"/>
                  <c:y val="-2.023102555102455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0A0-4A4D-B810-675023152A33}"/>
                </c:ext>
              </c:extLst>
            </c:dLbl>
            <c:dLbl>
              <c:idx val="1"/>
              <c:layout>
                <c:manualLayout>
                  <c:x val="-5.5934357694537818E-3"/>
                  <c:y val="-4.439230111417728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0A0-4A4D-B810-675023152A33}"/>
                </c:ext>
              </c:extLst>
            </c:dLbl>
            <c:dLbl>
              <c:idx val="2"/>
              <c:layout>
                <c:manualLayout>
                  <c:x val="3.9117012083615808E-2"/>
                  <c:y val="-5.226064879683506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0A0-4A4D-B810-675023152A33}"/>
                </c:ext>
              </c:extLst>
            </c:dLbl>
            <c:dLbl>
              <c:idx val="3"/>
              <c:layout>
                <c:manualLayout>
                  <c:x val="2.860491144077083E-2"/>
                  <c:y val="-0.2323936497123808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0A0-4A4D-B810-675023152A33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22 0/7 - 27 7/7 </c:v>
                </c:pt>
                <c:pt idx="1">
                  <c:v>28 0/7 - 33 7/7 </c:v>
                </c:pt>
                <c:pt idx="2">
                  <c:v>34 0/7 - 36 7/7 </c:v>
                </c:pt>
                <c:pt idx="3">
                  <c:v>37 0/7 - 40 7/7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368</c:v>
                </c:pt>
                <c:pt idx="1">
                  <c:v>1044</c:v>
                </c:pt>
                <c:pt idx="2">
                  <c:v>2713</c:v>
                </c:pt>
                <c:pt idx="3">
                  <c:v>45060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0A0-4A4D-B810-675023152A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3484140955259565"/>
          <c:y val="1.81209566723645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696382269969429E-2"/>
          <c:y val="0.17855364982753769"/>
          <c:w val="0.92986354705052698"/>
          <c:h val="0.6986982475452867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EAF3-42FC-BAB5-7C436F63388F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EAF3-42FC-BAB5-7C436F63388F}"/>
              </c:ext>
            </c:extLst>
          </c:dPt>
          <c:dPt>
            <c:idx val="2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EAF3-42FC-BAB5-7C436F63388F}"/>
              </c:ext>
            </c:extLst>
          </c:dPt>
          <c:dPt>
            <c:idx val="3"/>
            <c:bubble3D val="0"/>
            <c:spPr>
              <a:solidFill>
                <a:srgbClr val="31A99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EAF3-42FC-BAB5-7C436F63388F}"/>
              </c:ext>
            </c:extLst>
          </c:dPt>
          <c:dLbls>
            <c:dLbl>
              <c:idx val="0"/>
              <c:layout>
                <c:manualLayout>
                  <c:x val="-2.9813225230178712E-2"/>
                  <c:y val="-3.020159445394091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AF3-42FC-BAB5-7C436F63388F}"/>
                </c:ext>
              </c:extLst>
            </c:dLbl>
            <c:dLbl>
              <c:idx val="1"/>
              <c:layout>
                <c:manualLayout>
                  <c:x val="4.3063547554702583E-2"/>
                  <c:y val="-3.020159445394087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AF3-42FC-BAB5-7C436F63388F}"/>
                </c:ext>
              </c:extLst>
            </c:dLbl>
            <c:dLbl>
              <c:idx val="2"/>
              <c:layout>
                <c:manualLayout>
                  <c:x val="0.15237870673202455"/>
                  <c:y val="-3.322175389933502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AF3-42FC-BAB5-7C436F63388F}"/>
                </c:ext>
              </c:extLst>
            </c:dLbl>
            <c:dLbl>
              <c:idx val="3"/>
              <c:layout>
                <c:manualLayout>
                  <c:x val="4.4609488795070894E-2"/>
                  <c:y val="-0.2280209125848027"/>
                </c:manualLayout>
              </c:layout>
              <c:spPr>
                <a:solidFill>
                  <a:srgbClr val="FFFFFF"/>
                </a:solidFill>
                <a:ln w="9525" cap="flat" cmpd="sng" algn="ctr">
                  <a:solidFill>
                    <a:srgbClr val="000000">
                      <a:lumMod val="25000"/>
                      <a:lumOff val="7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9501"/>
                        <a:gd name="adj2" fmla="val 49444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7-EAF3-42FC-BAB5-7C436F63388F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22 0/7 - 27 7/7 </c:v>
                </c:pt>
                <c:pt idx="1">
                  <c:v>28 0/7 - 33 7/7 </c:v>
                </c:pt>
                <c:pt idx="2">
                  <c:v>34 0/7 - 36 7/7 </c:v>
                </c:pt>
                <c:pt idx="3">
                  <c:v>37 0/7 - 40 7/7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368</c:v>
                </c:pt>
                <c:pt idx="1">
                  <c:v>1044</c:v>
                </c:pt>
                <c:pt idx="2">
                  <c:v>2713</c:v>
                </c:pt>
                <c:pt idx="3">
                  <c:v>45060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AF3-42FC-BAB5-7C436F6338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333333333333332E-3"/>
          <c:y val="1.5545089103407263E-2"/>
          <c:w val="0.9916666666666667"/>
          <c:h val="0.9222364754966255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მშობიარობა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424223671046346E-2"/>
                  <c:y val="-9.321963979363924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54,5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9365852618476562E-2"/>
                      <c:h val="7.74108079524798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81F-49B0-8D07-ED8E20E4CE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58.3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5C-456D-ABDA-2D38BF334E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111111111111115E-2"/>
                  <c:y val="-3.4694469519536142E-1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 smtClean="0"/>
                      <a:t>44,5</a:t>
                    </a:r>
                    <a:endParaRPr lang="en-US" sz="1600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6.5680555555555561E-2"/>
                      <c:h val="4.97549442999976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81F-49B0-8D07-ED8E20E4CE11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358FC0BD-6F4B-4582-8C03-F0D2B465CCE4}" type="VALUE">
                      <a:rPr lang="en-US" sz="1600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81F-49B0-8D07-ED8E20E4CE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45</c:v>
                </c:pt>
                <c:pt idx="1">
                  <c:v>41.7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5C-456D-ABDA-2D38BF334EC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50499784"/>
        <c:axId val="250500176"/>
      </c:barChart>
      <c:catAx>
        <c:axId val="250499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500176"/>
        <c:crosses val="autoZero"/>
        <c:auto val="1"/>
        <c:lblAlgn val="ctr"/>
        <c:lblOffset val="100"/>
        <c:noMultiLvlLbl val="0"/>
      </c:catAx>
      <c:valAx>
        <c:axId val="2505001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0499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მშობიარობა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5002474817696307E-2"/>
                  <c:y val="-3.0286685045358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F8E-482A-BABE-D922123D81A3}"/>
                </c:ext>
              </c:extLst>
            </c:dLbl>
            <c:dLbl>
              <c:idx val="2"/>
              <c:layout>
                <c:manualLayout>
                  <c:x val="3.0004949635391515E-3"/>
                  <c:y val="-1.9273345028864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F8E-482A-BABE-D922123D81A3}"/>
                </c:ext>
              </c:extLst>
            </c:dLbl>
            <c:dLbl>
              <c:idx val="3"/>
              <c:layout>
                <c:manualLayout>
                  <c:x val="6.0009899270784114E-3"/>
                  <c:y val="-2.2026680032987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F8E-482A-BABE-D922123D81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2371</c:v>
                </c:pt>
                <c:pt idx="1">
                  <c:v>27050</c:v>
                </c:pt>
                <c:pt idx="2">
                  <c:v>12831</c:v>
                </c:pt>
                <c:pt idx="3">
                  <c:v>8212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A8-4F05-ADDF-E1AD3F1CAE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 კვეთა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19574B"/>
              </a:solidFill>
            </a:ln>
            <a:effectLst/>
            <a:sp3d>
              <a:contourClr>
                <a:srgbClr val="19574B"/>
              </a:contourClr>
            </a:sp3d>
          </c:spPr>
          <c:invertIfNegative val="0"/>
          <c:dLbls>
            <c:dLbl>
              <c:idx val="0"/>
              <c:layout>
                <c:manualLayout>
                  <c:x val="1.6502722299465943E-2"/>
                  <c:y val="-3.0286685045358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F8E-482A-BABE-D922123D81A3}"/>
                </c:ext>
              </c:extLst>
            </c:dLbl>
            <c:dLbl>
              <c:idx val="1"/>
              <c:layout>
                <c:manualLayout>
                  <c:x val="1.9503217263005201E-2"/>
                  <c:y val="-3.0286685045358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F8E-482A-BABE-D922123D81A3}"/>
                </c:ext>
              </c:extLst>
            </c:dLbl>
            <c:dLbl>
              <c:idx val="2"/>
              <c:layout>
                <c:manualLayout>
                  <c:x val="1.3502227335926677E-2"/>
                  <c:y val="-2.4780015037111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F8E-482A-BABE-D922123D81A3}"/>
                </c:ext>
              </c:extLst>
            </c:dLbl>
            <c:dLbl>
              <c:idx val="3"/>
              <c:layout>
                <c:manualLayout>
                  <c:x val="2.2503712226544466E-2"/>
                  <c:y val="-3.3040020049481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8F8E-482A-BABE-D922123D81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553</c:v>
                </c:pt>
                <c:pt idx="1">
                  <c:v>11955</c:v>
                </c:pt>
                <c:pt idx="2">
                  <c:v>4798</c:v>
                </c:pt>
                <c:pt idx="3">
                  <c:v>3737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A8-4F05-ADDF-E1AD3F1CAE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50500960"/>
        <c:axId val="250501352"/>
        <c:axId val="0"/>
      </c:bar3DChart>
      <c:catAx>
        <c:axId val="25050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501352"/>
        <c:crosses val="autoZero"/>
        <c:auto val="1"/>
        <c:lblAlgn val="ctr"/>
        <c:lblOffset val="100"/>
        <c:noMultiLvlLbl val="0"/>
      </c:catAx>
      <c:valAx>
        <c:axId val="250501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500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Sheet1!$A$2:$A$24</c:f>
              <c:strCache>
                <c:ptCount val="23"/>
                <c:pt idx="0">
                  <c:v>ისრაელი</c:v>
                </c:pt>
                <c:pt idx="1">
                  <c:v>ნორვეგია</c:v>
                </c:pt>
                <c:pt idx="2">
                  <c:v>ფინეთი</c:v>
                </c:pt>
                <c:pt idx="3">
                  <c:v>შვედეთი</c:v>
                </c:pt>
                <c:pt idx="4">
                  <c:v>ლიეტუა</c:v>
                </c:pt>
                <c:pt idx="5">
                  <c:v>ესტონეთი</c:v>
                </c:pt>
                <c:pt idx="6">
                  <c:v>დანია</c:v>
                </c:pt>
                <c:pt idx="7">
                  <c:v>სლოვენია</c:v>
                </c:pt>
                <c:pt idx="8">
                  <c:v>საფრანგეთი</c:v>
                </c:pt>
                <c:pt idx="9">
                  <c:v>ბელგია</c:v>
                </c:pt>
                <c:pt idx="10">
                  <c:v>ლატვია</c:v>
                </c:pt>
                <c:pt idx="11">
                  <c:v>ესპანეთი</c:v>
                </c:pt>
                <c:pt idx="12">
                  <c:v>გაერთიანებული სამეფო</c:v>
                </c:pt>
                <c:pt idx="13">
                  <c:v>ავსტრალია</c:v>
                </c:pt>
                <c:pt idx="14">
                  <c:v>სლოვაკეთი</c:v>
                </c:pt>
                <c:pt idx="15">
                  <c:v>გერმანია</c:v>
                </c:pt>
                <c:pt idx="16">
                  <c:v>ლუქსემბურგი</c:v>
                </c:pt>
                <c:pt idx="17">
                  <c:v>ირლანდია</c:v>
                </c:pt>
                <c:pt idx="18">
                  <c:v>აშშ (2015)</c:v>
                </c:pt>
                <c:pt idx="19">
                  <c:v>იტალია</c:v>
                </c:pt>
                <c:pt idx="20">
                  <c:v>უნგრეთი</c:v>
                </c:pt>
                <c:pt idx="21">
                  <c:v>პოლონეთი</c:v>
                </c:pt>
                <c:pt idx="22">
                  <c:v>თურქეთი</c:v>
                </c:pt>
              </c:strCache>
            </c:str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151.9</c:v>
                </c:pt>
                <c:pt idx="1">
                  <c:v>161.9</c:v>
                </c:pt>
                <c:pt idx="2">
                  <c:v>162.19999999999999</c:v>
                </c:pt>
                <c:pt idx="3">
                  <c:v>177.2</c:v>
                </c:pt>
                <c:pt idx="4">
                  <c:v>193.7</c:v>
                </c:pt>
                <c:pt idx="5">
                  <c:v>200.1</c:v>
                </c:pt>
                <c:pt idx="6">
                  <c:v>203.6</c:v>
                </c:pt>
                <c:pt idx="7">
                  <c:v>206.3</c:v>
                </c:pt>
                <c:pt idx="8">
                  <c:v>208.2</c:v>
                </c:pt>
                <c:pt idx="9">
                  <c:v>210.4</c:v>
                </c:pt>
                <c:pt idx="10">
                  <c:v>212.3</c:v>
                </c:pt>
                <c:pt idx="11">
                  <c:v>245.6</c:v>
                </c:pt>
                <c:pt idx="12">
                  <c:v>263.5</c:v>
                </c:pt>
                <c:pt idx="13">
                  <c:v>291.8</c:v>
                </c:pt>
                <c:pt idx="14">
                  <c:v>297.5</c:v>
                </c:pt>
                <c:pt idx="15">
                  <c:v>299</c:v>
                </c:pt>
                <c:pt idx="16">
                  <c:v>310.60000000000002</c:v>
                </c:pt>
                <c:pt idx="17">
                  <c:v>314.10000000000002</c:v>
                </c:pt>
                <c:pt idx="18">
                  <c:v>322</c:v>
                </c:pt>
                <c:pt idx="19">
                  <c:v>349.4</c:v>
                </c:pt>
                <c:pt idx="20">
                  <c:v>370.7</c:v>
                </c:pt>
                <c:pt idx="21">
                  <c:v>385.3</c:v>
                </c:pt>
                <c:pt idx="22">
                  <c:v>531.5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E3-45C1-A11A-103BC8CD16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50502136"/>
        <c:axId val="248195144"/>
      </c:barChart>
      <c:catAx>
        <c:axId val="25050213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248195144"/>
        <c:crosses val="autoZero"/>
        <c:auto val="1"/>
        <c:lblAlgn val="ctr"/>
        <c:lblOffset val="100"/>
        <c:noMultiLvlLbl val="0"/>
      </c:catAx>
      <c:valAx>
        <c:axId val="248195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50502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9-04-24T16:44:19.080" idx="1">
    <p:pos x="10" y="10"/>
    <p:text>ეს სლაიდი დასაფიქრბელი</p:tex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4-26T22:06:38.706" idx="1">
    <p:pos x="10" y="10"/>
    <p:text>ქალბატონო ვერა, აქ წრიული დიაგრამა აღარ გავაკეთე, რადგან ის გულისხმობს 100%-ს ანუ ყველა დიააგნოზის მიხედვით განაწილება და მე მხოლოდ 20 დიაგნნოზი მქონდა</p:text>
    <p:extLst>
      <p:ext uri="{C676402C-5697-4E1C-873F-D02D1690AC5C}">
        <p15:threadingInfo xmlns:p15="http://schemas.microsoft.com/office/powerpoint/2012/main" timeZoneBias="-240"/>
      </p:ext>
    </p:extLst>
  </p:cm>
  <p:cm authorId="5" dt="2019-05-03T12:38:29.846" idx="25">
    <p:pos x="5760" y="476"/>
    <p:text>იქნებ დაადო ზემოდან რომელია საკეისრო კვეთეების შემდგომი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48:11.417" idx="27">
    <p:pos x="10" y="10"/>
    <p:text>% წინ გადაანაცვლე, რომ ერთ რიცხვად არ იყოს აღქმული</p:text>
    <p:extLst>
      <p:ext uri="{C676402C-5697-4E1C-873F-D02D1690AC5C}">
        <p15:threadingInfo xmlns:p15="http://schemas.microsoft.com/office/powerpoint/2012/main" timeZoneBias="-240"/>
      </p:ext>
    </p:extLst>
  </p:cm>
  <p:cm authorId="5" dt="2019-05-03T12:50:57.001" idx="28">
    <p:pos x="10" y="106"/>
    <p:text>მკვეთრად თავლში მოსახვედრად - წითლად იყოს დროული</p:text>
    <p:extLst>
      <p:ext uri="{C676402C-5697-4E1C-873F-D02D1690AC5C}">
        <p15:threadingInfo xmlns:p15="http://schemas.microsoft.com/office/powerpoint/2012/main" timeZoneBias="-240">
          <p15:parentCm authorId="5" idx="27"/>
        </p15:threadingInfo>
      </p:ext>
    </p:extLst>
  </p:cm>
  <p:cm authorId="4" dt="2019-05-12T21:27:37.641" idx="10">
    <p:pos x="10" y="202"/>
    <p:text>გავააწითლე პროცენტები და ერთ რიცხვად აღარ იქნება აღქმული</p:text>
    <p:extLst>
      <p:ext uri="{C676402C-5697-4E1C-873F-D02D1690AC5C}">
        <p15:threadingInfo xmlns:p15="http://schemas.microsoft.com/office/powerpoint/2012/main" timeZoneBias="-240">
          <p15:parentCm authorId="5" idx="27"/>
        </p15:threadingInfo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21:12.201" idx="29">
    <p:pos x="10" y="10"/>
    <p:text>ზედმეტია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28:48.151" idx="34">
    <p:pos x="10" y="10"/>
    <p:text>აქ საქართველო 2015 დან დინამიკა აქჩვენე სხვა დასხვა ფერებით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30:17.648" idx="35">
    <p:pos x="5760" y="337"/>
    <p:text>2020 ამოაგდე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35:51.356" idx="36">
    <p:pos x="10" y="10"/>
    <p:text>2020 ამოიღე</p:text>
    <p:extLst>
      <p:ext uri="{C676402C-5697-4E1C-873F-D02D1690AC5C}">
        <p15:threadingInfo xmlns:p15="http://schemas.microsoft.com/office/powerpoint/2012/main" timeZoneBias="-240"/>
      </p:ext>
    </p:extLst>
  </p:cm>
  <p:cm authorId="4" dt="2019-05-12T21:37:00.421" idx="12">
    <p:pos x="10" y="106"/>
    <p:text>ამოვიღე</p:text>
    <p:extLst>
      <p:ext uri="{C676402C-5697-4E1C-873F-D02D1690AC5C}">
        <p15:threadingInfo xmlns:p15="http://schemas.microsoft.com/office/powerpoint/2012/main" timeZoneBias="-240">
          <p15:parentCm authorId="5" idx="36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8T16:46:47.577" idx="47">
    <p:pos x="10" y="10"/>
    <p:text>ერთი დონის სვეტები,რომ დავაახლოვოთ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07:29.904" idx="12">
    <p:pos x="10" y="10"/>
    <p:text>ამოიღე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8T16:29:23.909" idx="45">
    <p:pos x="10" y="10"/>
    <p:text/>
    <p:extLst>
      <p:ext uri="{C676402C-5697-4E1C-873F-D02D1690AC5C}">
        <p15:threadingInfo xmlns:p15="http://schemas.microsoft.com/office/powerpoint/2012/main" timeZoneBias="-240"/>
      </p:ext>
    </p:extLst>
  </p:cm>
  <p:cm authorId="1" dt="2019-05-08T17:08:30.599" idx="52">
    <p:pos x="10" y="111"/>
    <p:text>მარინამ გააწითლე რაც პრობლემააო და ასე შვეცადე</p:text>
    <p:extLst mod="1">
      <p:ext uri="{C676402C-5697-4E1C-873F-D02D1690AC5C}">
        <p15:threadingInfo xmlns:p15="http://schemas.microsoft.com/office/powerpoint/2012/main" timeZoneBias="-240">
          <p15:parentCm authorId="1" idx="45"/>
        </p15:threadingInfo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25:37.885" idx="22">
    <p:pos x="10" y="10"/>
    <p:text>საერთაშორისო მტკიცებულება თვაისი წყაროთი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5T16:54:46.592" idx="34">
    <p:pos x="10" y="10"/>
    <p:text>სტაფილოსფერი პროცენტი დაამატეთ</p:text>
    <p:extLst mod="1">
      <p:ext uri="{C676402C-5697-4E1C-873F-D02D1690AC5C}">
        <p15:threadingInfo xmlns:p15="http://schemas.microsoft.com/office/powerpoint/2012/main" timeZoneBias="-240"/>
      </p:ext>
    </p:extLst>
  </p:cm>
  <p:cm authorId="4" dt="2019-05-12T21:21:03.324" idx="8">
    <p:pos x="10" y="106"/>
    <p:text>მიწერილია</p:text>
    <p:extLst>
      <p:ext uri="{C676402C-5697-4E1C-873F-D02D1690AC5C}">
        <p15:threadingInfo xmlns:p15="http://schemas.microsoft.com/office/powerpoint/2012/main" timeZoneBias="-240">
          <p15:parentCm authorId="1" idx="34"/>
        </p15:threadingInfo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35:07.457" idx="24">
    <p:pos x="5364" y="861"/>
    <p:text>მოშალე 2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5T16:54:28.837" idx="33">
    <p:pos x="10" y="10"/>
    <p:text>სტაფილოსფერის პროცენტი9</p:text>
    <p:extLst>
      <p:ext uri="{C676402C-5697-4E1C-873F-D02D1690AC5C}">
        <p15:threadingInfo xmlns:p15="http://schemas.microsoft.com/office/powerpoint/2012/main" timeZoneBias="-240"/>
      </p:ext>
    </p:extLst>
  </p:cm>
  <p:cm authorId="4" dt="2019-05-12T21:21:22.523" idx="9">
    <p:pos x="10" y="106"/>
    <p:text>მიწერილია</p:text>
    <p:extLst>
      <p:ext uri="{C676402C-5697-4E1C-873F-D02D1690AC5C}">
        <p15:threadingInfo xmlns:p15="http://schemas.microsoft.com/office/powerpoint/2012/main" timeZoneBias="-240">
          <p15:parentCm authorId="1" idx="33"/>
        </p15:threadingInfo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4-26T22:06:38.706" idx="1">
    <p:pos x="10" y="10"/>
    <p:text>ქალბატონო ვერა, აქ წრიული დიაგრამა აღარ გავაკეთე, რადგან ის გულისხმობს 100%-ს ანუ ყველა დიააგნოზის მიხედვით განაწილება და მე მხოლოდ 20 დიაგნნოზი მქონდა</p:text>
    <p:extLst>
      <p:ext uri="{C676402C-5697-4E1C-873F-D02D1690AC5C}">
        <p15:threadingInfo xmlns:p15="http://schemas.microsoft.com/office/powerpoint/2012/main" timeZoneBias="-240"/>
      </p:ext>
    </p:extLst>
  </p:cm>
</p:cmLst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92C2ED-70A1-4BEB-A139-9C0E0AB335D0}" type="doc">
      <dgm:prSet loTypeId="urn:microsoft.com/office/officeart/2005/8/layout/chevron2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8762993-4F33-47B2-86B8-6E851CF5D68E}">
      <dgm:prSet phldrT="[Text]"/>
      <dgm:spPr/>
      <dgm:t>
        <a:bodyPr/>
        <a:lstStyle/>
        <a:p>
          <a:endParaRPr lang="en-US" dirty="0"/>
        </a:p>
      </dgm:t>
    </dgm:pt>
    <dgm:pt modelId="{CC7865D4-03A7-4C51-9960-0F122AA2D0E1}" type="parTrans" cxnId="{1DA9282A-C172-4453-A113-4FA00861AC2F}">
      <dgm:prSet/>
      <dgm:spPr/>
      <dgm:t>
        <a:bodyPr/>
        <a:lstStyle/>
        <a:p>
          <a:endParaRPr lang="en-US"/>
        </a:p>
      </dgm:t>
    </dgm:pt>
    <dgm:pt modelId="{10D48F22-3714-4F73-BCE9-FA804D982D71}" type="sibTrans" cxnId="{1DA9282A-C172-4453-A113-4FA00861AC2F}">
      <dgm:prSet/>
      <dgm:spPr/>
      <dgm:t>
        <a:bodyPr/>
        <a:lstStyle/>
        <a:p>
          <a:endParaRPr lang="en-US"/>
        </a:p>
      </dgm:t>
    </dgm:pt>
    <dgm:pt modelId="{7D46BE27-B241-4AA8-B946-BBF3F34582A8}">
      <dgm:prSet phldrT="[Text]" custT="1"/>
      <dgm:spPr/>
      <dgm:t>
        <a:bodyPr/>
        <a:lstStyle/>
        <a:p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პერინატალური რეგიონალიზაციის პროგრამის ფარგლებში 106 დაწესებულებიდან დღეს ფუნქციონირებს </a:t>
          </a:r>
          <a:r>
            <a:rPr lang="en-US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78</a:t>
          </a:r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დაწესებულება; </a:t>
          </a:r>
          <a:endParaRPr lang="en-US" sz="1600" b="1" dirty="0">
            <a:solidFill>
              <a:srgbClr val="14443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7EFF2D-8245-4259-B449-DB4D491DC49D}" type="parTrans" cxnId="{8B1E5F3F-62AF-4B6C-AFBF-3F6E91485E29}">
      <dgm:prSet/>
      <dgm:spPr/>
      <dgm:t>
        <a:bodyPr/>
        <a:lstStyle/>
        <a:p>
          <a:endParaRPr lang="en-US"/>
        </a:p>
      </dgm:t>
    </dgm:pt>
    <dgm:pt modelId="{814E7B36-FD20-498D-A37A-0E529EBD0ECF}" type="sibTrans" cxnId="{8B1E5F3F-62AF-4B6C-AFBF-3F6E91485E29}">
      <dgm:prSet/>
      <dgm:spPr/>
      <dgm:t>
        <a:bodyPr/>
        <a:lstStyle/>
        <a:p>
          <a:endParaRPr lang="en-US"/>
        </a:p>
      </dgm:t>
    </dgm:pt>
    <dgm:pt modelId="{3EE26BD8-2E0D-4E34-97B2-3AA48D9A2D87}">
      <dgm:prSet phldrT="[Text]"/>
      <dgm:spPr/>
      <dgm:t>
        <a:bodyPr/>
        <a:lstStyle/>
        <a:p>
          <a:endParaRPr lang="en-US" dirty="0"/>
        </a:p>
      </dgm:t>
    </dgm:pt>
    <dgm:pt modelId="{6810A7A2-2906-4119-984A-EEF2028CE177}" type="parTrans" cxnId="{53D3377A-E8E3-4F5A-8D74-74E2873B6D51}">
      <dgm:prSet/>
      <dgm:spPr/>
      <dgm:t>
        <a:bodyPr/>
        <a:lstStyle/>
        <a:p>
          <a:endParaRPr lang="en-US"/>
        </a:p>
      </dgm:t>
    </dgm:pt>
    <dgm:pt modelId="{E6BBB9A7-DD93-48C5-B04C-3966BD4C611E}" type="sibTrans" cxnId="{53D3377A-E8E3-4F5A-8D74-74E2873B6D51}">
      <dgm:prSet/>
      <dgm:spPr/>
      <dgm:t>
        <a:bodyPr/>
        <a:lstStyle/>
        <a:p>
          <a:endParaRPr lang="en-US"/>
        </a:p>
      </dgm:t>
    </dgm:pt>
    <dgm:pt modelId="{2EACF310-BFF9-439B-BFE9-470F6E29D08A}">
      <dgm:prSet phldrT="[Text]" custT="1"/>
      <dgm:spPr/>
      <dgm:t>
        <a:bodyPr/>
        <a:lstStyle/>
        <a:p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მიმდინარეობს პროგრამის ყოველ კვარტალური ანალიზი, რის საფუძველზეც მუდმივად ხდება ნორმატიული ბაზის დახვეწა და </a:t>
          </a:r>
          <a:r>
            <a:rPr lang="ka-GE" sz="1600" b="1" dirty="0" smtClean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დამატებითი </a:t>
          </a:r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რეგულაციების შემუშვება;</a:t>
          </a:r>
          <a:endParaRPr lang="en-US" sz="1600" b="1" dirty="0">
            <a:solidFill>
              <a:srgbClr val="14443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4C922D-4160-4A26-89B8-3C8BBBEFC665}" type="parTrans" cxnId="{79934822-9B71-4398-A506-E6C13A64F1C1}">
      <dgm:prSet/>
      <dgm:spPr/>
      <dgm:t>
        <a:bodyPr/>
        <a:lstStyle/>
        <a:p>
          <a:endParaRPr lang="en-US"/>
        </a:p>
      </dgm:t>
    </dgm:pt>
    <dgm:pt modelId="{9D556E6F-CF3F-4C1A-85CD-554E99EEC53D}" type="sibTrans" cxnId="{79934822-9B71-4398-A506-E6C13A64F1C1}">
      <dgm:prSet/>
      <dgm:spPr/>
      <dgm:t>
        <a:bodyPr/>
        <a:lstStyle/>
        <a:p>
          <a:endParaRPr lang="en-US"/>
        </a:p>
      </dgm:t>
    </dgm:pt>
    <dgm:pt modelId="{6A7B4C46-CE55-42FE-AB58-F7EEBE5474FE}">
      <dgm:prSet phldrT="[Text]"/>
      <dgm:spPr/>
      <dgm:t>
        <a:bodyPr/>
        <a:lstStyle/>
        <a:p>
          <a:endParaRPr lang="en-US" dirty="0"/>
        </a:p>
      </dgm:t>
    </dgm:pt>
    <dgm:pt modelId="{D864FBA5-836C-41EB-B912-70DCE3D34201}" type="parTrans" cxnId="{BFBC9CDF-8C2F-4F28-98CB-0FA8BAF22C49}">
      <dgm:prSet/>
      <dgm:spPr/>
      <dgm:t>
        <a:bodyPr/>
        <a:lstStyle/>
        <a:p>
          <a:endParaRPr lang="en-US"/>
        </a:p>
      </dgm:t>
    </dgm:pt>
    <dgm:pt modelId="{66F01679-66F3-4491-8436-E60B850F0D83}" type="sibTrans" cxnId="{BFBC9CDF-8C2F-4F28-98CB-0FA8BAF22C49}">
      <dgm:prSet/>
      <dgm:spPr/>
      <dgm:t>
        <a:bodyPr/>
        <a:lstStyle/>
        <a:p>
          <a:endParaRPr lang="en-US"/>
        </a:p>
      </dgm:t>
    </dgm:pt>
    <dgm:pt modelId="{A25A3963-508F-4C74-A5ED-366B6D9BC55F}">
      <dgm:prSet phldrT="[Text]" custT="1"/>
      <dgm:spPr/>
      <dgm:t>
        <a:bodyPr/>
        <a:lstStyle/>
        <a:p>
          <a:r>
            <a:rPr lang="ka-GE" sz="1100" dirty="0"/>
            <a:t/>
          </a:r>
          <a:br>
            <a:rPr lang="ka-GE" sz="1100" dirty="0"/>
          </a:br>
          <a:r>
            <a:rPr lang="ka-GE" sz="1100" dirty="0"/>
            <a:t/>
          </a:r>
          <a:br>
            <a:rPr lang="ka-GE" sz="1100" dirty="0"/>
          </a:br>
          <a:endParaRPr lang="en-US" sz="1100" dirty="0"/>
        </a:p>
      </dgm:t>
    </dgm:pt>
    <dgm:pt modelId="{D3650693-F9FE-4A05-A11B-A310ED46BE26}" type="parTrans" cxnId="{52892CC1-7992-4593-B882-5B1E873435DE}">
      <dgm:prSet/>
      <dgm:spPr/>
      <dgm:t>
        <a:bodyPr/>
        <a:lstStyle/>
        <a:p>
          <a:endParaRPr lang="en-US"/>
        </a:p>
      </dgm:t>
    </dgm:pt>
    <dgm:pt modelId="{8DDE6674-1FFD-429B-B937-EE700DA49DB4}" type="sibTrans" cxnId="{52892CC1-7992-4593-B882-5B1E873435DE}">
      <dgm:prSet/>
      <dgm:spPr/>
      <dgm:t>
        <a:bodyPr/>
        <a:lstStyle/>
        <a:p>
          <a:endParaRPr lang="en-US"/>
        </a:p>
      </dgm:t>
    </dgm:pt>
    <dgm:pt modelId="{D75FE861-A1B4-426C-BDAB-CD111156D15E}">
      <dgm:prSet/>
      <dgm:spPr/>
      <dgm:t>
        <a:bodyPr/>
        <a:lstStyle/>
        <a:p>
          <a:endParaRPr lang="en-US" dirty="0"/>
        </a:p>
      </dgm:t>
    </dgm:pt>
    <dgm:pt modelId="{77403138-AFE9-4E9E-9694-4323B7C64BE7}" type="parTrans" cxnId="{952B3EBA-C707-4A94-AACD-1E96A1557F54}">
      <dgm:prSet/>
      <dgm:spPr/>
      <dgm:t>
        <a:bodyPr/>
        <a:lstStyle/>
        <a:p>
          <a:endParaRPr lang="en-US"/>
        </a:p>
      </dgm:t>
    </dgm:pt>
    <dgm:pt modelId="{0B9E0C71-1C34-4BB0-8584-CCEF32286C2B}" type="sibTrans" cxnId="{952B3EBA-C707-4A94-AACD-1E96A1557F54}">
      <dgm:prSet/>
      <dgm:spPr/>
      <dgm:t>
        <a:bodyPr/>
        <a:lstStyle/>
        <a:p>
          <a:endParaRPr lang="en-US"/>
        </a:p>
      </dgm:t>
    </dgm:pt>
    <dgm:pt modelId="{D02AAD7A-986F-4CD8-B704-D84C47DC01AD}">
      <dgm:prSet/>
      <dgm:spPr/>
      <dgm:t>
        <a:bodyPr/>
        <a:lstStyle/>
        <a:p>
          <a:endParaRPr lang="en-US" dirty="0"/>
        </a:p>
      </dgm:t>
    </dgm:pt>
    <dgm:pt modelId="{02ADFD1F-D25F-4DD3-9E50-9E64EEDA8B46}" type="parTrans" cxnId="{5CFBA889-351C-4E49-8C3F-1928CB4F238E}">
      <dgm:prSet/>
      <dgm:spPr/>
      <dgm:t>
        <a:bodyPr/>
        <a:lstStyle/>
        <a:p>
          <a:endParaRPr lang="en-US"/>
        </a:p>
      </dgm:t>
    </dgm:pt>
    <dgm:pt modelId="{78B7962D-0BBE-4281-9E7A-230B20A058A8}" type="sibTrans" cxnId="{5CFBA889-351C-4E49-8C3F-1928CB4F238E}">
      <dgm:prSet/>
      <dgm:spPr/>
      <dgm:t>
        <a:bodyPr/>
        <a:lstStyle/>
        <a:p>
          <a:endParaRPr lang="en-US"/>
        </a:p>
      </dgm:t>
    </dgm:pt>
    <dgm:pt modelId="{3E871C8A-E742-4F58-83EE-CB32FDCE4EE3}">
      <dgm:prSet custT="1"/>
      <dgm:spPr/>
      <dgm:t>
        <a:bodyPr/>
        <a:lstStyle/>
        <a:p>
          <a:r>
            <a:rPr lang="ka-GE" sz="1800" dirty="0"/>
            <a:t/>
          </a:r>
          <a:br>
            <a:rPr lang="ka-GE" sz="1800" dirty="0"/>
          </a:br>
          <a:r>
            <a:rPr lang="ka-GE" sz="1800" dirty="0"/>
            <a:t/>
          </a:r>
          <a:br>
            <a:rPr lang="ka-GE" sz="1800" dirty="0"/>
          </a:br>
          <a:endParaRPr lang="en-US" sz="1800" dirty="0"/>
        </a:p>
      </dgm:t>
    </dgm:pt>
    <dgm:pt modelId="{CA96F025-CF4C-467D-B3C7-A27E8234C8D3}" type="parTrans" cxnId="{E117394D-676B-4086-B567-884A31D08B4B}">
      <dgm:prSet/>
      <dgm:spPr/>
      <dgm:t>
        <a:bodyPr/>
        <a:lstStyle/>
        <a:p>
          <a:endParaRPr lang="en-US"/>
        </a:p>
      </dgm:t>
    </dgm:pt>
    <dgm:pt modelId="{30BEE057-9786-4EBA-B502-FF1D8812738A}" type="sibTrans" cxnId="{E117394D-676B-4086-B567-884A31D08B4B}">
      <dgm:prSet/>
      <dgm:spPr/>
      <dgm:t>
        <a:bodyPr/>
        <a:lstStyle/>
        <a:p>
          <a:endParaRPr lang="en-US"/>
        </a:p>
      </dgm:t>
    </dgm:pt>
    <dgm:pt modelId="{2B4A4AB6-A5DE-4605-B244-D7846075464C}">
      <dgm:prSet custT="1"/>
      <dgm:spPr/>
      <dgm:t>
        <a:bodyPr/>
        <a:lstStyle/>
        <a:p>
          <a:endParaRPr lang="en-US" sz="1800" dirty="0"/>
        </a:p>
      </dgm:t>
    </dgm:pt>
    <dgm:pt modelId="{D78F7F52-73C8-4EBA-96B5-6BBCCC04EF31}" type="parTrans" cxnId="{D5F21AF3-BAA4-42D5-8C13-349E6C9433D2}">
      <dgm:prSet/>
      <dgm:spPr/>
      <dgm:t>
        <a:bodyPr/>
        <a:lstStyle/>
        <a:p>
          <a:endParaRPr lang="en-US"/>
        </a:p>
      </dgm:t>
    </dgm:pt>
    <dgm:pt modelId="{91B4F021-0034-4332-A71C-CE32364D16DE}" type="sibTrans" cxnId="{D5F21AF3-BAA4-42D5-8C13-349E6C9433D2}">
      <dgm:prSet/>
      <dgm:spPr/>
      <dgm:t>
        <a:bodyPr/>
        <a:lstStyle/>
        <a:p>
          <a:endParaRPr lang="en-US"/>
        </a:p>
      </dgm:t>
    </dgm:pt>
    <dgm:pt modelId="{834048E6-B45B-479D-B6BE-DD8B65C8BE5C}">
      <dgm:prSet custT="1"/>
      <dgm:spPr/>
      <dgm:t>
        <a:bodyPr/>
        <a:lstStyle/>
        <a:p>
          <a:endParaRPr lang="en-US" sz="1800" dirty="0"/>
        </a:p>
      </dgm:t>
    </dgm:pt>
    <dgm:pt modelId="{620092E1-1ACD-4D49-BFE0-C22E8428687A}" type="parTrans" cxnId="{32993EFD-A293-428F-BD98-D48FEFB767FD}">
      <dgm:prSet/>
      <dgm:spPr/>
      <dgm:t>
        <a:bodyPr/>
        <a:lstStyle/>
        <a:p>
          <a:endParaRPr lang="en-US"/>
        </a:p>
      </dgm:t>
    </dgm:pt>
    <dgm:pt modelId="{7302E3F7-483C-4BD5-87EE-70A2DA044E54}" type="sibTrans" cxnId="{32993EFD-A293-428F-BD98-D48FEFB767FD}">
      <dgm:prSet/>
      <dgm:spPr/>
      <dgm:t>
        <a:bodyPr/>
        <a:lstStyle/>
        <a:p>
          <a:endParaRPr lang="en-US"/>
        </a:p>
      </dgm:t>
    </dgm:pt>
    <dgm:pt modelId="{8D1A7ADA-7FEB-4F7B-902A-54D6DEEE04AA}">
      <dgm:prSet phldrT="[Text]" custT="1"/>
      <dgm:spPr/>
      <dgm:t>
        <a:bodyPr/>
        <a:lstStyle/>
        <a:p>
          <a:endParaRPr lang="en-US" sz="1100" dirty="0"/>
        </a:p>
      </dgm:t>
    </dgm:pt>
    <dgm:pt modelId="{5A1C3524-FA60-40A9-A3CA-FE74620FDDEF}" type="parTrans" cxnId="{5172923E-48F3-4393-B273-31A85FE54C36}">
      <dgm:prSet/>
      <dgm:spPr/>
      <dgm:t>
        <a:bodyPr/>
        <a:lstStyle/>
        <a:p>
          <a:endParaRPr lang="en-US"/>
        </a:p>
      </dgm:t>
    </dgm:pt>
    <dgm:pt modelId="{127C7BA0-6EDE-4DA9-87CC-A0E2DAFBB568}" type="sibTrans" cxnId="{5172923E-48F3-4393-B273-31A85FE54C36}">
      <dgm:prSet/>
      <dgm:spPr/>
      <dgm:t>
        <a:bodyPr/>
        <a:lstStyle/>
        <a:p>
          <a:endParaRPr lang="en-US"/>
        </a:p>
      </dgm:t>
    </dgm:pt>
    <dgm:pt modelId="{0027A3BC-8A64-4C79-8D69-08795C1C9011}">
      <dgm:prSet phldrT="[Text]" custT="1"/>
      <dgm:spPr/>
      <dgm:t>
        <a:bodyPr/>
        <a:lstStyle/>
        <a:p>
          <a:endParaRPr lang="en-US" sz="1100" dirty="0"/>
        </a:p>
      </dgm:t>
    </dgm:pt>
    <dgm:pt modelId="{5F968473-D054-4B9D-907C-A1D526C9EB3E}" type="parTrans" cxnId="{BAAD5E82-A4B9-4007-AA90-219BB097C5D9}">
      <dgm:prSet/>
      <dgm:spPr/>
      <dgm:t>
        <a:bodyPr/>
        <a:lstStyle/>
        <a:p>
          <a:endParaRPr lang="en-US"/>
        </a:p>
      </dgm:t>
    </dgm:pt>
    <dgm:pt modelId="{65DD8A8A-CA0B-449F-B3D3-B171F8397CDE}" type="sibTrans" cxnId="{BAAD5E82-A4B9-4007-AA90-219BB097C5D9}">
      <dgm:prSet/>
      <dgm:spPr/>
      <dgm:t>
        <a:bodyPr/>
        <a:lstStyle/>
        <a:p>
          <a:endParaRPr lang="en-US"/>
        </a:p>
      </dgm:t>
    </dgm:pt>
    <dgm:pt modelId="{54BFBB30-7E50-4D83-8C79-B1B2256F331B}">
      <dgm:prSet custT="1"/>
      <dgm:spPr/>
      <dgm:t>
        <a:bodyPr/>
        <a:lstStyle/>
        <a:p>
          <a:r>
            <a:rPr lang="ka-GE" sz="1600" b="1" dirty="0">
              <a:solidFill>
                <a:srgbClr val="14443B"/>
              </a:solidFill>
            </a:rPr>
            <a:t>მუშაობს  პერინატალური აუდიტის ჯგუფი, სამედიცინო მომსახურების </a:t>
          </a:r>
          <a:r>
            <a:rPr lang="ka-GE" sz="1600" b="1" dirty="0" smtClean="0">
              <a:solidFill>
                <a:srgbClr val="14443B"/>
              </a:solidFill>
            </a:rPr>
            <a:t>ხარისხზე </a:t>
          </a:r>
          <a:r>
            <a:rPr lang="ka-GE" sz="1600" b="1" dirty="0">
              <a:solidFill>
                <a:srgbClr val="14443B"/>
              </a:solidFill>
            </a:rPr>
            <a:t>მეთვალყურეობის მიზნით</a:t>
          </a:r>
          <a:r>
            <a:rPr lang="ka-GE" sz="1600" dirty="0">
              <a:solidFill>
                <a:srgbClr val="14443B"/>
              </a:solidFill>
            </a:rPr>
            <a:t>;</a:t>
          </a:r>
          <a:endParaRPr lang="en-US" sz="1600" dirty="0">
            <a:solidFill>
              <a:srgbClr val="14443B"/>
            </a:solidFill>
          </a:endParaRPr>
        </a:p>
      </dgm:t>
    </dgm:pt>
    <dgm:pt modelId="{B756F8B5-CC02-4051-B38A-75F00C937229}" type="parTrans" cxnId="{06ECFB5C-4CD6-42BB-87FC-8B29F81C39DD}">
      <dgm:prSet/>
      <dgm:spPr/>
      <dgm:t>
        <a:bodyPr/>
        <a:lstStyle/>
        <a:p>
          <a:endParaRPr lang="en-US"/>
        </a:p>
      </dgm:t>
    </dgm:pt>
    <dgm:pt modelId="{81D00DD8-1383-45F7-918B-15FE0485560A}" type="sibTrans" cxnId="{06ECFB5C-4CD6-42BB-87FC-8B29F81C39DD}">
      <dgm:prSet/>
      <dgm:spPr/>
      <dgm:t>
        <a:bodyPr/>
        <a:lstStyle/>
        <a:p>
          <a:endParaRPr lang="en-US"/>
        </a:p>
      </dgm:t>
    </dgm:pt>
    <dgm:pt modelId="{265613DF-CCB0-474F-A58D-0445108B78B3}">
      <dgm:prSet/>
      <dgm:spPr/>
      <dgm:t>
        <a:bodyPr/>
        <a:lstStyle/>
        <a:p>
          <a:endParaRPr lang="en-US" dirty="0"/>
        </a:p>
      </dgm:t>
    </dgm:pt>
    <dgm:pt modelId="{759EE4EB-541E-4BFC-8941-D8E944343EC3}" type="parTrans" cxnId="{744F549F-E892-4050-A30E-25BF1AB50240}">
      <dgm:prSet/>
      <dgm:spPr/>
      <dgm:t>
        <a:bodyPr/>
        <a:lstStyle/>
        <a:p>
          <a:endParaRPr lang="en-US"/>
        </a:p>
      </dgm:t>
    </dgm:pt>
    <dgm:pt modelId="{C9154148-47B0-407D-8839-EFCC3503294A}" type="sibTrans" cxnId="{744F549F-E892-4050-A30E-25BF1AB50240}">
      <dgm:prSet/>
      <dgm:spPr/>
      <dgm:t>
        <a:bodyPr/>
        <a:lstStyle/>
        <a:p>
          <a:endParaRPr lang="en-US"/>
        </a:p>
      </dgm:t>
    </dgm:pt>
    <dgm:pt modelId="{8E5DF156-C67E-49F0-8D56-C9ABD05D8731}">
      <dgm:prSet custT="1"/>
      <dgm:spPr/>
      <dgm:t>
        <a:bodyPr/>
        <a:lstStyle/>
        <a:p>
          <a:pPr rtl="0"/>
          <a:r>
            <a:rPr lang="ka-GE" sz="1600" b="1" dirty="0">
              <a:solidFill>
                <a:srgbClr val="14443B"/>
              </a:solidFill>
            </a:rPr>
            <a:t>მომზადდა ანტენატალური სერვისის მიმწოდებელთა სტრატიფიცირების ინსტრუმენტი.</a:t>
          </a:r>
          <a:endParaRPr lang="en-US" sz="1600" b="1" dirty="0">
            <a:solidFill>
              <a:srgbClr val="14443B"/>
            </a:solidFill>
          </a:endParaRPr>
        </a:p>
      </dgm:t>
    </dgm:pt>
    <dgm:pt modelId="{894008C5-A54B-4F22-B76E-DECC4AE2964F}" type="parTrans" cxnId="{E49E315B-8083-432B-B17A-77585B71D288}">
      <dgm:prSet/>
      <dgm:spPr/>
      <dgm:t>
        <a:bodyPr/>
        <a:lstStyle/>
        <a:p>
          <a:endParaRPr lang="en-US"/>
        </a:p>
      </dgm:t>
    </dgm:pt>
    <dgm:pt modelId="{C2C9B900-90FD-4EA5-8D35-D1257EE8C170}" type="sibTrans" cxnId="{E49E315B-8083-432B-B17A-77585B71D288}">
      <dgm:prSet/>
      <dgm:spPr/>
      <dgm:t>
        <a:bodyPr/>
        <a:lstStyle/>
        <a:p>
          <a:endParaRPr lang="en-US"/>
        </a:p>
      </dgm:t>
    </dgm:pt>
    <dgm:pt modelId="{3EDC3888-E4E8-4D7F-85A6-8F1907ABDF41}">
      <dgm:prSet custT="1"/>
      <dgm:spPr/>
      <dgm:t>
        <a:bodyPr/>
        <a:lstStyle/>
        <a:p>
          <a:pPr rtl="0"/>
          <a:endParaRPr lang="en-US" sz="1600" b="1" dirty="0"/>
        </a:p>
      </dgm:t>
    </dgm:pt>
    <dgm:pt modelId="{38BD438F-7167-4E6A-B75D-C53E01F0A402}" type="parTrans" cxnId="{CB3F22CF-8A39-49E5-90E5-23BD20F32446}">
      <dgm:prSet/>
      <dgm:spPr/>
      <dgm:t>
        <a:bodyPr/>
        <a:lstStyle/>
        <a:p>
          <a:endParaRPr lang="en-US"/>
        </a:p>
      </dgm:t>
    </dgm:pt>
    <dgm:pt modelId="{4124588A-55B8-4142-BD2A-C760C204C98D}" type="sibTrans" cxnId="{CB3F22CF-8A39-49E5-90E5-23BD20F32446}">
      <dgm:prSet/>
      <dgm:spPr/>
      <dgm:t>
        <a:bodyPr/>
        <a:lstStyle/>
        <a:p>
          <a:endParaRPr lang="en-US"/>
        </a:p>
      </dgm:t>
    </dgm:pt>
    <dgm:pt modelId="{3629771C-3490-48DB-83E4-A2DC5D3D3AB4}">
      <dgm:prSet custT="1"/>
      <dgm:spPr/>
      <dgm:t>
        <a:bodyPr/>
        <a:lstStyle/>
        <a:p>
          <a:pPr rtl="0"/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ქვეყნის სამ დიდ ქალაქში ხდება სელექტიური კონტრაქტირება</a:t>
          </a:r>
          <a:r>
            <a:rPr lang="en-US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საფუძველია მშობიარობათა რაოდებობა (</a:t>
          </a:r>
          <a:r>
            <a:rPr lang="en-US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2019 </a:t>
          </a:r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წლიდან საანგარიშო წლის განმავლობაში 750&lt; </a:t>
          </a:r>
          <a:r>
            <a:rPr lang="ka-GE" sz="16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600" dirty="0">
            <a:solidFill>
              <a:srgbClr val="14443B"/>
            </a:solidFill>
          </a:endParaRPr>
        </a:p>
      </dgm:t>
    </dgm:pt>
    <dgm:pt modelId="{956220ED-1E0B-49F7-8D22-66295C1332C5}" type="parTrans" cxnId="{D97B56AF-8303-4095-9FA9-D5883D0CFA11}">
      <dgm:prSet/>
      <dgm:spPr/>
      <dgm:t>
        <a:bodyPr/>
        <a:lstStyle/>
        <a:p>
          <a:endParaRPr lang="en-US"/>
        </a:p>
      </dgm:t>
    </dgm:pt>
    <dgm:pt modelId="{20CF9E58-B16F-41EA-9918-73210270259D}" type="sibTrans" cxnId="{D97B56AF-8303-4095-9FA9-D5883D0CFA11}">
      <dgm:prSet/>
      <dgm:spPr/>
      <dgm:t>
        <a:bodyPr/>
        <a:lstStyle/>
        <a:p>
          <a:endParaRPr lang="en-US"/>
        </a:p>
      </dgm:t>
    </dgm:pt>
    <dgm:pt modelId="{60BC0D02-1C8D-447A-9B98-07A90974C1E0}">
      <dgm:prSet custT="1"/>
      <dgm:spPr/>
      <dgm:t>
        <a:bodyPr/>
        <a:lstStyle/>
        <a:p>
          <a:r>
            <a:rPr lang="ka-GE" sz="1600" b="1" dirty="0">
              <a:solidFill>
                <a:srgbClr val="14443B"/>
              </a:solidFill>
            </a:rPr>
            <a:t>სელექტიური კონტრაქტირების დაწყებიდან სახელმწიფო პროგრამის სერვისის მიმწოდებლის სტატუსი </a:t>
          </a:r>
          <a:r>
            <a:rPr lang="ka-GE" sz="1600" b="1" dirty="0" smtClean="0">
              <a:solidFill>
                <a:srgbClr val="14443B"/>
              </a:solidFill>
            </a:rPr>
            <a:t>შეუწყდა </a:t>
          </a:r>
          <a:r>
            <a:rPr lang="ka-GE" sz="1600" b="1" dirty="0">
              <a:solidFill>
                <a:srgbClr val="14443B"/>
              </a:solidFill>
            </a:rPr>
            <a:t>12 დაწესებულებას</a:t>
          </a:r>
          <a:endParaRPr lang="en-US" sz="1600" b="1" dirty="0">
            <a:solidFill>
              <a:srgbClr val="14443B"/>
            </a:solidFill>
          </a:endParaRPr>
        </a:p>
      </dgm:t>
    </dgm:pt>
    <dgm:pt modelId="{87C37E92-DC70-4B9D-9A37-4FDE3350F9D3}" type="parTrans" cxnId="{1ECF168F-64F5-411B-9826-7C9A5A515610}">
      <dgm:prSet/>
      <dgm:spPr/>
      <dgm:t>
        <a:bodyPr/>
        <a:lstStyle/>
        <a:p>
          <a:endParaRPr lang="en-US"/>
        </a:p>
      </dgm:t>
    </dgm:pt>
    <dgm:pt modelId="{7A80324A-B133-46FC-B3A7-FCE8FAC81766}" type="sibTrans" cxnId="{1ECF168F-64F5-411B-9826-7C9A5A515610}">
      <dgm:prSet/>
      <dgm:spPr/>
      <dgm:t>
        <a:bodyPr/>
        <a:lstStyle/>
        <a:p>
          <a:endParaRPr lang="en-US"/>
        </a:p>
      </dgm:t>
    </dgm:pt>
    <dgm:pt modelId="{C2113AD5-C276-4477-836D-44ACFD4C2A48}">
      <dgm:prSet custT="1"/>
      <dgm:spPr/>
      <dgm:t>
        <a:bodyPr/>
        <a:lstStyle/>
        <a:p>
          <a:endParaRPr lang="en-US" sz="1800" dirty="0"/>
        </a:p>
      </dgm:t>
    </dgm:pt>
    <dgm:pt modelId="{A72942BB-BC9E-4CC3-82DD-7B461F53ED30}" type="parTrans" cxnId="{63B0B1D5-64B8-4711-9C38-01B17D9DE9EB}">
      <dgm:prSet/>
      <dgm:spPr/>
    </dgm:pt>
    <dgm:pt modelId="{CF4D56C5-B456-4029-8085-CD77DDF43105}" type="sibTrans" cxnId="{63B0B1D5-64B8-4711-9C38-01B17D9DE9EB}">
      <dgm:prSet/>
      <dgm:spPr/>
    </dgm:pt>
    <dgm:pt modelId="{4CF9C6D2-E337-413B-ADC4-D77CE31132F0}">
      <dgm:prSet custT="1"/>
      <dgm:spPr/>
      <dgm:t>
        <a:bodyPr/>
        <a:lstStyle/>
        <a:p>
          <a:endParaRPr lang="en-US" sz="1800" dirty="0"/>
        </a:p>
      </dgm:t>
    </dgm:pt>
    <dgm:pt modelId="{A4706558-35D1-4681-A485-48CBA018C70E}" type="parTrans" cxnId="{A255C460-404D-4449-817F-87C3C69C0690}">
      <dgm:prSet/>
      <dgm:spPr/>
    </dgm:pt>
    <dgm:pt modelId="{A3CCD1DF-91A7-4A22-B19A-C5EA723F8873}" type="sibTrans" cxnId="{A255C460-404D-4449-817F-87C3C69C0690}">
      <dgm:prSet/>
      <dgm:spPr/>
    </dgm:pt>
    <dgm:pt modelId="{571F2C0D-D795-4AEC-9212-F87B9852C26D}">
      <dgm:prSet custT="1"/>
      <dgm:spPr/>
      <dgm:t>
        <a:bodyPr/>
        <a:lstStyle/>
        <a:p>
          <a:endParaRPr lang="en-US" sz="1800" b="1" dirty="0"/>
        </a:p>
      </dgm:t>
    </dgm:pt>
    <dgm:pt modelId="{05FD03F2-50C2-4ECD-ABB3-094E77465AD9}" type="parTrans" cxnId="{82EE820F-7EAE-4201-9231-712251D07F75}">
      <dgm:prSet/>
      <dgm:spPr/>
    </dgm:pt>
    <dgm:pt modelId="{E072C923-BC57-4528-912B-EC13EE5A2B05}" type="sibTrans" cxnId="{82EE820F-7EAE-4201-9231-712251D07F75}">
      <dgm:prSet/>
      <dgm:spPr/>
    </dgm:pt>
    <dgm:pt modelId="{8CABD896-B174-4370-8AE3-8EBE9D775F39}" type="pres">
      <dgm:prSet presAssocID="{1692C2ED-70A1-4BEB-A139-9C0E0AB335D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57542D-C829-483F-BFC3-98C5A8C1904B}" type="pres">
      <dgm:prSet presAssocID="{98762993-4F33-47B2-86B8-6E851CF5D68E}" presName="composite" presStyleCnt="0"/>
      <dgm:spPr/>
    </dgm:pt>
    <dgm:pt modelId="{DFF8059A-0E34-48A5-B741-C4B527BF06AC}" type="pres">
      <dgm:prSet presAssocID="{98762993-4F33-47B2-86B8-6E851CF5D68E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D6A499-F21C-4DEC-A49E-0845FC458627}" type="pres">
      <dgm:prSet presAssocID="{98762993-4F33-47B2-86B8-6E851CF5D68E}" presName="descendantText" presStyleLbl="alignAcc1" presStyleIdx="0" presStyleCnt="6" custLinFactNeighborX="415" custLinFactNeighborY="1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1C6B0B-102A-4619-B953-EFDEEBDB9482}" type="pres">
      <dgm:prSet presAssocID="{10D48F22-3714-4F73-BCE9-FA804D982D71}" presName="sp" presStyleCnt="0"/>
      <dgm:spPr/>
    </dgm:pt>
    <dgm:pt modelId="{8D0A3096-F67F-49C3-9D8D-4E95C8B099F9}" type="pres">
      <dgm:prSet presAssocID="{3EE26BD8-2E0D-4E34-97B2-3AA48D9A2D87}" presName="composite" presStyleCnt="0"/>
      <dgm:spPr/>
    </dgm:pt>
    <dgm:pt modelId="{7732A5C4-6B0B-42F5-AA13-DB187D5146AF}" type="pres">
      <dgm:prSet presAssocID="{3EE26BD8-2E0D-4E34-97B2-3AA48D9A2D87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879FF1-1979-45D6-96BB-3FDAD7C33831}" type="pres">
      <dgm:prSet presAssocID="{3EE26BD8-2E0D-4E34-97B2-3AA48D9A2D87}" presName="descendantText" presStyleLbl="alignAcc1" presStyleIdx="1" presStyleCnt="6" custScaleY="1324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F07DAD-C9AE-4B4E-8F21-FA5900CC596A}" type="pres">
      <dgm:prSet presAssocID="{E6BBB9A7-DD93-48C5-B04C-3966BD4C611E}" presName="sp" presStyleCnt="0"/>
      <dgm:spPr/>
    </dgm:pt>
    <dgm:pt modelId="{6832C072-A69A-46EA-8AE6-87E1CE5B2591}" type="pres">
      <dgm:prSet presAssocID="{6A7B4C46-CE55-42FE-AB58-F7EEBE5474FE}" presName="composite" presStyleCnt="0"/>
      <dgm:spPr/>
    </dgm:pt>
    <dgm:pt modelId="{DABA6030-244E-422F-B912-3BEC463A028A}" type="pres">
      <dgm:prSet presAssocID="{6A7B4C46-CE55-42FE-AB58-F7EEBE5474FE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8DEEC9-D3B2-43B7-A745-135E8AB5D590}" type="pres">
      <dgm:prSet presAssocID="{6A7B4C46-CE55-42FE-AB58-F7EEBE5474FE}" presName="descendantText" presStyleLbl="alignAcc1" presStyleIdx="2" presStyleCnt="6" custScaleX="99016" custScaleY="133257" custLinFactNeighborX="411" custLinFactNeighborY="6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960C1E-43B4-4932-89FD-FACDABC228D1}" type="pres">
      <dgm:prSet presAssocID="{66F01679-66F3-4491-8436-E60B850F0D83}" presName="sp" presStyleCnt="0"/>
      <dgm:spPr/>
    </dgm:pt>
    <dgm:pt modelId="{8AE0A243-7077-4F70-9B33-89512FF7F19C}" type="pres">
      <dgm:prSet presAssocID="{D75FE861-A1B4-426C-BDAB-CD111156D15E}" presName="composite" presStyleCnt="0"/>
      <dgm:spPr/>
    </dgm:pt>
    <dgm:pt modelId="{61E55DB9-8CEC-4BC0-AD26-64C0F105913E}" type="pres">
      <dgm:prSet presAssocID="{D75FE861-A1B4-426C-BDAB-CD111156D15E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7CFFF6-8BEF-4923-BC4B-27A1B27DBF2D}" type="pres">
      <dgm:prSet presAssocID="{D75FE861-A1B4-426C-BDAB-CD111156D15E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D5B0B1-EC9A-41FB-8BC1-2767982A99C3}" type="pres">
      <dgm:prSet presAssocID="{0B9E0C71-1C34-4BB0-8584-CCEF32286C2B}" presName="sp" presStyleCnt="0"/>
      <dgm:spPr/>
    </dgm:pt>
    <dgm:pt modelId="{11A8DC28-EC04-4B9F-82FC-847510291096}" type="pres">
      <dgm:prSet presAssocID="{D02AAD7A-986F-4CD8-B704-D84C47DC01AD}" presName="composite" presStyleCnt="0"/>
      <dgm:spPr/>
    </dgm:pt>
    <dgm:pt modelId="{0A8BEA5C-C789-4117-8AFD-B10BAED773C7}" type="pres">
      <dgm:prSet presAssocID="{D02AAD7A-986F-4CD8-B704-D84C47DC01AD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50D241-9B94-4494-BC8F-BAF7ED43634A}" type="pres">
      <dgm:prSet presAssocID="{D02AAD7A-986F-4CD8-B704-D84C47DC01AD}" presName="descendantText" presStyleLbl="alignAcc1" presStyleIdx="4" presStyleCnt="6" custScaleX="99395" custScaleY="129061" custLinFactNeighborX="414" custLinFactNeighborY="18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08525-728F-4375-A5AC-7B84B3E90D21}" type="pres">
      <dgm:prSet presAssocID="{78B7962D-0BBE-4281-9E7A-230B20A058A8}" presName="sp" presStyleCnt="0"/>
      <dgm:spPr/>
    </dgm:pt>
    <dgm:pt modelId="{832C3567-6DBE-4D80-9784-9DC8804467AB}" type="pres">
      <dgm:prSet presAssocID="{265613DF-CCB0-474F-A58D-0445108B78B3}" presName="composite" presStyleCnt="0"/>
      <dgm:spPr/>
    </dgm:pt>
    <dgm:pt modelId="{9FB8CC2E-8298-4565-95D2-7B24295C8A0D}" type="pres">
      <dgm:prSet presAssocID="{265613DF-CCB0-474F-A58D-0445108B78B3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FB70A2-FF42-4DB9-B80F-E461E6F58E7D}" type="pres">
      <dgm:prSet presAssocID="{265613DF-CCB0-474F-A58D-0445108B78B3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FBA889-351C-4E49-8C3F-1928CB4F238E}" srcId="{1692C2ED-70A1-4BEB-A139-9C0E0AB335D0}" destId="{D02AAD7A-986F-4CD8-B704-D84C47DC01AD}" srcOrd="4" destOrd="0" parTransId="{02ADFD1F-D25F-4DD3-9E50-9E64EEDA8B46}" sibTransId="{78B7962D-0BBE-4281-9E7A-230B20A058A8}"/>
    <dgm:cxn modelId="{53DE7CFB-B350-4B83-A0E4-9AC7EB52B089}" type="presOf" srcId="{60BC0D02-1C8D-447A-9B98-07A90974C1E0}" destId="{2F7CFFF6-8BEF-4923-BC4B-27A1B27DBF2D}" srcOrd="0" destOrd="4" presId="urn:microsoft.com/office/officeart/2005/8/layout/chevron2"/>
    <dgm:cxn modelId="{622008DC-7034-4452-A40D-8DCC228E7F5A}" type="presOf" srcId="{2EACF310-BFF9-439B-BFE9-470F6E29D08A}" destId="{C2879FF1-1979-45D6-96BB-3FDAD7C33831}" srcOrd="0" destOrd="0" presId="urn:microsoft.com/office/officeart/2005/8/layout/chevron2"/>
    <dgm:cxn modelId="{AAC049F3-F6C6-4A9D-BD9C-1BFA0E8E25FF}" type="presOf" srcId="{265613DF-CCB0-474F-A58D-0445108B78B3}" destId="{9FB8CC2E-8298-4565-95D2-7B24295C8A0D}" srcOrd="0" destOrd="0" presId="urn:microsoft.com/office/officeart/2005/8/layout/chevron2"/>
    <dgm:cxn modelId="{4B5C1EC3-C969-407F-AE19-48C65DFF716E}" type="presOf" srcId="{3EDC3888-E4E8-4D7F-85A6-8F1907ABDF41}" destId="{DF8DEEC9-D3B2-43B7-A745-135E8AB5D590}" srcOrd="0" destOrd="1" presId="urn:microsoft.com/office/officeart/2005/8/layout/chevron2"/>
    <dgm:cxn modelId="{1DA9282A-C172-4453-A113-4FA00861AC2F}" srcId="{1692C2ED-70A1-4BEB-A139-9C0E0AB335D0}" destId="{98762993-4F33-47B2-86B8-6E851CF5D68E}" srcOrd="0" destOrd="0" parTransId="{CC7865D4-03A7-4C51-9960-0F122AA2D0E1}" sibTransId="{10D48F22-3714-4F73-BCE9-FA804D982D71}"/>
    <dgm:cxn modelId="{26EF42A2-E173-429C-B54F-2E9D3691F772}" type="presOf" srcId="{4CF9C6D2-E337-413B-ADC4-D77CE31132F0}" destId="{2F7CFFF6-8BEF-4923-BC4B-27A1B27DBF2D}" srcOrd="0" destOrd="2" presId="urn:microsoft.com/office/officeart/2005/8/layout/chevron2"/>
    <dgm:cxn modelId="{E48E04CA-7532-48E1-8188-31A217848881}" type="presOf" srcId="{8D1A7ADA-7FEB-4F7B-902A-54D6DEEE04AA}" destId="{DF8DEEC9-D3B2-43B7-A745-135E8AB5D590}" srcOrd="0" destOrd="0" presId="urn:microsoft.com/office/officeart/2005/8/layout/chevron2"/>
    <dgm:cxn modelId="{BFBC9CDF-8C2F-4F28-98CB-0FA8BAF22C49}" srcId="{1692C2ED-70A1-4BEB-A139-9C0E0AB335D0}" destId="{6A7B4C46-CE55-42FE-AB58-F7EEBE5474FE}" srcOrd="2" destOrd="0" parTransId="{D864FBA5-836C-41EB-B912-70DCE3D34201}" sibTransId="{66F01679-66F3-4491-8436-E60B850F0D83}"/>
    <dgm:cxn modelId="{57FA3C2B-1C40-40D6-B66A-35029AD18DBA}" type="presOf" srcId="{3629771C-3490-48DB-83E4-A2DC5D3D3AB4}" destId="{DF8DEEC9-D3B2-43B7-A745-135E8AB5D590}" srcOrd="0" destOrd="2" presId="urn:microsoft.com/office/officeart/2005/8/layout/chevron2"/>
    <dgm:cxn modelId="{510BB67B-9C47-4FE3-B321-BAA8A181CE68}" type="presOf" srcId="{2B4A4AB6-A5DE-4605-B244-D7846075464C}" destId="{2F7CFFF6-8BEF-4923-BC4B-27A1B27DBF2D}" srcOrd="0" destOrd="0" presId="urn:microsoft.com/office/officeart/2005/8/layout/chevron2"/>
    <dgm:cxn modelId="{952B3EBA-C707-4A94-AACD-1E96A1557F54}" srcId="{1692C2ED-70A1-4BEB-A139-9C0E0AB335D0}" destId="{D75FE861-A1B4-426C-BDAB-CD111156D15E}" srcOrd="3" destOrd="0" parTransId="{77403138-AFE9-4E9E-9694-4323B7C64BE7}" sibTransId="{0B9E0C71-1C34-4BB0-8584-CCEF32286C2B}"/>
    <dgm:cxn modelId="{82EE820F-7EAE-4201-9231-712251D07F75}" srcId="{D75FE861-A1B4-426C-BDAB-CD111156D15E}" destId="{571F2C0D-D795-4AEC-9212-F87B9852C26D}" srcOrd="3" destOrd="0" parTransId="{05FD03F2-50C2-4ECD-ABB3-094E77465AD9}" sibTransId="{E072C923-BC57-4528-912B-EC13EE5A2B05}"/>
    <dgm:cxn modelId="{CB3F22CF-8A39-49E5-90E5-23BD20F32446}" srcId="{6A7B4C46-CE55-42FE-AB58-F7EEBE5474FE}" destId="{3EDC3888-E4E8-4D7F-85A6-8F1907ABDF41}" srcOrd="1" destOrd="0" parTransId="{38BD438F-7167-4E6A-B75D-C53E01F0A402}" sibTransId="{4124588A-55B8-4142-BD2A-C760C204C98D}"/>
    <dgm:cxn modelId="{52892CC1-7992-4593-B882-5B1E873435DE}" srcId="{6A7B4C46-CE55-42FE-AB58-F7EEBE5474FE}" destId="{A25A3963-508F-4C74-A5ED-366B6D9BC55F}" srcOrd="4" destOrd="0" parTransId="{D3650693-F9FE-4A05-A11B-A310ED46BE26}" sibTransId="{8DDE6674-1FFD-429B-B937-EE700DA49DB4}"/>
    <dgm:cxn modelId="{7A450049-6119-4508-AFCE-1C21B4C5F27F}" type="presOf" srcId="{571F2C0D-D795-4AEC-9212-F87B9852C26D}" destId="{2F7CFFF6-8BEF-4923-BC4B-27A1B27DBF2D}" srcOrd="0" destOrd="3" presId="urn:microsoft.com/office/officeart/2005/8/layout/chevron2"/>
    <dgm:cxn modelId="{D97B56AF-8303-4095-9FA9-D5883D0CFA11}" srcId="{6A7B4C46-CE55-42FE-AB58-F7EEBE5474FE}" destId="{3629771C-3490-48DB-83E4-A2DC5D3D3AB4}" srcOrd="2" destOrd="0" parTransId="{956220ED-1E0B-49F7-8D22-66295C1332C5}" sibTransId="{20CF9E58-B16F-41EA-9918-73210270259D}"/>
    <dgm:cxn modelId="{53D3377A-E8E3-4F5A-8D74-74E2873B6D51}" srcId="{1692C2ED-70A1-4BEB-A139-9C0E0AB335D0}" destId="{3EE26BD8-2E0D-4E34-97B2-3AA48D9A2D87}" srcOrd="1" destOrd="0" parTransId="{6810A7A2-2906-4119-984A-EEF2028CE177}" sibTransId="{E6BBB9A7-DD93-48C5-B04C-3966BD4C611E}"/>
    <dgm:cxn modelId="{0402502A-F89C-43FB-BF71-2C1CCC8096E0}" type="presOf" srcId="{98762993-4F33-47B2-86B8-6E851CF5D68E}" destId="{DFF8059A-0E34-48A5-B741-C4B527BF06AC}" srcOrd="0" destOrd="0" presId="urn:microsoft.com/office/officeart/2005/8/layout/chevron2"/>
    <dgm:cxn modelId="{340362E6-339C-4CC1-AB18-C74E9E7884D0}" type="presOf" srcId="{6A7B4C46-CE55-42FE-AB58-F7EEBE5474FE}" destId="{DABA6030-244E-422F-B912-3BEC463A028A}" srcOrd="0" destOrd="0" presId="urn:microsoft.com/office/officeart/2005/8/layout/chevron2"/>
    <dgm:cxn modelId="{F0A82540-0855-45AC-AB95-7E0ABEE289D2}" type="presOf" srcId="{3E871C8A-E742-4F58-83EE-CB32FDCE4EE3}" destId="{2F7CFFF6-8BEF-4923-BC4B-27A1B27DBF2D}" srcOrd="0" destOrd="6" presId="urn:microsoft.com/office/officeart/2005/8/layout/chevron2"/>
    <dgm:cxn modelId="{6B023E15-A96C-4202-B657-146716145E71}" type="presOf" srcId="{54BFBB30-7E50-4D83-8C79-B1B2256F331B}" destId="{6550D241-9B94-4494-BC8F-BAF7ED43634A}" srcOrd="0" destOrd="0" presId="urn:microsoft.com/office/officeart/2005/8/layout/chevron2"/>
    <dgm:cxn modelId="{52A92FED-2CC5-463D-A8F7-8282AF6A2FFF}" type="presOf" srcId="{8E5DF156-C67E-49F0-8D56-C9ABD05D8731}" destId="{A5FB70A2-FF42-4DB9-B80F-E461E6F58E7D}" srcOrd="0" destOrd="0" presId="urn:microsoft.com/office/officeart/2005/8/layout/chevron2"/>
    <dgm:cxn modelId="{06ECFB5C-4CD6-42BB-87FC-8B29F81C39DD}" srcId="{D02AAD7A-986F-4CD8-B704-D84C47DC01AD}" destId="{54BFBB30-7E50-4D83-8C79-B1B2256F331B}" srcOrd="0" destOrd="0" parTransId="{B756F8B5-CC02-4051-B38A-75F00C937229}" sibTransId="{81D00DD8-1383-45F7-918B-15FE0485560A}"/>
    <dgm:cxn modelId="{744F549F-E892-4050-A30E-25BF1AB50240}" srcId="{1692C2ED-70A1-4BEB-A139-9C0E0AB335D0}" destId="{265613DF-CCB0-474F-A58D-0445108B78B3}" srcOrd="5" destOrd="0" parTransId="{759EE4EB-541E-4BFC-8941-D8E944343EC3}" sibTransId="{C9154148-47B0-407D-8839-EFCC3503294A}"/>
    <dgm:cxn modelId="{0FBFEAB7-7077-4CF1-AD65-6B9A8A800C71}" type="presOf" srcId="{0027A3BC-8A64-4C79-8D69-08795C1C9011}" destId="{DF8DEEC9-D3B2-43B7-A745-135E8AB5D590}" srcOrd="0" destOrd="3" presId="urn:microsoft.com/office/officeart/2005/8/layout/chevron2"/>
    <dgm:cxn modelId="{5172923E-48F3-4393-B273-31A85FE54C36}" srcId="{6A7B4C46-CE55-42FE-AB58-F7EEBE5474FE}" destId="{8D1A7ADA-7FEB-4F7B-902A-54D6DEEE04AA}" srcOrd="0" destOrd="0" parTransId="{5A1C3524-FA60-40A9-A3CA-FE74620FDDEF}" sibTransId="{127C7BA0-6EDE-4DA9-87CC-A0E2DAFBB568}"/>
    <dgm:cxn modelId="{8B1E5F3F-62AF-4B6C-AFBF-3F6E91485E29}" srcId="{98762993-4F33-47B2-86B8-6E851CF5D68E}" destId="{7D46BE27-B241-4AA8-B946-BBF3F34582A8}" srcOrd="0" destOrd="0" parTransId="{677EFF2D-8245-4259-B449-DB4D491DC49D}" sibTransId="{814E7B36-FD20-498D-A37A-0E529EBD0ECF}"/>
    <dgm:cxn modelId="{32993EFD-A293-428F-BD98-D48FEFB767FD}" srcId="{D75FE861-A1B4-426C-BDAB-CD111156D15E}" destId="{834048E6-B45B-479D-B6BE-DD8B65C8BE5C}" srcOrd="5" destOrd="0" parTransId="{620092E1-1ACD-4D49-BFE0-C22E8428687A}" sibTransId="{7302E3F7-483C-4BD5-87EE-70A2DA044E54}"/>
    <dgm:cxn modelId="{E49E315B-8083-432B-B17A-77585B71D288}" srcId="{265613DF-CCB0-474F-A58D-0445108B78B3}" destId="{8E5DF156-C67E-49F0-8D56-C9ABD05D8731}" srcOrd="0" destOrd="0" parTransId="{894008C5-A54B-4F22-B76E-DECC4AE2964F}" sibTransId="{C2C9B900-90FD-4EA5-8D35-D1257EE8C170}"/>
    <dgm:cxn modelId="{8FADD7FF-C725-4112-9335-22D52D29665A}" type="presOf" srcId="{834048E6-B45B-479D-B6BE-DD8B65C8BE5C}" destId="{2F7CFFF6-8BEF-4923-BC4B-27A1B27DBF2D}" srcOrd="0" destOrd="5" presId="urn:microsoft.com/office/officeart/2005/8/layout/chevron2"/>
    <dgm:cxn modelId="{BAAD5E82-A4B9-4007-AA90-219BB097C5D9}" srcId="{6A7B4C46-CE55-42FE-AB58-F7EEBE5474FE}" destId="{0027A3BC-8A64-4C79-8D69-08795C1C9011}" srcOrd="3" destOrd="0" parTransId="{5F968473-D054-4B9D-907C-A1D526C9EB3E}" sibTransId="{65DD8A8A-CA0B-449F-B3D3-B171F8397CDE}"/>
    <dgm:cxn modelId="{D5F21AF3-BAA4-42D5-8C13-349E6C9433D2}" srcId="{D75FE861-A1B4-426C-BDAB-CD111156D15E}" destId="{2B4A4AB6-A5DE-4605-B244-D7846075464C}" srcOrd="0" destOrd="0" parTransId="{D78F7F52-73C8-4EBA-96B5-6BBCCC04EF31}" sibTransId="{91B4F021-0034-4332-A71C-CE32364D16DE}"/>
    <dgm:cxn modelId="{63B0B1D5-64B8-4711-9C38-01B17D9DE9EB}" srcId="{D75FE861-A1B4-426C-BDAB-CD111156D15E}" destId="{C2113AD5-C276-4477-836D-44ACFD4C2A48}" srcOrd="1" destOrd="0" parTransId="{A72942BB-BC9E-4CC3-82DD-7B461F53ED30}" sibTransId="{CF4D56C5-B456-4029-8085-CD77DDF43105}"/>
    <dgm:cxn modelId="{F899B30E-C18E-4DE5-AC56-CD1B277B1539}" type="presOf" srcId="{D02AAD7A-986F-4CD8-B704-D84C47DC01AD}" destId="{0A8BEA5C-C789-4117-8AFD-B10BAED773C7}" srcOrd="0" destOrd="0" presId="urn:microsoft.com/office/officeart/2005/8/layout/chevron2"/>
    <dgm:cxn modelId="{A255C460-404D-4449-817F-87C3C69C0690}" srcId="{D75FE861-A1B4-426C-BDAB-CD111156D15E}" destId="{4CF9C6D2-E337-413B-ADC4-D77CE31132F0}" srcOrd="2" destOrd="0" parTransId="{A4706558-35D1-4681-A485-48CBA018C70E}" sibTransId="{A3CCD1DF-91A7-4A22-B19A-C5EA723F8873}"/>
    <dgm:cxn modelId="{79934822-9B71-4398-A506-E6C13A64F1C1}" srcId="{3EE26BD8-2E0D-4E34-97B2-3AA48D9A2D87}" destId="{2EACF310-BFF9-439B-BFE9-470F6E29D08A}" srcOrd="0" destOrd="0" parTransId="{B34C922D-4160-4A26-89B8-3C8BBBEFC665}" sibTransId="{9D556E6F-CF3F-4C1A-85CD-554E99EEC53D}"/>
    <dgm:cxn modelId="{FF596E35-7DF6-4E2F-A4EC-C6226A0A55B9}" type="presOf" srcId="{3EE26BD8-2E0D-4E34-97B2-3AA48D9A2D87}" destId="{7732A5C4-6B0B-42F5-AA13-DB187D5146AF}" srcOrd="0" destOrd="0" presId="urn:microsoft.com/office/officeart/2005/8/layout/chevron2"/>
    <dgm:cxn modelId="{E117394D-676B-4086-B567-884A31D08B4B}" srcId="{D75FE861-A1B4-426C-BDAB-CD111156D15E}" destId="{3E871C8A-E742-4F58-83EE-CB32FDCE4EE3}" srcOrd="6" destOrd="0" parTransId="{CA96F025-CF4C-467D-B3C7-A27E8234C8D3}" sibTransId="{30BEE057-9786-4EBA-B502-FF1D8812738A}"/>
    <dgm:cxn modelId="{5CD5D057-3414-4506-AF1E-E34A6076EC69}" type="presOf" srcId="{A25A3963-508F-4C74-A5ED-366B6D9BC55F}" destId="{DF8DEEC9-D3B2-43B7-A745-135E8AB5D590}" srcOrd="0" destOrd="4" presId="urn:microsoft.com/office/officeart/2005/8/layout/chevron2"/>
    <dgm:cxn modelId="{A08A43B8-51E6-4A94-899B-F43E349E4922}" type="presOf" srcId="{7D46BE27-B241-4AA8-B946-BBF3F34582A8}" destId="{FBD6A499-F21C-4DEC-A49E-0845FC458627}" srcOrd="0" destOrd="0" presId="urn:microsoft.com/office/officeart/2005/8/layout/chevron2"/>
    <dgm:cxn modelId="{1ECF168F-64F5-411B-9826-7C9A5A515610}" srcId="{D75FE861-A1B4-426C-BDAB-CD111156D15E}" destId="{60BC0D02-1C8D-447A-9B98-07A90974C1E0}" srcOrd="4" destOrd="0" parTransId="{87C37E92-DC70-4B9D-9A37-4FDE3350F9D3}" sibTransId="{7A80324A-B133-46FC-B3A7-FCE8FAC81766}"/>
    <dgm:cxn modelId="{C24D9DE2-2FEE-4793-9B72-661BAC17359F}" type="presOf" srcId="{D75FE861-A1B4-426C-BDAB-CD111156D15E}" destId="{61E55DB9-8CEC-4BC0-AD26-64C0F105913E}" srcOrd="0" destOrd="0" presId="urn:microsoft.com/office/officeart/2005/8/layout/chevron2"/>
    <dgm:cxn modelId="{3427E2CC-698E-45F3-9891-00A0E398136C}" type="presOf" srcId="{C2113AD5-C276-4477-836D-44ACFD4C2A48}" destId="{2F7CFFF6-8BEF-4923-BC4B-27A1B27DBF2D}" srcOrd="0" destOrd="1" presId="urn:microsoft.com/office/officeart/2005/8/layout/chevron2"/>
    <dgm:cxn modelId="{84BCF57B-2004-4B37-B983-2D96B1F97B0C}" type="presOf" srcId="{1692C2ED-70A1-4BEB-A139-9C0E0AB335D0}" destId="{8CABD896-B174-4370-8AE3-8EBE9D775F39}" srcOrd="0" destOrd="0" presId="urn:microsoft.com/office/officeart/2005/8/layout/chevron2"/>
    <dgm:cxn modelId="{F55D7D83-FD66-4AE8-BF3C-89EEF6B44DF2}" type="presParOf" srcId="{8CABD896-B174-4370-8AE3-8EBE9D775F39}" destId="{0D57542D-C829-483F-BFC3-98C5A8C1904B}" srcOrd="0" destOrd="0" presId="urn:microsoft.com/office/officeart/2005/8/layout/chevron2"/>
    <dgm:cxn modelId="{4644FA56-EE0C-4F81-BBAD-7873DE7D81FE}" type="presParOf" srcId="{0D57542D-C829-483F-BFC3-98C5A8C1904B}" destId="{DFF8059A-0E34-48A5-B741-C4B527BF06AC}" srcOrd="0" destOrd="0" presId="urn:microsoft.com/office/officeart/2005/8/layout/chevron2"/>
    <dgm:cxn modelId="{ACC5780C-DEB7-4DDD-A899-09CA4A7B24F6}" type="presParOf" srcId="{0D57542D-C829-483F-BFC3-98C5A8C1904B}" destId="{FBD6A499-F21C-4DEC-A49E-0845FC458627}" srcOrd="1" destOrd="0" presId="urn:microsoft.com/office/officeart/2005/8/layout/chevron2"/>
    <dgm:cxn modelId="{992D09AF-F0BF-4DFF-91FF-57BCFA448EB1}" type="presParOf" srcId="{8CABD896-B174-4370-8AE3-8EBE9D775F39}" destId="{581C6B0B-102A-4619-B953-EFDEEBDB9482}" srcOrd="1" destOrd="0" presId="urn:microsoft.com/office/officeart/2005/8/layout/chevron2"/>
    <dgm:cxn modelId="{CF942810-CAB2-45B9-B540-E40026E9B825}" type="presParOf" srcId="{8CABD896-B174-4370-8AE3-8EBE9D775F39}" destId="{8D0A3096-F67F-49C3-9D8D-4E95C8B099F9}" srcOrd="2" destOrd="0" presId="urn:microsoft.com/office/officeart/2005/8/layout/chevron2"/>
    <dgm:cxn modelId="{6D10B508-819C-4A37-A68E-41C7A8E609C2}" type="presParOf" srcId="{8D0A3096-F67F-49C3-9D8D-4E95C8B099F9}" destId="{7732A5C4-6B0B-42F5-AA13-DB187D5146AF}" srcOrd="0" destOrd="0" presId="urn:microsoft.com/office/officeart/2005/8/layout/chevron2"/>
    <dgm:cxn modelId="{ACACFAC6-6801-4E3D-B0FA-8C9C398AB6FB}" type="presParOf" srcId="{8D0A3096-F67F-49C3-9D8D-4E95C8B099F9}" destId="{C2879FF1-1979-45D6-96BB-3FDAD7C33831}" srcOrd="1" destOrd="0" presId="urn:microsoft.com/office/officeart/2005/8/layout/chevron2"/>
    <dgm:cxn modelId="{8B643699-86E5-4468-BC84-513BFFC9F000}" type="presParOf" srcId="{8CABD896-B174-4370-8AE3-8EBE9D775F39}" destId="{4EF07DAD-C9AE-4B4E-8F21-FA5900CC596A}" srcOrd="3" destOrd="0" presId="urn:microsoft.com/office/officeart/2005/8/layout/chevron2"/>
    <dgm:cxn modelId="{305287CA-DAAC-414E-A375-2B89D917A43A}" type="presParOf" srcId="{8CABD896-B174-4370-8AE3-8EBE9D775F39}" destId="{6832C072-A69A-46EA-8AE6-87E1CE5B2591}" srcOrd="4" destOrd="0" presId="urn:microsoft.com/office/officeart/2005/8/layout/chevron2"/>
    <dgm:cxn modelId="{02E899A4-38F5-4BD4-B406-9AC799096E7F}" type="presParOf" srcId="{6832C072-A69A-46EA-8AE6-87E1CE5B2591}" destId="{DABA6030-244E-422F-B912-3BEC463A028A}" srcOrd="0" destOrd="0" presId="urn:microsoft.com/office/officeart/2005/8/layout/chevron2"/>
    <dgm:cxn modelId="{778D4788-49C3-4473-9654-95F87D44F835}" type="presParOf" srcId="{6832C072-A69A-46EA-8AE6-87E1CE5B2591}" destId="{DF8DEEC9-D3B2-43B7-A745-135E8AB5D590}" srcOrd="1" destOrd="0" presId="urn:microsoft.com/office/officeart/2005/8/layout/chevron2"/>
    <dgm:cxn modelId="{CADE25A0-BA71-419F-A850-F3BAA0C15C03}" type="presParOf" srcId="{8CABD896-B174-4370-8AE3-8EBE9D775F39}" destId="{8B960C1E-43B4-4932-89FD-FACDABC228D1}" srcOrd="5" destOrd="0" presId="urn:microsoft.com/office/officeart/2005/8/layout/chevron2"/>
    <dgm:cxn modelId="{EA1A7D51-2081-490C-9FB7-84E88B6D340A}" type="presParOf" srcId="{8CABD896-B174-4370-8AE3-8EBE9D775F39}" destId="{8AE0A243-7077-4F70-9B33-89512FF7F19C}" srcOrd="6" destOrd="0" presId="urn:microsoft.com/office/officeart/2005/8/layout/chevron2"/>
    <dgm:cxn modelId="{14540E8C-1446-44D4-A466-500D46D045C8}" type="presParOf" srcId="{8AE0A243-7077-4F70-9B33-89512FF7F19C}" destId="{61E55DB9-8CEC-4BC0-AD26-64C0F105913E}" srcOrd="0" destOrd="0" presId="urn:microsoft.com/office/officeart/2005/8/layout/chevron2"/>
    <dgm:cxn modelId="{59E9BBAA-3C58-4099-8A56-18198FEE600D}" type="presParOf" srcId="{8AE0A243-7077-4F70-9B33-89512FF7F19C}" destId="{2F7CFFF6-8BEF-4923-BC4B-27A1B27DBF2D}" srcOrd="1" destOrd="0" presId="urn:microsoft.com/office/officeart/2005/8/layout/chevron2"/>
    <dgm:cxn modelId="{FBB9A966-C45C-4660-BEB4-60533D63AF60}" type="presParOf" srcId="{8CABD896-B174-4370-8AE3-8EBE9D775F39}" destId="{A1D5B0B1-EC9A-41FB-8BC1-2767982A99C3}" srcOrd="7" destOrd="0" presId="urn:microsoft.com/office/officeart/2005/8/layout/chevron2"/>
    <dgm:cxn modelId="{D488B546-8089-4647-A7C0-02810E9A4718}" type="presParOf" srcId="{8CABD896-B174-4370-8AE3-8EBE9D775F39}" destId="{11A8DC28-EC04-4B9F-82FC-847510291096}" srcOrd="8" destOrd="0" presId="urn:microsoft.com/office/officeart/2005/8/layout/chevron2"/>
    <dgm:cxn modelId="{02404CD0-9E77-42C0-B7DE-04F8F81F66F2}" type="presParOf" srcId="{11A8DC28-EC04-4B9F-82FC-847510291096}" destId="{0A8BEA5C-C789-4117-8AFD-B10BAED773C7}" srcOrd="0" destOrd="0" presId="urn:microsoft.com/office/officeart/2005/8/layout/chevron2"/>
    <dgm:cxn modelId="{EE446274-805F-47F9-B509-E9EED0309C8F}" type="presParOf" srcId="{11A8DC28-EC04-4B9F-82FC-847510291096}" destId="{6550D241-9B94-4494-BC8F-BAF7ED43634A}" srcOrd="1" destOrd="0" presId="urn:microsoft.com/office/officeart/2005/8/layout/chevron2"/>
    <dgm:cxn modelId="{1D67722F-0039-48D0-8A25-4835620DD1DE}" type="presParOf" srcId="{8CABD896-B174-4370-8AE3-8EBE9D775F39}" destId="{93408525-728F-4375-A5AC-7B84B3E90D21}" srcOrd="9" destOrd="0" presId="urn:microsoft.com/office/officeart/2005/8/layout/chevron2"/>
    <dgm:cxn modelId="{D9FEFDFC-8C11-4D78-A142-617DC70BFBFB}" type="presParOf" srcId="{8CABD896-B174-4370-8AE3-8EBE9D775F39}" destId="{832C3567-6DBE-4D80-9784-9DC8804467AB}" srcOrd="10" destOrd="0" presId="urn:microsoft.com/office/officeart/2005/8/layout/chevron2"/>
    <dgm:cxn modelId="{3A565DF6-4983-48AA-B503-D9B1CD3779E8}" type="presParOf" srcId="{832C3567-6DBE-4D80-9784-9DC8804467AB}" destId="{9FB8CC2E-8298-4565-95D2-7B24295C8A0D}" srcOrd="0" destOrd="0" presId="urn:microsoft.com/office/officeart/2005/8/layout/chevron2"/>
    <dgm:cxn modelId="{C7E93DA8-2D21-46A6-A1ED-4CD183EB4086}" type="presParOf" srcId="{832C3567-6DBE-4D80-9784-9DC8804467AB}" destId="{A5FB70A2-FF42-4DB9-B80F-E461E6F58E7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62DAB4-8A00-4801-AD1D-A24F42648D0E}" type="doc">
      <dgm:prSet loTypeId="urn:microsoft.com/office/officeart/2005/8/layout/vProcess5" loCatId="process" qsTypeId="urn:microsoft.com/office/officeart/2005/8/quickstyle/3d3" qsCatId="3D" csTypeId="urn:microsoft.com/office/officeart/2005/8/colors/colorful3" csCatId="colorful" phldr="1"/>
      <dgm:spPr/>
    </dgm:pt>
    <dgm:pt modelId="{6673D8B6-F306-4AB7-8C7E-FA1AD495F24E}">
      <dgm:prSet phldrT="[Text]" custT="1"/>
      <dgm:spPr/>
      <dgm:t>
        <a:bodyPr/>
        <a:lstStyle/>
        <a:p>
          <a:r>
            <a:rPr lang="en-US" sz="2400" b="1" dirty="0"/>
            <a:t>III</a:t>
          </a:r>
          <a:r>
            <a:rPr lang="ka-GE" sz="2400" b="1" dirty="0"/>
            <a:t> დონე</a:t>
          </a:r>
          <a:r>
            <a:rPr lang="en-US" sz="2400" b="1" dirty="0"/>
            <a:t>  -</a:t>
          </a:r>
          <a:r>
            <a:rPr lang="ka-GE" sz="2400" b="1" dirty="0"/>
            <a:t> 7</a:t>
          </a:r>
          <a:r>
            <a:rPr lang="en-US" sz="2400" b="1" dirty="0"/>
            <a:t> </a:t>
          </a:r>
          <a:r>
            <a:rPr lang="ka-GE" sz="1800" b="1" dirty="0"/>
            <a:t>დაწესებულება</a:t>
          </a:r>
          <a:r>
            <a:rPr lang="en-US" sz="2400" b="1" dirty="0"/>
            <a:t>  </a:t>
          </a:r>
        </a:p>
      </dgm:t>
    </dgm:pt>
    <dgm:pt modelId="{539C38AE-F895-4593-AE64-49627F58272B}" type="parTrans" cxnId="{678492EF-0FF7-4567-B90D-02A53CF6B684}">
      <dgm:prSet/>
      <dgm:spPr/>
      <dgm:t>
        <a:bodyPr/>
        <a:lstStyle/>
        <a:p>
          <a:endParaRPr lang="en-US"/>
        </a:p>
      </dgm:t>
    </dgm:pt>
    <dgm:pt modelId="{0236C0F5-774C-4D70-A57C-D724F9203200}" type="sibTrans" cxnId="{678492EF-0FF7-4567-B90D-02A53CF6B684}">
      <dgm:prSet/>
      <dgm:spPr/>
      <dgm:t>
        <a:bodyPr/>
        <a:lstStyle/>
        <a:p>
          <a:endParaRPr lang="en-US"/>
        </a:p>
      </dgm:t>
    </dgm:pt>
    <dgm:pt modelId="{16CA0759-411B-4B74-B56A-DC046FAF7D27}">
      <dgm:prSet phldrT="[Text]" custT="1"/>
      <dgm:spPr>
        <a:solidFill>
          <a:srgbClr val="33AB94"/>
        </a:solidFill>
      </dgm:spPr>
      <dgm:t>
        <a:bodyPr/>
        <a:lstStyle/>
        <a:p>
          <a:r>
            <a:rPr lang="en-US" sz="2400" b="1" dirty="0"/>
            <a:t>II</a:t>
          </a:r>
          <a:r>
            <a:rPr lang="ka-GE" sz="2400" b="1" dirty="0"/>
            <a:t> დონე -</a:t>
          </a:r>
          <a:r>
            <a:rPr lang="en-US" sz="2400" b="1" dirty="0"/>
            <a:t> 40</a:t>
          </a:r>
          <a:r>
            <a:rPr lang="ka-GE" sz="2400" b="1" dirty="0"/>
            <a:t> </a:t>
          </a:r>
          <a:r>
            <a:rPr lang="ka-GE" sz="1800" b="1" dirty="0"/>
            <a:t>დაწესებულება</a:t>
          </a:r>
          <a:endParaRPr lang="en-US" sz="1800" b="1" dirty="0"/>
        </a:p>
      </dgm:t>
    </dgm:pt>
    <dgm:pt modelId="{A4266ABC-9D47-43A8-B1F6-20E830B018F3}" type="parTrans" cxnId="{AEEAEFCB-001D-4FB7-B063-1684461CE274}">
      <dgm:prSet/>
      <dgm:spPr/>
      <dgm:t>
        <a:bodyPr/>
        <a:lstStyle/>
        <a:p>
          <a:endParaRPr lang="en-US"/>
        </a:p>
      </dgm:t>
    </dgm:pt>
    <dgm:pt modelId="{2BD08FBB-869D-4149-9E2A-8AA4E81D3ACE}" type="sibTrans" cxnId="{AEEAEFCB-001D-4FB7-B063-1684461CE274}">
      <dgm:prSet/>
      <dgm:spPr/>
      <dgm:t>
        <a:bodyPr/>
        <a:lstStyle/>
        <a:p>
          <a:endParaRPr lang="en-US"/>
        </a:p>
      </dgm:t>
    </dgm:pt>
    <dgm:pt modelId="{C8C85D23-6ECD-4F96-9757-4D0E3F4B24C5}">
      <dgm:prSet phldrT="[Text]" custT="1"/>
      <dgm:spPr>
        <a:solidFill>
          <a:srgbClr val="19574B"/>
        </a:solidFill>
      </dgm:spPr>
      <dgm:t>
        <a:bodyPr/>
        <a:lstStyle/>
        <a:p>
          <a:r>
            <a:rPr lang="en-US" sz="2400" b="1" dirty="0"/>
            <a:t>I</a:t>
          </a:r>
          <a:r>
            <a:rPr lang="ka-GE" sz="2400" b="1" dirty="0"/>
            <a:t> დონე  - </a:t>
          </a:r>
          <a:r>
            <a:rPr lang="en-US" sz="2400" b="1" dirty="0"/>
            <a:t>25 </a:t>
          </a:r>
          <a:r>
            <a:rPr lang="ka-GE" sz="1600" b="1" dirty="0"/>
            <a:t>დაწესებულება</a:t>
          </a:r>
          <a:endParaRPr lang="en-US" sz="1600" b="1" dirty="0"/>
        </a:p>
      </dgm:t>
    </dgm:pt>
    <dgm:pt modelId="{DE145448-4C50-4720-BD37-087355C89F2F}" type="parTrans" cxnId="{69A70D99-D1CB-4DBC-BF5F-89E39D537DA1}">
      <dgm:prSet/>
      <dgm:spPr/>
      <dgm:t>
        <a:bodyPr/>
        <a:lstStyle/>
        <a:p>
          <a:endParaRPr lang="en-US"/>
        </a:p>
      </dgm:t>
    </dgm:pt>
    <dgm:pt modelId="{48A91621-ACC1-49AA-B4E5-E43838596D80}" type="sibTrans" cxnId="{69A70D99-D1CB-4DBC-BF5F-89E39D537DA1}">
      <dgm:prSet/>
      <dgm:spPr/>
      <dgm:t>
        <a:bodyPr/>
        <a:lstStyle/>
        <a:p>
          <a:endParaRPr lang="en-US"/>
        </a:p>
      </dgm:t>
    </dgm:pt>
    <dgm:pt modelId="{ECC16AAF-1256-4949-B582-EE88CE0ED7C8}">
      <dgm:prSet phldrT="[Text]" custT="1"/>
      <dgm:spPr/>
      <dgm:t>
        <a:bodyPr/>
        <a:lstStyle/>
        <a:p>
          <a:r>
            <a:rPr lang="en-US" sz="2400" b="1" dirty="0"/>
            <a:t>II</a:t>
          </a:r>
          <a:r>
            <a:rPr lang="ka-GE" sz="2400" b="1" dirty="0"/>
            <a:t>/</a:t>
          </a:r>
          <a:r>
            <a:rPr lang="en-US" sz="2400" b="1" dirty="0"/>
            <a:t>III</a:t>
          </a:r>
          <a:r>
            <a:rPr lang="ka-GE" sz="2400" b="1" dirty="0"/>
            <a:t> დონე - 6 </a:t>
          </a:r>
          <a:r>
            <a:rPr lang="ka-GE" sz="1800" b="1" dirty="0"/>
            <a:t>დაწესებულება</a:t>
          </a:r>
          <a:r>
            <a:rPr lang="en-US" sz="2400" b="1" dirty="0"/>
            <a:t>  </a:t>
          </a:r>
        </a:p>
      </dgm:t>
    </dgm:pt>
    <dgm:pt modelId="{B9AF0E6B-7562-4E5E-94D7-377678C0C0FB}" type="parTrans" cxnId="{FD6AD2DB-6BF3-45F8-ADFC-FDE0D4A980A1}">
      <dgm:prSet/>
      <dgm:spPr/>
      <dgm:t>
        <a:bodyPr/>
        <a:lstStyle/>
        <a:p>
          <a:endParaRPr lang="en-US"/>
        </a:p>
      </dgm:t>
    </dgm:pt>
    <dgm:pt modelId="{740321F4-CF99-453B-9F68-1F936013E0D0}" type="sibTrans" cxnId="{FD6AD2DB-6BF3-45F8-ADFC-FDE0D4A980A1}">
      <dgm:prSet/>
      <dgm:spPr/>
      <dgm:t>
        <a:bodyPr/>
        <a:lstStyle/>
        <a:p>
          <a:endParaRPr lang="en-US"/>
        </a:p>
      </dgm:t>
    </dgm:pt>
    <dgm:pt modelId="{44910E90-BF9F-4FC0-AC4E-6162F4C9595F}" type="pres">
      <dgm:prSet presAssocID="{2E62DAB4-8A00-4801-AD1D-A24F42648D0E}" presName="outerComposite" presStyleCnt="0">
        <dgm:presLayoutVars>
          <dgm:chMax val="5"/>
          <dgm:dir/>
          <dgm:resizeHandles val="exact"/>
        </dgm:presLayoutVars>
      </dgm:prSet>
      <dgm:spPr/>
    </dgm:pt>
    <dgm:pt modelId="{0BB0516A-7CCB-40FB-9B87-04EF3E402412}" type="pres">
      <dgm:prSet presAssocID="{2E62DAB4-8A00-4801-AD1D-A24F42648D0E}" presName="dummyMaxCanvas" presStyleCnt="0">
        <dgm:presLayoutVars/>
      </dgm:prSet>
      <dgm:spPr/>
    </dgm:pt>
    <dgm:pt modelId="{A4452676-7F09-4FE8-B8AA-D49DBBED6EC7}" type="pres">
      <dgm:prSet presAssocID="{2E62DAB4-8A00-4801-AD1D-A24F42648D0E}" presName="FourNodes_1" presStyleLbl="node1" presStyleIdx="0" presStyleCnt="4" custLinFactNeighborX="-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FF49CA-F061-4DA1-9D47-20861655C770}" type="pres">
      <dgm:prSet presAssocID="{2E62DAB4-8A00-4801-AD1D-A24F42648D0E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E2CC10-6DC3-4239-B89F-78DEBC8AF79F}" type="pres">
      <dgm:prSet presAssocID="{2E62DAB4-8A00-4801-AD1D-A24F42648D0E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0A5C6-1EF5-4014-8CE0-8F1BBC7834CD}" type="pres">
      <dgm:prSet presAssocID="{2E62DAB4-8A00-4801-AD1D-A24F42648D0E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939CE7-B2E1-40D7-9CFF-950CA47ED1C7}" type="pres">
      <dgm:prSet presAssocID="{2E62DAB4-8A00-4801-AD1D-A24F42648D0E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918633-6C84-489B-82F6-BDA779B3D142}" type="pres">
      <dgm:prSet presAssocID="{2E62DAB4-8A00-4801-AD1D-A24F42648D0E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15F76-CAE2-4227-934E-826F5BFE6D85}" type="pres">
      <dgm:prSet presAssocID="{2E62DAB4-8A00-4801-AD1D-A24F42648D0E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0AE9CF-9F07-4622-8DA0-2D6D6F52D814}" type="pres">
      <dgm:prSet presAssocID="{2E62DAB4-8A00-4801-AD1D-A24F42648D0E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8678F1-1EF9-49DE-8B99-30445EE4BB32}" type="pres">
      <dgm:prSet presAssocID="{2E62DAB4-8A00-4801-AD1D-A24F42648D0E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B14968-51BB-40E6-B3C7-F0E86E19F4AB}" type="pres">
      <dgm:prSet presAssocID="{2E62DAB4-8A00-4801-AD1D-A24F42648D0E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A6932F-8399-47A3-B12E-2A24857B0CA5}" type="pres">
      <dgm:prSet presAssocID="{2E62DAB4-8A00-4801-AD1D-A24F42648D0E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EAEFCB-001D-4FB7-B063-1684461CE274}" srcId="{2E62DAB4-8A00-4801-AD1D-A24F42648D0E}" destId="{16CA0759-411B-4B74-B56A-DC046FAF7D27}" srcOrd="2" destOrd="0" parTransId="{A4266ABC-9D47-43A8-B1F6-20E830B018F3}" sibTransId="{2BD08FBB-869D-4149-9E2A-8AA4E81D3ACE}"/>
    <dgm:cxn modelId="{06361A0E-D742-4DEE-ABC6-A2C3AC628B73}" type="presOf" srcId="{740321F4-CF99-453B-9F68-1F936013E0D0}" destId="{2B918633-6C84-489B-82F6-BDA779B3D142}" srcOrd="0" destOrd="0" presId="urn:microsoft.com/office/officeart/2005/8/layout/vProcess5"/>
    <dgm:cxn modelId="{EC8AB79E-36A6-4D00-A473-FEC589FD4A97}" type="presOf" srcId="{16CA0759-411B-4B74-B56A-DC046FAF7D27}" destId="{FCB14968-51BB-40E6-B3C7-F0E86E19F4AB}" srcOrd="1" destOrd="0" presId="urn:microsoft.com/office/officeart/2005/8/layout/vProcess5"/>
    <dgm:cxn modelId="{FD6AD2DB-6BF3-45F8-ADFC-FDE0D4A980A1}" srcId="{2E62DAB4-8A00-4801-AD1D-A24F42648D0E}" destId="{ECC16AAF-1256-4949-B582-EE88CE0ED7C8}" srcOrd="1" destOrd="0" parTransId="{B9AF0E6B-7562-4E5E-94D7-377678C0C0FB}" sibTransId="{740321F4-CF99-453B-9F68-1F936013E0D0}"/>
    <dgm:cxn modelId="{9F507098-7ADA-4FB7-984D-F33E5BA678AC}" type="presOf" srcId="{2E62DAB4-8A00-4801-AD1D-A24F42648D0E}" destId="{44910E90-BF9F-4FC0-AC4E-6162F4C9595F}" srcOrd="0" destOrd="0" presId="urn:microsoft.com/office/officeart/2005/8/layout/vProcess5"/>
    <dgm:cxn modelId="{E7BE3FEA-F34B-4CE5-A9D3-44FDAB71F0EB}" type="presOf" srcId="{6673D8B6-F306-4AB7-8C7E-FA1AD495F24E}" destId="{CC0AE9CF-9F07-4622-8DA0-2D6D6F52D814}" srcOrd="1" destOrd="0" presId="urn:microsoft.com/office/officeart/2005/8/layout/vProcess5"/>
    <dgm:cxn modelId="{D7A6F96E-66EA-4459-A68A-CE0E48486EC4}" type="presOf" srcId="{16CA0759-411B-4B74-B56A-DC046FAF7D27}" destId="{0EE2CC10-6DC3-4239-B89F-78DEBC8AF79F}" srcOrd="0" destOrd="0" presId="urn:microsoft.com/office/officeart/2005/8/layout/vProcess5"/>
    <dgm:cxn modelId="{5154AF83-CF10-42B2-BB61-1CBECCFBE524}" type="presOf" srcId="{2BD08FBB-869D-4149-9E2A-8AA4E81D3ACE}" destId="{C5415F76-CAE2-4227-934E-826F5BFE6D85}" srcOrd="0" destOrd="0" presId="urn:microsoft.com/office/officeart/2005/8/layout/vProcess5"/>
    <dgm:cxn modelId="{4102C5A4-0EF0-40EB-B4A3-ED7FAFD323CB}" type="presOf" srcId="{C8C85D23-6ECD-4F96-9757-4D0E3F4B24C5}" destId="{F3E0A5C6-1EF5-4014-8CE0-8F1BBC7834CD}" srcOrd="0" destOrd="0" presId="urn:microsoft.com/office/officeart/2005/8/layout/vProcess5"/>
    <dgm:cxn modelId="{549C088C-BECC-452E-BF49-C97E8520B0F4}" type="presOf" srcId="{ECC16AAF-1256-4949-B582-EE88CE0ED7C8}" destId="{E08678F1-1EF9-49DE-8B99-30445EE4BB32}" srcOrd="1" destOrd="0" presId="urn:microsoft.com/office/officeart/2005/8/layout/vProcess5"/>
    <dgm:cxn modelId="{96A6E758-40C7-48D2-83AC-181DB27F131C}" type="presOf" srcId="{C8C85D23-6ECD-4F96-9757-4D0E3F4B24C5}" destId="{7EA6932F-8399-47A3-B12E-2A24857B0CA5}" srcOrd="1" destOrd="0" presId="urn:microsoft.com/office/officeart/2005/8/layout/vProcess5"/>
    <dgm:cxn modelId="{7B85CFAC-B467-4BEF-8405-3BDEC9CA4F27}" type="presOf" srcId="{6673D8B6-F306-4AB7-8C7E-FA1AD495F24E}" destId="{A4452676-7F09-4FE8-B8AA-D49DBBED6EC7}" srcOrd="0" destOrd="0" presId="urn:microsoft.com/office/officeart/2005/8/layout/vProcess5"/>
    <dgm:cxn modelId="{678492EF-0FF7-4567-B90D-02A53CF6B684}" srcId="{2E62DAB4-8A00-4801-AD1D-A24F42648D0E}" destId="{6673D8B6-F306-4AB7-8C7E-FA1AD495F24E}" srcOrd="0" destOrd="0" parTransId="{539C38AE-F895-4593-AE64-49627F58272B}" sibTransId="{0236C0F5-774C-4D70-A57C-D724F9203200}"/>
    <dgm:cxn modelId="{63F8637B-A00B-4CC2-A677-E8EB30EABBC7}" type="presOf" srcId="{ECC16AAF-1256-4949-B582-EE88CE0ED7C8}" destId="{82FF49CA-F061-4DA1-9D47-20861655C770}" srcOrd="0" destOrd="0" presId="urn:microsoft.com/office/officeart/2005/8/layout/vProcess5"/>
    <dgm:cxn modelId="{A0D6C3A6-68C1-45D4-96EC-5EEEAD2612BC}" type="presOf" srcId="{0236C0F5-774C-4D70-A57C-D724F9203200}" destId="{28939CE7-B2E1-40D7-9CFF-950CA47ED1C7}" srcOrd="0" destOrd="0" presId="urn:microsoft.com/office/officeart/2005/8/layout/vProcess5"/>
    <dgm:cxn modelId="{69A70D99-D1CB-4DBC-BF5F-89E39D537DA1}" srcId="{2E62DAB4-8A00-4801-AD1D-A24F42648D0E}" destId="{C8C85D23-6ECD-4F96-9757-4D0E3F4B24C5}" srcOrd="3" destOrd="0" parTransId="{DE145448-4C50-4720-BD37-087355C89F2F}" sibTransId="{48A91621-ACC1-49AA-B4E5-E43838596D80}"/>
    <dgm:cxn modelId="{48265FDD-E57E-420C-907C-E2128B67678E}" type="presParOf" srcId="{44910E90-BF9F-4FC0-AC4E-6162F4C9595F}" destId="{0BB0516A-7CCB-40FB-9B87-04EF3E402412}" srcOrd="0" destOrd="0" presId="urn:microsoft.com/office/officeart/2005/8/layout/vProcess5"/>
    <dgm:cxn modelId="{A8FEC143-AED3-4C9F-9A01-2F0B708F3478}" type="presParOf" srcId="{44910E90-BF9F-4FC0-AC4E-6162F4C9595F}" destId="{A4452676-7F09-4FE8-B8AA-D49DBBED6EC7}" srcOrd="1" destOrd="0" presId="urn:microsoft.com/office/officeart/2005/8/layout/vProcess5"/>
    <dgm:cxn modelId="{38C7165B-905A-4307-8513-FC813CAEEED1}" type="presParOf" srcId="{44910E90-BF9F-4FC0-AC4E-6162F4C9595F}" destId="{82FF49CA-F061-4DA1-9D47-20861655C770}" srcOrd="2" destOrd="0" presId="urn:microsoft.com/office/officeart/2005/8/layout/vProcess5"/>
    <dgm:cxn modelId="{B8A1110A-C770-4397-BFD1-8961DF85D526}" type="presParOf" srcId="{44910E90-BF9F-4FC0-AC4E-6162F4C9595F}" destId="{0EE2CC10-6DC3-4239-B89F-78DEBC8AF79F}" srcOrd="3" destOrd="0" presId="urn:microsoft.com/office/officeart/2005/8/layout/vProcess5"/>
    <dgm:cxn modelId="{28BE3A1F-37E1-4901-BF5D-08C4B1D46143}" type="presParOf" srcId="{44910E90-BF9F-4FC0-AC4E-6162F4C9595F}" destId="{F3E0A5C6-1EF5-4014-8CE0-8F1BBC7834CD}" srcOrd="4" destOrd="0" presId="urn:microsoft.com/office/officeart/2005/8/layout/vProcess5"/>
    <dgm:cxn modelId="{19A486DB-20F2-4D5F-B88B-500BE876FD33}" type="presParOf" srcId="{44910E90-BF9F-4FC0-AC4E-6162F4C9595F}" destId="{28939CE7-B2E1-40D7-9CFF-950CA47ED1C7}" srcOrd="5" destOrd="0" presId="urn:microsoft.com/office/officeart/2005/8/layout/vProcess5"/>
    <dgm:cxn modelId="{4CD17006-3FF0-417D-8FC7-36155F9753A5}" type="presParOf" srcId="{44910E90-BF9F-4FC0-AC4E-6162F4C9595F}" destId="{2B918633-6C84-489B-82F6-BDA779B3D142}" srcOrd="6" destOrd="0" presId="urn:microsoft.com/office/officeart/2005/8/layout/vProcess5"/>
    <dgm:cxn modelId="{87E0B7CE-2A20-43FA-B60B-FF6ED1082DEF}" type="presParOf" srcId="{44910E90-BF9F-4FC0-AC4E-6162F4C9595F}" destId="{C5415F76-CAE2-4227-934E-826F5BFE6D85}" srcOrd="7" destOrd="0" presId="urn:microsoft.com/office/officeart/2005/8/layout/vProcess5"/>
    <dgm:cxn modelId="{AED26462-06D7-4F26-A8C9-56227A720EE4}" type="presParOf" srcId="{44910E90-BF9F-4FC0-AC4E-6162F4C9595F}" destId="{CC0AE9CF-9F07-4622-8DA0-2D6D6F52D814}" srcOrd="8" destOrd="0" presId="urn:microsoft.com/office/officeart/2005/8/layout/vProcess5"/>
    <dgm:cxn modelId="{6197FAC5-D61D-4D8C-ABFA-CCBB8236064D}" type="presParOf" srcId="{44910E90-BF9F-4FC0-AC4E-6162F4C9595F}" destId="{E08678F1-1EF9-49DE-8B99-30445EE4BB32}" srcOrd="9" destOrd="0" presId="urn:microsoft.com/office/officeart/2005/8/layout/vProcess5"/>
    <dgm:cxn modelId="{6DEC3854-CC20-4AEA-A43A-FEBD6DFF779D}" type="presParOf" srcId="{44910E90-BF9F-4FC0-AC4E-6162F4C9595F}" destId="{FCB14968-51BB-40E6-B3C7-F0E86E19F4AB}" srcOrd="10" destOrd="0" presId="urn:microsoft.com/office/officeart/2005/8/layout/vProcess5"/>
    <dgm:cxn modelId="{A449B988-B7CA-46E3-B249-AACBD1BDEB1B}" type="presParOf" srcId="{44910E90-BF9F-4FC0-AC4E-6162F4C9595F}" destId="{7EA6932F-8399-47A3-B12E-2A24857B0CA5}" srcOrd="11" destOrd="0" presId="urn:microsoft.com/office/officeart/2005/8/layout/vProcess5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45CE85-A1C9-44D5-A6FC-A31FF453C7C5}" type="doc">
      <dgm:prSet loTypeId="urn:microsoft.com/office/officeart/2008/layout/VerticalCurvedList" loCatId="list" qsTypeId="urn:microsoft.com/office/officeart/2005/8/quickstyle/3d4" qsCatId="3D" csTypeId="urn:microsoft.com/office/officeart/2005/8/colors/accent3_3" csCatId="accent3" phldr="1"/>
      <dgm:spPr/>
      <dgm:t>
        <a:bodyPr/>
        <a:lstStyle/>
        <a:p>
          <a:endParaRPr lang="en-GB"/>
        </a:p>
      </dgm:t>
    </dgm:pt>
    <dgm:pt modelId="{54775686-2367-4D45-B091-4C5E77C5F8E0}">
      <dgm:prSet phldrT="[Text]"/>
      <dgm:spPr>
        <a:solidFill>
          <a:srgbClr val="03AA90"/>
        </a:solidFill>
      </dgm:spPr>
      <dgm:t>
        <a:bodyPr/>
        <a:lstStyle/>
        <a:p>
          <a:r>
            <a:rPr lang="ka-GE" dirty="0"/>
            <a:t>მშობიარობა </a:t>
          </a:r>
          <a:r>
            <a:rPr lang="ka-GE" dirty="0" smtClean="0"/>
            <a:t>14.000.000ლარი</a:t>
          </a:r>
          <a:endParaRPr lang="en-GB" dirty="0"/>
        </a:p>
      </dgm:t>
    </dgm:pt>
    <dgm:pt modelId="{33F8EBE6-D0F8-4280-AFF4-A787A92B22C9}" type="parTrans" cxnId="{E2C9C9D3-68DE-4B7D-BC0B-D1C5E07771E7}">
      <dgm:prSet/>
      <dgm:spPr/>
      <dgm:t>
        <a:bodyPr/>
        <a:lstStyle/>
        <a:p>
          <a:endParaRPr lang="en-GB"/>
        </a:p>
      </dgm:t>
    </dgm:pt>
    <dgm:pt modelId="{4FDB9FAE-5577-4319-802B-A2DB6B1E17C7}" type="sibTrans" cxnId="{E2C9C9D3-68DE-4B7D-BC0B-D1C5E07771E7}">
      <dgm:prSet/>
      <dgm:spPr>
        <a:solidFill>
          <a:srgbClr val="06021C"/>
        </a:solidFill>
      </dgm:spPr>
      <dgm:t>
        <a:bodyPr/>
        <a:lstStyle/>
        <a:p>
          <a:endParaRPr lang="en-GB"/>
        </a:p>
      </dgm:t>
    </dgm:pt>
    <dgm:pt modelId="{D13E8005-7F7E-4D08-A56D-3201799DF2E5}">
      <dgm:prSet phldrT="[Text]"/>
      <dgm:spPr>
        <a:solidFill>
          <a:srgbClr val="03AA90"/>
        </a:solidFill>
      </dgm:spPr>
      <dgm:t>
        <a:bodyPr/>
        <a:lstStyle/>
        <a:p>
          <a:r>
            <a:rPr lang="ka-GE" dirty="0"/>
            <a:t>საკეისრო კვეთა </a:t>
          </a:r>
          <a:r>
            <a:rPr lang="ka-GE" dirty="0" smtClean="0"/>
            <a:t>12.000.000ლარი</a:t>
          </a:r>
          <a:endParaRPr lang="en-GB" dirty="0"/>
        </a:p>
      </dgm:t>
    </dgm:pt>
    <dgm:pt modelId="{B5F10609-024B-4D9E-A637-DEB6B5BE4D72}" type="parTrans" cxnId="{155A3F26-26FC-4762-96DE-F01AF54EF421}">
      <dgm:prSet/>
      <dgm:spPr/>
      <dgm:t>
        <a:bodyPr/>
        <a:lstStyle/>
        <a:p>
          <a:endParaRPr lang="en-GB"/>
        </a:p>
      </dgm:t>
    </dgm:pt>
    <dgm:pt modelId="{A2531BFD-EC90-4923-B6F7-96389E68632A}" type="sibTrans" cxnId="{155A3F26-26FC-4762-96DE-F01AF54EF421}">
      <dgm:prSet/>
      <dgm:spPr/>
      <dgm:t>
        <a:bodyPr/>
        <a:lstStyle/>
        <a:p>
          <a:endParaRPr lang="en-GB"/>
        </a:p>
      </dgm:t>
    </dgm:pt>
    <dgm:pt modelId="{E884E8EE-8858-4645-93DA-3B817DB27255}">
      <dgm:prSet phldrT="[Text]"/>
      <dgm:spPr>
        <a:solidFill>
          <a:srgbClr val="03AA90"/>
        </a:solidFill>
      </dgm:spPr>
      <dgm:t>
        <a:bodyPr/>
        <a:lstStyle/>
        <a:p>
          <a:r>
            <a:rPr lang="ka-GE" dirty="0" smtClean="0"/>
            <a:t>ინტენსიური </a:t>
          </a:r>
          <a:r>
            <a:rPr lang="ka-GE" dirty="0"/>
            <a:t>მოვლა </a:t>
          </a:r>
          <a:r>
            <a:rPr lang="ka-GE" dirty="0" smtClean="0"/>
            <a:t>43.579.000ლარი</a:t>
          </a:r>
          <a:endParaRPr lang="en-GB" dirty="0"/>
        </a:p>
      </dgm:t>
    </dgm:pt>
    <dgm:pt modelId="{DDAFB2A2-9827-40AC-8CAA-42C692A837BF}" type="parTrans" cxnId="{50447A8D-FD49-4658-8D1C-0318AB06097D}">
      <dgm:prSet/>
      <dgm:spPr/>
      <dgm:t>
        <a:bodyPr/>
        <a:lstStyle/>
        <a:p>
          <a:endParaRPr lang="en-GB"/>
        </a:p>
      </dgm:t>
    </dgm:pt>
    <dgm:pt modelId="{31948113-9AAF-41BB-9663-23CD7B8623D0}" type="sibTrans" cxnId="{50447A8D-FD49-4658-8D1C-0318AB06097D}">
      <dgm:prSet/>
      <dgm:spPr/>
      <dgm:t>
        <a:bodyPr/>
        <a:lstStyle/>
        <a:p>
          <a:endParaRPr lang="en-GB"/>
        </a:p>
      </dgm:t>
    </dgm:pt>
    <dgm:pt modelId="{B8FDF589-A8D3-4F40-830E-BB2287688896}" type="pres">
      <dgm:prSet presAssocID="{9E45CE85-A1C9-44D5-A6FC-A31FF453C7C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CB9E246-56F3-4D32-AA69-D49EDFBE465C}" type="pres">
      <dgm:prSet presAssocID="{9E45CE85-A1C9-44D5-A6FC-A31FF453C7C5}" presName="Name1" presStyleCnt="0"/>
      <dgm:spPr/>
    </dgm:pt>
    <dgm:pt modelId="{153B233C-9128-450A-9260-1D9B1D2771AC}" type="pres">
      <dgm:prSet presAssocID="{9E45CE85-A1C9-44D5-A6FC-A31FF453C7C5}" presName="cycle" presStyleCnt="0"/>
      <dgm:spPr/>
    </dgm:pt>
    <dgm:pt modelId="{FE668064-B61B-42C3-B3E7-BDDDBF5A88B9}" type="pres">
      <dgm:prSet presAssocID="{9E45CE85-A1C9-44D5-A6FC-A31FF453C7C5}" presName="srcNode" presStyleLbl="node1" presStyleIdx="0" presStyleCnt="3"/>
      <dgm:spPr/>
    </dgm:pt>
    <dgm:pt modelId="{A8EF754D-5892-4989-BD6F-7386878ED393}" type="pres">
      <dgm:prSet presAssocID="{9E45CE85-A1C9-44D5-A6FC-A31FF453C7C5}" presName="conn" presStyleLbl="parChTrans1D2" presStyleIdx="0" presStyleCnt="1"/>
      <dgm:spPr/>
      <dgm:t>
        <a:bodyPr/>
        <a:lstStyle/>
        <a:p>
          <a:endParaRPr lang="en-US"/>
        </a:p>
      </dgm:t>
    </dgm:pt>
    <dgm:pt modelId="{82C4DA79-6792-4C58-A1FE-3375E69F6349}" type="pres">
      <dgm:prSet presAssocID="{9E45CE85-A1C9-44D5-A6FC-A31FF453C7C5}" presName="extraNode" presStyleLbl="node1" presStyleIdx="0" presStyleCnt="3"/>
      <dgm:spPr/>
    </dgm:pt>
    <dgm:pt modelId="{7607F483-4EAB-40BF-9187-22FD1A0DA7B7}" type="pres">
      <dgm:prSet presAssocID="{9E45CE85-A1C9-44D5-A6FC-A31FF453C7C5}" presName="dstNode" presStyleLbl="node1" presStyleIdx="0" presStyleCnt="3"/>
      <dgm:spPr/>
    </dgm:pt>
    <dgm:pt modelId="{2E4A3F38-D529-4058-8FD6-4D9B62832296}" type="pres">
      <dgm:prSet presAssocID="{54775686-2367-4D45-B091-4C5E77C5F8E0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29E46E-9BBD-44AE-8F34-13D1D3B618C7}" type="pres">
      <dgm:prSet presAssocID="{54775686-2367-4D45-B091-4C5E77C5F8E0}" presName="accent_1" presStyleCnt="0"/>
      <dgm:spPr/>
    </dgm:pt>
    <dgm:pt modelId="{E364F038-299E-4FE4-B52C-510D5FEB184B}" type="pres">
      <dgm:prSet presAssocID="{54775686-2367-4D45-B091-4C5E77C5F8E0}" presName="accentRepeatNode" presStyleLbl="solidFgAcc1" presStyleIdx="0" presStyleCnt="3"/>
      <dgm:spPr/>
    </dgm:pt>
    <dgm:pt modelId="{840CE6C8-D656-46D5-9024-4DEAF68BC567}" type="pres">
      <dgm:prSet presAssocID="{D13E8005-7F7E-4D08-A56D-3201799DF2E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E291C4-D4EE-4D0A-9C05-E9AE23367702}" type="pres">
      <dgm:prSet presAssocID="{D13E8005-7F7E-4D08-A56D-3201799DF2E5}" presName="accent_2" presStyleCnt="0"/>
      <dgm:spPr/>
    </dgm:pt>
    <dgm:pt modelId="{B8BD3222-DDAC-43D3-80C2-555B3DF9F3ED}" type="pres">
      <dgm:prSet presAssocID="{D13E8005-7F7E-4D08-A56D-3201799DF2E5}" presName="accentRepeatNode" presStyleLbl="solidFgAcc1" presStyleIdx="1" presStyleCnt="3"/>
      <dgm:spPr/>
    </dgm:pt>
    <dgm:pt modelId="{65B24D0D-FE70-431B-8555-64E0C56E116B}" type="pres">
      <dgm:prSet presAssocID="{E884E8EE-8858-4645-93DA-3B817DB2725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EEC434-E6EC-4657-8B45-EDFD5F9167D6}" type="pres">
      <dgm:prSet presAssocID="{E884E8EE-8858-4645-93DA-3B817DB27255}" presName="accent_3" presStyleCnt="0"/>
      <dgm:spPr/>
    </dgm:pt>
    <dgm:pt modelId="{07F92CEE-6568-489E-A7F0-4F017F391109}" type="pres">
      <dgm:prSet presAssocID="{E884E8EE-8858-4645-93DA-3B817DB27255}" presName="accentRepeatNode" presStyleLbl="solidFgAcc1" presStyleIdx="2" presStyleCnt="3"/>
      <dgm:spPr/>
    </dgm:pt>
  </dgm:ptLst>
  <dgm:cxnLst>
    <dgm:cxn modelId="{50447A8D-FD49-4658-8D1C-0318AB06097D}" srcId="{9E45CE85-A1C9-44D5-A6FC-A31FF453C7C5}" destId="{E884E8EE-8858-4645-93DA-3B817DB27255}" srcOrd="2" destOrd="0" parTransId="{DDAFB2A2-9827-40AC-8CAA-42C692A837BF}" sibTransId="{31948113-9AAF-41BB-9663-23CD7B8623D0}"/>
    <dgm:cxn modelId="{7908F53A-D042-4DAD-B2CF-5D6998686675}" type="presOf" srcId="{D13E8005-7F7E-4D08-A56D-3201799DF2E5}" destId="{840CE6C8-D656-46D5-9024-4DEAF68BC567}" srcOrd="0" destOrd="0" presId="urn:microsoft.com/office/officeart/2008/layout/VerticalCurvedList"/>
    <dgm:cxn modelId="{E2C9C9D3-68DE-4B7D-BC0B-D1C5E07771E7}" srcId="{9E45CE85-A1C9-44D5-A6FC-A31FF453C7C5}" destId="{54775686-2367-4D45-B091-4C5E77C5F8E0}" srcOrd="0" destOrd="0" parTransId="{33F8EBE6-D0F8-4280-AFF4-A787A92B22C9}" sibTransId="{4FDB9FAE-5577-4319-802B-A2DB6B1E17C7}"/>
    <dgm:cxn modelId="{52CD06A0-CA67-4E84-A40D-70E1225B2208}" type="presOf" srcId="{9E45CE85-A1C9-44D5-A6FC-A31FF453C7C5}" destId="{B8FDF589-A8D3-4F40-830E-BB2287688896}" srcOrd="0" destOrd="0" presId="urn:microsoft.com/office/officeart/2008/layout/VerticalCurvedList"/>
    <dgm:cxn modelId="{6E642A92-8D90-4B75-BBA0-403C91B62366}" type="presOf" srcId="{E884E8EE-8858-4645-93DA-3B817DB27255}" destId="{65B24D0D-FE70-431B-8555-64E0C56E116B}" srcOrd="0" destOrd="0" presId="urn:microsoft.com/office/officeart/2008/layout/VerticalCurvedList"/>
    <dgm:cxn modelId="{18F2C5EA-1AF1-4AA0-9DDC-91D779FBD0B5}" type="presOf" srcId="{4FDB9FAE-5577-4319-802B-A2DB6B1E17C7}" destId="{A8EF754D-5892-4989-BD6F-7386878ED393}" srcOrd="0" destOrd="0" presId="urn:microsoft.com/office/officeart/2008/layout/VerticalCurvedList"/>
    <dgm:cxn modelId="{155A3F26-26FC-4762-96DE-F01AF54EF421}" srcId="{9E45CE85-A1C9-44D5-A6FC-A31FF453C7C5}" destId="{D13E8005-7F7E-4D08-A56D-3201799DF2E5}" srcOrd="1" destOrd="0" parTransId="{B5F10609-024B-4D9E-A637-DEB6B5BE4D72}" sibTransId="{A2531BFD-EC90-4923-B6F7-96389E68632A}"/>
    <dgm:cxn modelId="{AE733091-EF80-410F-AE6F-C1CC3F7B375A}" type="presOf" srcId="{54775686-2367-4D45-B091-4C5E77C5F8E0}" destId="{2E4A3F38-D529-4058-8FD6-4D9B62832296}" srcOrd="0" destOrd="0" presId="urn:microsoft.com/office/officeart/2008/layout/VerticalCurvedList"/>
    <dgm:cxn modelId="{7AB7C012-B3E5-48C1-973C-714B409DB899}" type="presParOf" srcId="{B8FDF589-A8D3-4F40-830E-BB2287688896}" destId="{FCB9E246-56F3-4D32-AA69-D49EDFBE465C}" srcOrd="0" destOrd="0" presId="urn:microsoft.com/office/officeart/2008/layout/VerticalCurvedList"/>
    <dgm:cxn modelId="{86F6A266-8B4E-4CB3-8808-C82B39FE3AEF}" type="presParOf" srcId="{FCB9E246-56F3-4D32-AA69-D49EDFBE465C}" destId="{153B233C-9128-450A-9260-1D9B1D2771AC}" srcOrd="0" destOrd="0" presId="urn:microsoft.com/office/officeart/2008/layout/VerticalCurvedList"/>
    <dgm:cxn modelId="{337EF08D-0DFA-4520-9FAD-3063ADEB8105}" type="presParOf" srcId="{153B233C-9128-450A-9260-1D9B1D2771AC}" destId="{FE668064-B61B-42C3-B3E7-BDDDBF5A88B9}" srcOrd="0" destOrd="0" presId="urn:microsoft.com/office/officeart/2008/layout/VerticalCurvedList"/>
    <dgm:cxn modelId="{1EEA6647-3A0F-441D-8283-9C2174DAA2EA}" type="presParOf" srcId="{153B233C-9128-450A-9260-1D9B1D2771AC}" destId="{A8EF754D-5892-4989-BD6F-7386878ED393}" srcOrd="1" destOrd="0" presId="urn:microsoft.com/office/officeart/2008/layout/VerticalCurvedList"/>
    <dgm:cxn modelId="{FEE5675E-38F2-46B6-894A-49F0EAD3980F}" type="presParOf" srcId="{153B233C-9128-450A-9260-1D9B1D2771AC}" destId="{82C4DA79-6792-4C58-A1FE-3375E69F6349}" srcOrd="2" destOrd="0" presId="urn:microsoft.com/office/officeart/2008/layout/VerticalCurvedList"/>
    <dgm:cxn modelId="{7E26708D-5783-457E-AD5A-6E5CECF309A7}" type="presParOf" srcId="{153B233C-9128-450A-9260-1D9B1D2771AC}" destId="{7607F483-4EAB-40BF-9187-22FD1A0DA7B7}" srcOrd="3" destOrd="0" presId="urn:microsoft.com/office/officeart/2008/layout/VerticalCurvedList"/>
    <dgm:cxn modelId="{94FF8362-76D4-4DD1-BA66-6CA3D5FFC506}" type="presParOf" srcId="{FCB9E246-56F3-4D32-AA69-D49EDFBE465C}" destId="{2E4A3F38-D529-4058-8FD6-4D9B62832296}" srcOrd="1" destOrd="0" presId="urn:microsoft.com/office/officeart/2008/layout/VerticalCurvedList"/>
    <dgm:cxn modelId="{F274D256-8C28-4318-8F67-54805657415F}" type="presParOf" srcId="{FCB9E246-56F3-4D32-AA69-D49EDFBE465C}" destId="{C629E46E-9BBD-44AE-8F34-13D1D3B618C7}" srcOrd="2" destOrd="0" presId="urn:microsoft.com/office/officeart/2008/layout/VerticalCurvedList"/>
    <dgm:cxn modelId="{5F5182B9-CDCC-40E2-ADC4-DE1417F850A4}" type="presParOf" srcId="{C629E46E-9BBD-44AE-8F34-13D1D3B618C7}" destId="{E364F038-299E-4FE4-B52C-510D5FEB184B}" srcOrd="0" destOrd="0" presId="urn:microsoft.com/office/officeart/2008/layout/VerticalCurvedList"/>
    <dgm:cxn modelId="{4D957408-A894-4BE2-98FB-054F0310E837}" type="presParOf" srcId="{FCB9E246-56F3-4D32-AA69-D49EDFBE465C}" destId="{840CE6C8-D656-46D5-9024-4DEAF68BC567}" srcOrd="3" destOrd="0" presId="urn:microsoft.com/office/officeart/2008/layout/VerticalCurvedList"/>
    <dgm:cxn modelId="{6B69EB33-2664-487B-B391-A75CCFA4FF98}" type="presParOf" srcId="{FCB9E246-56F3-4D32-AA69-D49EDFBE465C}" destId="{10E291C4-D4EE-4D0A-9C05-E9AE23367702}" srcOrd="4" destOrd="0" presId="urn:microsoft.com/office/officeart/2008/layout/VerticalCurvedList"/>
    <dgm:cxn modelId="{953043A9-B49E-49B5-B207-0D2F44696837}" type="presParOf" srcId="{10E291C4-D4EE-4D0A-9C05-E9AE23367702}" destId="{B8BD3222-DDAC-43D3-80C2-555B3DF9F3ED}" srcOrd="0" destOrd="0" presId="urn:microsoft.com/office/officeart/2008/layout/VerticalCurvedList"/>
    <dgm:cxn modelId="{E5E8A3D8-ADE1-4A58-BBBC-058A6AD18677}" type="presParOf" srcId="{FCB9E246-56F3-4D32-AA69-D49EDFBE465C}" destId="{65B24D0D-FE70-431B-8555-64E0C56E116B}" srcOrd="5" destOrd="0" presId="urn:microsoft.com/office/officeart/2008/layout/VerticalCurvedList"/>
    <dgm:cxn modelId="{CD639807-858D-4BBC-B736-78240417DB0D}" type="presParOf" srcId="{FCB9E246-56F3-4D32-AA69-D49EDFBE465C}" destId="{CDEEC434-E6EC-4657-8B45-EDFD5F9167D6}" srcOrd="6" destOrd="0" presId="urn:microsoft.com/office/officeart/2008/layout/VerticalCurvedList"/>
    <dgm:cxn modelId="{FF71EFA0-8BF9-4642-97FB-EAD484F4A103}" type="presParOf" srcId="{CDEEC434-E6EC-4657-8B45-EDFD5F9167D6}" destId="{07F92CEE-6568-489E-A7F0-4F017F39110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A74302-F219-4A8C-9618-29C6744C6CA7}" type="doc">
      <dgm:prSet loTypeId="urn:microsoft.com/office/officeart/2005/8/layout/vList3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1336F9-9C63-4C18-89B5-F684925808B7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pPr rtl="0"/>
          <a:r>
            <a:rPr lang="ka-GE" b="1" i="0" dirty="0" smtClean="0"/>
            <a:t>დაბადების რეგისტრის;</a:t>
          </a:r>
          <a:br>
            <a:rPr lang="ka-GE" b="1" i="0" dirty="0" smtClean="0"/>
          </a:br>
          <a:r>
            <a:rPr lang="ka-GE" b="1" i="0" dirty="0" smtClean="0"/>
            <a:t/>
          </a:r>
          <a:br>
            <a:rPr lang="ka-GE" b="1" i="0" dirty="0" smtClean="0"/>
          </a:br>
          <a:r>
            <a:rPr lang="ka-GE" b="1" i="0" dirty="0" smtClean="0"/>
            <a:t>ელექტრონული შეტყობინების გარდაცვალების რეგისტრის;</a:t>
          </a:r>
          <a:br>
            <a:rPr lang="ka-GE" b="1" i="0" dirty="0" smtClean="0"/>
          </a:br>
          <a:r>
            <a:rPr lang="ka-GE" b="1" i="0" dirty="0" smtClean="0"/>
            <a:t/>
          </a:r>
          <a:br>
            <a:rPr lang="ka-GE" b="1" i="0" dirty="0" smtClean="0"/>
          </a:br>
          <a:r>
            <a:rPr lang="ka-GE" b="1" i="0" dirty="0" smtClean="0"/>
            <a:t>საყოველთაო ჯანმრთელობის დაცვის სახელმწიფო პროგრამის  შეტყობინების ბაზის</a:t>
          </a:r>
          <a:br>
            <a:rPr lang="ka-GE" b="1" i="0" dirty="0" smtClean="0"/>
          </a:br>
          <a:r>
            <a:rPr lang="ka-GE" b="1" i="0" dirty="0" smtClean="0"/>
            <a:t/>
          </a:r>
          <a:br>
            <a:rPr lang="ka-GE" b="1" i="0" dirty="0" smtClean="0"/>
          </a:br>
          <a:r>
            <a:rPr lang="ka-GE" b="1" i="0" dirty="0" smtClean="0"/>
            <a:t>საქსტატის სტატისტიკურ მონაცემთა ბაზის</a:t>
          </a:r>
          <a:br>
            <a:rPr lang="ka-GE" b="1" i="0" dirty="0" smtClean="0"/>
          </a:br>
          <a:r>
            <a:rPr lang="ka-GE" b="1" i="0" dirty="0" smtClean="0"/>
            <a:t/>
          </a:r>
          <a:br>
            <a:rPr lang="ka-GE" b="1" i="0" dirty="0" smtClean="0"/>
          </a:br>
          <a:r>
            <a:rPr lang="ka-GE" b="1" i="0" dirty="0" smtClean="0"/>
            <a:t>იუსტიციის სამინისტროს დაბადება-გარდაცვალების ბაზის</a:t>
          </a:r>
          <a:br>
            <a:rPr lang="ka-GE" b="1" i="0" dirty="0" smtClean="0"/>
          </a:br>
          <a:r>
            <a:rPr lang="ka-GE" b="1" i="0" dirty="0" smtClean="0"/>
            <a:t/>
          </a:r>
          <a:br>
            <a:rPr lang="ka-GE" b="1" i="0" dirty="0" smtClean="0"/>
          </a:br>
          <a:r>
            <a:rPr lang="ka-GE" b="1" i="0" dirty="0" smtClean="0"/>
            <a:t>დაწესებულებების მიერ მოწოდებული ინფორმაციის  შეჯერების  საფუძველზე</a:t>
          </a:r>
          <a:endParaRPr lang="en-US" dirty="0"/>
        </a:p>
      </dgm:t>
    </dgm:pt>
    <dgm:pt modelId="{1533C369-BCD5-48FF-BAD7-67E75DE1C5AC}" type="parTrans" cxnId="{72348C9C-1E4E-4B80-B946-001AC94B084F}">
      <dgm:prSet/>
      <dgm:spPr/>
      <dgm:t>
        <a:bodyPr/>
        <a:lstStyle/>
        <a:p>
          <a:endParaRPr lang="en-US">
            <a:solidFill>
              <a:schemeClr val="accent1">
                <a:tint val="50000"/>
                <a:hueOff val="0"/>
                <a:satOff val="0"/>
                <a:lumOff val="0"/>
              </a:schemeClr>
            </a:solidFill>
          </a:endParaRPr>
        </a:p>
      </dgm:t>
    </dgm:pt>
    <dgm:pt modelId="{8A43D57A-38E4-4840-9ACF-181CD026D8C4}" type="sibTrans" cxnId="{72348C9C-1E4E-4B80-B946-001AC94B084F}">
      <dgm:prSet/>
      <dgm:spPr/>
      <dgm:t>
        <a:bodyPr/>
        <a:lstStyle/>
        <a:p>
          <a:endParaRPr lang="en-US">
            <a:solidFill>
              <a:schemeClr val="accent1">
                <a:tint val="50000"/>
                <a:hueOff val="0"/>
                <a:satOff val="0"/>
                <a:lumOff val="0"/>
              </a:schemeClr>
            </a:solidFill>
          </a:endParaRPr>
        </a:p>
      </dgm:t>
    </dgm:pt>
    <dgm:pt modelId="{16A26768-20E2-4B71-B167-1ACFD8FD9196}" type="pres">
      <dgm:prSet presAssocID="{61A74302-F219-4A8C-9618-29C6744C6CA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8ACC4B-EE57-49AD-AE47-22D355B56DC0}" type="pres">
      <dgm:prSet presAssocID="{B51336F9-9C63-4C18-89B5-F684925808B7}" presName="composite" presStyleCnt="0"/>
      <dgm:spPr/>
    </dgm:pt>
    <dgm:pt modelId="{0396AD7C-2A1B-4BFB-BF7C-427E47323A9A}" type="pres">
      <dgm:prSet presAssocID="{B51336F9-9C63-4C18-89B5-F684925808B7}" presName="imgShp" presStyleLbl="fgImgPlace1" presStyleIdx="0" presStyleCnt="1" custScaleX="169921" custScaleY="51277" custLinFactNeighborX="-3745" custLinFactNeighborY="37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70D4CD7-46CE-4F64-926A-7ABE949D0A8D}" type="pres">
      <dgm:prSet presAssocID="{B51336F9-9C63-4C18-89B5-F684925808B7}" presName="txShp" presStyleLbl="node1" presStyleIdx="0" presStyleCnt="1" custScaleX="110415" custScaleY="148666" custLinFactNeighborX="6306" custLinFactNeighborY="-11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348C9C-1E4E-4B80-B946-001AC94B084F}" srcId="{61A74302-F219-4A8C-9618-29C6744C6CA7}" destId="{B51336F9-9C63-4C18-89B5-F684925808B7}" srcOrd="0" destOrd="0" parTransId="{1533C369-BCD5-48FF-BAD7-67E75DE1C5AC}" sibTransId="{8A43D57A-38E4-4840-9ACF-181CD026D8C4}"/>
    <dgm:cxn modelId="{FD3494B6-1305-4064-99EC-FE5864354AB7}" type="presOf" srcId="{B51336F9-9C63-4C18-89B5-F684925808B7}" destId="{B70D4CD7-46CE-4F64-926A-7ABE949D0A8D}" srcOrd="0" destOrd="0" presId="urn:microsoft.com/office/officeart/2005/8/layout/vList3#1"/>
    <dgm:cxn modelId="{38CBD93D-B531-498D-B5DA-9B32227508E2}" type="presOf" srcId="{61A74302-F219-4A8C-9618-29C6744C6CA7}" destId="{16A26768-20E2-4B71-B167-1ACFD8FD9196}" srcOrd="0" destOrd="0" presId="urn:microsoft.com/office/officeart/2005/8/layout/vList3#1"/>
    <dgm:cxn modelId="{4920ECF9-5DD8-4BF1-B8A9-112FC696FC19}" type="presParOf" srcId="{16A26768-20E2-4B71-B167-1ACFD8FD9196}" destId="{EF8ACC4B-EE57-49AD-AE47-22D355B56DC0}" srcOrd="0" destOrd="0" presId="urn:microsoft.com/office/officeart/2005/8/layout/vList3#1"/>
    <dgm:cxn modelId="{C50C9017-1C2F-4A27-8644-0EB4256C4D10}" type="presParOf" srcId="{EF8ACC4B-EE57-49AD-AE47-22D355B56DC0}" destId="{0396AD7C-2A1B-4BFB-BF7C-427E47323A9A}" srcOrd="0" destOrd="0" presId="urn:microsoft.com/office/officeart/2005/8/layout/vList3#1"/>
    <dgm:cxn modelId="{8C9DE9DE-C153-4153-AF68-D8C32A340710}" type="presParOf" srcId="{EF8ACC4B-EE57-49AD-AE47-22D355B56DC0}" destId="{B70D4CD7-46CE-4F64-926A-7ABE949D0A8D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8059A-0E34-48A5-B741-C4B527BF06AC}">
      <dsp:nvSpPr>
        <dsp:cNvPr id="0" name=""/>
        <dsp:cNvSpPr/>
      </dsp:nvSpPr>
      <dsp:spPr>
        <a:xfrm rot="5400000">
          <a:off x="-136488" y="146182"/>
          <a:ext cx="909921" cy="63694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-5400000">
        <a:off x="1" y="328167"/>
        <a:ext cx="636945" cy="272976"/>
      </dsp:txXfrm>
    </dsp:sp>
    <dsp:sp modelId="{FBD6A499-F21C-4DEC-A49E-0845FC458627}">
      <dsp:nvSpPr>
        <dsp:cNvPr id="0" name=""/>
        <dsp:cNvSpPr/>
      </dsp:nvSpPr>
      <dsp:spPr>
        <a:xfrm rot="5400000">
          <a:off x="4341360" y="-3688309"/>
          <a:ext cx="591449" cy="8000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პერინატალური რეგიონალიზაციის პროგრამის ფარგლებში 106 დაწესებულებიდან დღეს ფუნქციონირებს </a:t>
          </a:r>
          <a:r>
            <a:rPr lang="en-US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78</a:t>
          </a:r>
          <a:r>
            <a:rPr lang="ka-GE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დაწესებულება; </a:t>
          </a:r>
          <a:endParaRPr lang="en-US" sz="1600" b="1" kern="1200" dirty="0">
            <a:solidFill>
              <a:srgbClr val="14443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636946" y="44977"/>
        <a:ext cx="7971406" cy="533705"/>
      </dsp:txXfrm>
    </dsp:sp>
    <dsp:sp modelId="{7732A5C4-6B0B-42F5-AA13-DB187D5146AF}">
      <dsp:nvSpPr>
        <dsp:cNvPr id="0" name=""/>
        <dsp:cNvSpPr/>
      </dsp:nvSpPr>
      <dsp:spPr>
        <a:xfrm rot="5400000">
          <a:off x="-136488" y="1060081"/>
          <a:ext cx="909921" cy="636945"/>
        </a:xfrm>
        <a:prstGeom prst="chevron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-5400000">
        <a:off x="1" y="1242066"/>
        <a:ext cx="636945" cy="272976"/>
      </dsp:txXfrm>
    </dsp:sp>
    <dsp:sp modelId="{C2879FF1-1979-45D6-96BB-3FDAD7C33831}">
      <dsp:nvSpPr>
        <dsp:cNvPr id="0" name=""/>
        <dsp:cNvSpPr/>
      </dsp:nvSpPr>
      <dsp:spPr>
        <a:xfrm rot="5400000">
          <a:off x="4245403" y="-2780822"/>
          <a:ext cx="783362" cy="8000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მიმდინარეობს პროგრამის ყოველ კვარტალური ანალიზი, რის საფუძველზეც მუდმივად ხდება ნორმატიული ბაზის დახვეწა და </a:t>
          </a:r>
          <a:r>
            <a:rPr lang="ka-GE" sz="1600" b="1" kern="1200" dirty="0" smtClean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დამატებითი </a:t>
          </a:r>
          <a:r>
            <a:rPr lang="ka-GE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რეგულაციების შემუშვება;</a:t>
          </a:r>
          <a:endParaRPr lang="en-US" sz="1600" b="1" kern="1200" dirty="0">
            <a:solidFill>
              <a:srgbClr val="14443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636946" y="865876"/>
        <a:ext cx="7962037" cy="706880"/>
      </dsp:txXfrm>
    </dsp:sp>
    <dsp:sp modelId="{DABA6030-244E-422F-B912-3BEC463A028A}">
      <dsp:nvSpPr>
        <dsp:cNvPr id="0" name=""/>
        <dsp:cNvSpPr/>
      </dsp:nvSpPr>
      <dsp:spPr>
        <a:xfrm rot="5400000">
          <a:off x="-136488" y="1976371"/>
          <a:ext cx="909921" cy="636945"/>
        </a:xfrm>
        <a:prstGeom prst="chevron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-5400000">
        <a:off x="1" y="2158356"/>
        <a:ext cx="636945" cy="272976"/>
      </dsp:txXfrm>
    </dsp:sp>
    <dsp:sp modelId="{DF8DEEC9-D3B2-43B7-A745-135E8AB5D590}">
      <dsp:nvSpPr>
        <dsp:cNvPr id="0" name=""/>
        <dsp:cNvSpPr/>
      </dsp:nvSpPr>
      <dsp:spPr>
        <a:xfrm rot="5400000">
          <a:off x="4275892" y="-1784005"/>
          <a:ext cx="788147" cy="79215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b="1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ქვეყნის სამ დიდ ქალაქში ხდება სელექტიური კონტრაქტირება</a:t>
          </a:r>
          <a:r>
            <a:rPr lang="en-US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ka-GE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საფუძველია მშობიარობათა რაოდებობა (</a:t>
          </a:r>
          <a:r>
            <a:rPr lang="en-US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2019 </a:t>
          </a:r>
          <a:r>
            <a:rPr lang="ka-GE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წლიდან საანგარიშო წლის განმავლობაში 750&lt; </a:t>
          </a:r>
          <a:r>
            <a:rPr lang="ka-GE" sz="1600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600" kern="1200" dirty="0">
            <a:solidFill>
              <a:srgbClr val="14443B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100" kern="1200" dirty="0"/>
            <a:t/>
          </a:r>
          <a:br>
            <a:rPr lang="ka-GE" sz="1100" kern="1200" dirty="0"/>
          </a:br>
          <a:r>
            <a:rPr lang="ka-GE" sz="1100" kern="1200" dirty="0"/>
            <a:t/>
          </a:r>
          <a:br>
            <a:rPr lang="ka-GE" sz="1100" kern="1200" dirty="0"/>
          </a:br>
          <a:endParaRPr lang="en-US" sz="1100" kern="1200" dirty="0"/>
        </a:p>
      </dsp:txBody>
      <dsp:txXfrm rot="-5400000">
        <a:off x="709188" y="1821173"/>
        <a:ext cx="7883082" cy="711199"/>
      </dsp:txXfrm>
    </dsp:sp>
    <dsp:sp modelId="{61E55DB9-8CEC-4BC0-AD26-64C0F105913E}">
      <dsp:nvSpPr>
        <dsp:cNvPr id="0" name=""/>
        <dsp:cNvSpPr/>
      </dsp:nvSpPr>
      <dsp:spPr>
        <a:xfrm rot="5400000">
          <a:off x="-136488" y="2794313"/>
          <a:ext cx="909921" cy="636945"/>
        </a:xfrm>
        <a:prstGeom prst="chevron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-5400000">
        <a:off x="1" y="2976298"/>
        <a:ext cx="636945" cy="272976"/>
      </dsp:txXfrm>
    </dsp:sp>
    <dsp:sp modelId="{2F7CFFF6-8BEF-4923-BC4B-27A1B27DBF2D}">
      <dsp:nvSpPr>
        <dsp:cNvPr id="0" name=""/>
        <dsp:cNvSpPr/>
      </dsp:nvSpPr>
      <dsp:spPr>
        <a:xfrm rot="5400000">
          <a:off x="4341360" y="-1046589"/>
          <a:ext cx="591449" cy="8000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600" b="1" kern="1200" dirty="0">
              <a:solidFill>
                <a:srgbClr val="14443B"/>
              </a:solidFill>
            </a:rPr>
            <a:t>სელექტიური კონტრაქტირების დაწყებიდან სახელმწიფო პროგრამის სერვისის მიმწოდებლის სტატუსი </a:t>
          </a:r>
          <a:r>
            <a:rPr lang="ka-GE" sz="1600" b="1" kern="1200" dirty="0" smtClean="0">
              <a:solidFill>
                <a:srgbClr val="14443B"/>
              </a:solidFill>
            </a:rPr>
            <a:t>შეუწყდა </a:t>
          </a:r>
          <a:r>
            <a:rPr lang="ka-GE" sz="1600" b="1" kern="1200" dirty="0">
              <a:solidFill>
                <a:srgbClr val="14443B"/>
              </a:solidFill>
            </a:rPr>
            <a:t>12 დაწესებულებას</a:t>
          </a:r>
          <a:endParaRPr lang="en-US" sz="1600" b="1" kern="1200" dirty="0">
            <a:solidFill>
              <a:srgbClr val="14443B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800" kern="1200" dirty="0"/>
            <a:t/>
          </a:r>
          <a:br>
            <a:rPr lang="ka-GE" sz="1800" kern="1200" dirty="0"/>
          </a:br>
          <a:r>
            <a:rPr lang="ka-GE" sz="1800" kern="1200" dirty="0"/>
            <a:t/>
          </a:r>
          <a:br>
            <a:rPr lang="ka-GE" sz="1800" kern="1200" dirty="0"/>
          </a:br>
          <a:endParaRPr lang="en-US" sz="1800" kern="1200" dirty="0"/>
        </a:p>
      </dsp:txBody>
      <dsp:txXfrm rot="-5400000">
        <a:off x="636946" y="2686697"/>
        <a:ext cx="7971406" cy="533705"/>
      </dsp:txXfrm>
    </dsp:sp>
    <dsp:sp modelId="{0A8BEA5C-C789-4117-8AFD-B10BAED773C7}">
      <dsp:nvSpPr>
        <dsp:cNvPr id="0" name=""/>
        <dsp:cNvSpPr/>
      </dsp:nvSpPr>
      <dsp:spPr>
        <a:xfrm rot="5400000">
          <a:off x="-136488" y="3698195"/>
          <a:ext cx="909921" cy="636945"/>
        </a:xfrm>
        <a:prstGeom prst="chevron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-5400000">
        <a:off x="1" y="3880180"/>
        <a:ext cx="636945" cy="272976"/>
      </dsp:txXfrm>
    </dsp:sp>
    <dsp:sp modelId="{6550D241-9B94-4494-BC8F-BAF7ED43634A}">
      <dsp:nvSpPr>
        <dsp:cNvPr id="0" name=""/>
        <dsp:cNvSpPr/>
      </dsp:nvSpPr>
      <dsp:spPr>
        <a:xfrm rot="5400000">
          <a:off x="4279620" y="-107706"/>
          <a:ext cx="763330" cy="79518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600" b="1" kern="1200" dirty="0">
              <a:solidFill>
                <a:srgbClr val="14443B"/>
              </a:solidFill>
            </a:rPr>
            <a:t>მუშაობს  პერინატალური აუდიტის ჯგუფი, სამედიცინო მომსახურების </a:t>
          </a:r>
          <a:r>
            <a:rPr lang="ka-GE" sz="1600" b="1" kern="1200" dirty="0" smtClean="0">
              <a:solidFill>
                <a:srgbClr val="14443B"/>
              </a:solidFill>
            </a:rPr>
            <a:t>ხარისხზე </a:t>
          </a:r>
          <a:r>
            <a:rPr lang="ka-GE" sz="1600" b="1" kern="1200" dirty="0">
              <a:solidFill>
                <a:srgbClr val="14443B"/>
              </a:solidFill>
            </a:rPr>
            <a:t>მეთვალყურეობის მიზნით</a:t>
          </a:r>
          <a:r>
            <a:rPr lang="ka-GE" sz="1600" kern="1200" dirty="0">
              <a:solidFill>
                <a:srgbClr val="14443B"/>
              </a:solidFill>
            </a:rPr>
            <a:t>;</a:t>
          </a:r>
          <a:endParaRPr lang="en-US" sz="1600" kern="1200" dirty="0">
            <a:solidFill>
              <a:srgbClr val="14443B"/>
            </a:solidFill>
          </a:endParaRPr>
        </a:p>
      </dsp:txBody>
      <dsp:txXfrm rot="-5400000">
        <a:off x="685347" y="3523830"/>
        <a:ext cx="7914614" cy="688804"/>
      </dsp:txXfrm>
    </dsp:sp>
    <dsp:sp modelId="{9FB8CC2E-8298-4565-95D2-7B24295C8A0D}">
      <dsp:nvSpPr>
        <dsp:cNvPr id="0" name=""/>
        <dsp:cNvSpPr/>
      </dsp:nvSpPr>
      <dsp:spPr>
        <a:xfrm rot="5400000">
          <a:off x="-136488" y="4516137"/>
          <a:ext cx="909921" cy="636945"/>
        </a:xfrm>
        <a:prstGeom prst="chevron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-5400000">
        <a:off x="1" y="4698122"/>
        <a:ext cx="636945" cy="272976"/>
      </dsp:txXfrm>
    </dsp:sp>
    <dsp:sp modelId="{A5FB70A2-FF42-4DB9-B80F-E461E6F58E7D}">
      <dsp:nvSpPr>
        <dsp:cNvPr id="0" name=""/>
        <dsp:cNvSpPr/>
      </dsp:nvSpPr>
      <dsp:spPr>
        <a:xfrm rot="5400000">
          <a:off x="4341360" y="675234"/>
          <a:ext cx="591449" cy="8000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600" b="1" kern="1200" dirty="0">
              <a:solidFill>
                <a:srgbClr val="14443B"/>
              </a:solidFill>
            </a:rPr>
            <a:t>მომზადდა ანტენატალური სერვისის მიმწოდებელთა სტრატიფიცირების ინსტრუმენტი.</a:t>
          </a:r>
          <a:endParaRPr lang="en-US" sz="1600" b="1" kern="1200" dirty="0">
            <a:solidFill>
              <a:srgbClr val="14443B"/>
            </a:solidFill>
          </a:endParaRPr>
        </a:p>
      </dsp:txBody>
      <dsp:txXfrm rot="-5400000">
        <a:off x="636946" y="4408520"/>
        <a:ext cx="7971406" cy="5337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52676-7F09-4FE8-B8AA-D49DBBED6EC7}">
      <dsp:nvSpPr>
        <dsp:cNvPr id="0" name=""/>
        <dsp:cNvSpPr/>
      </dsp:nvSpPr>
      <dsp:spPr>
        <a:xfrm>
          <a:off x="0" y="0"/>
          <a:ext cx="4876800" cy="8940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III</a:t>
          </a:r>
          <a:r>
            <a:rPr lang="ka-GE" sz="2400" b="1" kern="1200" dirty="0"/>
            <a:t> დონე</a:t>
          </a:r>
          <a:r>
            <a:rPr lang="en-US" sz="2400" b="1" kern="1200" dirty="0"/>
            <a:t>  -</a:t>
          </a:r>
          <a:r>
            <a:rPr lang="ka-GE" sz="2400" b="1" kern="1200" dirty="0"/>
            <a:t> 7</a:t>
          </a:r>
          <a:r>
            <a:rPr lang="en-US" sz="2400" b="1" kern="1200" dirty="0"/>
            <a:t> </a:t>
          </a:r>
          <a:r>
            <a:rPr lang="ka-GE" sz="1800" b="1" kern="1200" dirty="0"/>
            <a:t>დაწესებულება</a:t>
          </a:r>
          <a:r>
            <a:rPr lang="en-US" sz="2400" b="1" kern="1200" dirty="0"/>
            <a:t>  </a:t>
          </a:r>
        </a:p>
      </dsp:txBody>
      <dsp:txXfrm>
        <a:off x="26187" y="26187"/>
        <a:ext cx="3836467" cy="841706"/>
      </dsp:txXfrm>
    </dsp:sp>
    <dsp:sp modelId="{82FF49CA-F061-4DA1-9D47-20861655C770}">
      <dsp:nvSpPr>
        <dsp:cNvPr id="0" name=""/>
        <dsp:cNvSpPr/>
      </dsp:nvSpPr>
      <dsp:spPr>
        <a:xfrm>
          <a:off x="408432" y="1056640"/>
          <a:ext cx="4876800" cy="894080"/>
        </a:xfrm>
        <a:prstGeom prst="roundRect">
          <a:avLst>
            <a:gd name="adj" fmla="val 1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II</a:t>
          </a:r>
          <a:r>
            <a:rPr lang="ka-GE" sz="2400" b="1" kern="1200" dirty="0"/>
            <a:t>/</a:t>
          </a:r>
          <a:r>
            <a:rPr lang="en-US" sz="2400" b="1" kern="1200" dirty="0"/>
            <a:t>III</a:t>
          </a:r>
          <a:r>
            <a:rPr lang="ka-GE" sz="2400" b="1" kern="1200" dirty="0"/>
            <a:t> დონე - 6 </a:t>
          </a:r>
          <a:r>
            <a:rPr lang="ka-GE" sz="1800" b="1" kern="1200" dirty="0"/>
            <a:t>დაწესებულება</a:t>
          </a:r>
          <a:r>
            <a:rPr lang="en-US" sz="2400" b="1" kern="1200" dirty="0"/>
            <a:t>  </a:t>
          </a:r>
        </a:p>
      </dsp:txBody>
      <dsp:txXfrm>
        <a:off x="434619" y="1082827"/>
        <a:ext cx="3834841" cy="841706"/>
      </dsp:txXfrm>
    </dsp:sp>
    <dsp:sp modelId="{0EE2CC10-6DC3-4239-B89F-78DEBC8AF79F}">
      <dsp:nvSpPr>
        <dsp:cNvPr id="0" name=""/>
        <dsp:cNvSpPr/>
      </dsp:nvSpPr>
      <dsp:spPr>
        <a:xfrm>
          <a:off x="810768" y="2113280"/>
          <a:ext cx="4876800" cy="894080"/>
        </a:xfrm>
        <a:prstGeom prst="roundRect">
          <a:avLst>
            <a:gd name="adj" fmla="val 10000"/>
          </a:avLst>
        </a:prstGeom>
        <a:solidFill>
          <a:srgbClr val="33AB9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II</a:t>
          </a:r>
          <a:r>
            <a:rPr lang="ka-GE" sz="2400" b="1" kern="1200" dirty="0"/>
            <a:t> დონე -</a:t>
          </a:r>
          <a:r>
            <a:rPr lang="en-US" sz="2400" b="1" kern="1200" dirty="0"/>
            <a:t> 40</a:t>
          </a:r>
          <a:r>
            <a:rPr lang="ka-GE" sz="2400" b="1" kern="1200" dirty="0"/>
            <a:t> </a:t>
          </a:r>
          <a:r>
            <a:rPr lang="ka-GE" sz="1800" b="1" kern="1200" dirty="0"/>
            <a:t>დაწესებულება</a:t>
          </a:r>
          <a:endParaRPr lang="en-US" sz="1800" b="1" kern="1200" dirty="0"/>
        </a:p>
      </dsp:txBody>
      <dsp:txXfrm>
        <a:off x="836955" y="2139467"/>
        <a:ext cx="3840937" cy="841706"/>
      </dsp:txXfrm>
    </dsp:sp>
    <dsp:sp modelId="{F3E0A5C6-1EF5-4014-8CE0-8F1BBC7834CD}">
      <dsp:nvSpPr>
        <dsp:cNvPr id="0" name=""/>
        <dsp:cNvSpPr/>
      </dsp:nvSpPr>
      <dsp:spPr>
        <a:xfrm>
          <a:off x="1219200" y="3169919"/>
          <a:ext cx="4876800" cy="894080"/>
        </a:xfrm>
        <a:prstGeom prst="roundRect">
          <a:avLst>
            <a:gd name="adj" fmla="val 10000"/>
          </a:avLst>
        </a:prstGeom>
        <a:solidFill>
          <a:srgbClr val="19574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I</a:t>
          </a:r>
          <a:r>
            <a:rPr lang="ka-GE" sz="2400" b="1" kern="1200" dirty="0"/>
            <a:t> დონე  - </a:t>
          </a:r>
          <a:r>
            <a:rPr lang="en-US" sz="2400" b="1" kern="1200" dirty="0"/>
            <a:t>25 </a:t>
          </a:r>
          <a:r>
            <a:rPr lang="ka-GE" sz="1600" b="1" kern="1200" dirty="0"/>
            <a:t>დაწესებულება</a:t>
          </a:r>
          <a:endParaRPr lang="en-US" sz="1600" b="1" kern="1200" dirty="0"/>
        </a:p>
      </dsp:txBody>
      <dsp:txXfrm>
        <a:off x="1245387" y="3196106"/>
        <a:ext cx="3834841" cy="841706"/>
      </dsp:txXfrm>
    </dsp:sp>
    <dsp:sp modelId="{28939CE7-B2E1-40D7-9CFF-950CA47ED1C7}">
      <dsp:nvSpPr>
        <dsp:cNvPr id="0" name=""/>
        <dsp:cNvSpPr/>
      </dsp:nvSpPr>
      <dsp:spPr>
        <a:xfrm>
          <a:off x="4295647" y="68478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4426406" y="684783"/>
        <a:ext cx="319634" cy="437317"/>
      </dsp:txXfrm>
    </dsp:sp>
    <dsp:sp modelId="{2B918633-6C84-489B-82F6-BDA779B3D142}">
      <dsp:nvSpPr>
        <dsp:cNvPr id="0" name=""/>
        <dsp:cNvSpPr/>
      </dsp:nvSpPr>
      <dsp:spPr>
        <a:xfrm>
          <a:off x="4704080" y="174142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4834839" y="1741423"/>
        <a:ext cx="319634" cy="437317"/>
      </dsp:txXfrm>
    </dsp:sp>
    <dsp:sp modelId="{C5415F76-CAE2-4227-934E-826F5BFE6D85}">
      <dsp:nvSpPr>
        <dsp:cNvPr id="0" name=""/>
        <dsp:cNvSpPr/>
      </dsp:nvSpPr>
      <dsp:spPr>
        <a:xfrm>
          <a:off x="5106415" y="2798064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5237174" y="2798064"/>
        <a:ext cx="319634" cy="4373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F754D-5892-4989-BD6F-7386878ED39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solidFill>
          <a:srgbClr val="06021C"/>
        </a:solidFill>
        <a:ln w="2540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4A3F38-D529-4058-8FD6-4D9B62832296}">
      <dsp:nvSpPr>
        <dsp:cNvPr id="0" name=""/>
        <dsp:cNvSpPr/>
      </dsp:nvSpPr>
      <dsp:spPr>
        <a:xfrm>
          <a:off x="564979" y="406400"/>
          <a:ext cx="8231475" cy="812800"/>
        </a:xfrm>
        <a:prstGeom prst="rect">
          <a:avLst/>
        </a:prstGeom>
        <a:solidFill>
          <a:srgbClr val="03AA9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3500" kern="1200" dirty="0"/>
            <a:t>მშობიარობა </a:t>
          </a:r>
          <a:r>
            <a:rPr lang="ka-GE" sz="3500" kern="1200" dirty="0" smtClean="0"/>
            <a:t>14.000.000ლარი</a:t>
          </a:r>
          <a:endParaRPr lang="en-GB" sz="3500" kern="1200" dirty="0"/>
        </a:p>
      </dsp:txBody>
      <dsp:txXfrm>
        <a:off x="564979" y="406400"/>
        <a:ext cx="8231475" cy="812800"/>
      </dsp:txXfrm>
    </dsp:sp>
    <dsp:sp modelId="{E364F038-299E-4FE4-B52C-510D5FEB184B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0CE6C8-D656-46D5-9024-4DEAF68BC567}">
      <dsp:nvSpPr>
        <dsp:cNvPr id="0" name=""/>
        <dsp:cNvSpPr/>
      </dsp:nvSpPr>
      <dsp:spPr>
        <a:xfrm>
          <a:off x="860432" y="1625599"/>
          <a:ext cx="7936022" cy="812800"/>
        </a:xfrm>
        <a:prstGeom prst="rect">
          <a:avLst/>
        </a:prstGeom>
        <a:solidFill>
          <a:srgbClr val="03AA9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3500" kern="1200" dirty="0"/>
            <a:t>საკეისრო კვეთა </a:t>
          </a:r>
          <a:r>
            <a:rPr lang="ka-GE" sz="3500" kern="1200" dirty="0" smtClean="0"/>
            <a:t>12.000.000ლარი</a:t>
          </a:r>
          <a:endParaRPr lang="en-GB" sz="3500" kern="1200" dirty="0"/>
        </a:p>
      </dsp:txBody>
      <dsp:txXfrm>
        <a:off x="860432" y="1625599"/>
        <a:ext cx="7936022" cy="812800"/>
      </dsp:txXfrm>
    </dsp:sp>
    <dsp:sp modelId="{B8BD3222-DDAC-43D3-80C2-555B3DF9F3ED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109454"/>
              <a:satOff val="-716"/>
              <a:lumOff val="1227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B24D0D-FE70-431B-8555-64E0C56E116B}">
      <dsp:nvSpPr>
        <dsp:cNvPr id="0" name=""/>
        <dsp:cNvSpPr/>
      </dsp:nvSpPr>
      <dsp:spPr>
        <a:xfrm>
          <a:off x="564979" y="2844800"/>
          <a:ext cx="8231475" cy="812800"/>
        </a:xfrm>
        <a:prstGeom prst="rect">
          <a:avLst/>
        </a:prstGeom>
        <a:solidFill>
          <a:srgbClr val="03AA9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3500" kern="1200" dirty="0" smtClean="0"/>
            <a:t>ინტენსიური </a:t>
          </a:r>
          <a:r>
            <a:rPr lang="ka-GE" sz="3500" kern="1200" dirty="0"/>
            <a:t>მოვლა </a:t>
          </a:r>
          <a:r>
            <a:rPr lang="ka-GE" sz="3500" kern="1200" dirty="0" smtClean="0"/>
            <a:t>43.579.000ლარი</a:t>
          </a:r>
          <a:endParaRPr lang="en-GB" sz="3500" kern="1200" dirty="0"/>
        </a:p>
      </dsp:txBody>
      <dsp:txXfrm>
        <a:off x="564979" y="2844800"/>
        <a:ext cx="8231475" cy="812800"/>
      </dsp:txXfrm>
    </dsp:sp>
    <dsp:sp modelId="{07F92CEE-6568-489E-A7F0-4F017F391109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218907"/>
              <a:satOff val="-1431"/>
              <a:lumOff val="2455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0D4CD7-46CE-4F64-926A-7ABE949D0A8D}">
      <dsp:nvSpPr>
        <dsp:cNvPr id="0" name=""/>
        <dsp:cNvSpPr/>
      </dsp:nvSpPr>
      <dsp:spPr>
        <a:xfrm rot="10800000">
          <a:off x="2368448" y="121187"/>
          <a:ext cx="6544197" cy="443877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16627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600" b="1" i="0" kern="1200" dirty="0" smtClean="0"/>
            <a:t>დაბადების რეგისტრის;</a:t>
          </a:r>
          <a:br>
            <a:rPr lang="ka-GE" sz="1600" b="1" i="0" kern="1200" dirty="0" smtClean="0"/>
          </a:br>
          <a:r>
            <a:rPr lang="ka-GE" sz="1600" b="1" i="0" kern="1200" dirty="0" smtClean="0"/>
            <a:t/>
          </a:r>
          <a:br>
            <a:rPr lang="ka-GE" sz="1600" b="1" i="0" kern="1200" dirty="0" smtClean="0"/>
          </a:br>
          <a:r>
            <a:rPr lang="ka-GE" sz="1600" b="1" i="0" kern="1200" dirty="0" smtClean="0"/>
            <a:t>ელექტრონული შეტყობინების გარდაცვალების რეგისტრის;</a:t>
          </a:r>
          <a:br>
            <a:rPr lang="ka-GE" sz="1600" b="1" i="0" kern="1200" dirty="0" smtClean="0"/>
          </a:br>
          <a:r>
            <a:rPr lang="ka-GE" sz="1600" b="1" i="0" kern="1200" dirty="0" smtClean="0"/>
            <a:t/>
          </a:r>
          <a:br>
            <a:rPr lang="ka-GE" sz="1600" b="1" i="0" kern="1200" dirty="0" smtClean="0"/>
          </a:br>
          <a:r>
            <a:rPr lang="ka-GE" sz="1600" b="1" i="0" kern="1200" dirty="0" smtClean="0"/>
            <a:t>საყოველთაო ჯანმრთელობის დაცვის სახელმწიფო პროგრამის  შეტყობინების ბაზის</a:t>
          </a:r>
          <a:br>
            <a:rPr lang="ka-GE" sz="1600" b="1" i="0" kern="1200" dirty="0" smtClean="0"/>
          </a:br>
          <a:r>
            <a:rPr lang="ka-GE" sz="1600" b="1" i="0" kern="1200" dirty="0" smtClean="0"/>
            <a:t/>
          </a:r>
          <a:br>
            <a:rPr lang="ka-GE" sz="1600" b="1" i="0" kern="1200" dirty="0" smtClean="0"/>
          </a:br>
          <a:r>
            <a:rPr lang="ka-GE" sz="1600" b="1" i="0" kern="1200" dirty="0" smtClean="0"/>
            <a:t>საქსტატის სტატისტიკურ მონაცემთა ბაზის</a:t>
          </a:r>
          <a:br>
            <a:rPr lang="ka-GE" sz="1600" b="1" i="0" kern="1200" dirty="0" smtClean="0"/>
          </a:br>
          <a:r>
            <a:rPr lang="ka-GE" sz="1600" b="1" i="0" kern="1200" dirty="0" smtClean="0"/>
            <a:t/>
          </a:r>
          <a:br>
            <a:rPr lang="ka-GE" sz="1600" b="1" i="0" kern="1200" dirty="0" smtClean="0"/>
          </a:br>
          <a:r>
            <a:rPr lang="ka-GE" sz="1600" b="1" i="0" kern="1200" dirty="0" smtClean="0"/>
            <a:t>იუსტიციის სამინისტროს დაბადება-გარდაცვალების ბაზის</a:t>
          </a:r>
          <a:br>
            <a:rPr lang="ka-GE" sz="1600" b="1" i="0" kern="1200" dirty="0" smtClean="0"/>
          </a:br>
          <a:r>
            <a:rPr lang="ka-GE" sz="1600" b="1" i="0" kern="1200" dirty="0" smtClean="0"/>
            <a:t/>
          </a:r>
          <a:br>
            <a:rPr lang="ka-GE" sz="1600" b="1" i="0" kern="1200" dirty="0" smtClean="0"/>
          </a:br>
          <a:r>
            <a:rPr lang="ka-GE" sz="1600" b="1" i="0" kern="1200" dirty="0" smtClean="0"/>
            <a:t>დაწესებულებების მიერ მოწოდებული ინფორმაციის  შეჯერების  საფუძველზე</a:t>
          </a:r>
          <a:endParaRPr lang="en-US" sz="1600" kern="1200" dirty="0"/>
        </a:p>
      </dsp:txBody>
      <dsp:txXfrm rot="10800000">
        <a:off x="3478141" y="121187"/>
        <a:ext cx="5434504" cy="4438774"/>
      </dsp:txXfrm>
    </dsp:sp>
    <dsp:sp modelId="{0396AD7C-2A1B-4BFB-BF7C-427E47323A9A}">
      <dsp:nvSpPr>
        <dsp:cNvPr id="0" name=""/>
        <dsp:cNvSpPr/>
      </dsp:nvSpPr>
      <dsp:spPr>
        <a:xfrm>
          <a:off x="0" y="1619833"/>
          <a:ext cx="5073393" cy="153099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0.23851</cdr:x>
      <cdr:y>0.13923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-4494882" y="-1563239"/>
          <a:ext cx="1064173" cy="58229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>
            <a:noFill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0.47742</cdr:x>
      <cdr:y>0.33255</cdr:y>
    </cdr:from>
    <cdr:to>
      <cdr:x>0.79226</cdr:x>
      <cdr:y>0.42925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76888" y="1591733"/>
          <a:ext cx="2754489" cy="4628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0.11937</cdr:x>
      <cdr:y>0.91745</cdr:y>
    </cdr:from>
    <cdr:to>
      <cdr:x>0.89291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74213" y="4481162"/>
          <a:ext cx="6313041" cy="3456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 dirty="0">
            <a:solidFill>
              <a:schemeClr val="bg2">
                <a:lumMod val="40000"/>
                <a:lumOff val="60000"/>
              </a:schemeClr>
            </a:solidFill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</cdr:x>
      <cdr:y>0.02067</cdr:y>
    </cdr:from>
    <cdr:to>
      <cdr:x>0.57013</cdr:x>
      <cdr:y>0.15105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96150"/>
          <a:ext cx="5051278" cy="606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600" b="1" dirty="0" smtClean="0">
              <a:solidFill>
                <a:schemeClr val="tx1"/>
              </a:solidFill>
            </a:rPr>
            <a:t>ძალიან მაღალია ახალშობილთა რეფერალი მათ </a:t>
          </a:r>
        </a:p>
        <a:p xmlns:a="http://schemas.openxmlformats.org/drawingml/2006/main">
          <a:r>
            <a:rPr lang="ka-GE" sz="1600" b="1" dirty="0" smtClean="0">
              <a:solidFill>
                <a:schemeClr val="tx1"/>
              </a:solidFill>
            </a:rPr>
            <a:t>შორის 2500გ-ზე მეტი წონის ახალშობილთა % წილი!</a:t>
          </a:r>
          <a:endParaRPr lang="en-US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0.6369</cdr:x>
      <cdr:y>0.5</cdr:y>
    </cdr:from>
    <cdr:to>
      <cdr:x>0.69112</cdr:x>
      <cdr:y>0.57084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701868" y="2349054"/>
          <a:ext cx="485334" cy="3328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 smtClean="0"/>
            <a:t>79%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0.7075</cdr:x>
      <cdr:y>0.19183</cdr:y>
    </cdr:from>
    <cdr:to>
      <cdr:x>0.76774</cdr:x>
      <cdr:y>0.2502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333913" y="901254"/>
          <a:ext cx="539260" cy="2741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 smtClean="0"/>
            <a:t>68%</a:t>
          </a:r>
          <a:endParaRPr lang="en-US" sz="1600" b="1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0.00169</cdr:x>
      <cdr:y>0.05925</cdr:y>
    </cdr:from>
    <cdr:to>
      <cdr:x>0.51617</cdr:x>
      <cdr:y>0.20499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430" y="280453"/>
          <a:ext cx="4697247" cy="6898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600" b="1" dirty="0" smtClean="0">
              <a:solidFill>
                <a:schemeClr val="tx1"/>
              </a:solidFill>
            </a:rPr>
            <a:t>ძალიან მაღალია ახალშობილთა რეფერალი მათ </a:t>
          </a:r>
        </a:p>
        <a:p xmlns:a="http://schemas.openxmlformats.org/drawingml/2006/main">
          <a:r>
            <a:rPr lang="ka-GE" sz="1600" b="1" dirty="0" smtClean="0">
              <a:solidFill>
                <a:schemeClr val="tx1"/>
              </a:solidFill>
            </a:rPr>
            <a:t>შორის 2500გ-ზე მეტი წონის ახალშობილთა % წილი!</a:t>
          </a:r>
          <a:endParaRPr lang="en-US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0.2912</cdr:x>
      <cdr:y>0.2948</cdr:y>
    </cdr:from>
    <cdr:to>
      <cdr:x>0.38608</cdr:x>
      <cdr:y>0.36206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58670" y="1395391"/>
          <a:ext cx="866274" cy="3183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0.29647</cdr:x>
      <cdr:y>0.37562</cdr:y>
    </cdr:from>
    <cdr:to>
      <cdr:x>0.3896</cdr:x>
      <cdr:y>0.43299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706796" y="1777949"/>
          <a:ext cx="850232" cy="2715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 smtClean="0"/>
            <a:t>60%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0.75682</cdr:x>
      <cdr:y>0.36859</cdr:y>
    </cdr:from>
    <cdr:to>
      <cdr:x>0.83765</cdr:x>
      <cdr:y>0.43299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909828" y="1744697"/>
          <a:ext cx="737937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 smtClean="0"/>
            <a:t>37,4%</a:t>
          </a:r>
          <a:endParaRPr lang="en-US" sz="1600" b="1" dirty="0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0.5</cdr:x>
      <cdr:y>0.16549</cdr:y>
    </cdr:from>
    <cdr:to>
      <cdr:x>0.52764</cdr:x>
      <cdr:y>0.21256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72000" y="862844"/>
          <a:ext cx="252740" cy="2454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600" b="1" dirty="0" smtClean="0">
              <a:solidFill>
                <a:schemeClr val="tx1"/>
              </a:solidFill>
            </a:rPr>
            <a:t>54,4%</a:t>
          </a:r>
          <a:endParaRPr lang="en-US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0.518</cdr:x>
      <cdr:y>0.56188</cdr:y>
    </cdr:from>
    <cdr:to>
      <cdr:x>0.57957</cdr:x>
      <cdr:y>0.6004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542095" y="2893267"/>
          <a:ext cx="539826" cy="1983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0.5099</cdr:x>
      <cdr:y>0.57026</cdr:y>
    </cdr:from>
    <cdr:to>
      <cdr:x>0.5702</cdr:x>
      <cdr:y>0.61091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662513" y="2973247"/>
          <a:ext cx="551383" cy="211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400" b="1" dirty="0" smtClean="0">
              <a:solidFill>
                <a:schemeClr val="tx1"/>
              </a:solidFill>
            </a:rPr>
            <a:t>72,2%</a:t>
          </a:r>
          <a:endParaRPr lang="en-US" sz="1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0.67897</cdr:x>
      <cdr:y>0.35245</cdr:y>
    </cdr:from>
    <cdr:to>
      <cdr:x>0.73426</cdr:x>
      <cdr:y>0.39524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208543" y="1837636"/>
          <a:ext cx="505571" cy="2230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400" b="1" dirty="0" smtClean="0"/>
            <a:t>54%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0.69813</cdr:x>
      <cdr:y>0.60485</cdr:y>
    </cdr:from>
    <cdr:to>
      <cdr:x>0.75524</cdr:x>
      <cdr:y>0.65186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383685" y="3153571"/>
          <a:ext cx="522214" cy="2451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600" b="1" dirty="0" smtClean="0">
              <a:solidFill>
                <a:schemeClr val="tx1"/>
              </a:solidFill>
            </a:rPr>
            <a:t>77,8</a:t>
          </a:r>
          <a:r>
            <a:rPr lang="ka-GE" sz="1100" b="1" dirty="0" smtClean="0">
              <a:solidFill>
                <a:schemeClr val="tx1"/>
              </a:solidFill>
            </a:rPr>
            <a:t>%</a:t>
          </a:r>
          <a:endParaRPr lang="en-US" sz="11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0.84714</cdr:x>
      <cdr:y>0.44261</cdr:y>
    </cdr:from>
    <cdr:to>
      <cdr:x>0.89978</cdr:x>
      <cdr:y>0.49222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746215" y="2307703"/>
          <a:ext cx="481340" cy="258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400" b="1" dirty="0" smtClean="0"/>
            <a:t>62,5%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0.89572</cdr:x>
      <cdr:y>0.76942</cdr:y>
    </cdr:from>
    <cdr:to>
      <cdr:x>1</cdr:x>
      <cdr:y>0.947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8538838" y="39619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0.89572</cdr:x>
      <cdr:y>0.59612</cdr:y>
    </cdr:from>
    <cdr:to>
      <cdr:x>1</cdr:x>
      <cdr:y>0.64533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7854098" y="3069537"/>
          <a:ext cx="914400" cy="253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0.89572</cdr:x>
      <cdr:y>0.7416</cdr:y>
    </cdr:from>
    <cdr:to>
      <cdr:x>1</cdr:x>
      <cdr:y>0.91918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8306945" y="381868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0.88687</cdr:x>
      <cdr:y>0.58219</cdr:y>
    </cdr:from>
    <cdr:to>
      <cdr:x>0.99115</cdr:x>
      <cdr:y>0.6314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8109564" y="3035413"/>
          <a:ext cx="953536" cy="2565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400" b="1" dirty="0" smtClean="0"/>
            <a:t>92,6%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</cdr:x>
      <cdr:y>0.0484</cdr:y>
    </cdr:from>
    <cdr:to>
      <cdr:x>0.41219</cdr:x>
      <cdr:y>0.22598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0" y="249219"/>
          <a:ext cx="361429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</cdr:x>
      <cdr:y>0.03342</cdr:y>
    </cdr:from>
    <cdr:to>
      <cdr:x>0.41219</cdr:x>
      <cdr:y>0.21116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0" y="174246"/>
          <a:ext cx="3668686" cy="9267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200" b="1" dirty="0" smtClean="0">
              <a:solidFill>
                <a:srgbClr val="C00000"/>
              </a:solidFill>
            </a:rPr>
            <a:t>ძალიან მაღალია ახალშობილთა რეფერალი საკეისრო</a:t>
          </a:r>
        </a:p>
        <a:p xmlns:a="http://schemas.openxmlformats.org/drawingml/2006/main">
          <a:r>
            <a:rPr lang="ka-GE" sz="1200" b="1" dirty="0" smtClean="0">
              <a:solidFill>
                <a:srgbClr val="C00000"/>
              </a:solidFill>
            </a:rPr>
            <a:t>კვეთის შემდგომ და მათ შორის 39 კვირამდე საკეისრო</a:t>
          </a:r>
        </a:p>
        <a:p xmlns:a="http://schemas.openxmlformats.org/drawingml/2006/main">
          <a:r>
            <a:rPr lang="ka-GE" sz="1200" b="1" dirty="0" smtClean="0">
              <a:solidFill>
                <a:srgbClr val="C00000"/>
              </a:solidFill>
            </a:rPr>
            <a:t> კვეთის შემდეგ, რაც აუარესებს გამოსავალს და </a:t>
          </a:r>
        </a:p>
        <a:p xmlns:a="http://schemas.openxmlformats.org/drawingml/2006/main">
          <a:r>
            <a:rPr lang="ka-GE" sz="1200" b="1" dirty="0" smtClean="0">
              <a:solidFill>
                <a:srgbClr val="C00000"/>
              </a:solidFill>
            </a:rPr>
            <a:t>ზრდის დანახარჯს!</a:t>
          </a:r>
          <a:endParaRPr lang="en-US" sz="12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0.48077</cdr:x>
      <cdr:y>0.07097</cdr:y>
    </cdr:from>
    <cdr:to>
      <cdr:x>0.51923</cdr:x>
      <cdr:y>0.36777</cdr:y>
    </cdr:to>
    <cdr:cxnSp macro="">
      <cdr:nvCxnSpPr>
        <cdr:cNvPr id="17" name="Straight Arrow Connector 16"/>
        <cdr:cNvCxnSpPr/>
      </cdr:nvCxnSpPr>
      <cdr:spPr>
        <a:xfrm xmlns:a="http://schemas.openxmlformats.org/drawingml/2006/main">
          <a:off x="4396154" y="370029"/>
          <a:ext cx="351692" cy="1547446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0.48718</cdr:x>
      <cdr:y>0.57766</cdr:y>
    </cdr:from>
    <cdr:to>
      <cdr:x>0.53718</cdr:x>
      <cdr:y>0.66085</cdr:y>
    </cdr:to>
    <cdr:cxnSp macro="">
      <cdr:nvCxnSpPr>
        <cdr:cNvPr id="19" name="Straight Arrow Connector 18"/>
        <cdr:cNvCxnSpPr/>
      </cdr:nvCxnSpPr>
      <cdr:spPr>
        <a:xfrm xmlns:a="http://schemas.openxmlformats.org/drawingml/2006/main">
          <a:off x="4454769" y="3011820"/>
          <a:ext cx="457200" cy="43375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0.66923</cdr:x>
      <cdr:y>0.3011</cdr:y>
    </cdr:from>
    <cdr:to>
      <cdr:x>0.70769</cdr:x>
      <cdr:y>0.52145</cdr:y>
    </cdr:to>
    <cdr:cxnSp macro="">
      <cdr:nvCxnSpPr>
        <cdr:cNvPr id="26" name="Straight Arrow Connector 25"/>
        <cdr:cNvCxnSpPr/>
      </cdr:nvCxnSpPr>
      <cdr:spPr>
        <a:xfrm xmlns:a="http://schemas.openxmlformats.org/drawingml/2006/main">
          <a:off x="6119446" y="1569882"/>
          <a:ext cx="351692" cy="1148861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0.68795</cdr:x>
      <cdr:y>0.62038</cdr:y>
    </cdr:from>
    <cdr:to>
      <cdr:x>0.72564</cdr:x>
      <cdr:y>0.69008</cdr:y>
    </cdr:to>
    <cdr:cxnSp macro="">
      <cdr:nvCxnSpPr>
        <cdr:cNvPr id="30" name="Straight Arrow Connector 29"/>
        <cdr:cNvCxnSpPr/>
      </cdr:nvCxnSpPr>
      <cdr:spPr>
        <a:xfrm xmlns:a="http://schemas.openxmlformats.org/drawingml/2006/main">
          <a:off x="6290605" y="3234558"/>
          <a:ext cx="344657" cy="36341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0.74105</cdr:x>
      <cdr:y>0.68599</cdr:y>
    </cdr:from>
    <cdr:to>
      <cdr:x>0.80759</cdr:x>
      <cdr:y>0.75006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043616" y="3295037"/>
          <a:ext cx="632487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ka-GE" b="1" dirty="0"/>
            <a:t>49%</a:t>
          </a:r>
          <a:endParaRPr lang="en-US" b="1" dirty="0"/>
        </a:p>
      </cdr:txBody>
    </cdr:sp>
  </cdr:relSizeAnchor>
  <cdr:relSizeAnchor xmlns:cdr="http://schemas.openxmlformats.org/drawingml/2006/chartDrawing">
    <cdr:from>
      <cdr:x>0.16286</cdr:x>
      <cdr:y>0.20226</cdr:y>
    </cdr:from>
    <cdr:to>
      <cdr:x>0.20972</cdr:x>
      <cdr:y>0.2885</cdr:y>
    </cdr:to>
    <cdr:cxnSp macro="">
      <cdr:nvCxnSpPr>
        <cdr:cNvPr id="7" name="Straight Arrow Connector 6"/>
        <cdr:cNvCxnSpPr/>
      </cdr:nvCxnSpPr>
      <cdr:spPr>
        <a:xfrm xmlns:a="http://schemas.openxmlformats.org/drawingml/2006/main">
          <a:off x="1547933" y="971525"/>
          <a:ext cx="445477" cy="414247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0.44219</cdr:x>
      <cdr:y>0.34454</cdr:y>
    </cdr:from>
    <cdr:to>
      <cdr:x>0.49433</cdr:x>
      <cdr:y>0.39264</cdr:y>
    </cdr:to>
    <cdr:cxnSp macro="">
      <cdr:nvCxnSpPr>
        <cdr:cNvPr id="9" name="Straight Arrow Connector 8"/>
        <cdr:cNvCxnSpPr/>
      </cdr:nvCxnSpPr>
      <cdr:spPr>
        <a:xfrm xmlns:a="http://schemas.openxmlformats.org/drawingml/2006/main">
          <a:off x="4202985" y="1654926"/>
          <a:ext cx="495547" cy="231054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0.58435</cdr:x>
      <cdr:y>0.69731</cdr:y>
    </cdr:from>
    <cdr:to>
      <cdr:x>0.63369</cdr:x>
      <cdr:y>0.751</cdr:y>
    </cdr:to>
    <cdr:cxnSp macro="">
      <cdr:nvCxnSpPr>
        <cdr:cNvPr id="13" name="Straight Arrow Connector 12"/>
        <cdr:cNvCxnSpPr/>
      </cdr:nvCxnSpPr>
      <cdr:spPr>
        <a:xfrm xmlns:a="http://schemas.openxmlformats.org/drawingml/2006/main">
          <a:off x="5554226" y="3349410"/>
          <a:ext cx="468923" cy="257907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0.72496</cdr:x>
      <cdr:y>0.72123</cdr:y>
    </cdr:from>
    <cdr:to>
      <cdr:x>0.76813</cdr:x>
      <cdr:y>0.75327</cdr:y>
    </cdr:to>
    <cdr:cxnSp macro="">
      <cdr:nvCxnSpPr>
        <cdr:cNvPr id="15" name="Straight Arrow Connector 14"/>
        <cdr:cNvCxnSpPr/>
      </cdr:nvCxnSpPr>
      <cdr:spPr>
        <a:xfrm xmlns:a="http://schemas.openxmlformats.org/drawingml/2006/main">
          <a:off x="6890657" y="3464312"/>
          <a:ext cx="410308" cy="153889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0.86343</cdr:x>
      <cdr:y>0.70951</cdr:y>
    </cdr:from>
    <cdr:to>
      <cdr:x>0.90996</cdr:x>
      <cdr:y>0.75832</cdr:y>
    </cdr:to>
    <cdr:cxnSp macro="">
      <cdr:nvCxnSpPr>
        <cdr:cNvPr id="17" name="Straight Arrow Connector 16"/>
        <cdr:cNvCxnSpPr/>
      </cdr:nvCxnSpPr>
      <cdr:spPr>
        <a:xfrm xmlns:a="http://schemas.openxmlformats.org/drawingml/2006/main">
          <a:off x="8206800" y="3408025"/>
          <a:ext cx="442319" cy="234462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0.14443</cdr:x>
      <cdr:y>0.64686</cdr:y>
    </cdr:from>
    <cdr:to>
      <cdr:x>0.21509</cdr:x>
      <cdr:y>0.71943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91520" y="3121331"/>
          <a:ext cx="631850" cy="3501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ka-GE" sz="1100" b="1" dirty="0">
              <a:solidFill>
                <a:srgbClr val="C00000"/>
              </a:solidFill>
            </a:rPr>
            <a:t>98%</a:t>
          </a:r>
          <a:endParaRPr lang="en-US" sz="1100" b="1" dirty="0">
            <a:solidFill>
              <a:srgbClr val="C00000"/>
            </a:solidFill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0.19713</cdr:x>
      <cdr:y>0.35456</cdr:y>
    </cdr:from>
    <cdr:to>
      <cdr:x>0.30548</cdr:x>
      <cdr:y>0.54817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63547" y="167456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0.19321</cdr:x>
      <cdr:y>0.26125</cdr:y>
    </cdr:from>
    <cdr:to>
      <cdr:x>0.30157</cdr:x>
      <cdr:y>0.45486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30496" y="12338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0.14883</cdr:x>
      <cdr:y>0.34697</cdr:y>
    </cdr:from>
    <cdr:to>
      <cdr:x>0.20496</cdr:x>
      <cdr:y>0.39595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55924" y="1638719"/>
          <a:ext cx="473725" cy="2313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b="1" dirty="0"/>
        </a:p>
      </cdr:txBody>
    </cdr:sp>
  </cdr:relSizeAnchor>
  <cdr:relSizeAnchor xmlns:cdr="http://schemas.openxmlformats.org/drawingml/2006/chartDrawing">
    <cdr:from>
      <cdr:x>0.43636</cdr:x>
      <cdr:y>0.29898</cdr:y>
    </cdr:from>
    <cdr:to>
      <cdr:x>0.54471</cdr:x>
      <cdr:y>0.35882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682388" y="1412090"/>
          <a:ext cx="914400" cy="282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b="1" dirty="0"/>
        </a:p>
      </cdr:txBody>
    </cdr:sp>
  </cdr:relSizeAnchor>
  <cdr:relSizeAnchor xmlns:cdr="http://schemas.openxmlformats.org/drawingml/2006/chartDrawing">
    <cdr:from>
      <cdr:x>0.73107</cdr:x>
      <cdr:y>0.20527</cdr:y>
    </cdr:from>
    <cdr:to>
      <cdr:x>0.80026</cdr:x>
      <cdr:y>0.25192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169445" y="969483"/>
          <a:ext cx="583895" cy="2203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b="1" dirty="0"/>
        </a:p>
      </cdr:txBody>
    </cdr:sp>
  </cdr:relSizeAnchor>
  <cdr:relSizeAnchor xmlns:cdr="http://schemas.openxmlformats.org/drawingml/2006/chartDrawing">
    <cdr:from>
      <cdr:x>0.90209</cdr:x>
      <cdr:y>0.3429</cdr:y>
    </cdr:from>
    <cdr:to>
      <cdr:x>0.90751</cdr:x>
      <cdr:y>0.36855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612655" y="1619479"/>
          <a:ext cx="45719" cy="1211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0.87859</cdr:x>
      <cdr:y>0.31753</cdr:y>
    </cdr:from>
    <cdr:to>
      <cdr:x>0.93081</cdr:x>
      <cdr:y>0.36389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7414352" y="1499692"/>
          <a:ext cx="440675" cy="218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b="1" dirty="0"/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0.33304</cdr:x>
      <cdr:y>0.06024</cdr:y>
    </cdr:from>
    <cdr:to>
      <cdr:x>0.40678</cdr:x>
      <cdr:y>0.0711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80444" y="312888"/>
          <a:ext cx="349955" cy="564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0.0333</cdr:x>
      <cdr:y>0.02035</cdr:y>
    </cdr:from>
    <cdr:to>
      <cdr:x>0.96105</cdr:x>
      <cdr:y>0.13988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8045" y="105706"/>
          <a:ext cx="4402666" cy="6208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0.03819</cdr:x>
      <cdr:y>0.0133</cdr:y>
    </cdr:from>
    <cdr:to>
      <cdr:x>0.93642</cdr:x>
      <cdr:y>0.15075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1427" y="69067"/>
          <a:ext cx="3796756" cy="7139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0.4729</cdr:x>
      <cdr:y>0.37224</cdr:y>
    </cdr:from>
    <cdr:to>
      <cdr:x>0.51193</cdr:x>
      <cdr:y>0.40001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72112" y="2062771"/>
          <a:ext cx="352540" cy="1538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0.54271</cdr:x>
      <cdr:y>0.23933</cdr:y>
    </cdr:from>
    <cdr:to>
      <cdr:x>0.6447</cdr:x>
      <cdr:y>0.28286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902741" y="1326257"/>
          <a:ext cx="921357" cy="2412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0.48735</cdr:x>
      <cdr:y>0.2813</cdr:y>
    </cdr:from>
    <cdr:to>
      <cdr:x>0.58857</cdr:x>
      <cdr:y>0.44631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402668" y="155881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0.50419</cdr:x>
      <cdr:y>0.24616</cdr:y>
    </cdr:from>
    <cdr:to>
      <cdr:x>0.60541</cdr:x>
      <cdr:y>0.29111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554775" y="1364097"/>
          <a:ext cx="914401" cy="2490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solidFill>
                <a:srgbClr val="C00000"/>
              </a:solidFill>
            </a:rPr>
            <a:t>RAMUS</a:t>
          </a:r>
          <a:r>
            <a:rPr lang="ka-GE" sz="1100" b="1" dirty="0" smtClean="0">
              <a:solidFill>
                <a:srgbClr val="C00000"/>
              </a:solidFill>
            </a:rPr>
            <a:t> </a:t>
          </a:r>
          <a:endParaRPr lang="en-US" sz="11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0.43764</cdr:x>
      <cdr:y>0.37705</cdr:y>
    </cdr:from>
    <cdr:to>
      <cdr:x>0.53886</cdr:x>
      <cdr:y>0.54206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953589" y="208939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0.26219</cdr:x>
      <cdr:y>0.54817</cdr:y>
    </cdr:from>
    <cdr:to>
      <cdr:x>0.36341</cdr:x>
      <cdr:y>0.5828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368625" y="3037665"/>
          <a:ext cx="914400" cy="1919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solidFill>
                <a:srgbClr val="C00000"/>
              </a:solidFill>
            </a:rPr>
            <a:t>RAMUS</a:t>
          </a:r>
          <a:endParaRPr lang="en-US" sz="1100" b="1" dirty="0">
            <a:solidFill>
              <a:srgbClr val="C0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0.11852</cdr:x>
      <cdr:y>0.20004</cdr:y>
    </cdr:from>
    <cdr:to>
      <cdr:x>0.95114</cdr:x>
      <cdr:y>0.30494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88769" y="903382"/>
          <a:ext cx="6946067" cy="4737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0.0888</cdr:x>
      <cdr:y>0.1976</cdr:y>
    </cdr:from>
    <cdr:to>
      <cdr:x>1</cdr:x>
      <cdr:y>0.27078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40822" y="892365"/>
          <a:ext cx="7601637" cy="3305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0.16011</cdr:x>
      <cdr:y>0.20248</cdr:y>
    </cdr:from>
    <cdr:to>
      <cdr:x>0.26972</cdr:x>
      <cdr:y>0.40496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335733" y="91439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0.0822</cdr:x>
      <cdr:y>0.21468</cdr:y>
    </cdr:from>
    <cdr:to>
      <cdr:x>1</cdr:x>
      <cdr:y>0.30006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85737" y="969483"/>
          <a:ext cx="7656722" cy="3855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0.3983</cdr:x>
      <cdr:y>0.62813</cdr:y>
    </cdr:from>
    <cdr:to>
      <cdr:x>0.45166</cdr:x>
      <cdr:y>0.69262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71729" y="2897322"/>
          <a:ext cx="451692" cy="2974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0.56358</cdr:x>
      <cdr:y>0.59947</cdr:y>
    </cdr:from>
    <cdr:to>
      <cdr:x>0.60783</cdr:x>
      <cdr:y>0.64724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770871" y="2765120"/>
          <a:ext cx="374574" cy="2203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0.859</cdr:x>
      <cdr:y>0.80176</cdr:y>
    </cdr:from>
    <cdr:to>
      <cdr:x>0.96702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271701" y="37263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0.83425</cdr:x>
      <cdr:y>0.74242</cdr:y>
    </cdr:from>
    <cdr:to>
      <cdr:x>0.92612</cdr:x>
      <cdr:y>0.82028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062174" y="3424485"/>
          <a:ext cx="777667" cy="3591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dirty="0" smtClean="0"/>
            <a:t>45,5%</a:t>
          </a:r>
          <a:endParaRPr lang="en-US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0.68859</cdr:x>
      <cdr:y>0.11161</cdr:y>
    </cdr:from>
    <cdr:to>
      <cdr:x>0.76627</cdr:x>
      <cdr:y>0.11336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4F0FE9C1-7591-4358-9B56-F0F724481811}"/>
            </a:ext>
          </a:extLst>
        </cdr:cNvPr>
        <cdr:cNvCxnSpPr/>
      </cdr:nvCxnSpPr>
      <cdr:spPr>
        <a:xfrm xmlns:a="http://schemas.openxmlformats.org/drawingml/2006/main" flipH="1" flipV="1">
          <a:off x="6105726" y="642490"/>
          <a:ext cx="688785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0.66116</cdr:x>
      <cdr:y>0.23556</cdr:y>
    </cdr:from>
    <cdr:to>
      <cdr:x>0.73884</cdr:x>
      <cdr:y>0.23731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2D2685F0-AD9E-4D50-8525-BFBE3AE1D49E}"/>
            </a:ext>
          </a:extLst>
        </cdr:cNvPr>
        <cdr:cNvCxnSpPr/>
      </cdr:nvCxnSpPr>
      <cdr:spPr>
        <a:xfrm xmlns:a="http://schemas.openxmlformats.org/drawingml/2006/main" flipH="1" flipV="1">
          <a:off x="5862486" y="1356015"/>
          <a:ext cx="688784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0.55781</cdr:x>
      <cdr:y>0.43208</cdr:y>
    </cdr:from>
    <cdr:to>
      <cdr:x>0.63549</cdr:x>
      <cdr:y>0.43383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7DEE5780-9A60-4601-A16C-7E6517C1D5C9}"/>
            </a:ext>
          </a:extLst>
        </cdr:cNvPr>
        <cdr:cNvCxnSpPr/>
      </cdr:nvCxnSpPr>
      <cdr:spPr>
        <a:xfrm xmlns:a="http://schemas.openxmlformats.org/drawingml/2006/main" flipH="1" flipV="1">
          <a:off x="4946078" y="2487296"/>
          <a:ext cx="688785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0.64242</cdr:x>
      <cdr:y>0.27622</cdr:y>
    </cdr:from>
    <cdr:to>
      <cdr:x>0.7201</cdr:x>
      <cdr:y>0.27797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27E5FD2B-0274-4E34-A3E8-4EAB05F7ECD3}"/>
            </a:ext>
          </a:extLst>
        </cdr:cNvPr>
        <cdr:cNvCxnSpPr/>
      </cdr:nvCxnSpPr>
      <cdr:spPr>
        <a:xfrm xmlns:a="http://schemas.openxmlformats.org/drawingml/2006/main" flipH="1" flipV="1">
          <a:off x="5696266" y="1590079"/>
          <a:ext cx="688785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0.54818</cdr:x>
      <cdr:y>0.53541</cdr:y>
    </cdr:from>
    <cdr:to>
      <cdr:x>0.69068</cdr:x>
      <cdr:y>0.60051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20318" y="2283868"/>
          <a:ext cx="733159" cy="2777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 smtClean="0">
              <a:solidFill>
                <a:schemeClr val="bg1"/>
              </a:solidFill>
            </a:rPr>
            <a:t>49.4</a:t>
          </a:r>
          <a:r>
            <a:rPr lang="ka-GE" sz="1400" b="1" dirty="0" smtClean="0">
              <a:solidFill>
                <a:schemeClr val="bg1"/>
              </a:solidFill>
            </a:rPr>
            <a:t>%</a:t>
          </a:r>
          <a:endParaRPr lang="en-US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0.21272</cdr:x>
      <cdr:y>0.20359</cdr:y>
    </cdr:from>
    <cdr:to>
      <cdr:x>0.32811</cdr:x>
      <cdr:y>0.27438</cdr:y>
    </cdr:to>
    <cdr:sp macro="" textlink="">
      <cdr:nvSpPr>
        <cdr:cNvPr id="3" name="TextBox 5"/>
        <cdr:cNvSpPr txBox="1"/>
      </cdr:nvSpPr>
      <cdr:spPr>
        <a:xfrm xmlns:a="http://schemas.openxmlformats.org/drawingml/2006/main">
          <a:off x="1094415" y="868462"/>
          <a:ext cx="593668" cy="30196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ka-GE" dirty="0"/>
            <a:t>9.9</a:t>
          </a:r>
          <a:endParaRPr lang="en-US" dirty="0"/>
        </a:p>
      </cdr:txBody>
    </cdr:sp>
  </cdr:relSizeAnchor>
  <cdr:relSizeAnchor xmlns:cdr="http://schemas.openxmlformats.org/drawingml/2006/chartDrawing">
    <cdr:from>
      <cdr:x>0.62463</cdr:x>
      <cdr:y>0.57769</cdr:y>
    </cdr:from>
    <cdr:to>
      <cdr:x>0.73568</cdr:x>
      <cdr:y>0.63304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253100" y="2788638"/>
          <a:ext cx="578386" cy="2672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0.58621</cdr:x>
      <cdr:y>0.61089</cdr:y>
    </cdr:from>
    <cdr:to>
      <cdr:x>0.75862</cdr:x>
      <cdr:y>0.67166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22014" y="2768626"/>
          <a:ext cx="771181" cy="2754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0.59852</cdr:x>
      <cdr:y>0.6061</cdr:y>
    </cdr:from>
    <cdr:to>
      <cdr:x>0.74631</cdr:x>
      <cdr:y>0.67644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77100" y="2683734"/>
          <a:ext cx="661011" cy="3114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100" b="1" dirty="0" smtClean="0">
              <a:solidFill>
                <a:schemeClr val="bg1"/>
              </a:solidFill>
            </a:rPr>
            <a:t>6 9,3%</a:t>
          </a:r>
          <a:endParaRPr lang="en-US" sz="1100" b="1" dirty="0">
            <a:solidFill>
              <a:schemeClr val="bg1"/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0.69152</cdr:x>
      <cdr:y>0.32606</cdr:y>
    </cdr:from>
    <cdr:to>
      <cdr:x>0.79617</cdr:x>
      <cdr:y>0.39238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356806" y="1332090"/>
          <a:ext cx="508001" cy="270933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ka-GE" dirty="0"/>
            <a:t>52%</a:t>
          </a:r>
          <a:endParaRPr lang="en-US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0.69348</cdr:x>
      <cdr:y>0.46956</cdr:y>
    </cdr:from>
    <cdr:to>
      <cdr:x>0.83134</cdr:x>
      <cdr:y>0.5552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39257" y="1784700"/>
          <a:ext cx="624084" cy="3255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 smtClean="0"/>
            <a:t>11003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0.26014</cdr:x>
      <cdr:y>0.3178</cdr:y>
    </cdr:from>
    <cdr:to>
      <cdr:x>0.36891</cdr:x>
      <cdr:y>0.37424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77633" y="1207911"/>
          <a:ext cx="492369" cy="214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 smtClean="0"/>
            <a:t>10041</a:t>
          </a:r>
          <a:endParaRPr lang="en-US" sz="1100" b="1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0.10076</cdr:x>
      <cdr:y>0.72109</cdr:y>
    </cdr:from>
    <cdr:to>
      <cdr:x>0.17748</cdr:x>
      <cdr:y>0.7768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13354" y="3313089"/>
          <a:ext cx="695465" cy="255964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ka-GE" sz="1400" b="1" dirty="0">
              <a:solidFill>
                <a:schemeClr val="tx1"/>
              </a:solidFill>
            </a:rPr>
            <a:t>92,4%</a:t>
          </a:r>
          <a:endParaRPr lang="en-US" sz="1400" b="1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1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29011" y="1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895350" y="746125"/>
            <a:ext cx="4970463" cy="3729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75801" y="4723494"/>
            <a:ext cx="5409562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9443790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29011" y="9443790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522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9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5801" y="4723494"/>
            <a:ext cx="5409562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3829011" y="9443790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6687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9571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sz="1600" b="1" dirty="0" smtClean="0"/>
              <a:t>ძალიან საინტერესო მონაცემია და მიმაჩნია თითოეული კლინიკისთვის ინდივიდუალური ანალიზის გაკეთება, დიდი შეუსაბამობაა მონაცემთა შორის.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931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sz="1600" b="1" dirty="0" smtClean="0"/>
              <a:t>ძალიან საინტერესო მონაცემია და მიმაჩნია თითოეული კლინიკისთვის ინდივიდუალური ანალიზის გაკეთება, დიდი შეუსაბამობაა მონაცემთა შორის.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0305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1556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1942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9128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455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480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8500"/>
            <a:ext cx="4656138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95160" y="4422571"/>
            <a:ext cx="55644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ka-GE" dirty="0"/>
              <a:t>დადებითი დინამიკაა მაღალი წონის ახალშობილთა მკვდრადშობადობის შემცირების თვალსაზრისით</a:t>
            </a:r>
            <a:r>
              <a:rPr lang="ka-GE" baseline="0" dirty="0"/>
              <a:t> 2016-60,6%, 2017-57%, 2018-52% </a:t>
            </a:r>
            <a:r>
              <a:rPr lang="ka-GE" dirty="0"/>
              <a:t>საყურადღებოა: 1500-2500</a:t>
            </a:r>
            <a:r>
              <a:rPr lang="ka-GE" baseline="0" dirty="0"/>
              <a:t> და 2500 მეტი მკვდრადშბილთა 4</a:t>
            </a:r>
            <a:r>
              <a:rPr lang="en-US" baseline="0" dirty="0"/>
              <a:t>1</a:t>
            </a:r>
            <a:r>
              <a:rPr lang="ka-GE" baseline="0" dirty="0"/>
              <a:t>%,.</a:t>
            </a:r>
            <a:endParaRPr dirty="0"/>
          </a:p>
        </p:txBody>
      </p:sp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3938693" y="8842149"/>
            <a:ext cx="3014400" cy="465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ka-GE"/>
              <a:pPr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9625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a-GE" dirty="0"/>
              <a:t>ძალიან მაღალია დროულ ახალშობილთა ანტენატალური სიკვდილის მაჩვენებელი 24%საერთაშორისო გამოცდილებით არ უნდა აღემატებოდეს 10%-ს ჩვენი ტიპის ქვეყნებში) </a:t>
            </a:r>
            <a:r>
              <a:rPr lang="ka-GE" dirty="0" smtClean="0"/>
              <a:t>ასევე მაღალია  </a:t>
            </a:r>
            <a:r>
              <a:rPr lang="ka-GE" dirty="0"/>
              <a:t>34 კვირის ზემოთ</a:t>
            </a:r>
            <a:r>
              <a:rPr lang="ka-GE" baseline="0" dirty="0"/>
              <a:t> </a:t>
            </a:r>
            <a:r>
              <a:rPr lang="ka-GE" baseline="0" dirty="0" smtClean="0"/>
              <a:t>43,1</a:t>
            </a:r>
            <a:r>
              <a:rPr lang="ka-GE" baseline="0" dirty="0"/>
              <a:t>%,.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3900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9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75802" y="4723493"/>
            <a:ext cx="5409445" cy="44742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ka-GE" dirty="0"/>
              <a:t>პროცესის</a:t>
            </a:r>
            <a:r>
              <a:rPr lang="ka-GE" baseline="0" dirty="0"/>
              <a:t> მონიტორინგი მიმდინარეონს ეფექტურობის საზომი ინდიკატორებით, რომელიც საერთაშრისო სტანდარტია და 3 ნაწილისაგან შედგება.</a:t>
            </a:r>
          </a:p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ka-GE" baseline="0" dirty="0"/>
              <a:t>პროცესის ინდიკატოთა სპექტრი მუდმოვად იხვეწება, ფართოვდება და უახლოვდება საერთაშორისო სტანდარტს, რითაც შესაძლებელი ხდება ქვეყანაში არსებული მდგომარეობის შედარება მსოფლიო მონაცემებთან.</a:t>
            </a:r>
            <a:endParaRPr dirty="0"/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3829010" y="9443789"/>
            <a:ext cx="2930456" cy="497281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8175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a-GE" dirty="0" smtClean="0"/>
              <a:t>სტრუქტურულად პირველ 12 საათში უნდა იღუპებოდეს 2/3, ამ შემთხვევაშის განსხვავებული და არასწორი სტრუქტურაა, რაც უფრო ღრმა ანალიზს საჭიროებს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45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0355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აქ დასამარებელია ანტენატალური მკვდრადშობადობის</a:t>
            </a:r>
            <a:r>
              <a:rPr lang="ka-GE" baseline="0" dirty="0" smtClean="0"/>
              <a:t> სვეტი და გაუგებარია რატომ უნდა კეთდებოდეს მკვდარ ნაყოფზე საკეისრო, გაუმართლებელია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9059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საყურადღებოა მკვდეადშობილთა </a:t>
            </a:r>
            <a:r>
              <a:rPr lang="ka-GE" dirty="0"/>
              <a:t>დიდი რაოდენობა მე-2 დონის </a:t>
            </a:r>
            <a:r>
              <a:rPr lang="ka-GE" dirty="0" smtClean="0"/>
              <a:t>დაწესებულებებში </a:t>
            </a:r>
            <a:r>
              <a:rPr lang="ka-GE" dirty="0"/>
              <a:t>და ყველა დონეზე, ისევე როგორც ახალშობილთა რეფერალისას, მაღალი წონის</a:t>
            </a:r>
            <a:r>
              <a:rPr lang="ka-GE" baseline="0" dirty="0"/>
              <a:t> ახალშობილთა მაღალი %, თითქმის </a:t>
            </a:r>
            <a:r>
              <a:rPr lang="ka-GE" baseline="0" dirty="0" smtClean="0"/>
              <a:t>ყოველი მეოთხე </a:t>
            </a:r>
            <a:r>
              <a:rPr lang="ka-GE" baseline="0" dirty="0"/>
              <a:t>ახალშობილი.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984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a-GE" dirty="0"/>
              <a:t>2018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48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47166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/>
              <a:t>გარდა იმისა,რომ მკვეთრად შემცირებულია ნეონატალური სიკვდილობა, სტრუქტურა იმეორებს, საუკეთესო საერთაშორისო</a:t>
            </a:r>
            <a:r>
              <a:rPr lang="ka-GE" baseline="0" dirty="0"/>
              <a:t> გამოცდილებას, 2/3 ადრეულ ნეონატალურზე მოდის.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50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082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/>
              <a:t>2013 წლამდე ქვეყანაში არსებული სტატისტიკა არ შეესაბამებოდა რეალურ მდგომარეობას, შესაბამისად საერთაშორისო</a:t>
            </a:r>
            <a:r>
              <a:rPr lang="ka-GE" baseline="0" dirty="0"/>
              <a:t> ორგანიზაციები აწარმოებდნენ პარალელურ დათვლებს, სწორედ ამიტომაა წარმოდგენილი მაჩვენებელი 2 ფერში, ასე მაგალითად 2005 წელს ქვეყნის ოფიციალური სტატისტიკის მიხედვით იყო 23,4, გარე დათვლებით იგივე მაჩვენებელი იყო 45,0. სწორედ საეჭვო სატისტყიკის გამო მოხდა 2008 და 2012 წელს დედათა სიკვდილობის რეტორსპექტული ანალიზი </a:t>
            </a:r>
            <a:r>
              <a:rPr lang="en-US" baseline="0" dirty="0"/>
              <a:t>RAMUS </a:t>
            </a:r>
            <a:r>
              <a:rPr lang="ka-GE" baseline="0" dirty="0"/>
              <a:t>მეთოდოლოგიით, რამაც დაადასტურა აღნიშნული პრობლემა. 2013 წლიდან პარალელური დათვლები აღარ ხდება, რადგან სტატისტიკური ინფორმაცია გახდა სანდო.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55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9496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ka-GE"/>
              <a:t>პერინატალური ხარისხის ინდიკატორები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446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59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9927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60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99279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61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9383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181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164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4255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6120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9554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9147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კატასტროფულად მაღალი მონაცემებია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467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8229600" cy="3840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30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5" name="Shape 15" descr="MOH ppt-02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 descr="MOH ppt-02.jpg"/>
          <p:cNvPicPr preferRelativeResize="0"/>
          <p:nvPr/>
        </p:nvPicPr>
        <p:blipFill rotWithShape="1">
          <a:blip r:embed="rId13">
            <a:alphaModFix/>
          </a:blip>
          <a:srcRect t="24446" r="72501" b="62219"/>
          <a:stretch/>
        </p:blipFill>
        <p:spPr>
          <a:xfrm>
            <a:off x="152400" y="533400"/>
            <a:ext cx="25146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 descr="MOH ppt-02.jpg"/>
          <p:cNvPicPr preferRelativeResize="0"/>
          <p:nvPr/>
        </p:nvPicPr>
        <p:blipFill rotWithShape="1">
          <a:blip r:embed="rId14">
            <a:alphaModFix/>
          </a:blip>
          <a:srcRect l="2499" t="8890" r="72500" b="78410"/>
          <a:stretch/>
        </p:blipFill>
        <p:spPr>
          <a:xfrm>
            <a:off x="0" y="0"/>
            <a:ext cx="1600200" cy="6096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comments" Target="../comments/comment11.xml"/><Relationship Id="rId4" Type="http://schemas.openxmlformats.org/officeDocument/2006/relationships/chart" Target="../charts/chart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dc.ge/Handlers/GetFile.ashx?ID=7af3bca8-caa6-43e2-a283-d862e2a6ef9d" TargetMode="External"/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comments" Target="../comments/comment15.xml"/><Relationship Id="rId4" Type="http://schemas.openxmlformats.org/officeDocument/2006/relationships/hyperlink" Target="http://www.ncdc.ge/Handlers/GetFile.ashx?ID=7af3bca8-caa6-43e2-a283-d862e2a6ef9d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/>
        </p:nvSpPr>
        <p:spPr>
          <a:xfrm>
            <a:off x="1046180" y="5399958"/>
            <a:ext cx="7205032" cy="82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a-GE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201</a:t>
            </a:r>
            <a:r>
              <a:rPr lang="en-US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9 </a:t>
            </a:r>
            <a:r>
              <a:rPr lang="ka-GE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წელი</a:t>
            </a:r>
            <a:r>
              <a:rPr lang="en-US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 </a:t>
            </a:r>
            <a:endParaRPr lang="ka-GE" sz="1800" b="1" dirty="0">
              <a:ln w="10160">
                <a:solidFill>
                  <a:srgbClr val="E9F0DC"/>
                </a:solidFill>
                <a:prstDash val="solid"/>
              </a:ln>
              <a:solidFill>
                <a:srgbClr val="123E36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378" y="2554510"/>
            <a:ext cx="882262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a-GE" sz="40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03AA9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პერინატალური რეგიონალიზაცია</a:t>
            </a:r>
            <a:endParaRPr lang="en-US" sz="4000" b="1" cap="none" spc="0" dirty="0">
              <a:ln w="10160">
                <a:solidFill>
                  <a:srgbClr val="E9F0DC"/>
                </a:solidFill>
                <a:prstDash val="solid"/>
              </a:ln>
              <a:solidFill>
                <a:srgbClr val="03AA9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9142" y="4642276"/>
            <a:ext cx="6499108" cy="104644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ka-GE" sz="2000" b="1" dirty="0">
                <a:solidFill>
                  <a:srgbClr val="14443B"/>
                </a:solidFill>
                <a:latin typeface="Calibri"/>
                <a:ea typeface="Calibri"/>
                <a:cs typeface="Calibri"/>
                <a:sym typeface="Calibri"/>
              </a:rPr>
              <a:t>ვერა ბაზიარი</a:t>
            </a:r>
            <a:endParaRPr lang="en-US" sz="1600" b="1" dirty="0">
              <a:solidFill>
                <a:srgbClr val="14443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ka-GE" b="1" dirty="0">
                <a:solidFill>
                  <a:srgbClr val="14443B"/>
                </a:solidFill>
                <a:latin typeface="Calibri"/>
                <a:ea typeface="Calibri"/>
                <a:cs typeface="Calibri"/>
                <a:sym typeface="Calibri"/>
              </a:rPr>
              <a:t>პერინატალური რეგიონალიზაციის პროგრამის კოორდინატორი</a:t>
            </a:r>
          </a:p>
          <a:p>
            <a:pPr lvl="0" algn="ctr"/>
            <a:r>
              <a:rPr lang="ka-GE" b="1" dirty="0">
                <a:solidFill>
                  <a:srgbClr val="14443B"/>
                </a:solidFill>
                <a:latin typeface="Calibri"/>
                <a:ea typeface="Calibri"/>
                <a:cs typeface="Calibri"/>
                <a:sym typeface="Calibri"/>
              </a:rPr>
              <a:t>ჯანმრთელობის დაცვის დეპარტამენტი</a:t>
            </a:r>
            <a:endParaRPr lang="en-US" b="1" dirty="0">
              <a:solidFill>
                <a:srgbClr val="14443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endParaRPr lang="ka-GE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74"/>
          <p:cNvSpPr txBox="1"/>
          <p:nvPr/>
        </p:nvSpPr>
        <p:spPr>
          <a:xfrm>
            <a:off x="1399142" y="1160258"/>
            <a:ext cx="70038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ka-GE" sz="3200" b="1" dirty="0">
                <a:solidFill>
                  <a:srgbClr val="134F5C"/>
                </a:solidFill>
              </a:rPr>
              <a:t>დედათა და ბავშვთა ჯანმრთელობა</a:t>
            </a:r>
            <a:endParaRPr sz="3200" b="1" dirty="0">
              <a:solidFill>
                <a:srgbClr val="134F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78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84667C1-A568-4834-882E-B5BAE68A33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5065563"/>
              </p:ext>
            </p:extLst>
          </p:nvPr>
        </p:nvGraphicFramePr>
        <p:xfrm>
          <a:off x="99152" y="848413"/>
          <a:ext cx="8780443" cy="3903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16489FF9-2F6E-4AC5-A059-96C7C58368DA}"/>
              </a:ext>
            </a:extLst>
          </p:cNvPr>
          <p:cNvSpPr txBox="1">
            <a:spLocks/>
          </p:cNvSpPr>
          <p:nvPr/>
        </p:nvSpPr>
        <p:spPr>
          <a:xfrm>
            <a:off x="1608463" y="19557"/>
            <a:ext cx="7535537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მშობიარობები/საკეირო კვეთების განაწილება დონეების მიხედვით</a:t>
            </a:r>
            <a:endParaRPr lang="nb-NO"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8BE060-A1DF-4514-A9C0-4058F6E70B93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9938" y="4751882"/>
            <a:ext cx="8694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dirty="0" smtClean="0"/>
              <a:t>მშობიარობის და საკეისრო კვეთების შესრულების დროს დონის </a:t>
            </a:r>
            <a:r>
              <a:rPr lang="ka-GE" dirty="0"/>
              <a:t>შესაბამისი მომსახურება </a:t>
            </a:r>
            <a:r>
              <a:rPr lang="ka-GE" dirty="0" smtClean="0"/>
              <a:t>შესრულდა </a:t>
            </a:r>
            <a:r>
              <a:rPr lang="ka-GE" dirty="0"/>
              <a:t>90%-ზე მეტ შემთხვევებში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51262" y="5404433"/>
            <a:ext cx="1569903" cy="388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dirty="0" smtClean="0"/>
              <a:t>სამიზნე  90%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4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744201613"/>
              </p:ext>
            </p:extLst>
          </p:nvPr>
        </p:nvGraphicFramePr>
        <p:xfrm>
          <a:off x="187287" y="1616452"/>
          <a:ext cx="4439797" cy="409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851511146"/>
              </p:ext>
            </p:extLst>
          </p:nvPr>
        </p:nvGraphicFramePr>
        <p:xfrm>
          <a:off x="4494882" y="1563239"/>
          <a:ext cx="4461831" cy="4182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54227" y="1935734"/>
            <a:ext cx="2511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ნაადრევი მშობიარობა  7.9%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08463" y="428497"/>
            <a:ext cx="7535537" cy="80018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მშობიარობები/საკეირო კვეთები  გესტაციური ვადის მიხედვით (ნაადრევი მშობიარობა)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8955" y="-33051"/>
            <a:ext cx="32769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93215" y="6133368"/>
            <a:ext cx="7955674" cy="682027"/>
          </a:xfrm>
          <a:prstGeom prst="roundRect">
            <a:avLst/>
          </a:prstGeom>
          <a:solidFill>
            <a:schemeClr val="tx2">
              <a:lumMod val="9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dirty="0" smtClean="0">
                <a:solidFill>
                  <a:schemeClr val="tx1"/>
                </a:solidFill>
              </a:rPr>
              <a:t>-ნაადრევ   მშობიარობათა  პროცენტული წილი არ აღემატება საერთაშორისო მაჩვენებლების ფარგლებს</a:t>
            </a:r>
          </a:p>
          <a:p>
            <a:pPr algn="ctr"/>
            <a:r>
              <a:rPr lang="ka-GE" dirty="0" smtClean="0">
                <a:solidFill>
                  <a:schemeClr val="tx1"/>
                </a:solidFill>
              </a:rPr>
              <a:t>-184 </a:t>
            </a:r>
            <a:r>
              <a:rPr lang="ka-GE" dirty="0">
                <a:solidFill>
                  <a:schemeClr val="tx1"/>
                </a:solidFill>
              </a:rPr>
              <a:t>ქვეყნის მონაცემებით ნაადრევი მშობიარობის მაჩვენებელი </a:t>
            </a:r>
            <a:r>
              <a:rPr lang="ka-GE" dirty="0" smtClean="0">
                <a:solidFill>
                  <a:schemeClr val="tx1"/>
                </a:solidFill>
              </a:rPr>
              <a:t>მერყეობს </a:t>
            </a:r>
            <a:r>
              <a:rPr lang="ka-GE" dirty="0">
                <a:solidFill>
                  <a:schemeClr val="tx1"/>
                </a:solidFill>
              </a:rPr>
              <a:t>5%-18%.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7433" y="1935734"/>
            <a:ext cx="2511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ნაადრევი მშობიარობა  7.9%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5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9D4B705-914D-46A8-8E24-2FB5EABEAF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4173289"/>
              </p:ext>
            </p:extLst>
          </p:nvPr>
        </p:nvGraphicFramePr>
        <p:xfrm>
          <a:off x="0" y="903592"/>
          <a:ext cx="9144000" cy="4509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8D6924E-A534-4E0E-B3E7-4019B08C1994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258">
            <a:extLst>
              <a:ext uri="{FF2B5EF4-FFF2-40B4-BE49-F238E27FC236}">
                <a16:creationId xmlns:a16="http://schemas.microsoft.com/office/drawing/2014/main" id="{84E3683D-A9D1-4E1D-8842-17597215E8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3022" y="441957"/>
            <a:ext cx="7540978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 algn="ctr"/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საკეისრო კვეთის ტენდენციები</a:t>
            </a:r>
            <a:endParaRPr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0" y="5413277"/>
            <a:ext cx="9144000" cy="8557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ka-GE" sz="1600" b="1" dirty="0" smtClean="0">
                <a:solidFill>
                  <a:srgbClr val="2C9492"/>
                </a:solidFill>
              </a:rPr>
              <a:t>201</a:t>
            </a:r>
            <a:r>
              <a:rPr lang="en-US" sz="1600" b="1" dirty="0" smtClean="0">
                <a:solidFill>
                  <a:srgbClr val="2C9492"/>
                </a:solidFill>
              </a:rPr>
              <a:t>8 </a:t>
            </a:r>
            <a:r>
              <a:rPr lang="ka-GE" sz="1600" b="1" dirty="0" smtClean="0">
                <a:solidFill>
                  <a:srgbClr val="2C9492"/>
                </a:solidFill>
              </a:rPr>
              <a:t>წელს 2017 წელთან </a:t>
            </a:r>
            <a:r>
              <a:rPr lang="ka-GE" sz="1600" b="1" dirty="0">
                <a:solidFill>
                  <a:srgbClr val="2C9492"/>
                </a:solidFill>
              </a:rPr>
              <a:t>შედარებით საკეისრო კვეთის </a:t>
            </a:r>
            <a:r>
              <a:rPr lang="ka-GE" sz="1600" b="1" dirty="0" smtClean="0">
                <a:solidFill>
                  <a:srgbClr val="2C9492"/>
                </a:solidFill>
              </a:rPr>
              <a:t>რაოდენობა</a:t>
            </a:r>
            <a:r>
              <a:rPr lang="en-US" sz="1600" b="1" dirty="0" smtClean="0">
                <a:solidFill>
                  <a:srgbClr val="2C9492"/>
                </a:solidFill>
              </a:rPr>
              <a:t> </a:t>
            </a:r>
            <a:r>
              <a:rPr lang="en-US" sz="1600" b="1" dirty="0" smtClean="0">
                <a:solidFill>
                  <a:srgbClr val="2C9492"/>
                </a:solidFill>
                <a:latin typeface="Agency FB" panose="020B0503020202020204" pitchFamily="34" charset="0"/>
              </a:rPr>
              <a:t>≈3% </a:t>
            </a:r>
            <a:r>
              <a:rPr lang="ka-GE" sz="1600" b="1" dirty="0" smtClean="0">
                <a:solidFill>
                  <a:srgbClr val="2C9492"/>
                </a:solidFill>
              </a:rPr>
              <a:t> შემცირდა, მაგრამ</a:t>
            </a:r>
            <a:endParaRPr lang="en-US" sz="1600" b="1" dirty="0" smtClean="0">
              <a:solidFill>
                <a:srgbClr val="2C9492"/>
              </a:solidFill>
            </a:endParaRPr>
          </a:p>
          <a:p>
            <a:pPr algn="just"/>
            <a:r>
              <a:rPr lang="ka-GE" sz="1600" b="1" dirty="0" smtClean="0">
                <a:solidFill>
                  <a:srgbClr val="2C9492"/>
                </a:solidFill>
              </a:rPr>
              <a:t> კვლავ მაღალია პროცენტი, როგორც მსოფლიო ასევე რეგიონის  მაჩვენებელებთან შედარებით</a:t>
            </a:r>
            <a:r>
              <a:rPr lang="ka-GE" sz="1600" b="1" dirty="0" smtClean="0">
                <a:solidFill>
                  <a:schemeClr val="tx1"/>
                </a:solidFill>
              </a:rPr>
              <a:t>.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2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84667C1-A568-4834-882E-B5BAE68A33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1723175"/>
              </p:ext>
            </p:extLst>
          </p:nvPr>
        </p:nvGraphicFramePr>
        <p:xfrm>
          <a:off x="329938" y="848413"/>
          <a:ext cx="8465270" cy="4612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16489FF9-2F6E-4AC5-A059-96C7C58368DA}"/>
              </a:ext>
            </a:extLst>
          </p:cNvPr>
          <p:cNvSpPr txBox="1">
            <a:spLocks/>
          </p:cNvSpPr>
          <p:nvPr/>
        </p:nvSpPr>
        <p:spPr>
          <a:xfrm>
            <a:off x="1608463" y="19557"/>
            <a:ext cx="7535537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მშობიარობები/საკეირო კვეთების განაწილება დონეების მიხედვით</a:t>
            </a:r>
            <a:endParaRPr lang="nb-NO"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8BE060-A1DF-4514-A9C0-4058F6E70B93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5596568" y="4255806"/>
            <a:ext cx="727320" cy="31894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200" dirty="0" smtClean="0"/>
              <a:t>37,4%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3745735" y="4076241"/>
            <a:ext cx="52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 smtClean="0"/>
              <a:t>44,2%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76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8146" y="581113"/>
            <a:ext cx="8229600" cy="427290"/>
          </a:xfrm>
        </p:spPr>
        <p:txBody>
          <a:bodyPr/>
          <a:lstStyle/>
          <a:p>
            <a:r>
              <a:rPr lang="ka-GE" sz="2400" dirty="0" smtClean="0"/>
              <a:t>საკეისრო კვეთების რაოდენობა ყოველ 1000 ცოცხალშობილზე</a:t>
            </a:r>
            <a:endParaRPr lang="en-US" sz="2400" dirty="0"/>
          </a:p>
        </p:txBody>
      </p:sp>
      <p:graphicFrame>
        <p:nvGraphicFramePr>
          <p:cNvPr id="7" name="Chart 6"/>
          <p:cNvGraphicFramePr/>
          <p:nvPr/>
        </p:nvGraphicFramePr>
        <p:xfrm>
          <a:off x="0" y="1004131"/>
          <a:ext cx="9041450" cy="5409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1597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39091" y="1285930"/>
            <a:ext cx="1465118" cy="2207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155868"/>
              </p:ext>
            </p:extLst>
          </p:nvPr>
        </p:nvGraphicFramePr>
        <p:xfrm>
          <a:off x="141968" y="529936"/>
          <a:ext cx="8866950" cy="5756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39807" y="659639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/>
              <a:t>Births by caesarean section</a:t>
            </a:r>
            <a:r>
              <a:rPr lang="ka-GE" b="1" dirty="0"/>
              <a:t> </a:t>
            </a:r>
            <a:r>
              <a:rPr lang="en-US" b="1" dirty="0"/>
              <a:t>Data by country</a:t>
            </a:r>
            <a:r>
              <a:rPr lang="ka-GE" b="1" dirty="0"/>
              <a:t> –</a:t>
            </a:r>
            <a:r>
              <a:rPr lang="en-US" b="1" dirty="0"/>
              <a:t>WHO 2012-2016</a:t>
            </a:r>
          </a:p>
          <a:p>
            <a:endParaRPr lang="en-US" b="1" dirty="0">
              <a:solidFill>
                <a:srgbClr val="2A2EE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5028" y="24731"/>
            <a:ext cx="4987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საკეისრო კვეთების ტენდენცია მსოფლიოში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253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0F134B4-F560-4BAF-9EAF-7DD020CDF0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0499229"/>
              </p:ext>
            </p:extLst>
          </p:nvPr>
        </p:nvGraphicFramePr>
        <p:xfrm>
          <a:off x="1" y="1711330"/>
          <a:ext cx="4934425" cy="4282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98284" y="3201828"/>
            <a:ext cx="755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39.6</a:t>
            </a:r>
            <a:r>
              <a:rPr lang="ka-GE" dirty="0" smtClean="0"/>
              <a:t>%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1022" y="2617925"/>
            <a:ext cx="52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7" name="Shape 258"/>
          <p:cNvSpPr txBox="1">
            <a:spLocks noGrp="1"/>
          </p:cNvSpPr>
          <p:nvPr>
            <p:ph type="title"/>
          </p:nvPr>
        </p:nvSpPr>
        <p:spPr>
          <a:xfrm>
            <a:off x="1603022" y="384137"/>
            <a:ext cx="7540978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 algn="ctr"/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საკეისრო კვეთის ტენდენციები</a:t>
            </a:r>
            <a:endParaRPr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7075129" y="5866683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0F134B4-F560-4BAF-9EAF-7DD020CDF0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9285458"/>
              </p:ext>
            </p:extLst>
          </p:nvPr>
        </p:nvGraphicFramePr>
        <p:xfrm>
          <a:off x="4703689" y="1694239"/>
          <a:ext cx="4165505" cy="4155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84178" y="1847195"/>
            <a:ext cx="3966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lang="ka-GE" sz="1400" b="1" i="0" u="none" strike="noStrike" kern="1200" cap="none" spc="0" baseline="0" dirty="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ka-GE" b="1" kern="1200" dirty="0">
                <a:ln w="0" cmpd="sng">
                  <a:solidFill>
                    <a:schemeClr val="tx1"/>
                  </a:solidFill>
                  <a:prstDash val="solid"/>
                </a:ln>
                <a:noFill/>
              </a:rPr>
              <a:t>საკეისრო</a:t>
            </a:r>
            <a:r>
              <a:rPr lang="ka-GE" sz="1600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ka-GE" b="1" kern="1200" dirty="0">
                <a:ln w="0" cmpd="sng">
                  <a:solidFill>
                    <a:schemeClr val="tx1"/>
                  </a:solidFill>
                  <a:prstDash val="solid"/>
                </a:ln>
                <a:noFill/>
              </a:rPr>
              <a:t>კვეთების რიგითობა</a:t>
            </a:r>
            <a:endParaRPr lang="en-US" b="1" kern="1200" dirty="0">
              <a:ln w="0" cmpd="sng">
                <a:solidFill>
                  <a:schemeClr val="tx1"/>
                </a:solidFill>
                <a:prstDash val="solid"/>
              </a:ln>
              <a:noFill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618" y="1016941"/>
            <a:ext cx="4033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 smtClean="0">
                <a:solidFill>
                  <a:schemeClr val="tx1"/>
                </a:solidFill>
              </a:rPr>
              <a:t>მცირდება. მაგრამ ყოველ მეორე მშობიარეს უკეთდება პირველი საკეისრო კვეთა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9966" y="909219"/>
            <a:ext cx="447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 smtClean="0">
                <a:solidFill>
                  <a:schemeClr val="tx1"/>
                </a:solidFill>
              </a:rPr>
              <a:t>მცირდება, მაგრამ კვლავ მაღალია გადაუდებელ საკეისროთა პროცენტული წილი</a:t>
            </a:r>
            <a:r>
              <a:rPr lang="en-US" b="1" dirty="0" smtClean="0">
                <a:solidFill>
                  <a:schemeClr val="tx1"/>
                </a:solidFill>
              </a:rPr>
              <a:t>(</a:t>
            </a:r>
            <a:r>
              <a:rPr lang="ka-GE" b="1" dirty="0" smtClean="0">
                <a:solidFill>
                  <a:schemeClr val="tx1"/>
                </a:solidFill>
              </a:rPr>
              <a:t>საშუალო ევროპული მაჩვენებელი 11%)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03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73" y="668215"/>
            <a:ext cx="8766808" cy="52061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1908" y="0"/>
            <a:ext cx="7161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      </a:t>
            </a:r>
            <a:r>
              <a:rPr lang="ka-GE" sz="2000" dirty="0" smtClean="0">
                <a:solidFill>
                  <a:schemeClr val="bg1"/>
                </a:solidFill>
              </a:rPr>
              <a:t>ურგენტული </a:t>
            </a:r>
            <a:r>
              <a:rPr lang="ka-GE" sz="2000" dirty="0">
                <a:solidFill>
                  <a:schemeClr val="bg1"/>
                </a:solidFill>
              </a:rPr>
              <a:t>საკეისრო კვეთების  რაოდენობა</a:t>
            </a:r>
          </a:p>
        </p:txBody>
      </p:sp>
    </p:spTree>
    <p:extLst>
      <p:ext uri="{BB962C8B-B14F-4D97-AF65-F5344CB8AC3E}">
        <p14:creationId xmlns:p14="http://schemas.microsoft.com/office/powerpoint/2010/main" val="118533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4652" y="583906"/>
          <a:ext cx="9051156" cy="1413736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3588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0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09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82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1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3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13736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</a:t>
                      </a:r>
                    </a:p>
                    <a:p>
                      <a:r>
                        <a:rPr lang="en-US" dirty="0" smtClean="0"/>
                        <a:t>          </a:t>
                      </a:r>
                      <a:r>
                        <a:rPr lang="ka-GE" dirty="0" smtClean="0"/>
                        <a:t>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მშობ. 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ს</a:t>
                      </a:r>
                      <a:r>
                        <a:rPr lang="en-US" dirty="0" smtClean="0"/>
                        <a:t>/</a:t>
                      </a:r>
                      <a:r>
                        <a:rPr lang="ka-GE" dirty="0" smtClean="0"/>
                        <a:t>კ</a:t>
                      </a:r>
                      <a:r>
                        <a:rPr lang="en-US" baseline="0" dirty="0" smtClean="0"/>
                        <a:t> </a:t>
                      </a:r>
                      <a:r>
                        <a:rPr lang="ka-GE" dirty="0" smtClean="0"/>
                        <a:t>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I </a:t>
                      </a:r>
                      <a:r>
                        <a:rPr lang="ka-GE" dirty="0" smtClean="0"/>
                        <a:t>ს/კ</a:t>
                      </a:r>
                      <a:r>
                        <a:rPr lang="en-US" dirty="0" smtClean="0"/>
                        <a:t> </a:t>
                      </a:r>
                      <a:r>
                        <a:rPr lang="ka-GE" dirty="0" smtClean="0"/>
                        <a:t>რაოდენობა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  <a:r>
                        <a:rPr lang="en-US" dirty="0" smtClean="0"/>
                        <a:t> % </a:t>
                      </a:r>
                      <a:r>
                        <a:rPr lang="ka-GE" dirty="0" smtClean="0"/>
                        <a:t>მშობიარობაში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 % </a:t>
                      </a:r>
                    </a:p>
                    <a:p>
                      <a:r>
                        <a:rPr lang="ka-GE" dirty="0" smtClean="0"/>
                        <a:t>ს/კ-ში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</a:p>
                    <a:p>
                      <a:r>
                        <a:rPr lang="en-US" dirty="0" smtClean="0"/>
                        <a:t>I </a:t>
                      </a:r>
                      <a:r>
                        <a:rPr lang="ka-GE" dirty="0" smtClean="0"/>
                        <a:t>მშობ.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9822" y="1960975"/>
          <a:ext cx="9051154" cy="4358640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3588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6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50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6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11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3552">
                <a:tc>
                  <a:txBody>
                    <a:bodyPr/>
                    <a:lstStyle/>
                    <a:p>
                      <a:r>
                        <a:rPr lang="ka-GE" dirty="0" smtClean="0">
                          <a:solidFill>
                            <a:schemeClr val="tx1"/>
                          </a:solidFill>
                        </a:rPr>
                        <a:t>ს.ს. სამედიცინო კორპორაცია ევექსი - ზუგდიდის რეფერალური ჰოსპიტალი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749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447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212</a:t>
                      </a:r>
                    </a:p>
                    <a:p>
                      <a:endParaRPr lang="en-US" dirty="0"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28.3%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47.4%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134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სენა-მედი</a:t>
                      </a:r>
                      <a:endParaRPr lang="ka-GE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1069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665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304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28.4%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45.7%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234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მედ ემერჯენსი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1325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857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466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35.2%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54.4%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smtClean="0">
                          <a:solidFill>
                            <a:schemeClr val="tx1"/>
                          </a:solidFill>
                          <a:latin typeface="+mj-lt"/>
                        </a:rPr>
                        <a:t>313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r>
                        <a:rPr lang="ka-GE" b="1" dirty="0" smtClean="0"/>
                        <a:t>შპს "ავთანდილ ყამბარაშვილის კლინიკა"</a:t>
                      </a:r>
                      <a:endParaRPr lang="ka-G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243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119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29.4%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49.0%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86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r>
                        <a:rPr lang="ka-GE" b="1" dirty="0" smtClean="0"/>
                        <a:t>შპს სიხარული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465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232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29.0%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49.9%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168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r>
                        <a:rPr lang="ka-GE" b="1" dirty="0" smtClean="0"/>
                        <a:t>შპს "ოქროს საწმისი -</a:t>
                      </a:r>
                      <a:r>
                        <a:rPr lang="en-US" b="1" dirty="0" smtClean="0"/>
                        <a:t>XXI </a:t>
                      </a:r>
                      <a:r>
                        <a:rPr lang="ka-GE" b="1" dirty="0" smtClean="0"/>
                        <a:t>საუკუნე"</a:t>
                      </a:r>
                      <a:endParaRPr lang="ka-G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452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334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146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32.3%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43.7%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107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r>
                        <a:rPr lang="ka-GE" b="1" dirty="0" smtClean="0"/>
                        <a:t>შპს "ხონელიძის კლინიკა"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1497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794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449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30.0%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56.5%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332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r>
                        <a:rPr lang="ka-GE" b="1" dirty="0" smtClean="0"/>
                        <a:t>შპს ლაიფი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262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121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29.6%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46.2%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79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04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II-III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4652" y="583906"/>
          <a:ext cx="9051156" cy="1413736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39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7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2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82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1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3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13736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</a:t>
                      </a:r>
                    </a:p>
                    <a:p>
                      <a:r>
                        <a:rPr lang="en-US" dirty="0" smtClean="0"/>
                        <a:t>          </a:t>
                      </a:r>
                      <a:r>
                        <a:rPr lang="ka-GE" dirty="0" smtClean="0"/>
                        <a:t>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მშობ. 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ს</a:t>
                      </a:r>
                      <a:r>
                        <a:rPr lang="en-US" dirty="0" smtClean="0"/>
                        <a:t>/</a:t>
                      </a:r>
                      <a:r>
                        <a:rPr lang="ka-GE" dirty="0" smtClean="0"/>
                        <a:t>კრაოდენობა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I </a:t>
                      </a:r>
                      <a:r>
                        <a:rPr lang="ka-GE" dirty="0" smtClean="0"/>
                        <a:t>ს/კრაოდენობა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  <a:r>
                        <a:rPr lang="en-US" dirty="0" smtClean="0"/>
                        <a:t> % </a:t>
                      </a:r>
                      <a:r>
                        <a:rPr lang="ka-GE" dirty="0" smtClean="0"/>
                        <a:t>მშობიარობაში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 % </a:t>
                      </a:r>
                    </a:p>
                    <a:p>
                      <a:r>
                        <a:rPr lang="ka-GE" dirty="0" smtClean="0"/>
                        <a:t>ს/კ-ში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</a:p>
                    <a:p>
                      <a:r>
                        <a:rPr lang="en-US" dirty="0" smtClean="0"/>
                        <a:t>I </a:t>
                      </a:r>
                      <a:r>
                        <a:rPr lang="ka-GE" dirty="0" smtClean="0"/>
                        <a:t>მშობ.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212413"/>
              </p:ext>
            </p:extLst>
          </p:nvPr>
        </p:nvGraphicFramePr>
        <p:xfrm>
          <a:off x="35169" y="1997642"/>
          <a:ext cx="9027099" cy="4011315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37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39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17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69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33825">
                <a:tc>
                  <a:txBody>
                    <a:bodyPr/>
                    <a:lstStyle/>
                    <a:p>
                      <a:pPr algn="l" rtl="0" fontAlgn="b"/>
                      <a:r>
                        <a:rPr lang="ka-G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ჯეო ჰოსპიტალს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"გაგუას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just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სს სამედიცინო კორპორაცია ევექსი - მ. იაშვილის სახელობის ბათუმის დედათა და ბავშვთა ცენტრალური ჰოსპიტალი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46.0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ჰერა 2011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,,არქიმედეს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6410">
                <a:tc>
                  <a:txBody>
                    <a:bodyPr/>
                    <a:lstStyle/>
                    <a:p>
                      <a:pPr algn="l" fontAlgn="b"/>
                      <a:r>
                        <a:rPr lang="ka-G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"იმედის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60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9124DF-8E17-48E3-9F26-A537F49BA6C8}"/>
              </a:ext>
            </a:extLst>
          </p:cNvPr>
          <p:cNvSpPr txBox="1"/>
          <p:nvPr/>
        </p:nvSpPr>
        <p:spPr>
          <a:xfrm>
            <a:off x="2326201" y="541039"/>
            <a:ext cx="5775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2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ცოცხალშობილთა რაოდენობა</a:t>
            </a:r>
            <a:endParaRPr lang="en-GB" sz="3200" b="1" kern="1200" dirty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A7A4E60-97CF-46F1-A6C8-2CFE48EDCB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079663"/>
              </p:ext>
            </p:extLst>
          </p:nvPr>
        </p:nvGraphicFramePr>
        <p:xfrm>
          <a:off x="1" y="0"/>
          <a:ext cx="9144000" cy="6472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ECDB9E9-290E-47C7-BA70-3E191E19E2C1}"/>
              </a:ext>
            </a:extLst>
          </p:cNvPr>
          <p:cNvSpPr txBox="1"/>
          <p:nvPr/>
        </p:nvSpPr>
        <p:spPr>
          <a:xfrm>
            <a:off x="2326201" y="6581001"/>
            <a:ext cx="478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>
                <a:solidFill>
                  <a:schemeClr val="bg2"/>
                </a:solidFill>
              </a:rPr>
              <a:t>წყარო</a:t>
            </a:r>
            <a:r>
              <a:rPr lang="ka-GE" sz="1200" dirty="0">
                <a:solidFill>
                  <a:srgbClr val="14443B"/>
                </a:solidFill>
              </a:rPr>
              <a:t>: საქსტატი, დაბადების რეგისტრი (2018)</a:t>
            </a:r>
            <a:endParaRPr lang="en-GB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10" y="389353"/>
            <a:ext cx="848490" cy="132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7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674984"/>
              </p:ext>
            </p:extLst>
          </p:nvPr>
        </p:nvGraphicFramePr>
        <p:xfrm>
          <a:off x="18926" y="1997642"/>
          <a:ext cx="9055865" cy="4105440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601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6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70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98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1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57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BROTHERS"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30.8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58.6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"პინეო სამედიცინო ეკოსისტემა"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 ირის ბორჩაშვილის სახელობის ჯანმრთელობის ცენტრი მედინა"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პირველი საავადმყოფო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აკად. ზ. ცხაკაიას სახ. დასავლეთ  საქართველოს ინტერვენციული მედიცინის ეროვნული ცენტრი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ივანე ბოკერიას სახელობის თბილისის რეფერალური ჰოსპიტალი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5 კლინიკური საავადმყოფო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აკადემიკოს ო. ღუდუშაურის სახელობის ეროვნული სამედიცინო ცენტრი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4652" y="583906"/>
          <a:ext cx="9051156" cy="1413736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39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7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2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82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1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3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13736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</a:t>
                      </a:r>
                    </a:p>
                    <a:p>
                      <a:r>
                        <a:rPr lang="en-US" dirty="0" smtClean="0"/>
                        <a:t>          </a:t>
                      </a:r>
                      <a:r>
                        <a:rPr lang="ka-GE" dirty="0" smtClean="0"/>
                        <a:t>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მშობ. 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ს</a:t>
                      </a:r>
                      <a:r>
                        <a:rPr lang="en-US" dirty="0" smtClean="0"/>
                        <a:t>/</a:t>
                      </a:r>
                      <a:r>
                        <a:rPr lang="ka-GE" dirty="0" smtClean="0"/>
                        <a:t>კრაოდენობა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I </a:t>
                      </a:r>
                      <a:r>
                        <a:rPr lang="ka-GE" dirty="0" smtClean="0"/>
                        <a:t>ს/კრაოდენობა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  <a:r>
                        <a:rPr lang="en-US" dirty="0" smtClean="0"/>
                        <a:t> % </a:t>
                      </a:r>
                      <a:r>
                        <a:rPr lang="ka-GE" dirty="0" smtClean="0"/>
                        <a:t>მშობიარობაში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 % </a:t>
                      </a:r>
                    </a:p>
                    <a:p>
                      <a:r>
                        <a:rPr lang="ka-GE" dirty="0" smtClean="0"/>
                        <a:t>ს/კ-ში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</a:p>
                    <a:p>
                      <a:r>
                        <a:rPr lang="en-US" dirty="0" smtClean="0"/>
                        <a:t>I </a:t>
                      </a:r>
                      <a:r>
                        <a:rPr lang="ka-GE" dirty="0" smtClean="0"/>
                        <a:t>მშობ.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293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953163944"/>
              </p:ext>
            </p:extLst>
          </p:nvPr>
        </p:nvGraphicFramePr>
        <p:xfrm>
          <a:off x="-118534" y="1941688"/>
          <a:ext cx="4854222" cy="408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555527518"/>
              </p:ext>
            </p:extLst>
          </p:nvPr>
        </p:nvGraphicFramePr>
        <p:xfrm>
          <a:off x="4617156" y="2065867"/>
          <a:ext cx="4526844" cy="3800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44748" y="1633911"/>
            <a:ext cx="1170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tx2">
                    <a:lumMod val="10000"/>
                  </a:schemeClr>
                </a:solidFill>
              </a:rPr>
              <a:t>2017 წელი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3220" y="1728319"/>
            <a:ext cx="1289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tx2">
                    <a:lumMod val="10000"/>
                  </a:schemeClr>
                </a:solidFill>
              </a:rPr>
              <a:t>2018 წელი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91733" y="410921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საკეისრო კვეთების რაოდენობა 39 კვირამდე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7075129" y="5866683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57E435-E247-4549-B00E-0491738F5246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38630" y="3273778"/>
            <a:ext cx="541867" cy="2144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dirty="0"/>
              <a:t>52%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6931" y="1102818"/>
            <a:ext cx="802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 smtClean="0">
                <a:solidFill>
                  <a:schemeClr val="tx1"/>
                </a:solidFill>
              </a:rPr>
              <a:t>სტაბილურად მაღალია 39 კვირამდე საკეისრო კვეთის ხვედრითი წილი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8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9846" y="278276"/>
            <a:ext cx="6400800" cy="592016"/>
          </a:xfrm>
        </p:spPr>
        <p:txBody>
          <a:bodyPr/>
          <a:lstStyle/>
          <a:p>
            <a:r>
              <a:rPr lang="en-US" sz="2000" b="1" dirty="0" smtClean="0">
                <a:solidFill>
                  <a:srgbClr val="2C9492"/>
                </a:solidFill>
              </a:rPr>
              <a:t>39</a:t>
            </a:r>
            <a:r>
              <a:rPr lang="ka-GE" sz="2000" b="1" dirty="0" smtClean="0">
                <a:solidFill>
                  <a:srgbClr val="2C9492"/>
                </a:solidFill>
              </a:rPr>
              <a:t>კვირამდე საკეისრო კვეთების სტრუქტურა (რობსონის კლასიფკაციის გათვალისწინებით)</a:t>
            </a:r>
            <a:endParaRPr lang="en-US" sz="2000" b="1" dirty="0">
              <a:solidFill>
                <a:srgbClr val="2C949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54" y="1101969"/>
            <a:ext cx="8897815" cy="49030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9569" y="2532185"/>
            <a:ext cx="937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 smtClean="0">
                <a:solidFill>
                  <a:schemeClr val="bg1"/>
                </a:solidFill>
              </a:rPr>
              <a:t>37კვ-მდე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9355" y="3798277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b="1" dirty="0" smtClean="0">
                <a:solidFill>
                  <a:schemeClr val="bg1"/>
                </a:solidFill>
              </a:rPr>
              <a:t>37-38კვ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39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5045" y="234461"/>
            <a:ext cx="7608277" cy="715108"/>
          </a:xfrm>
        </p:spPr>
        <p:txBody>
          <a:bodyPr/>
          <a:lstStyle/>
          <a:p>
            <a:r>
              <a:rPr lang="ka-GE" sz="1600" b="1" dirty="0" smtClean="0">
                <a:solidFill>
                  <a:srgbClr val="2C9492"/>
                </a:solidFill>
              </a:rPr>
              <a:t>39კვირამდე საკეისრო კვეთების სტრუქტურა (რობსონის კლასიფკაციის გათვალისწინებით</a:t>
            </a:r>
            <a:endParaRPr lang="en-US" sz="1600" b="1" dirty="0">
              <a:solidFill>
                <a:srgbClr val="2C949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8" y="2590446"/>
            <a:ext cx="4584589" cy="27556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8123" y="2016369"/>
            <a:ext cx="2321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III </a:t>
            </a:r>
            <a:r>
              <a:rPr lang="ka-GE" b="1" dirty="0" smtClean="0"/>
              <a:t>დონე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60831" y="2016369"/>
            <a:ext cx="1252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I-II-II/III </a:t>
            </a:r>
            <a:r>
              <a:rPr lang="ka-GE" b="1" dirty="0" smtClean="0"/>
              <a:t>დონე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411" y="2587207"/>
            <a:ext cx="4584589" cy="27556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87611" y="1476736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ka-GE" b="1" kern="1200" dirty="0">
                <a:solidFill>
                  <a:srgbClr val="2C9492"/>
                </a:solidFill>
              </a:rPr>
              <a:t>37-38 </a:t>
            </a:r>
            <a:r>
              <a:rPr lang="ka-GE" b="1" kern="1200" dirty="0" smtClean="0">
                <a:solidFill>
                  <a:srgbClr val="2C9492"/>
                </a:solidFill>
              </a:rPr>
              <a:t>კვ საკეისრო კვეთების წილი 39 კვ-მდე საკეისრო კვეთების რაოდენობაში</a:t>
            </a:r>
            <a:endParaRPr lang="en-US" b="1" kern="1200" dirty="0">
              <a:solidFill>
                <a:srgbClr val="2C9492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3073" y="440787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1600" b="1" dirty="0" smtClean="0">
                <a:solidFill>
                  <a:schemeClr val="bg1"/>
                </a:solidFill>
              </a:rPr>
              <a:t>87%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1705" y="3281281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1600" b="1" dirty="0" smtClean="0">
                <a:solidFill>
                  <a:schemeClr val="bg1"/>
                </a:solidFill>
              </a:rPr>
              <a:t>13%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87611" y="381113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1600" b="1" dirty="0" smtClean="0">
                <a:solidFill>
                  <a:schemeClr val="bg1"/>
                </a:solidFill>
              </a:rPr>
              <a:t>52%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9441" y="382547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1600" b="1" dirty="0" smtClean="0">
                <a:solidFill>
                  <a:schemeClr val="bg1"/>
                </a:solidFill>
              </a:rPr>
              <a:t>48%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7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622923"/>
              </p:ext>
            </p:extLst>
          </p:nvPr>
        </p:nvGraphicFramePr>
        <p:xfrm>
          <a:off x="46893" y="1418491"/>
          <a:ext cx="9097107" cy="5272750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71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0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2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16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სს "რუსთავის სამშობიარო სახლი"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1231	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631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69%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ს.ს. სამედიცინო კორპორაცია ევექსი - ზუგდიდის რეფერალური ჰოსპიტალი</a:t>
                      </a:r>
                    </a:p>
                    <a:p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749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447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64%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"ავთანდილ ყამბარაშვილის კლინიკა"</a:t>
                      </a:r>
                      <a:endParaRPr lang="ka-GE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243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68,3%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"ოქროს საწმისი -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XXI </a:t>
                      </a:r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საუკუნე"</a:t>
                      </a:r>
                      <a:endParaRPr lang="ka-GE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334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59%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სს "სამედიცინო კორპორაცია ევექსი"  – ახალციხის რეფერალური ჰოსპიტალი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383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106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43%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სიხარული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465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50%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მედ ემერჯენსი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857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47%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სს კ. ერისთავის სახელობის ექსპერიმენტული და კლინიკური ქირურგიის ეროვნული ცენტრი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835</a:t>
                      </a: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360</a:t>
                      </a: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60,8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866007"/>
              </p:ext>
            </p:extLst>
          </p:nvPr>
        </p:nvGraphicFramePr>
        <p:xfrm>
          <a:off x="46893" y="686972"/>
          <a:ext cx="9144000" cy="731520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48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5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5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                               </a:t>
                      </a:r>
                      <a:r>
                        <a:rPr lang="ka-GE" dirty="0" smtClean="0"/>
                        <a:t>პროვაიდერის დასახელება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a-GE" dirty="0" smtClean="0"/>
                        <a:t>მშობ. რაოდენობა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</a:p>
                    <a:p>
                      <a:r>
                        <a:rPr lang="en-US" dirty="0" smtClean="0"/>
                        <a:t>  </a:t>
                      </a:r>
                      <a:r>
                        <a:rPr lang="ka-GE" dirty="0" smtClean="0"/>
                        <a:t>ს/კრაოდენობა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a-GE" dirty="0" smtClean="0"/>
                    </a:p>
                    <a:p>
                      <a:r>
                        <a:rPr lang="en-US" dirty="0" smtClean="0"/>
                        <a:t>39 </a:t>
                      </a:r>
                      <a:r>
                        <a:rPr lang="ka-GE" dirty="0" smtClean="0"/>
                        <a:t>კვირამდე</a:t>
                      </a:r>
                      <a:r>
                        <a:rPr lang="en-US" dirty="0" smtClean="0"/>
                        <a:t> </a:t>
                      </a:r>
                      <a:r>
                        <a:rPr lang="ka-GE" dirty="0" smtClean="0"/>
                        <a:t>ს/კრაოდენობა</a:t>
                      </a:r>
                      <a:endParaRPr lang="ka-G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19046" y="1"/>
            <a:ext cx="5169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                            </a:t>
            </a:r>
            <a:r>
              <a:rPr lang="en-US" dirty="0" smtClean="0"/>
              <a:t>II </a:t>
            </a:r>
            <a:r>
              <a:rPr lang="ka-GE" dirty="0" smtClean="0"/>
              <a:t> დონის კლინიკები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3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II-III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4652" y="583906"/>
          <a:ext cx="9051156" cy="1413736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39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7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2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82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1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3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13736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</a:t>
                      </a:r>
                    </a:p>
                    <a:p>
                      <a:r>
                        <a:rPr lang="en-US" dirty="0" smtClean="0"/>
                        <a:t>          </a:t>
                      </a:r>
                      <a:r>
                        <a:rPr lang="ka-GE" dirty="0" smtClean="0"/>
                        <a:t>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მშობ. 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ს</a:t>
                      </a:r>
                      <a:r>
                        <a:rPr lang="en-US" dirty="0" smtClean="0"/>
                        <a:t>/</a:t>
                      </a:r>
                      <a:r>
                        <a:rPr lang="ka-GE" dirty="0" smtClean="0"/>
                        <a:t>კრაოდენობა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I </a:t>
                      </a:r>
                      <a:r>
                        <a:rPr lang="ka-GE" dirty="0" smtClean="0"/>
                        <a:t>ს/კრაოდენობა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  <a:r>
                        <a:rPr lang="en-US" dirty="0" smtClean="0"/>
                        <a:t> % </a:t>
                      </a:r>
                      <a:r>
                        <a:rPr lang="ka-GE" dirty="0" smtClean="0"/>
                        <a:t>მშობიარობაში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 % </a:t>
                      </a:r>
                    </a:p>
                    <a:p>
                      <a:r>
                        <a:rPr lang="ka-GE" dirty="0" smtClean="0"/>
                        <a:t>ს/კ-ში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</a:p>
                    <a:p>
                      <a:r>
                        <a:rPr lang="en-US" dirty="0" smtClean="0"/>
                        <a:t>I </a:t>
                      </a:r>
                      <a:r>
                        <a:rPr lang="ka-GE" dirty="0" smtClean="0"/>
                        <a:t>მშობ.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557" y="1997642"/>
          <a:ext cx="9109346" cy="4011315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59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49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4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1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2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82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"იმედის კლინიკა"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"გაგუას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სს სამედიცინო კორპორაცია ევექსი - მ. იაშვილის სახელობის ბათუმის დედათა და ბავშვთა ცენტრალური ჰოსპიტალი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ჰერა 2011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,,არქიმედეს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641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ჯეო ჰოსპიტალს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891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II-III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635961"/>
              </p:ext>
            </p:extLst>
          </p:nvPr>
        </p:nvGraphicFramePr>
        <p:xfrm>
          <a:off x="34654" y="1344931"/>
          <a:ext cx="9050730" cy="4727625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127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58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84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537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"გაგუას კლინიკა"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4394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1382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44.1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412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37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"გაგუას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44.1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3,457,824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37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ჰერა 2011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74.7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352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1,483,701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37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,,არქიმედეს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42.6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1,417,637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537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ჯეო </a:t>
                      </a:r>
                      <a:r>
                        <a:rPr lang="ka-G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ჰოსპიტალს მარნეული</a:t>
                      </a:r>
                      <a:endParaRPr lang="ka-G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44.0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835,285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537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"იმედის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68.9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171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2,060,297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5375">
                <a:tc>
                  <a:txBody>
                    <a:bodyPr/>
                    <a:lstStyle/>
                    <a:p>
                      <a:pPr algn="just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სს სამედიცინო კორპორაცია ევექსი - მ. იაშვილის სახელობის ბათუმის დედათა და ბავშვთა ცენტრალური ჰოსპიტალი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35.7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162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ka-GE" sz="1600" b="1" dirty="0" smtClean="0"/>
                    </a:p>
                    <a:p>
                      <a:r>
                        <a:rPr lang="ka-GE" sz="1600" b="1" dirty="0" smtClean="0"/>
                        <a:t>          1,616,219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849337"/>
              </p:ext>
            </p:extLst>
          </p:nvPr>
        </p:nvGraphicFramePr>
        <p:xfrm>
          <a:off x="0" y="629824"/>
          <a:ext cx="9050730" cy="1371600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185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58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5108">
                <a:tc>
                  <a:txBody>
                    <a:bodyPr/>
                    <a:lstStyle/>
                    <a:p>
                      <a:r>
                        <a:rPr lang="ka-GE" dirty="0" smtClean="0"/>
                        <a:t>                     </a:t>
                      </a:r>
                    </a:p>
                    <a:p>
                      <a:r>
                        <a:rPr lang="en-US" dirty="0" smtClean="0"/>
                        <a:t> </a:t>
                      </a:r>
                      <a:r>
                        <a:rPr lang="ka-GE" dirty="0" smtClean="0"/>
                        <a:t>                        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a-GE" dirty="0" smtClean="0"/>
                        <a:t>მშობ. რაოდენობა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</a:p>
                    <a:p>
                      <a:r>
                        <a:rPr lang="en-US" dirty="0" smtClean="0"/>
                        <a:t>  </a:t>
                      </a:r>
                      <a:r>
                        <a:rPr lang="ka-GE" dirty="0" smtClean="0"/>
                        <a:t>ს/კრაოდენობა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a-GE" dirty="0" smtClean="0"/>
                    </a:p>
                    <a:p>
                      <a:r>
                        <a:rPr lang="en-US" dirty="0" smtClean="0"/>
                        <a:t>39 </a:t>
                      </a:r>
                      <a:r>
                        <a:rPr lang="ka-GE" dirty="0" smtClean="0"/>
                        <a:t>კვირამდე</a:t>
                      </a:r>
                      <a:r>
                        <a:rPr lang="en-US" dirty="0" smtClean="0"/>
                        <a:t> </a:t>
                      </a:r>
                      <a:r>
                        <a:rPr lang="ka-GE" dirty="0" smtClean="0"/>
                        <a:t>ს/კრაოდენობა</a:t>
                      </a:r>
                      <a:endParaRPr lang="ka-G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ახალშობილთა რეფერალი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NICU</a:t>
                      </a:r>
                      <a:endParaRPr lang="ka-GE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ka-GE" dirty="0" smtClean="0"/>
                        <a:t>მოთხოვნილი თანხა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65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876603"/>
              </p:ext>
            </p:extLst>
          </p:nvPr>
        </p:nvGraphicFramePr>
        <p:xfrm>
          <a:off x="-1" y="393031"/>
          <a:ext cx="9179169" cy="1371600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185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4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81038">
                <a:tc>
                  <a:txBody>
                    <a:bodyPr/>
                    <a:lstStyle/>
                    <a:p>
                      <a:r>
                        <a:rPr lang="ka-GE" dirty="0" smtClean="0"/>
                        <a:t>                     </a:t>
                      </a:r>
                    </a:p>
                    <a:p>
                      <a:r>
                        <a:rPr lang="en-US" dirty="0" smtClean="0"/>
                        <a:t> </a:t>
                      </a:r>
                      <a:r>
                        <a:rPr lang="ka-GE" dirty="0" smtClean="0"/>
                        <a:t>                        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a-GE" dirty="0" smtClean="0"/>
                        <a:t>მშობ. რაოდენობა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</a:p>
                    <a:p>
                      <a:r>
                        <a:rPr lang="en-US" dirty="0" smtClean="0"/>
                        <a:t>  </a:t>
                      </a:r>
                      <a:r>
                        <a:rPr lang="ka-GE" dirty="0" smtClean="0"/>
                        <a:t>ს/კრაოდენობა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a-GE" dirty="0" smtClean="0"/>
                    </a:p>
                    <a:p>
                      <a:r>
                        <a:rPr lang="en-US" dirty="0" smtClean="0"/>
                        <a:t>39 </a:t>
                      </a:r>
                      <a:r>
                        <a:rPr lang="ka-GE" dirty="0" smtClean="0"/>
                        <a:t>კვირამდე</a:t>
                      </a:r>
                      <a:r>
                        <a:rPr lang="en-US" dirty="0" smtClean="0"/>
                        <a:t> </a:t>
                      </a:r>
                      <a:r>
                        <a:rPr lang="ka-GE" dirty="0" smtClean="0"/>
                        <a:t>ს/კრაოდენობა</a:t>
                      </a:r>
                      <a:endParaRPr lang="ka-G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ახალშობილთა რეფერალი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NICU</a:t>
                      </a:r>
                      <a:endParaRPr lang="ka-GE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ka-GE" dirty="0" smtClean="0"/>
                        <a:t>მოთხოვნილი თანხა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504370"/>
              </p:ext>
            </p:extLst>
          </p:nvPr>
        </p:nvGraphicFramePr>
        <p:xfrm>
          <a:off x="70336" y="1764631"/>
          <a:ext cx="9038493" cy="4307922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079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5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6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27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390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BROTHERS"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1037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544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1,610,101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611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"პინეო სამედიცინო ეკოსისტემა"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1,847,586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8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 ირის ბორჩაშვილის სახელობის ჯანმრთელობის ცენტრი მედინა"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2,485,964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442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აკადემიკოს ო. ღუდუშაურის სახელობის ეროვნული სამედიცინო ცენტრი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8,902,471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491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აკად. ზ. ცხაკაიას სახ. დასავლეთ  საქართველოს ინტერვენციული მედიცინის ეროვნული ცენტრი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5,024,862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6102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ივანე ბოკერიას სახელობის თბილისის რეფერალური ჰოსპიტალი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223,130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491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5 კლინიკური საავადმყოფო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685,915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151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434381241"/>
              </p:ext>
            </p:extLst>
          </p:nvPr>
        </p:nvGraphicFramePr>
        <p:xfrm>
          <a:off x="79022" y="1524000"/>
          <a:ext cx="9064978" cy="4594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91733" y="368105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NICU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მონაცემები</a:t>
            </a:r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5541484" y="6164983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3214730" y="4999256"/>
            <a:ext cx="638979" cy="2275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400" b="1" dirty="0">
                <a:solidFill>
                  <a:schemeClr val="tx1"/>
                </a:solidFill>
              </a:rPr>
              <a:t>85%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5408125" y="5036486"/>
            <a:ext cx="638979" cy="2275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400" b="1" dirty="0">
                <a:solidFill>
                  <a:schemeClr val="tx1"/>
                </a:solidFill>
              </a:rPr>
              <a:t>65%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7601520" y="4973620"/>
            <a:ext cx="638979" cy="2275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400" b="1" dirty="0">
                <a:solidFill>
                  <a:schemeClr val="tx1"/>
                </a:solidFill>
              </a:rPr>
              <a:t>71%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023" y="976363"/>
            <a:ext cx="9064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 smtClean="0">
                <a:solidFill>
                  <a:schemeClr val="tx1"/>
                </a:solidFill>
              </a:rPr>
              <a:t>სტაბილურად მაღალია შიდა რეფერალი 2017-18 წლებში, </a:t>
            </a:r>
            <a:r>
              <a:rPr lang="en-US" b="1" dirty="0" smtClean="0">
                <a:solidFill>
                  <a:schemeClr val="tx1"/>
                </a:solidFill>
              </a:rPr>
              <a:t>II-III </a:t>
            </a:r>
            <a:r>
              <a:rPr lang="ka-GE" b="1" dirty="0" smtClean="0">
                <a:solidFill>
                  <a:schemeClr val="tx1"/>
                </a:solidFill>
              </a:rPr>
              <a:t>დონის დაწესებულებებში შემცირდა 7,4%-ით.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2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733" y="410921"/>
            <a:ext cx="7552267" cy="492412"/>
          </a:xfr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ნეონატალური ტრანსპორტირების ინდექსი: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1" name="Chart 90"/>
          <p:cNvGraphicFramePr/>
          <p:nvPr>
            <p:extLst>
              <p:ext uri="{D42A27DB-BD31-4B8C-83A1-F6EECF244321}">
                <p14:modId xmlns:p14="http://schemas.microsoft.com/office/powerpoint/2010/main" val="4265303442"/>
              </p:ext>
            </p:extLst>
          </p:nvPr>
        </p:nvGraphicFramePr>
        <p:xfrm>
          <a:off x="504200" y="1170774"/>
          <a:ext cx="8169781" cy="4186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20389" y="3386351"/>
            <a:ext cx="1467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სამიზნე 3.5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2263" y="6604084"/>
            <a:ext cx="29094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1671" y="5062613"/>
            <a:ext cx="757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600" b="1" dirty="0" smtClean="0">
                <a:solidFill>
                  <a:schemeClr val="tx1"/>
                </a:solidFill>
              </a:rPr>
              <a:t>-რეფერალი 100 ცოცხალშობილზე 3-ჯერ აღემატება, საერთაშორისო სტანდარტს</a:t>
            </a:r>
          </a:p>
          <a:p>
            <a:r>
              <a:rPr lang="ka-GE" sz="1600" b="1" dirty="0" smtClean="0">
                <a:solidFill>
                  <a:schemeClr val="tx1"/>
                </a:solidFill>
              </a:rPr>
              <a:t> -ნეონატალური ტრანსპორტირების ინდექსით ვაკმაყოფილებთ სამიზნე მაჩვენებელს 2,7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034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6" y="884078"/>
            <a:ext cx="8136322" cy="4701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CDB9E9-290E-47C7-BA70-3E191E19E2C1}"/>
              </a:ext>
            </a:extLst>
          </p:cNvPr>
          <p:cNvSpPr txBox="1"/>
          <p:nvPr/>
        </p:nvSpPr>
        <p:spPr>
          <a:xfrm>
            <a:off x="7921377" y="6105806"/>
            <a:ext cx="14185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საქსტატი</a:t>
            </a:r>
            <a:endParaRPr lang="en-GB" sz="10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820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CE8B0D2-B1CD-4132-BFDA-C4967371DC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4725718"/>
              </p:ext>
            </p:extLst>
          </p:nvPr>
        </p:nvGraphicFramePr>
        <p:xfrm>
          <a:off x="214604" y="1259632"/>
          <a:ext cx="8817429" cy="4201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5299E9-56D5-465F-A902-A1A5B6A40CD6}"/>
              </a:ext>
            </a:extLst>
          </p:cNvPr>
          <p:cNvSpPr/>
          <p:nvPr/>
        </p:nvSpPr>
        <p:spPr>
          <a:xfrm>
            <a:off x="2845836" y="632439"/>
            <a:ext cx="4754975" cy="37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ახალშობილთა რეფერალები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860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F4D2AC0-E7CE-435A-98AE-68055B85BB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4179009"/>
              </p:ext>
            </p:extLst>
          </p:nvPr>
        </p:nvGraphicFramePr>
        <p:xfrm>
          <a:off x="142043" y="701336"/>
          <a:ext cx="8895425" cy="514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EE4F70B-A41C-49B9-AD34-213DAE9014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4578278"/>
              </p:ext>
            </p:extLst>
          </p:nvPr>
        </p:nvGraphicFramePr>
        <p:xfrm>
          <a:off x="49475" y="1221924"/>
          <a:ext cx="8952483" cy="4698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7075129" y="6109752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CFDFC3-E843-4C0D-B56B-A0FCF66F63BA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CDC66B-D103-48F8-9138-D68143E91B94}"/>
              </a:ext>
            </a:extLst>
          </p:cNvPr>
          <p:cNvSpPr txBox="1">
            <a:spLocks/>
          </p:cNvSpPr>
          <p:nvPr/>
        </p:nvSpPr>
        <p:spPr>
          <a:xfrm>
            <a:off x="1577769" y="421735"/>
            <a:ext cx="7552267" cy="80018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სულ ახალშობილთა რეფერალი ყველა დონის კლინიკიდნ</a:t>
            </a:r>
          </a:p>
          <a:p>
            <a:pPr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- 5131</a:t>
            </a:r>
            <a:endParaRPr lang="en-US" sz="2000" b="1" kern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732585" y="1922585"/>
            <a:ext cx="1441938" cy="9495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08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F4D2AC0-E7CE-435A-98AE-68055B85BB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4179009"/>
              </p:ext>
            </p:extLst>
          </p:nvPr>
        </p:nvGraphicFramePr>
        <p:xfrm>
          <a:off x="142043" y="701336"/>
          <a:ext cx="8895425" cy="514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EE4F70B-A41C-49B9-AD34-213DAE9014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6078659"/>
              </p:ext>
            </p:extLst>
          </p:nvPr>
        </p:nvGraphicFramePr>
        <p:xfrm>
          <a:off x="-11723" y="1221924"/>
          <a:ext cx="9130036" cy="473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7075129" y="6109752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CFDFC3-E843-4C0D-B56B-A0FCF66F63BA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CDC66B-D103-48F8-9138-D68143E91B94}"/>
              </a:ext>
            </a:extLst>
          </p:cNvPr>
          <p:cNvSpPr txBox="1">
            <a:spLocks/>
          </p:cNvSpPr>
          <p:nvPr/>
        </p:nvSpPr>
        <p:spPr>
          <a:xfrm>
            <a:off x="1577769" y="421735"/>
            <a:ext cx="7552267" cy="80018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სულ ახალშობილთა რეფერალი ყველა დონის კლინიკიდნ</a:t>
            </a:r>
          </a:p>
          <a:p>
            <a:pPr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- 5131</a:t>
            </a:r>
            <a:endParaRPr lang="en-US" sz="2000" b="1" kern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2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5299E9-56D5-465F-A902-A1A5B6A40CD6}"/>
              </a:ext>
            </a:extLst>
          </p:cNvPr>
          <p:cNvSpPr/>
          <p:nvPr/>
        </p:nvSpPr>
        <p:spPr>
          <a:xfrm>
            <a:off x="2836409" y="439874"/>
            <a:ext cx="4754975" cy="37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ახალშობილთა რეფერალები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DC9C0F6-4118-4A53-BA2C-8AF041076F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3344531"/>
              </p:ext>
            </p:extLst>
          </p:nvPr>
        </p:nvGraphicFramePr>
        <p:xfrm>
          <a:off x="0" y="809903"/>
          <a:ext cx="9144000" cy="521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184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909469269"/>
              </p:ext>
            </p:extLst>
          </p:nvPr>
        </p:nvGraphicFramePr>
        <p:xfrm>
          <a:off x="0" y="1168256"/>
          <a:ext cx="9144000" cy="5298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54140" y="1213534"/>
            <a:ext cx="45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1855" y="1227186"/>
            <a:ext cx="45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0686" y="1227186"/>
            <a:ext cx="550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0809" y="1227186"/>
            <a:ext cx="627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44371" y="1213534"/>
            <a:ext cx="594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89385" y="1203566"/>
            <a:ext cx="605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97446" y="404950"/>
            <a:ext cx="7546554" cy="369332"/>
          </a:xfrm>
          <a:prstGeom prst="rect">
            <a:avLst/>
          </a:prstGeom>
          <a:solidFill>
            <a:srgbClr val="0FC79B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 i="1">
                <a:solidFill>
                  <a:schemeClr val="bg1"/>
                </a:solidFill>
              </a:defRPr>
            </a:lvl1pPr>
          </a:lstStyle>
          <a:p>
            <a:r>
              <a:rPr lang="ka-GE" sz="1800" dirty="0" smtClean="0"/>
              <a:t> </a:t>
            </a:r>
            <a:r>
              <a:rPr lang="en-US" sz="1800" dirty="0"/>
              <a:t>რ</a:t>
            </a:r>
            <a:r>
              <a:rPr lang="ka-GE" sz="1800" dirty="0" smtClean="0"/>
              <a:t>ეფერალის პროცენტული წილი სულ მშობიარობების რაოდენობაში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3612079" y="-38729"/>
            <a:ext cx="5299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5714030" y="6466422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2852" y="722806"/>
            <a:ext cx="548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II-III </a:t>
            </a:r>
            <a:r>
              <a:rPr lang="ka-GE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4119" y="1213535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9,2%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03812" y="1203566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11,4%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6508" y="1247240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11,7%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85658" y="1247645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12,7%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35394" y="1241431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5,7%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01840" y="1241432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7,4%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165164" y="1453240"/>
            <a:ext cx="432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532682" y="1480565"/>
            <a:ext cx="432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51234" y="1529095"/>
            <a:ext cx="432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00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880784739"/>
              </p:ext>
            </p:extLst>
          </p:nvPr>
        </p:nvGraphicFramePr>
        <p:xfrm>
          <a:off x="-454687" y="1468775"/>
          <a:ext cx="9504903" cy="4803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91733" y="410921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NICU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მონაცემები</a:t>
            </a:r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9860" y="908046"/>
            <a:ext cx="548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II-III 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110612" y="5783855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5749" y="2437324"/>
            <a:ext cx="583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95%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59116" y="2981536"/>
            <a:ext cx="583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99%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856982" y="2889203"/>
            <a:ext cx="583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93%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40216" y="4713978"/>
            <a:ext cx="660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64%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874540" y="4744755"/>
            <a:ext cx="583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48%</a:t>
            </a:r>
            <a:endParaRPr lang="en-US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26677" y="3227757"/>
            <a:ext cx="424269" cy="2774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279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943098805"/>
              </p:ext>
            </p:extLst>
          </p:nvPr>
        </p:nvGraphicFramePr>
        <p:xfrm>
          <a:off x="490194" y="1366888"/>
          <a:ext cx="8025844" cy="4457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26276" y="1351495"/>
            <a:ext cx="561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6076" y="1356663"/>
            <a:ext cx="749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11%</a:t>
            </a:r>
            <a:endParaRPr lang="en-US" sz="11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29718" y="1392433"/>
            <a:ext cx="547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ka-G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en-US" sz="11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4239" y="1392433"/>
            <a:ext cx="649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7622" y="1392433"/>
            <a:ext cx="673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4181" y="1392433"/>
            <a:ext cx="627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35123" y="1412464"/>
            <a:ext cx="599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15%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7206" y="392159"/>
            <a:ext cx="7557570" cy="369332"/>
          </a:xfrm>
          <a:prstGeom prst="rect">
            <a:avLst/>
          </a:prstGeom>
          <a:solidFill>
            <a:srgbClr val="0FC79B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 i="1">
                <a:solidFill>
                  <a:schemeClr val="bg1"/>
                </a:solidFill>
              </a:defRPr>
            </a:lvl1pPr>
          </a:lstStyle>
          <a:p>
            <a:r>
              <a:rPr lang="ka-GE" sz="1800" dirty="0"/>
              <a:t>                                      </a:t>
            </a:r>
            <a:r>
              <a:rPr lang="en-US" sz="1800" dirty="0"/>
              <a:t>რ</a:t>
            </a:r>
            <a:r>
              <a:rPr lang="ka-GE" sz="1800" dirty="0"/>
              <a:t>ეფერალი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3612079" y="-38729"/>
            <a:ext cx="5299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5714030" y="6466422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78784" y="819110"/>
            <a:ext cx="548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III 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935" y="1366888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43,9%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3045" y="1351495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13,3%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3261" y="1412464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11,4%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26144" y="1392431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44%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08918" y="1392432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26,6%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65268" y="1401652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18,4%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18204" y="1422689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16,1%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2897436" y="1582015"/>
            <a:ext cx="432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903903" y="1634666"/>
            <a:ext cx="286439" cy="92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989029" y="1660209"/>
            <a:ext cx="286439" cy="92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64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854600999"/>
              </p:ext>
            </p:extLst>
          </p:nvPr>
        </p:nvGraphicFramePr>
        <p:xfrm>
          <a:off x="103909" y="1399141"/>
          <a:ext cx="8942119" cy="4825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91733" y="410921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NICU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მონაცემები</a:t>
            </a:r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9860" y="908046"/>
            <a:ext cx="548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III 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5714030" y="6466422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2466142" y="4196354"/>
            <a:ext cx="632298" cy="3241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77%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3537303" y="4131677"/>
            <a:ext cx="632298" cy="35716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96%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4591474" y="3334681"/>
            <a:ext cx="632298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45%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5714030" y="2052688"/>
            <a:ext cx="632298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70%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6798946" y="3684877"/>
            <a:ext cx="445916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94%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7964644" y="4177707"/>
            <a:ext cx="493556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46%</a:t>
            </a:r>
            <a:endParaRPr lang="en-US" sz="1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568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8405"/>
            <a:ext cx="7772400" cy="733961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b="1" dirty="0" smtClean="0">
                <a:solidFill>
                  <a:srgbClr val="C00000"/>
                </a:solidFill>
              </a:rPr>
              <a:t>III </a:t>
            </a:r>
            <a:r>
              <a:rPr lang="ka-GE" sz="1800" b="1" dirty="0">
                <a:solidFill>
                  <a:srgbClr val="C00000"/>
                </a:solidFill>
              </a:rPr>
              <a:t>დონის დაწესებულებების მიერ მაღალი რისკი მომსახურების % წილი</a:t>
            </a:r>
            <a:r>
              <a:rPr lang="en-US" sz="1800" b="1" dirty="0">
                <a:solidFill>
                  <a:srgbClr val="C00000"/>
                </a:solidFill>
              </a:rPr>
              <a:t/>
            </a:r>
            <a:br>
              <a:rPr lang="en-US" sz="1800" b="1" dirty="0">
                <a:solidFill>
                  <a:srgbClr val="C00000"/>
                </a:solidFill>
              </a:rPr>
            </a:br>
            <a:endParaRPr lang="en-US" sz="1800" dirty="0">
              <a:solidFill>
                <a:srgbClr val="C00000"/>
              </a:solidFill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032924194"/>
              </p:ext>
            </p:extLst>
          </p:nvPr>
        </p:nvGraphicFramePr>
        <p:xfrm>
          <a:off x="330506" y="760164"/>
          <a:ext cx="8681292" cy="5277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942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5299E9-56D5-465F-A902-A1A5B6A40CD6}"/>
              </a:ext>
            </a:extLst>
          </p:cNvPr>
          <p:cNvSpPr/>
          <p:nvPr/>
        </p:nvSpPr>
        <p:spPr>
          <a:xfrm>
            <a:off x="2397968" y="497652"/>
            <a:ext cx="5426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ახალშობილთა რეფერალის დიაგნოზები: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985B6BC-E5EC-459A-B3CC-FB278A722D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5155984"/>
              </p:ext>
            </p:extLst>
          </p:nvPr>
        </p:nvGraphicFramePr>
        <p:xfrm>
          <a:off x="65314" y="755780"/>
          <a:ext cx="9078685" cy="5253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6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8" y="770208"/>
            <a:ext cx="9144000" cy="485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90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CE8B0D2-B1CD-4132-BFDA-C4967371DC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855196"/>
              </p:ext>
            </p:extLst>
          </p:nvPr>
        </p:nvGraphicFramePr>
        <p:xfrm>
          <a:off x="214604" y="981238"/>
          <a:ext cx="8817429" cy="4479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5299E9-56D5-465F-A902-A1A5B6A40CD6}"/>
              </a:ext>
            </a:extLst>
          </p:cNvPr>
          <p:cNvSpPr/>
          <p:nvPr/>
        </p:nvSpPr>
        <p:spPr>
          <a:xfrm>
            <a:off x="2705877" y="447424"/>
            <a:ext cx="4754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sz="24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დედათა რეფერალი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298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5299E9-56D5-465F-A902-A1A5B6A40CD6}"/>
              </a:ext>
            </a:extLst>
          </p:cNvPr>
          <p:cNvSpPr/>
          <p:nvPr/>
        </p:nvSpPr>
        <p:spPr>
          <a:xfrm>
            <a:off x="2397968" y="415817"/>
            <a:ext cx="6272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დედათა რეფერალის დიაგნოზები: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985B6BC-E5EC-459A-B3CC-FB278A722D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8169536"/>
              </p:ext>
            </p:extLst>
          </p:nvPr>
        </p:nvGraphicFramePr>
        <p:xfrm>
          <a:off x="65314" y="755780"/>
          <a:ext cx="9078685" cy="5253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127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9124DF-8E17-48E3-9F26-A537F49BA6C8}"/>
              </a:ext>
            </a:extLst>
          </p:cNvPr>
          <p:cNvSpPr txBox="1"/>
          <p:nvPr/>
        </p:nvSpPr>
        <p:spPr>
          <a:xfrm>
            <a:off x="154236" y="352540"/>
            <a:ext cx="8989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i="1" dirty="0">
                <a:solidFill>
                  <a:srgbClr val="134F5C"/>
                </a:solidFill>
              </a:rPr>
              <a:t>მკვდრადშობადობისა და ნეონატალური სიკვდილობის მაჩვენებლები</a:t>
            </a:r>
            <a:endParaRPr lang="en-GB" sz="2400" b="1" i="1" dirty="0">
              <a:solidFill>
                <a:srgbClr val="134F5C"/>
              </a:solidFill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A7A4E60-97CF-46F1-A6C8-2CFE48EDCB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7656722"/>
              </p:ext>
            </p:extLst>
          </p:nvPr>
        </p:nvGraphicFramePr>
        <p:xfrm>
          <a:off x="0" y="1248149"/>
          <a:ext cx="9144000" cy="4660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ECDB9E9-290E-47C7-BA70-3E191E19E2C1}"/>
              </a:ext>
            </a:extLst>
          </p:cNvPr>
          <p:cNvSpPr txBox="1"/>
          <p:nvPr/>
        </p:nvSpPr>
        <p:spPr>
          <a:xfrm>
            <a:off x="2684093" y="5908284"/>
            <a:ext cx="478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>
                <a:solidFill>
                  <a:schemeClr val="bg2"/>
                </a:solidFill>
              </a:rPr>
              <a:t>წყარო</a:t>
            </a:r>
            <a:r>
              <a:rPr lang="ka-GE" sz="1200" dirty="0">
                <a:solidFill>
                  <a:srgbClr val="14443B"/>
                </a:solidFill>
              </a:rPr>
              <a:t>: საქსტატი, N</a:t>
            </a:r>
            <a:r>
              <a:rPr lang="en-US" sz="1200" dirty="0">
                <a:solidFill>
                  <a:srgbClr val="14443B"/>
                </a:solidFill>
              </a:rPr>
              <a:t>CDC </a:t>
            </a:r>
            <a:r>
              <a:rPr lang="ka-GE" sz="1200" dirty="0">
                <a:solidFill>
                  <a:srgbClr val="14443B"/>
                </a:solidFill>
              </a:rPr>
              <a:t>, დაბადების რეგისტრი (2018)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0580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1619480" y="389126"/>
            <a:ext cx="7524519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38" name="Shape 338"/>
          <p:cNvSpPr txBox="1"/>
          <p:nvPr/>
        </p:nvSpPr>
        <p:spPr>
          <a:xfrm>
            <a:off x="2144425" y="5761175"/>
            <a:ext cx="63816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39" name="Shape 339"/>
          <p:cNvSpPr txBox="1"/>
          <p:nvPr/>
        </p:nvSpPr>
        <p:spPr>
          <a:xfrm>
            <a:off x="7191945" y="1527346"/>
            <a:ext cx="756819" cy="42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 i="1" dirty="0">
                <a:solidFill>
                  <a:srgbClr val="4F81BD">
                    <a:lumMod val="50000"/>
                  </a:srgbClr>
                </a:solidFill>
                <a:latin typeface="Sylfaen" panose="010A0502050306030303" pitchFamily="18" charset="0"/>
              </a:rPr>
              <a:t>438</a:t>
            </a:r>
            <a:endParaRPr sz="1800" b="1" i="1" dirty="0">
              <a:solidFill>
                <a:srgbClr val="4F81BD">
                  <a:lumMod val="50000"/>
                </a:srgbClr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407118538"/>
              </p:ext>
            </p:extLst>
          </p:nvPr>
        </p:nvGraphicFramePr>
        <p:xfrm>
          <a:off x="225778" y="1745571"/>
          <a:ext cx="8816622" cy="4268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59267" y="6538639"/>
            <a:ext cx="6525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</a:t>
            </a:r>
            <a:r>
              <a:rPr lang="ka-GE" dirty="0"/>
              <a:t>:</a:t>
            </a:r>
            <a:r>
              <a:rPr lang="en-US" dirty="0"/>
              <a:t> </a:t>
            </a:r>
            <a:r>
              <a:rPr lang="en-US" sz="1050" dirty="0"/>
              <a:t>Death Registry</a:t>
            </a:r>
          </a:p>
          <a:p>
            <a:r>
              <a:rPr lang="ka-GE" dirty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09786" y="2219741"/>
            <a:ext cx="638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24%</a:t>
            </a:r>
          </a:p>
        </p:txBody>
      </p:sp>
      <p:sp>
        <p:nvSpPr>
          <p:cNvPr id="10" name="Shape 339"/>
          <p:cNvSpPr txBox="1"/>
          <p:nvPr/>
        </p:nvSpPr>
        <p:spPr>
          <a:xfrm>
            <a:off x="4528692" y="1551863"/>
            <a:ext cx="756819" cy="42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ka-GE" sz="1800" b="1" i="1" dirty="0">
                <a:solidFill>
                  <a:srgbClr val="4F81BD">
                    <a:lumMod val="50000"/>
                  </a:srgbClr>
                </a:solidFill>
                <a:latin typeface="Sylfaen" panose="010A0502050306030303" pitchFamily="18" charset="0"/>
              </a:rPr>
              <a:t>506</a:t>
            </a:r>
            <a:endParaRPr sz="1800" b="1" i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1" name="Shape 339"/>
          <p:cNvSpPr txBox="1"/>
          <p:nvPr/>
        </p:nvSpPr>
        <p:spPr>
          <a:xfrm>
            <a:off x="1766015" y="1567408"/>
            <a:ext cx="756819" cy="42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sz="1800" b="1" i="1" dirty="0">
                <a:solidFill>
                  <a:srgbClr val="4F81BD">
                    <a:lumMod val="50000"/>
                  </a:srgbClr>
                </a:solidFill>
              </a:rPr>
              <a:t>558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344" y="913445"/>
            <a:ext cx="8957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60"/>
              </a:spcBef>
            </a:pPr>
            <a:r>
              <a:rPr lang="ka-GE" b="1" dirty="0">
                <a:solidFill>
                  <a:srgbClr val="2C9492"/>
                </a:solidFill>
              </a:rPr>
              <a:t>დადებითი დინამიკაა მაღალი წონის ახალშობილთა მკვდრადშობადობის </a:t>
            </a:r>
            <a:r>
              <a:rPr lang="ka-GE" b="1" dirty="0" smtClean="0">
                <a:solidFill>
                  <a:srgbClr val="2C9492"/>
                </a:solidFill>
              </a:rPr>
              <a:t>შემცირების თვალსაზრისით  2016-60,6</a:t>
            </a:r>
            <a:r>
              <a:rPr lang="ka-GE" b="1" dirty="0">
                <a:solidFill>
                  <a:srgbClr val="2C9492"/>
                </a:solidFill>
              </a:rPr>
              <a:t>%, 2017-57%, 2018-52% საყურადღებოა: 1500-2500 და 2500 მეტი </a:t>
            </a:r>
            <a:r>
              <a:rPr lang="ka-GE" b="1" dirty="0" smtClean="0">
                <a:solidFill>
                  <a:srgbClr val="2C9492"/>
                </a:solidFill>
              </a:rPr>
              <a:t>მკვდრადშობილთა </a:t>
            </a:r>
            <a:r>
              <a:rPr lang="ka-GE" b="1" dirty="0">
                <a:solidFill>
                  <a:srgbClr val="2C9492"/>
                </a:solidFill>
              </a:rPr>
              <a:t>41</a:t>
            </a:r>
            <a:r>
              <a:rPr lang="ka-GE" b="1" dirty="0" smtClean="0">
                <a:solidFill>
                  <a:srgbClr val="2C9492"/>
                </a:solidFill>
              </a:rPr>
              <a:t>%!</a:t>
            </a:r>
            <a:endParaRPr lang="ka-GE" b="1" dirty="0">
              <a:solidFill>
                <a:srgbClr val="2C94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8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36766215"/>
              </p:ext>
            </p:extLst>
          </p:nvPr>
        </p:nvGraphicFramePr>
        <p:xfrm>
          <a:off x="4489938" y="870196"/>
          <a:ext cx="4654062" cy="5170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898435521"/>
              </p:ext>
            </p:extLst>
          </p:nvPr>
        </p:nvGraphicFramePr>
        <p:xfrm>
          <a:off x="145752" y="758458"/>
          <a:ext cx="4344186" cy="5332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26734" y="6090919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6927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335"/>
          <p:cNvSpPr txBox="1">
            <a:spLocks/>
          </p:cNvSpPr>
          <p:nvPr/>
        </p:nvSpPr>
        <p:spPr>
          <a:xfrm>
            <a:off x="1603023" y="389126"/>
            <a:ext cx="7540977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lang="ka-GE"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0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90837848"/>
              </p:ext>
            </p:extLst>
          </p:nvPr>
        </p:nvGraphicFramePr>
        <p:xfrm>
          <a:off x="-94647" y="819983"/>
          <a:ext cx="4825945" cy="519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38770222"/>
              </p:ext>
            </p:extLst>
          </p:nvPr>
        </p:nvGraphicFramePr>
        <p:xfrm>
          <a:off x="4732106" y="850744"/>
          <a:ext cx="4353269" cy="5132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6767" y="19794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335"/>
          <p:cNvSpPr txBox="1">
            <a:spLocks/>
          </p:cNvSpPr>
          <p:nvPr/>
        </p:nvSpPr>
        <p:spPr>
          <a:xfrm>
            <a:off x="1603022" y="389126"/>
            <a:ext cx="7540977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lang="ka-GE"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52370" y="904438"/>
            <a:ext cx="4354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>
                <a:solidFill>
                  <a:srgbClr val="C00000"/>
                </a:solidFill>
              </a:rPr>
              <a:t>ინტრანატალური სიკვდილის  </a:t>
            </a:r>
            <a:r>
              <a:rPr lang="ka-GE" b="1" dirty="0" smtClean="0">
                <a:solidFill>
                  <a:srgbClr val="C00000"/>
                </a:solidFill>
              </a:rPr>
              <a:t>54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ka-GE" b="1" dirty="0" smtClean="0">
                <a:solidFill>
                  <a:srgbClr val="C00000"/>
                </a:solidFill>
              </a:rPr>
              <a:t>შემთხვევა(2017</a:t>
            </a:r>
            <a:r>
              <a:rPr lang="ka-GE" dirty="0"/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732106" y="881508"/>
            <a:ext cx="4354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C00000"/>
                </a:solidFill>
              </a:rPr>
              <a:t>ინტრანატალური </a:t>
            </a:r>
            <a:r>
              <a:rPr lang="ka-GE" b="1" dirty="0">
                <a:solidFill>
                  <a:srgbClr val="C00000"/>
                </a:solidFill>
              </a:rPr>
              <a:t>სიკვდილის  </a:t>
            </a:r>
            <a:r>
              <a:rPr lang="ka-GE" b="1" dirty="0" smtClean="0">
                <a:solidFill>
                  <a:srgbClr val="C00000"/>
                </a:solidFill>
              </a:rPr>
              <a:t>64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ka-GE" b="1" dirty="0" smtClean="0">
                <a:solidFill>
                  <a:srgbClr val="C00000"/>
                </a:solidFill>
              </a:rPr>
              <a:t>შემთხვევა(2018</a:t>
            </a:r>
            <a:r>
              <a:rPr lang="ka-GE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7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1854C7F-49C5-40D0-9A70-C2B60D3ABD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596422"/>
              </p:ext>
            </p:extLst>
          </p:nvPr>
        </p:nvGraphicFramePr>
        <p:xfrm>
          <a:off x="-149290" y="982133"/>
          <a:ext cx="9293290" cy="5045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36FB80C-9238-4BE1-BAF9-6433407CD503}"/>
              </a:ext>
            </a:extLst>
          </p:cNvPr>
          <p:cNvSpPr txBox="1"/>
          <p:nvPr/>
        </p:nvSpPr>
        <p:spPr>
          <a:xfrm>
            <a:off x="4116767" y="19794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hape 335">
            <a:extLst>
              <a:ext uri="{FF2B5EF4-FFF2-40B4-BE49-F238E27FC236}">
                <a16:creationId xmlns:a16="http://schemas.microsoft.com/office/drawing/2014/main" id="{205B8872-7851-4D98-9BBD-59BED8B13A5B}"/>
              </a:ext>
            </a:extLst>
          </p:cNvPr>
          <p:cNvSpPr txBox="1">
            <a:spLocks/>
          </p:cNvSpPr>
          <p:nvPr/>
        </p:nvSpPr>
        <p:spPr>
          <a:xfrm>
            <a:off x="1603022" y="389126"/>
            <a:ext cx="7540977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lang="ka-GE"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04D79A-3B7E-428A-B44B-0E39092F4078}"/>
              </a:ext>
            </a:extLst>
          </p:cNvPr>
          <p:cNvSpPr txBox="1"/>
          <p:nvPr/>
        </p:nvSpPr>
        <p:spPr>
          <a:xfrm>
            <a:off x="7075128" y="612589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991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1854C7F-49C5-40D0-9A70-C2B60D3ABD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2429997"/>
              </p:ext>
            </p:extLst>
          </p:nvPr>
        </p:nvGraphicFramePr>
        <p:xfrm>
          <a:off x="329937" y="848412"/>
          <a:ext cx="8626775" cy="5045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21DE238-B383-44A8-A80E-613E95E9C9D7}"/>
              </a:ext>
            </a:extLst>
          </p:cNvPr>
          <p:cNvSpPr txBox="1"/>
          <p:nvPr/>
        </p:nvSpPr>
        <p:spPr>
          <a:xfrm>
            <a:off x="7979050" y="3945031"/>
            <a:ext cx="73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13.7</a:t>
            </a:r>
            <a:r>
              <a:rPr lang="ka-GE" dirty="0"/>
              <a:t>%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62ADE-E0D7-442F-ABDC-E0626FAF802F}"/>
              </a:ext>
            </a:extLst>
          </p:cNvPr>
          <p:cNvSpPr txBox="1"/>
          <p:nvPr/>
        </p:nvSpPr>
        <p:spPr>
          <a:xfrm>
            <a:off x="6432567" y="4307844"/>
            <a:ext cx="73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25%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48861E-6BBE-438A-85B6-47271E201000}"/>
              </a:ext>
            </a:extLst>
          </p:cNvPr>
          <p:cNvSpPr txBox="1"/>
          <p:nvPr/>
        </p:nvSpPr>
        <p:spPr>
          <a:xfrm>
            <a:off x="4767155" y="4000067"/>
            <a:ext cx="73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23%</a:t>
            </a: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81E81-3159-471F-90B7-32D1DAC153F4}"/>
              </a:ext>
            </a:extLst>
          </p:cNvPr>
          <p:cNvSpPr txBox="1"/>
          <p:nvPr/>
        </p:nvSpPr>
        <p:spPr>
          <a:xfrm>
            <a:off x="3101742" y="4406698"/>
            <a:ext cx="73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23</a:t>
            </a:r>
            <a:r>
              <a:rPr lang="ka-GE" dirty="0"/>
              <a:t>%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FB80C-9238-4BE1-BAF9-6433407CD503}"/>
              </a:ext>
            </a:extLst>
          </p:cNvPr>
          <p:cNvSpPr txBox="1"/>
          <p:nvPr/>
        </p:nvSpPr>
        <p:spPr>
          <a:xfrm>
            <a:off x="4116767" y="19794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hape 335">
            <a:extLst>
              <a:ext uri="{FF2B5EF4-FFF2-40B4-BE49-F238E27FC236}">
                <a16:creationId xmlns:a16="http://schemas.microsoft.com/office/drawing/2014/main" id="{205B8872-7851-4D98-9BBD-59BED8B13A5B}"/>
              </a:ext>
            </a:extLst>
          </p:cNvPr>
          <p:cNvSpPr txBox="1">
            <a:spLocks/>
          </p:cNvSpPr>
          <p:nvPr/>
        </p:nvSpPr>
        <p:spPr>
          <a:xfrm>
            <a:off x="1603022" y="389126"/>
            <a:ext cx="7540977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lang="ka-GE"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04D79A-3B7E-428A-B44B-0E39092F4078}"/>
              </a:ext>
            </a:extLst>
          </p:cNvPr>
          <p:cNvSpPr txBox="1"/>
          <p:nvPr/>
        </p:nvSpPr>
        <p:spPr>
          <a:xfrm>
            <a:off x="7075128" y="612589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165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919967320"/>
              </p:ext>
            </p:extLst>
          </p:nvPr>
        </p:nvGraphicFramePr>
        <p:xfrm>
          <a:off x="-1" y="495759"/>
          <a:ext cx="9033831" cy="554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 flipV="1">
            <a:off x="2150383" y="4988742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282584" y="4591565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282584" y="4169313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851275" y="2339851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66163" y="6550223"/>
            <a:ext cx="4902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>
                <a:solidFill>
                  <a:srgbClr val="2A2EE2"/>
                </a:solidFill>
              </a:rPr>
              <a:t>წყარო:</a:t>
            </a:r>
            <a:r>
              <a:rPr lang="en-US" sz="1100" dirty="0">
                <a:solidFill>
                  <a:schemeClr val="tx1"/>
                </a:solidFill>
              </a:rPr>
              <a:t>UNICEF GLOBAL DATABASES</a:t>
            </a:r>
            <a:r>
              <a:rPr lang="ka-GE" sz="1100" dirty="0">
                <a:solidFill>
                  <a:schemeClr val="tx1"/>
                </a:solidFill>
              </a:rPr>
              <a:t>-</a:t>
            </a:r>
            <a:r>
              <a:rPr lang="en-US" sz="1100" dirty="0">
                <a:solidFill>
                  <a:schemeClr val="tx1"/>
                </a:solidFill>
              </a:rPr>
              <a:t>Child Mortality Estimates</a:t>
            </a:r>
            <a:r>
              <a:rPr lang="ka-GE" sz="1100" dirty="0">
                <a:solidFill>
                  <a:schemeClr val="tx1"/>
                </a:solidFill>
              </a:rPr>
              <a:t> (2015)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27092" y="26847"/>
            <a:ext cx="4682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ნეონატალური სიკვდილობის ტენდენცია მსოფლიოში</a:t>
            </a:r>
            <a:endParaRPr lang="en-US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6163" y="1485510"/>
            <a:ext cx="1186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100" dirty="0"/>
              <a:t>2017 წელი</a:t>
            </a:r>
            <a:endParaRPr lang="en-US" sz="1100" dirty="0"/>
          </a:p>
        </p:txBody>
      </p:sp>
      <p:sp>
        <p:nvSpPr>
          <p:cNvPr id="4" name="Rectangle 3"/>
          <p:cNvSpPr/>
          <p:nvPr/>
        </p:nvSpPr>
        <p:spPr>
          <a:xfrm>
            <a:off x="4202350" y="1324374"/>
            <a:ext cx="920493" cy="1611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200" dirty="0"/>
              <a:t>2018 წელი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258217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953914022"/>
              </p:ext>
            </p:extLst>
          </p:nvPr>
        </p:nvGraphicFramePr>
        <p:xfrm>
          <a:off x="110169" y="535373"/>
          <a:ext cx="9033831" cy="554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25824" y="23536"/>
            <a:ext cx="5012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ნეონატალური სიკვდილობის ტენდენცია საქართველოში</a:t>
            </a:r>
            <a:endParaRPr lang="en-US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77925" y="720675"/>
            <a:ext cx="1054237" cy="341523"/>
          </a:xfrm>
          <a:prstGeom prst="roundRect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b="1" dirty="0">
                <a:solidFill>
                  <a:srgbClr val="14443B"/>
                </a:solidFill>
              </a:rPr>
              <a:t>სამიზნე</a:t>
            </a:r>
            <a:endParaRPr lang="en-US" b="1" dirty="0">
              <a:solidFill>
                <a:srgbClr val="14443B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3669030" y="720675"/>
            <a:ext cx="352539" cy="299291"/>
          </a:xfrm>
          <a:prstGeom prst="rightArrow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4443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8609" y="6280919"/>
            <a:ext cx="29094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წყარო: </a:t>
            </a:r>
            <a:r>
              <a:rPr lang="ka-GE" sz="1050" dirty="0">
                <a:hlinkClick r:id="rId3"/>
              </a:rPr>
              <a:t>სტატისტიკური ცნობარი </a:t>
            </a:r>
            <a:r>
              <a:rPr lang="ka-GE" sz="1050" dirty="0"/>
              <a:t>,</a:t>
            </a:r>
            <a:r>
              <a:rPr lang="en-US" sz="1050" dirty="0"/>
              <a:t>NCDC</a:t>
            </a:r>
            <a:endParaRPr lang="ka-GE" sz="1050" dirty="0"/>
          </a:p>
          <a:p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7515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38465721"/>
              </p:ext>
            </p:extLst>
          </p:nvPr>
        </p:nvGraphicFramePr>
        <p:xfrm>
          <a:off x="220339" y="649994"/>
          <a:ext cx="8637224" cy="5299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924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580069353"/>
              </p:ext>
            </p:extLst>
          </p:nvPr>
        </p:nvGraphicFramePr>
        <p:xfrm>
          <a:off x="160506" y="1191962"/>
          <a:ext cx="8697686" cy="4350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hape 239">
            <a:extLst>
              <a:ext uri="{FF2B5EF4-FFF2-40B4-BE49-F238E27FC236}">
                <a16:creationId xmlns:a16="http://schemas.microsoft.com/office/drawing/2014/main" id="{23556652-BDE7-48E6-AE90-A0A6C976F78F}"/>
              </a:ext>
            </a:extLst>
          </p:cNvPr>
          <p:cNvSpPr txBox="1">
            <a:spLocks/>
          </p:cNvSpPr>
          <p:nvPr/>
        </p:nvSpPr>
        <p:spPr>
          <a:xfrm>
            <a:off x="1593167" y="450617"/>
            <a:ext cx="7550833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                   ნეონატალური სიკვდილიანობა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DB9E9-290E-47C7-BA70-3E191E19E2C1}"/>
              </a:ext>
            </a:extLst>
          </p:cNvPr>
          <p:cNvSpPr txBox="1"/>
          <p:nvPr/>
        </p:nvSpPr>
        <p:spPr>
          <a:xfrm>
            <a:off x="2878646" y="5791552"/>
            <a:ext cx="478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>
                <a:solidFill>
                  <a:schemeClr val="bg2"/>
                </a:solidFill>
              </a:rPr>
              <a:t>წყარო</a:t>
            </a:r>
            <a:r>
              <a:rPr lang="ka-GE" sz="1200" dirty="0">
                <a:solidFill>
                  <a:srgbClr val="14443B"/>
                </a:solidFill>
              </a:rPr>
              <a:t>: საქსტატი, დაბადების რეგისტრი (2018)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9624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158426459"/>
              </p:ext>
            </p:extLst>
          </p:nvPr>
        </p:nvGraphicFramePr>
        <p:xfrm>
          <a:off x="1275643" y="1355076"/>
          <a:ext cx="6852357" cy="4494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1994052" y="884195"/>
            <a:ext cx="2677099" cy="64999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2017 წელს დაფიქსირდა  238  შემთხვევა</a:t>
            </a:r>
            <a:endParaRPr 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5258517" y="879719"/>
            <a:ext cx="2677099" cy="64999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 წელს დაფიქსირდა  166 შემთხვევა</a:t>
            </a:r>
            <a:endParaRPr 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09322" y="6141208"/>
            <a:ext cx="3800819" cy="54667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sz="1100" b="1" dirty="0">
                <a:solidFill>
                  <a:schemeClr val="tx1"/>
                </a:solidFill>
              </a:rPr>
              <a:t>2017 და 2018 წლებში გვაქვს 2-2% შეუვსებელი მონაცემებისა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8" name="Shape 354"/>
          <p:cNvSpPr txBox="1">
            <a:spLocks/>
          </p:cNvSpPr>
          <p:nvPr/>
        </p:nvSpPr>
        <p:spPr>
          <a:xfrm>
            <a:off x="1616624" y="379467"/>
            <a:ext cx="7552266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ადრეული ნეონატალური სიკვდილობა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</p:spTree>
    <p:extLst>
      <p:ext uri="{BB962C8B-B14F-4D97-AF65-F5344CB8AC3E}">
        <p14:creationId xmlns:p14="http://schemas.microsoft.com/office/powerpoint/2010/main" val="215019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54"/>
          <p:cNvSpPr txBox="1">
            <a:spLocks/>
          </p:cNvSpPr>
          <p:nvPr/>
        </p:nvSpPr>
        <p:spPr>
          <a:xfrm>
            <a:off x="1591734" y="369332"/>
            <a:ext cx="7552266" cy="677078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ადრეული ნეონატალური სიკვდილობის სტრუქტურა დაბადებიდან 24, 48 და 72 საათზე მეტი დროის განმავლობაში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394498217"/>
              </p:ext>
            </p:extLst>
          </p:nvPr>
        </p:nvGraphicFramePr>
        <p:xfrm>
          <a:off x="1024569" y="1211855"/>
          <a:ext cx="7689773" cy="4428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5192" y="5432359"/>
            <a:ext cx="5012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600" b="1" dirty="0" smtClean="0">
                <a:solidFill>
                  <a:srgbClr val="C00000"/>
                </a:solidFill>
              </a:rPr>
              <a:t>12 სააში 2/3-ს პრინციპი დარღვეულია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59278" y="6147412"/>
            <a:ext cx="35446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en-US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https://news.nationalgeographic.com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256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341349939"/>
              </p:ext>
            </p:extLst>
          </p:nvPr>
        </p:nvGraphicFramePr>
        <p:xfrm>
          <a:off x="869244" y="1311007"/>
          <a:ext cx="7428089" cy="4538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hape 354"/>
          <p:cNvSpPr txBox="1">
            <a:spLocks/>
          </p:cNvSpPr>
          <p:nvPr/>
        </p:nvSpPr>
        <p:spPr>
          <a:xfrm>
            <a:off x="1591734" y="360239"/>
            <a:ext cx="7552266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გვიანი ნეონატალური სიკვდილობა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6064" y="950196"/>
            <a:ext cx="1729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124 შემთხვევა</a:t>
            </a:r>
            <a:endParaRPr lang="en-US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3206" y="897163"/>
            <a:ext cx="1729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88 შემთხვევა</a:t>
            </a:r>
            <a:endParaRPr lang="en-US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</p:spTree>
    <p:extLst>
      <p:ext uri="{BB962C8B-B14F-4D97-AF65-F5344CB8AC3E}">
        <p14:creationId xmlns:p14="http://schemas.microsoft.com/office/powerpoint/2010/main" val="159969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86254744"/>
              </p:ext>
            </p:extLst>
          </p:nvPr>
        </p:nvGraphicFramePr>
        <p:xfrm>
          <a:off x="1147864" y="1332689"/>
          <a:ext cx="7295745" cy="4293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47431" y="0"/>
            <a:ext cx="500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7445" y="447153"/>
            <a:ext cx="7546555" cy="615553"/>
          </a:xfrm>
          <a:prstGeom prst="rect">
            <a:avLst/>
          </a:prstGeom>
          <a:solidFill>
            <a:srgbClr val="03AA9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დედათა სიკვდილიანობა/100 000 ცოცხლადშობილზე</a:t>
            </a: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</p:spTree>
    <p:extLst>
      <p:ext uri="{BB962C8B-B14F-4D97-AF65-F5344CB8AC3E}">
        <p14:creationId xmlns:p14="http://schemas.microsoft.com/office/powerpoint/2010/main" val="309209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807741106"/>
              </p:ext>
            </p:extLst>
          </p:nvPr>
        </p:nvGraphicFramePr>
        <p:xfrm>
          <a:off x="-1" y="495759"/>
          <a:ext cx="9033831" cy="554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25824" y="23536"/>
            <a:ext cx="5012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დედათა სიკვდილობის ტენდენცია საქართველოში</a:t>
            </a:r>
            <a:endParaRPr lang="en-US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70731" y="834224"/>
            <a:ext cx="892366" cy="341523"/>
          </a:xfrm>
          <a:prstGeom prst="roundRect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b="1" dirty="0">
                <a:solidFill>
                  <a:srgbClr val="14443B"/>
                </a:solidFill>
              </a:rPr>
              <a:t>სამიზნე</a:t>
            </a:r>
            <a:endParaRPr lang="en-US" b="1" dirty="0">
              <a:solidFill>
                <a:srgbClr val="14443B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3804787" y="873526"/>
            <a:ext cx="265944" cy="299291"/>
          </a:xfrm>
          <a:prstGeom prst="rightArrow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4443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8609" y="6280919"/>
            <a:ext cx="29094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dirty="0">
                <a:hlinkClick r:id="rId4"/>
              </a:rPr>
              <a:t>სტატისტიკური ცნობარი </a:t>
            </a:r>
            <a:r>
              <a:rPr lang="ka-GE" sz="1050" dirty="0"/>
              <a:t>,</a:t>
            </a:r>
            <a:r>
              <a:rPr lang="en-US" sz="1050" dirty="0"/>
              <a:t>NCDC</a:t>
            </a:r>
            <a:endParaRPr lang="ka-GE" sz="1050" dirty="0"/>
          </a:p>
          <a:p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20815" y="4114198"/>
            <a:ext cx="15155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C00000"/>
                </a:solidFill>
              </a:rPr>
              <a:t>RAMUS-200</a:t>
            </a:r>
            <a:r>
              <a:rPr lang="en-US" sz="1100" dirty="0" smtClean="0">
                <a:solidFill>
                  <a:srgbClr val="C00000"/>
                </a:solidFill>
              </a:rPr>
              <a:t>8</a:t>
            </a:r>
            <a:endParaRPr lang="en-US" sz="1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24608" y="1552080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MMEIG_2015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04749" y="2963944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MMEIG_2015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63700" y="4375809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MMEIG_2015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59120" y="2418115"/>
            <a:ext cx="15155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C00000"/>
                </a:solidFill>
              </a:rPr>
              <a:t>RAMUS-2014</a:t>
            </a:r>
            <a:endParaRPr lang="en-US" sz="1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25997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7566" y="428526"/>
            <a:ext cx="8229600" cy="1143000"/>
          </a:xfrm>
        </p:spPr>
        <p:txBody>
          <a:bodyPr/>
          <a:lstStyle/>
          <a:p>
            <a:r>
              <a:rPr lang="ka-GE" sz="1800" dirty="0">
                <a:solidFill>
                  <a:srgbClr val="007370"/>
                </a:solidFill>
              </a:rPr>
              <a:t>გარდაცვლილთა რაოდენობა კვარტლების მიხედვით</a:t>
            </a:r>
            <a:endParaRPr lang="en-US" sz="1800" dirty="0">
              <a:solidFill>
                <a:srgbClr val="007370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772926322"/>
              </p:ext>
            </p:extLst>
          </p:nvPr>
        </p:nvGraphicFramePr>
        <p:xfrm>
          <a:off x="457200" y="1725414"/>
          <a:ext cx="3886200" cy="4141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978838094"/>
              </p:ext>
            </p:extLst>
          </p:nvPr>
        </p:nvGraphicFramePr>
        <p:xfrm>
          <a:off x="4800600" y="1828800"/>
          <a:ext cx="3886200" cy="429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95400" y="1417637"/>
            <a:ext cx="2514600" cy="307777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1400" b="1" dirty="0">
                <a:solidFill>
                  <a:srgbClr val="007370"/>
                </a:solidFill>
              </a:rPr>
              <a:t>2017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0" y="1417638"/>
            <a:ext cx="2514600" cy="307777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1400" b="1" dirty="0">
                <a:solidFill>
                  <a:srgbClr val="007370"/>
                </a:solidFill>
              </a:rPr>
              <a:t>2018 </a:t>
            </a:r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947481" y="43805"/>
            <a:ext cx="4202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დედათა სიკვდილიანობა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5295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72F6D5F-CCDA-4340-A6D3-AE47CF69F2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5503771"/>
              </p:ext>
            </p:extLst>
          </p:nvPr>
        </p:nvGraphicFramePr>
        <p:xfrm>
          <a:off x="96415" y="1397000"/>
          <a:ext cx="885164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2118D4A-6CF4-4B9B-B29D-D5BBFB23D384}"/>
              </a:ext>
            </a:extLst>
          </p:cNvPr>
          <p:cNvSpPr txBox="1"/>
          <p:nvPr/>
        </p:nvSpPr>
        <p:spPr>
          <a:xfrm>
            <a:off x="363895" y="494522"/>
            <a:ext cx="9041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დაწესებულებების მიერ 2018 წლის განმავლობაში პერინატალურ სერვისში მოთხოვნილი თანხა</a:t>
            </a:r>
            <a:endParaRPr lang="en-US" sz="2400" b="1" kern="1200" dirty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3024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05069269"/>
              </p:ext>
            </p:extLst>
          </p:nvPr>
        </p:nvGraphicFramePr>
        <p:xfrm>
          <a:off x="231354" y="1013552"/>
          <a:ext cx="8912646" cy="4748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8886" y="-77118"/>
            <a:ext cx="7772400" cy="517792"/>
          </a:xfrm>
        </p:spPr>
        <p:txBody>
          <a:bodyPr/>
          <a:lstStyle/>
          <a:p>
            <a:r>
              <a:rPr lang="ka-GE" dirty="0"/>
              <a:t> </a:t>
            </a:r>
            <a:r>
              <a:rPr lang="ka-GE" dirty="0" smtClean="0"/>
              <a:t>          </a:t>
            </a:r>
            <a:r>
              <a:rPr lang="ka-GE" b="1" dirty="0" smtClean="0">
                <a:solidFill>
                  <a:schemeClr val="tx1"/>
                </a:solidFill>
              </a:rPr>
              <a:t>ინფორმაციის მაღალი სანდოობა                                 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7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E54A3A-0354-4EA6-A80D-4BBB7FE2720B}"/>
              </a:ext>
            </a:extLst>
          </p:cNvPr>
          <p:cNvSpPr/>
          <p:nvPr/>
        </p:nvSpPr>
        <p:spPr>
          <a:xfrm>
            <a:off x="2799183" y="0"/>
            <a:ext cx="4754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sz="20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დადებითი </a:t>
            </a:r>
            <a:r>
              <a:rPr lang="ka-GE" sz="2000" b="1" kern="120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ტენდენციები (1) </a:t>
            </a:r>
            <a:endParaRPr lang="ka-GE" sz="2000" b="1" kern="120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  <a:ea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A12675-377A-4C92-94FF-77A5C50E32D0}"/>
              </a:ext>
            </a:extLst>
          </p:cNvPr>
          <p:cNvSpPr/>
          <p:nvPr/>
        </p:nvSpPr>
        <p:spPr>
          <a:xfrm>
            <a:off x="0" y="703384"/>
            <a:ext cx="9144000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ka-GE" sz="2400" b="1" dirty="0" smtClean="0">
              <a:solidFill>
                <a:srgbClr val="123E36"/>
              </a:solidFill>
              <a:sym typeface="Calibri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2000" b="1" dirty="0" smtClean="0">
                <a:solidFill>
                  <a:srgbClr val="123E36"/>
                </a:solidFill>
                <a:sym typeface="Calibri"/>
              </a:rPr>
              <a:t>დონის </a:t>
            </a:r>
            <a:r>
              <a:rPr lang="ka-GE" sz="2000" b="1" dirty="0">
                <a:solidFill>
                  <a:srgbClr val="123E36"/>
                </a:solidFill>
                <a:sym typeface="Calibri"/>
              </a:rPr>
              <a:t>შესაბამისი მომსახურება აჭარბებს  90%-ს, რაც ნიშნავს</a:t>
            </a:r>
            <a:r>
              <a:rPr lang="ka-GE" sz="2000" b="1" dirty="0" smtClean="0">
                <a:solidFill>
                  <a:srgbClr val="123E36"/>
                </a:solidFill>
                <a:sym typeface="Calibri"/>
              </a:rPr>
              <a:t>, რომ </a:t>
            </a:r>
            <a:r>
              <a:rPr lang="ka-GE" sz="2000" b="1" dirty="0">
                <a:solidFill>
                  <a:srgbClr val="123E36"/>
                </a:solidFill>
                <a:sym typeface="Calibri"/>
              </a:rPr>
              <a:t>პაციენტი </a:t>
            </a:r>
            <a:r>
              <a:rPr lang="ka-GE" sz="2000" b="1" dirty="0" smtClean="0">
                <a:solidFill>
                  <a:srgbClr val="123E36"/>
                </a:solidFill>
                <a:sym typeface="Calibri"/>
              </a:rPr>
              <a:t>მიმართავს </a:t>
            </a:r>
            <a:r>
              <a:rPr lang="ka-GE" sz="2000" b="1" dirty="0">
                <a:solidFill>
                  <a:srgbClr val="123E36"/>
                </a:solidFill>
                <a:sym typeface="Calibri"/>
              </a:rPr>
              <a:t>შესაბამის </a:t>
            </a:r>
            <a:r>
              <a:rPr lang="ka-GE" sz="2000" b="1" dirty="0" smtClean="0">
                <a:solidFill>
                  <a:srgbClr val="123E36"/>
                </a:solidFill>
                <a:sym typeface="Calibri"/>
              </a:rPr>
              <a:t>დაწესებულებას </a:t>
            </a:r>
            <a:r>
              <a:rPr lang="ka-GE" sz="2000" b="1" dirty="0">
                <a:solidFill>
                  <a:srgbClr val="123E36"/>
                </a:solidFill>
                <a:sym typeface="Calibri"/>
              </a:rPr>
              <a:t>რისკის შესაბამისად</a:t>
            </a:r>
            <a:r>
              <a:rPr lang="ka-GE" sz="2000" b="1" dirty="0" smtClean="0">
                <a:solidFill>
                  <a:srgbClr val="123E36"/>
                </a:solidFill>
                <a:sym typeface="Calibri"/>
              </a:rPr>
              <a:t>;</a:t>
            </a:r>
          </a:p>
          <a:p>
            <a:pPr algn="just"/>
            <a:endParaRPr lang="ka-GE" sz="2000" b="1" dirty="0">
              <a:solidFill>
                <a:srgbClr val="123E36"/>
              </a:solidFill>
              <a:sym typeface="Calibri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2000" b="1" dirty="0">
                <a:solidFill>
                  <a:srgbClr val="123E36"/>
                </a:solidFill>
              </a:rPr>
              <a:t>შემცირდა </a:t>
            </a:r>
            <a:r>
              <a:rPr lang="ka-GE" sz="2000" b="1" dirty="0" smtClean="0">
                <a:solidFill>
                  <a:srgbClr val="123E36"/>
                </a:solidFill>
              </a:rPr>
              <a:t>მკვდრადშობადობა</a:t>
            </a:r>
            <a:r>
              <a:rPr lang="en-US" sz="2000" b="1" dirty="0" smtClean="0">
                <a:solidFill>
                  <a:srgbClr val="123E36"/>
                </a:solidFill>
              </a:rPr>
              <a:t>;</a:t>
            </a:r>
            <a:endParaRPr lang="ka-GE" sz="2000" b="1" dirty="0" smtClean="0">
              <a:solidFill>
                <a:srgbClr val="123E36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sz="2000" b="1" dirty="0">
              <a:solidFill>
                <a:srgbClr val="123E36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2000" b="1" dirty="0">
                <a:solidFill>
                  <a:srgbClr val="123E36"/>
                </a:solidFill>
              </a:rPr>
              <a:t>მცირდება ნეონატალური </a:t>
            </a:r>
            <a:r>
              <a:rPr lang="ka-GE" sz="2000" b="1" dirty="0" smtClean="0">
                <a:solidFill>
                  <a:srgbClr val="123E36"/>
                </a:solidFill>
              </a:rPr>
              <a:t>სიკვდილობა</a:t>
            </a:r>
            <a:r>
              <a:rPr lang="en-US" sz="2000" b="1" dirty="0" smtClean="0">
                <a:solidFill>
                  <a:srgbClr val="123E36"/>
                </a:solidFill>
              </a:rPr>
              <a:t>;</a:t>
            </a:r>
            <a:endParaRPr lang="ka-GE" sz="2000" b="1" dirty="0" smtClean="0">
              <a:solidFill>
                <a:srgbClr val="123E36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sz="2000" b="1" dirty="0">
              <a:solidFill>
                <a:srgbClr val="123E36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2000" b="1" dirty="0">
                <a:solidFill>
                  <a:srgbClr val="123E36"/>
                </a:solidFill>
              </a:rPr>
              <a:t>მცირდება საკეისრო კვეთების </a:t>
            </a:r>
            <a:r>
              <a:rPr lang="ka-GE" sz="2000" b="1" dirty="0" smtClean="0">
                <a:solidFill>
                  <a:srgbClr val="123E36"/>
                </a:solidFill>
              </a:rPr>
              <a:t>რაოდენობა</a:t>
            </a:r>
            <a:r>
              <a:rPr lang="en-US" sz="2000" b="1" dirty="0" smtClean="0">
                <a:solidFill>
                  <a:srgbClr val="123E36"/>
                </a:solidFill>
              </a:rPr>
              <a:t>;</a:t>
            </a:r>
            <a:endParaRPr lang="ka-GE" sz="2000" b="1" dirty="0" smtClean="0">
              <a:solidFill>
                <a:srgbClr val="123E36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ka-GE" sz="2000" b="1" dirty="0" smtClean="0">
              <a:solidFill>
                <a:srgbClr val="123E36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2000" b="1" dirty="0" smtClean="0">
                <a:solidFill>
                  <a:srgbClr val="123E36"/>
                </a:solidFill>
              </a:rPr>
              <a:t>გამოიხატა </a:t>
            </a:r>
            <a:r>
              <a:rPr lang="ka-GE" sz="2000" b="1" dirty="0">
                <a:solidFill>
                  <a:srgbClr val="123E36"/>
                </a:solidFill>
              </a:rPr>
              <a:t>პირველადი საკეისრო კვეთების  კლების </a:t>
            </a:r>
            <a:r>
              <a:rPr lang="ka-GE" sz="2000" b="1" dirty="0" smtClean="0">
                <a:solidFill>
                  <a:srgbClr val="123E36"/>
                </a:solidFill>
              </a:rPr>
              <a:t>ტენდენცია</a:t>
            </a:r>
            <a:r>
              <a:rPr lang="en-US" sz="2000" b="1" dirty="0" smtClean="0">
                <a:solidFill>
                  <a:srgbClr val="123E36"/>
                </a:solidFill>
              </a:rPr>
              <a:t>;</a:t>
            </a:r>
            <a:r>
              <a:rPr lang="ka-GE" sz="2000" b="1" dirty="0" smtClean="0">
                <a:solidFill>
                  <a:srgbClr val="123E36"/>
                </a:solidFill>
              </a:rPr>
              <a:t>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2000" b="1" dirty="0">
              <a:solidFill>
                <a:srgbClr val="123E36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2000" b="1" dirty="0">
                <a:solidFill>
                  <a:srgbClr val="123E36"/>
                </a:solidFill>
              </a:rPr>
              <a:t>შემცირდა ნეონატალური ტრანსპორტრების ინდექსი (ტრანსპორტირებულ ახალშობილთა რაოდენობა/100 </a:t>
            </a:r>
            <a:r>
              <a:rPr lang="ka-GE" sz="2000" b="1" dirty="0" smtClean="0">
                <a:solidFill>
                  <a:srgbClr val="123E36"/>
                </a:solidFill>
              </a:rPr>
              <a:t>ცოცხალშობილზე</a:t>
            </a:r>
            <a:r>
              <a:rPr lang="en-US" sz="2000" b="1" dirty="0" smtClean="0">
                <a:solidFill>
                  <a:srgbClr val="123E36"/>
                </a:solidFill>
              </a:rPr>
              <a:t>;</a:t>
            </a:r>
            <a:endParaRPr lang="ka-GE" sz="2000" b="1" dirty="0">
              <a:solidFill>
                <a:srgbClr val="123E36"/>
              </a:solidFill>
            </a:endParaRPr>
          </a:p>
          <a:p>
            <a:pPr marL="285750" indent="-285750" algn="just"/>
            <a:endParaRPr lang="en-US" sz="16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123E36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123E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0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132202" y="264406"/>
            <a:ext cx="9011797" cy="59491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a-GE" sz="1600" dirty="0">
                <a:solidFill>
                  <a:schemeClr val="dk2"/>
                </a:solidFill>
              </a:rPr>
              <a:t>სტრუქტურული ინდიკატორები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დაწესებულების დონის შესაბამისი კადრებით უზრუნველყოფა</a:t>
            </a:r>
            <a:endParaRPr sz="1800" dirty="0"/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დაწესებულების დონის შესაბამისი აღჭურვილობით უზრუნველყოფა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განსაზღვრული პერიოდულობით დონის გადამოწმება</a:t>
            </a:r>
            <a:endParaRPr lang="ka-GE" sz="1800" dirty="0"/>
          </a:p>
          <a:p>
            <a:pPr marL="342900" lvl="0" indent="-3429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a-GE" sz="1600" dirty="0">
                <a:solidFill>
                  <a:schemeClr val="dk2"/>
                </a:solidFill>
              </a:rPr>
              <a:t>პროცესის ინდიკატორები (1-2 წელი)</a:t>
            </a:r>
          </a:p>
          <a:p>
            <a:pPr marL="342900" indent="-342900">
              <a:buClr>
                <a:schemeClr val="dk2"/>
              </a:buClr>
            </a:pPr>
            <a:r>
              <a:rPr lang="ka-GE" sz="1400" dirty="0">
                <a:solidFill>
                  <a:srgbClr val="006666"/>
                </a:solidFill>
              </a:rPr>
              <a:t>დონის შესაბამისი მიმართვიანობა ყველა დონეზე;</a:t>
            </a:r>
          </a:p>
          <a:p>
            <a:pPr marL="342900" indent="-342900">
              <a:buClr>
                <a:schemeClr val="dk2"/>
              </a:buClr>
            </a:pPr>
            <a:r>
              <a:rPr lang="ka-GE" sz="1400" dirty="0">
                <a:solidFill>
                  <a:srgbClr val="006666"/>
                </a:solidFill>
              </a:rPr>
              <a:t>მშობიარობების/საკეისრო კვეთების საერთო რაოდენობა</a:t>
            </a:r>
            <a:r>
              <a:rPr lang="en-US" sz="1400" dirty="0">
                <a:solidFill>
                  <a:srgbClr val="006666"/>
                </a:solidFill>
              </a:rPr>
              <a:t> </a:t>
            </a:r>
            <a:r>
              <a:rPr lang="ka-GE" sz="1400" dirty="0">
                <a:solidFill>
                  <a:srgbClr val="006666"/>
                </a:solidFill>
              </a:rPr>
              <a:t>სტრუქტურა ყველა დონეზე;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ნაადრევი მშობიარობა  ( 22 0/7-33 6/7 კვირა) ყველა დონეზე;</a:t>
            </a:r>
            <a:endParaRPr lang="en-US" sz="1400" dirty="0">
              <a:solidFill>
                <a:srgbClr val="006666"/>
              </a:solidFill>
            </a:endParaRP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დედათა და ახალშობილთა რეფერალის საერთო რაოდენობა;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ნეონატალური ტრანსპორტრების ინდექსი (ტრანსპორტირებულ ახალშობილთა რაოდენობა/100 ცოცხალშობილზე;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რეფერირებულ ახალშობილთა რაოდენობა ( შიდა და გარე რეფერალი);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დროულ (2500გრ-ზე მეტი წონის) ახალშობილთა რეფერალი;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საკეისრო კვეთის შემდგომ რეფერალი(მათ შორის 39.კვ-მდე);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სხვა კლინიკაში რეფერალი სიცოცხლის 24 სთ-ში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სიცოცხლის 72 სთ-ის შემდგომ რეფერირებული ახალშობილები</a:t>
            </a:r>
          </a:p>
          <a:p>
            <a:pPr marL="342900" lvl="0" indent="-3429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a-GE" sz="1600" dirty="0">
                <a:solidFill>
                  <a:schemeClr val="dk2"/>
                </a:solidFill>
              </a:rPr>
              <a:t>შედეგის ინდიკატორი (3-5 წელი)</a:t>
            </a:r>
            <a:endParaRPr sz="1600" dirty="0"/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მკვდრადშობადობა</a:t>
            </a:r>
            <a:endParaRPr sz="1800" dirty="0"/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ადრეული ნეონატალური სიკვდილობა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 დღეანაკლ ახალშობილთა რაოდენობა და მათი მკურნალობის გამოსავალი ლეტალობა სიცოცხლის პირველ 12 სთ-ში, 24 სთ-ში, 72 სთ-ის შემდგომ ;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დედათა სიკვდილობა</a:t>
            </a:r>
            <a:endParaRPr sz="1800" dirty="0"/>
          </a:p>
          <a:p>
            <a:pPr marL="0" lvl="0" indent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1597446" y="0"/>
            <a:ext cx="7546553" cy="385590"/>
          </a:xfrm>
          <a:prstGeom prst="rect">
            <a:avLst/>
          </a:prstGeom>
          <a:solidFill>
            <a:srgbClr val="03AA9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buClr>
                <a:srgbClr val="006666"/>
              </a:buClr>
              <a:buSzPts val="2400"/>
            </a:pPr>
            <a:r>
              <a:rPr lang="ka-GE" sz="2000" dirty="0">
                <a:solidFill>
                  <a:schemeClr val="bg1"/>
                </a:solidFill>
              </a:rPr>
              <a:t>ეფექტურობის საზომი ინდიკატორები</a:t>
            </a:r>
          </a:p>
        </p:txBody>
      </p:sp>
    </p:spTree>
    <p:extLst>
      <p:ext uri="{BB962C8B-B14F-4D97-AF65-F5344CB8AC3E}">
        <p14:creationId xmlns:p14="http://schemas.microsoft.com/office/powerpoint/2010/main" val="21222927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E54A3A-0354-4EA6-A80D-4BBB7FE2720B}"/>
              </a:ext>
            </a:extLst>
          </p:cNvPr>
          <p:cNvSpPr/>
          <p:nvPr/>
        </p:nvSpPr>
        <p:spPr>
          <a:xfrm>
            <a:off x="2799183" y="0"/>
            <a:ext cx="4754975" cy="37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დადებითი </a:t>
            </a:r>
            <a:r>
              <a:rPr lang="ka-GE" b="1" kern="1200" dirty="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ტენდენციები (2) </a:t>
            </a:r>
            <a:endParaRPr lang="ka-GE" b="1" kern="120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  <a:ea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A12675-377A-4C92-94FF-77A5C50E32D0}"/>
              </a:ext>
            </a:extLst>
          </p:cNvPr>
          <p:cNvSpPr/>
          <p:nvPr/>
        </p:nvSpPr>
        <p:spPr>
          <a:xfrm>
            <a:off x="239282" y="1008404"/>
            <a:ext cx="8217871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ka-GE" sz="1800" b="1" dirty="0" smtClean="0">
                <a:solidFill>
                  <a:srgbClr val="123E36"/>
                </a:solidFill>
                <a:sym typeface="Calibri"/>
              </a:rPr>
              <a:t>სტატისტიკური ინფორმაცია დაიხვეწა და გაიზარდა სტატისტიკური ინფორმაციის სანდოობა;</a:t>
            </a:r>
            <a:endParaRPr lang="en-US" sz="1800" b="1" dirty="0" smtClean="0">
              <a:solidFill>
                <a:srgbClr val="123E36"/>
              </a:solidFill>
              <a:sym typeface="Calibri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1800" b="1" dirty="0" smtClean="0">
                <a:solidFill>
                  <a:srgbClr val="123E36"/>
                </a:solidFill>
                <a:sym typeface="Calibri"/>
              </a:rPr>
              <a:t>ფართოვდება </a:t>
            </a:r>
            <a:r>
              <a:rPr lang="ka-GE" sz="1800" b="1" dirty="0">
                <a:solidFill>
                  <a:srgbClr val="123E36"/>
                </a:solidFill>
                <a:sym typeface="Calibri"/>
              </a:rPr>
              <a:t>პერინატალური სერვისის ხარისხის ინდიკატორები და მიმდინარეობს მკაცრი მონიტორინგი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1800" b="1" dirty="0" smtClean="0">
                <a:solidFill>
                  <a:srgbClr val="123E36"/>
                </a:solidFill>
                <a:sym typeface="Calibri"/>
              </a:rPr>
              <a:t>ქვეყანაში 2017 წელს დაინერგა პერინატალური აუდიტის სისტემა, რაც ადრეული ნეონატალური სიკვდილობის  და მკვდრადშობადობის მიზეზების დეტალური შესწავლის და თითოეული შემთხვევის კლინიკის დონეზე მიწოდებული სამედიცინო მომსახურების ხარისხის შესწავლის  საშუალებას იძლევა;</a:t>
            </a:r>
            <a:endParaRPr lang="en-US" sz="1800" b="1" dirty="0" smtClean="0">
              <a:solidFill>
                <a:srgbClr val="123E36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1800" b="1" dirty="0" smtClean="0">
                <a:solidFill>
                  <a:srgbClr val="123E36"/>
                </a:solidFill>
              </a:rPr>
              <a:t>მუდმივად </a:t>
            </a:r>
            <a:r>
              <a:rPr lang="ka-GE" sz="1800" b="1" dirty="0">
                <a:solidFill>
                  <a:srgbClr val="123E36"/>
                </a:solidFill>
              </a:rPr>
              <a:t>მიმდინარეობს პროგრამის მარეგულირებელი ნორმატიული ბაზის დახვეწა და მორგება არსებულ </a:t>
            </a:r>
            <a:r>
              <a:rPr lang="ka-GE" sz="1800" b="1" dirty="0" smtClean="0">
                <a:solidFill>
                  <a:srgbClr val="123E36"/>
                </a:solidFill>
              </a:rPr>
              <a:t>გამოწვევებზე</a:t>
            </a:r>
            <a:r>
              <a:rPr lang="en-US" sz="1800" b="1" dirty="0" smtClean="0">
                <a:solidFill>
                  <a:srgbClr val="123E36"/>
                </a:solidFill>
              </a:rPr>
              <a:t>;</a:t>
            </a:r>
            <a:endParaRPr lang="ka-GE" sz="1800" b="1" dirty="0">
              <a:solidFill>
                <a:srgbClr val="123E36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1800" b="1" dirty="0">
                <a:solidFill>
                  <a:srgbClr val="123E36"/>
                </a:solidFill>
              </a:rPr>
              <a:t>ქვეყნის 3 დიდ ქალაქში წარმატებით გრძელდება სელექტიური </a:t>
            </a:r>
            <a:r>
              <a:rPr lang="ka-GE" sz="1800" b="1" dirty="0" smtClean="0">
                <a:solidFill>
                  <a:srgbClr val="123E36"/>
                </a:solidFill>
              </a:rPr>
              <a:t>კონტრაქტირება</a:t>
            </a:r>
            <a:r>
              <a:rPr lang="en-US" sz="1800" b="1" dirty="0" smtClean="0">
                <a:solidFill>
                  <a:srgbClr val="123E36"/>
                </a:solidFill>
              </a:rPr>
              <a:t>;</a:t>
            </a:r>
            <a:endParaRPr lang="ka-GE" sz="1800" b="1" dirty="0" smtClean="0">
              <a:solidFill>
                <a:srgbClr val="123E36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1800" b="1" dirty="0" smtClean="0">
                <a:solidFill>
                  <a:srgbClr val="123E36"/>
                </a:solidFill>
              </a:rPr>
              <a:t>მომზადდა ანტენატალური სერვისის მიმწოდებელთა სტრატიფიცირების ინსტრუმენტი</a:t>
            </a:r>
            <a:endParaRPr lang="ka-GE" sz="1800" b="1" dirty="0">
              <a:solidFill>
                <a:srgbClr val="123E3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sz="18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123E36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123E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0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821464" y="506776"/>
            <a:ext cx="7772400" cy="573029"/>
          </a:xfrm>
        </p:spPr>
        <p:txBody>
          <a:bodyPr/>
          <a:lstStyle/>
          <a:p>
            <a:pPr algn="ctr"/>
            <a:r>
              <a:rPr lang="ka-GE" sz="3200" b="1" spc="50" dirty="0">
                <a:ln w="0"/>
                <a:solidFill>
                  <a:srgbClr val="14443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ea typeface="Arial"/>
                <a:cs typeface="Arial"/>
                <a:sym typeface="Arial"/>
              </a:rPr>
              <a:t>გამოწვევები:</a:t>
            </a:r>
            <a:endParaRPr lang="en-US" sz="3200" b="1" spc="50" dirty="0">
              <a:ln w="0"/>
              <a:solidFill>
                <a:srgbClr val="14443B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15DEE7-5E73-4186-9128-A320842662F2}"/>
              </a:ext>
            </a:extLst>
          </p:cNvPr>
          <p:cNvSpPr/>
          <p:nvPr/>
        </p:nvSpPr>
        <p:spPr>
          <a:xfrm>
            <a:off x="511298" y="1046266"/>
            <a:ext cx="8145591" cy="4918698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en-US" dirty="0"/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კვლავ მაღალია საკეისრო კვეთების რაოდენობა ქვეყანაში;</a:t>
            </a:r>
            <a:endParaRPr lang="en-US" sz="1600" b="1" dirty="0">
              <a:solidFill>
                <a:schemeClr val="tx1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მაღალია პირველადი საკეისრო კვეთების რიცხვი;</a:t>
            </a:r>
            <a:endParaRPr lang="en-US" sz="1600" b="1" dirty="0">
              <a:solidFill>
                <a:schemeClr val="tx1"/>
              </a:solidFill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latin typeface="Calibri"/>
                <a:cs typeface="Times New Roman" panose="02020603050405020304" pitchFamily="18" charset="0"/>
                <a:sym typeface="Calibri"/>
              </a:rPr>
              <a:t>მაღალია </a:t>
            </a:r>
            <a:r>
              <a:rPr lang="en-US" sz="1600" b="1" dirty="0">
                <a:solidFill>
                  <a:schemeClr val="tx1"/>
                </a:solidFill>
                <a:latin typeface="Calibri"/>
                <a:cs typeface="Times New Roman" panose="02020603050405020304" pitchFamily="18" charset="0"/>
                <a:sym typeface="Calibri"/>
              </a:rPr>
              <a:t>39 </a:t>
            </a:r>
            <a:r>
              <a:rPr lang="ka-GE" sz="1600" b="1" dirty="0">
                <a:solidFill>
                  <a:schemeClr val="tx1"/>
                </a:solidFill>
                <a:latin typeface="Calibri"/>
                <a:cs typeface="Times New Roman" panose="02020603050405020304" pitchFamily="18" charset="0"/>
                <a:sym typeface="Calibri"/>
              </a:rPr>
              <a:t>კვირამდე საკეისრო კვეთების რიცხვი</a:t>
            </a:r>
            <a:r>
              <a:rPr lang="ka-GE" sz="1600" b="1" dirty="0" smtClean="0">
                <a:solidFill>
                  <a:schemeClr val="tx1"/>
                </a:solidFill>
                <a:latin typeface="Calibri"/>
                <a:cs typeface="Times New Roman" panose="02020603050405020304" pitchFamily="18" charset="0"/>
                <a:sym typeface="Calibri"/>
              </a:rPr>
              <a:t>;</a:t>
            </a:r>
            <a:endParaRPr lang="en-US" sz="1600" b="1" dirty="0" smtClean="0">
              <a:solidFill>
                <a:schemeClr val="tx1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 smtClean="0">
                <a:solidFill>
                  <a:schemeClr val="tx1"/>
                </a:solidFill>
                <a:latin typeface="Calibri"/>
                <a:cs typeface="Times New Roman" panose="02020603050405020304" pitchFamily="18" charset="0"/>
                <a:sym typeface="Calibri"/>
              </a:rPr>
              <a:t>მაღალია 37-38 კვირაზე საკეისრო კვეთების რიცხვი;</a:t>
            </a:r>
            <a:endParaRPr lang="ka-GE" sz="1600" b="1" dirty="0">
              <a:solidFill>
                <a:schemeClr val="tx1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მაღალია შიდა რეფერალი;</a:t>
            </a:r>
            <a:endParaRPr lang="en-US" sz="1600" b="1" dirty="0">
              <a:solidFill>
                <a:schemeClr val="tx1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მაღალია რეფერირებულ ახალშობილებში 2500გრ-ზე მეტი ახალშბილების რაოდენობა;</a:t>
            </a:r>
            <a:endParaRPr lang="en-US" sz="1600" b="1" dirty="0">
              <a:solidFill>
                <a:schemeClr val="tx1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ყველაზე დიდ პრობლემად რჩება ანტენატალური მეთვალყურეობისხარისხი;</a:t>
            </a:r>
            <a:endParaRPr lang="en-US" sz="1600" b="1" dirty="0">
              <a:solidFill>
                <a:schemeClr val="tx1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დედათა და ახალშობილთა რეფერალის სისტემა საჭიროებს ერთიანი ადმინისტრირების სისტემის შექმნას, თავისუფალი კრიტიკული საწოლების და ყველა სახის რეფერალის შესახებ ზუსტი ინფორმაციის მოპოვების მიზნით;</a:t>
            </a: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დაბადების რეგისტრში არასრულფასოვანი და არააკადემიურია რეფერალის დიაგნოზები;</a:t>
            </a: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ახალშობილთა </a:t>
            </a: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რეფერალისას დაბადების </a:t>
            </a: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რეგისტრში </a:t>
            </a: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ბევრ შემთხვევაში არაა შევსებული ახალშობილის პირადი ნომერი.</a:t>
            </a: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endParaRPr lang="ka-GE" sz="1600" b="1" dirty="0">
              <a:solidFill>
                <a:schemeClr val="tx1"/>
              </a:solidFill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endParaRPr lang="en-US" dirty="0">
              <a:solidFill>
                <a:srgbClr val="006B5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272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092" y="-155698"/>
            <a:ext cx="7772400" cy="573029"/>
          </a:xfrm>
        </p:spPr>
        <p:txBody>
          <a:bodyPr/>
          <a:lstStyle/>
          <a:p>
            <a:pPr algn="ctr"/>
            <a:r>
              <a:rPr lang="ka-GE" b="1" kern="1200" spc="5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cs typeface="Arial"/>
                <a:sym typeface="Arial"/>
              </a:rPr>
              <a:t>რეკომენდაციები:</a:t>
            </a:r>
            <a:endParaRPr lang="en-US" b="1" kern="1200" spc="5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F3C23-DCFE-40A1-BC08-AE97E0DC51F0}"/>
              </a:ext>
            </a:extLst>
          </p:cNvPr>
          <p:cNvSpPr/>
          <p:nvPr/>
        </p:nvSpPr>
        <p:spPr>
          <a:xfrm>
            <a:off x="288346" y="1082351"/>
            <a:ext cx="8738423" cy="4849526"/>
          </a:xfrm>
          <a:prstGeom prst="rect">
            <a:avLst/>
          </a:prstGeom>
        </p:spPr>
        <p:txBody>
          <a:bodyPr/>
          <a:lstStyle/>
          <a:p>
            <a:pPr marL="285750" lvl="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გაფართოვდეს </a:t>
            </a: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პროცესის ინდიკატორები</a:t>
            </a: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;</a:t>
            </a: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გაფართოვდეს  </a:t>
            </a: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და დაიხვეწოს სელექტიური კონტრაქტირების პირობები;</a:t>
            </a:r>
            <a:endParaRPr lang="en-US" sz="1600" b="1" dirty="0">
              <a:solidFill>
                <a:schemeClr val="tx1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გაგრძელდეს მუდმივი მონიტორინგი, ანალიზის საფუძველზე</a:t>
            </a:r>
            <a:b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</a:b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განისაზღვროს გამოწვევების შესაბამისი კონკრეტული ღონისძიებები.</a:t>
            </a: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დღენაკლთა მკურნალობის გამოსავლის გაუმჯობესების მიზნით ითარგმნოს და ადაპტირდეს  დედის რძის ბანკის გაიდლაინ-პროტოკოლი,</a:t>
            </a:r>
            <a:r>
              <a:rPr lang="en-US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 </a:t>
            </a: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საერთაშორისო  ორგანიზაციებსა  დარგობრივ ასოციაციებთან თანამშრომლობით;  </a:t>
            </a: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გაგრძელდეს სამედიცინო მომსახურების ხარისხის გაუმჯობესებაზე მუშაობა-გაფართოვდეს ხარისხის ინდიკატორები</a:t>
            </a:r>
            <a:r>
              <a:rPr lang="en-US" sz="1600" b="1" dirty="0" smtClean="0">
                <a:solidFill>
                  <a:schemeClr val="tx1"/>
                </a:solidFill>
                <a:latin typeface="Calibri"/>
                <a:cs typeface="Times New Roman" panose="02020603050405020304" pitchFamily="18" charset="0"/>
                <a:sym typeface="Calibri"/>
              </a:rPr>
              <a:t>;</a:t>
            </a: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ქვეყანაში </a:t>
            </a: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დაიწყოს ანტენატალური სერვისის მიმწოდებელთა სტრატიფიცირება;</a:t>
            </a:r>
            <a:endParaRPr lang="en-US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გაგრძელდეს  სამედიცინო პერსონალის კვალიფიკაციის ამაღლებაზე მუშაობა, </a:t>
            </a: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დაიხვეწოს </a:t>
            </a: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და გაფართოვდეს პერინატალური აუდიტის ჯგუფის მუშაობა</a:t>
            </a:r>
            <a:r>
              <a:rPr lang="en-US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;</a:t>
            </a: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endParaRPr lang="ka-GE" dirty="0">
              <a:solidFill>
                <a:srgbClr val="006B52"/>
              </a:solidFill>
              <a:cs typeface="Times New Roman" panose="02020603050405020304" pitchFamily="18" charset="0"/>
            </a:endParaRP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endParaRPr lang="en-US" dirty="0">
              <a:solidFill>
                <a:srgbClr val="006B5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1819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7877" y="715108"/>
            <a:ext cx="8026711" cy="5210121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  <a:sym typeface="Arial"/>
              </a:rPr>
              <a:t>დაიწყოს ჰოსპიტალური მენეჯერების გადამზადება სამედიცინო მომსახურების ხარისხის გაუმჯობესებისა და შიდა აუდიტის პროცესის სწავლების მიზნით;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  <a:sym typeface="Arial"/>
              </a:rPr>
              <a:t>გაგრძელდეს ანტენატალური სერვისის მიმწოდებელთა სელექტიური კონტრაქტირება;.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Arial"/>
                <a:cs typeface="Times New Roman" panose="02020603050405020304" pitchFamily="18" charset="0"/>
                <a:sym typeface="Arial"/>
              </a:rPr>
              <a:t>NICU</a:t>
            </a: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  <a:sym typeface="Arial"/>
              </a:rPr>
              <a:t>-ში გატარებული პაციენტების ანაზღაურება მოხდეს დაბადების რეგისტრში განთავსების შემდეგ;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  <a:sym typeface="Arial"/>
              </a:rPr>
              <a:t>დაბადების რეგისტრში არ დაიხუროს შემთხვევა პირადი  ნომრის გარეშე;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  <a:sym typeface="Arial"/>
              </a:rPr>
              <a:t>არ დაიხუროს დაბადების  რეგისტრი, რეფერალის შემთხვევაში დიაგნოზის მითითების გარეშე;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  <a:sym typeface="Arial"/>
              </a:rPr>
              <a:t> სამინისტროს ელექტრონულ პორტალზე განთავსებულ  პერინატალურ რუქაზე განთავსდეს თითოეული დაწესებულების ხარისხის ინდიკატორთა მონაცემები, რათა პაციენტს მიეცეს სწორი და ინფორმირებული არჩევანის გაკეთების შესაძლებლობა</a:t>
            </a:r>
          </a:p>
          <a:p>
            <a:pPr marL="571500" indent="-342900">
              <a:buFont typeface="Wingdings" panose="05000000000000000000" pitchFamily="2" charset="2"/>
              <a:buChar char="v"/>
            </a:pPr>
            <a:endParaRPr lang="ka-GE" sz="1600" b="1" dirty="0">
              <a:solidFill>
                <a:schemeClr val="tx1"/>
              </a:solidFill>
              <a:cs typeface="Times New Roman" panose="02020603050405020304" pitchFamily="18" charset="0"/>
              <a:sym typeface="Arial"/>
            </a:endParaRPr>
          </a:p>
          <a:p>
            <a:pPr>
              <a:buFont typeface="Arial" pitchFamily="34" charset="0"/>
              <a:buChar char="•"/>
            </a:pPr>
            <a:endParaRPr lang="ka-GE" sz="2400" dirty="0"/>
          </a:p>
          <a:p>
            <a:endParaRPr lang="en-US" sz="24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2A3D31D-1596-4938-B810-8F1701779706}"/>
              </a:ext>
            </a:extLst>
          </p:cNvPr>
          <p:cNvSpPr txBox="1">
            <a:spLocks/>
          </p:cNvSpPr>
          <p:nvPr/>
        </p:nvSpPr>
        <p:spPr>
          <a:xfrm>
            <a:off x="952092" y="-155698"/>
            <a:ext cx="7772400" cy="57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ka-GE" b="1" kern="1200" spc="5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cs typeface="Arial"/>
                <a:sym typeface="Arial"/>
              </a:rPr>
              <a:t>რეკომენდაციები:</a:t>
            </a:r>
            <a:endParaRPr lang="en-US" b="1" kern="1200" spc="5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09846" y="1573799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dirty="0" smtClean="0"/>
              <a:t>მადლობა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24" y="682159"/>
            <a:ext cx="1970605" cy="2820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847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D808A11F-3EC0-4210-9406-6DC9CF464804}"/>
              </a:ext>
            </a:extLst>
          </p:cNvPr>
          <p:cNvSpPr/>
          <p:nvPr/>
        </p:nvSpPr>
        <p:spPr>
          <a:xfrm>
            <a:off x="144624" y="1623526"/>
            <a:ext cx="8854751" cy="3088431"/>
          </a:xfrm>
          <a:prstGeom prst="horizontalScroll">
            <a:avLst/>
          </a:prstGeom>
          <a:solidFill>
            <a:srgbClr val="03AA90"/>
          </a:solidFill>
          <a:ln>
            <a:solidFill>
              <a:srgbClr val="19574B"/>
            </a:solidFill>
          </a:ln>
          <a:effectLst>
            <a:glow rad="101600">
              <a:srgbClr val="14443B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3200" b="1" kern="1200" spc="5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cs typeface="Arial"/>
                <a:sym typeface="Calibri"/>
              </a:rPr>
              <a:t>მადლობა ყურადღებისთვის</a:t>
            </a:r>
            <a:endParaRPr lang="en-GB" sz="3200" b="1" kern="1200" spc="5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  <a:cs typeface="Arial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17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5898225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hape 239"/>
          <p:cNvSpPr txBox="1">
            <a:spLocks/>
          </p:cNvSpPr>
          <p:nvPr/>
        </p:nvSpPr>
        <p:spPr>
          <a:xfrm>
            <a:off x="0" y="707755"/>
            <a:ext cx="9144000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პერინატალური სერვისის მიმწოდებელი </a:t>
            </a:r>
            <a:r>
              <a:rPr lang="en-US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78 </a:t>
            </a:r>
            <a:r>
              <a:rPr lang="ka-GE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დაწესებულება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739C2A-0CEE-457B-9F9C-F6E742B1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8325"/>
            <a:ext cx="8229600" cy="373432"/>
          </a:xfrm>
        </p:spPr>
        <p:txBody>
          <a:bodyPr/>
          <a:lstStyle/>
          <a:p>
            <a:r>
              <a:rPr lang="ka-GE" sz="1800" dirty="0">
                <a:solidFill>
                  <a:schemeClr val="bg1">
                    <a:lumMod val="95000"/>
                  </a:schemeClr>
                </a:solidFill>
              </a:rPr>
              <a:t>სტრუქტურული ინდიკატორი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05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E4F0BCA-AA2D-4772-8071-E5631311BD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9406698"/>
              </p:ext>
            </p:extLst>
          </p:nvPr>
        </p:nvGraphicFramePr>
        <p:xfrm>
          <a:off x="701336" y="650449"/>
          <a:ext cx="8060924" cy="4986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3F887B26-DF4B-4950-A0B2-17FDC859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8325"/>
            <a:ext cx="8229600" cy="373432"/>
          </a:xfrm>
        </p:spPr>
        <p:txBody>
          <a:bodyPr/>
          <a:lstStyle/>
          <a:p>
            <a:r>
              <a:rPr lang="ka-GE" sz="1800" dirty="0">
                <a:solidFill>
                  <a:schemeClr val="bg1">
                    <a:lumMod val="95000"/>
                  </a:schemeClr>
                </a:solidFill>
              </a:rPr>
              <a:t>სტრუქტურული ინდიკატორი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BC278B-F8B9-4760-AB4B-426365DB4283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134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329776751"/>
              </p:ext>
            </p:extLst>
          </p:nvPr>
        </p:nvGraphicFramePr>
        <p:xfrm>
          <a:off x="194176" y="1211453"/>
          <a:ext cx="7992696" cy="3813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hape 239"/>
          <p:cNvSpPr txBox="1">
            <a:spLocks/>
          </p:cNvSpPr>
          <p:nvPr/>
        </p:nvSpPr>
        <p:spPr>
          <a:xfrm>
            <a:off x="1619480" y="445575"/>
            <a:ext cx="753553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მშობიარობის რაოდენობა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DF2C63-F4A8-4152-AF33-84679A339067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449F4-97CC-4681-94A2-C3DB8EBD1BE2}"/>
              </a:ext>
            </a:extLst>
          </p:cNvPr>
          <p:cNvSpPr txBox="1"/>
          <p:nvPr/>
        </p:nvSpPr>
        <p:spPr>
          <a:xfrm>
            <a:off x="3888955" y="-33051"/>
            <a:ext cx="32769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0019" y="5042019"/>
            <a:ext cx="8263783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a-GE" sz="1600" dirty="0" smtClean="0"/>
              <a:t>-მშობიარობების საერთო რაოდენობა 2016-დან 2018 წელს 8% ით შემცირდა</a:t>
            </a:r>
          </a:p>
          <a:p>
            <a:r>
              <a:rPr lang="ka-GE" sz="1600" dirty="0" smtClean="0"/>
              <a:t>-37 0/7-40 7/7 ვადაზე მშობიარობების პროცენტული წილი 2016 წელს 77%-დან 2018 წელს 86%-მდე გაიზარდა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3982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16002</TotalTime>
  <Words>2956</Words>
  <Application>Microsoft Office PowerPoint</Application>
  <PresentationFormat>On-screen Show (4:3)</PresentationFormat>
  <Paragraphs>998</Paragraphs>
  <Slides>65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Sylfaen</vt:lpstr>
      <vt:lpstr>Arial</vt:lpstr>
      <vt:lpstr>Wingdings</vt:lpstr>
      <vt:lpstr>Calibri</vt:lpstr>
      <vt:lpstr>Times New Roman</vt:lpstr>
      <vt:lpstr>Agency FB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სტრუქტურული ინდიკატორი</vt:lpstr>
      <vt:lpstr>სტრუქტურული ინდიკატორი</vt:lpstr>
      <vt:lpstr>PowerPoint Presentation</vt:lpstr>
      <vt:lpstr>PowerPoint Presentation</vt:lpstr>
      <vt:lpstr>PowerPoint Presentation</vt:lpstr>
      <vt:lpstr>საკეისრო კვეთის ტენდენციები</vt:lpstr>
      <vt:lpstr>PowerPoint Presentation</vt:lpstr>
      <vt:lpstr>საკეისრო კვეთების რაოდენობა ყოველ 1000 ცოცხალშობილზე</vt:lpstr>
      <vt:lpstr>PowerPoint Presentation</vt:lpstr>
      <vt:lpstr>საკეისრო კვეთის ტენდენციები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ნეონატალური ტრანსპორტირების ინდექსი: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III დონის დაწესებულებების მიერ მაღალი რისკი მომსახურების % წილი </vt:lpstr>
      <vt:lpstr>PowerPoint Presentation</vt:lpstr>
      <vt:lpstr>PowerPoint Presentation</vt:lpstr>
      <vt:lpstr>PowerPoint Presentation</vt:lpstr>
      <vt:lpstr>PowerPoint Presentation</vt:lpstr>
      <vt:lpstr>მკვდრადშობადობა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გარდაცვლილთა რაოდენობა კვარტლების მიხედვით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Mariam Meparidze</dc:creator>
  <cp:lastModifiedBy>Tamar Gabunia</cp:lastModifiedBy>
  <cp:revision>1056</cp:revision>
  <cp:lastPrinted>2018-06-14T13:10:28Z</cp:lastPrinted>
  <dcterms:modified xsi:type="dcterms:W3CDTF">2019-06-04T08:51:41Z</dcterms:modified>
</cp:coreProperties>
</file>