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6" r:id="rId4"/>
    <p:sldMasterId id="2147483697" r:id="rId5"/>
    <p:sldMasterId id="2147483714" r:id="rId6"/>
    <p:sldMasterId id="2147483725" r:id="rId7"/>
    <p:sldMasterId id="2147483735" r:id="rId8"/>
    <p:sldMasterId id="2147483745" r:id="rId9"/>
  </p:sldMasterIdLst>
  <p:notesMasterIdLst>
    <p:notesMasterId r:id="rId22"/>
  </p:notesMasterIdLst>
  <p:sldIdLst>
    <p:sldId id="256" r:id="rId10"/>
    <p:sldId id="393" r:id="rId11"/>
    <p:sldId id="404" r:id="rId12"/>
    <p:sldId id="407" r:id="rId13"/>
    <p:sldId id="409" r:id="rId14"/>
    <p:sldId id="389" r:id="rId15"/>
    <p:sldId id="408" r:id="rId16"/>
    <p:sldId id="411" r:id="rId17"/>
    <p:sldId id="412" r:id="rId18"/>
    <p:sldId id="413" r:id="rId19"/>
    <p:sldId id="414" r:id="rId20"/>
    <p:sldId id="415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E8B"/>
    <a:srgbClr val="D9D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5008" autoAdjust="0"/>
  </p:normalViewPr>
  <p:slideViewPr>
    <p:cSldViewPr snapToGrid="0">
      <p:cViewPr varScale="1">
        <p:scale>
          <a:sx n="80" d="100"/>
          <a:sy n="80" d="100"/>
        </p:scale>
        <p:origin x="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0DD2E-AB41-4E17-A1C4-D6ABBEACEC49}" type="datetimeFigureOut">
              <a:rPr lang="fr-FR" smtClean="0"/>
              <a:t>18/08/2020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25655-1503-4624-86EA-B16CBA3C14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68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5655-1503-4624-86EA-B16CBA3C141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310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5655-1503-4624-86EA-B16CBA3C141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57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5655-1503-4624-86EA-B16CBA3C141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08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927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rtie 1 -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0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41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353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70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ie 2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274710"/>
            <a:ext cx="2743200" cy="365125"/>
          </a:xfrm>
        </p:spPr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47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rtie 2 -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84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rtie 2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02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ie 2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0852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rtie 2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88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artie 2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74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rtie 2 -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22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tie 1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353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466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artie 2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523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353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102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ie 3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43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rtie 3 -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25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rtie 3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3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ie 3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47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rtie 3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49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artie 3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76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rtie 3 -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822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artie 3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0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ie 1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55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353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887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ie 4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77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rtie 4 -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08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rtie 4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384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ie 4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25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rtie 4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616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artie 4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50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rtie 4 -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5000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artie 4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6461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tie 1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353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B343F-F6D7-4696-8A01-EDB874459CA0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 - 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20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ie 1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06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 - 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998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rtie 1 -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149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rtie 1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098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ie 1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684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rtie 1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158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artie 1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500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rtie 1 -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462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8829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353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B343F-F6D7-4696-8A01-EDB874459CA0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3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rtie 1 -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766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ie 2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274710"/>
            <a:ext cx="2743200" cy="365125"/>
          </a:xfrm>
        </p:spPr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503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rtie 2 -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19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rtie 2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384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ie 2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85107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rtie 2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280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artie 2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375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rtie 2 -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102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artie 2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7432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353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B343F-F6D7-4696-8A01-EDB874459CA0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431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ie 3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rtie 1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019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rtie 3 -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373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rtie 3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892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ie 3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726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rtie 3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67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artie 3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416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rtie 3 -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706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artie 3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9731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353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B343F-F6D7-4696-8A01-EDB874459CA0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187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ie 4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120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rtie 4 -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8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ie 1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907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rtie 4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84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ie 4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555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rtie 4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909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artie 4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494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rtie 4 -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492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artie 4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35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rtie 1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9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artie 1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‹#›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62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71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502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B5E76-6E97-48F5-9568-4083109D052D}" type="datetimeFigureOut">
              <a:rPr lang="fr-FR" smtClean="0"/>
              <a:t>18/08/2020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23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60"/>
          <a:stretch/>
        </p:blipFill>
        <p:spPr>
          <a:xfrm>
            <a:off x="11647464" y="0"/>
            <a:ext cx="540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502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6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70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71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r="70825"/>
          <a:stretch/>
        </p:blipFill>
        <p:spPr>
          <a:xfrm>
            <a:off x="11655953" y="0"/>
            <a:ext cx="540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747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49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711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01"/>
          <a:stretch/>
        </p:blipFill>
        <p:spPr>
          <a:xfrm>
            <a:off x="11645650" y="0"/>
            <a:ext cx="540000" cy="6857999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58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82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712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06"/>
          <a:stretch/>
        </p:blipFill>
        <p:spPr>
          <a:xfrm>
            <a:off x="11647464" y="0"/>
            <a:ext cx="540000" cy="685799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502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74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1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60"/>
          <a:stretch/>
        </p:blipFill>
        <p:spPr>
          <a:xfrm>
            <a:off x="11647464" y="0"/>
            <a:ext cx="540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502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3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r="70825"/>
          <a:stretch/>
        </p:blipFill>
        <p:spPr>
          <a:xfrm>
            <a:off x="11655953" y="0"/>
            <a:ext cx="540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747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8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01"/>
          <a:stretch/>
        </p:blipFill>
        <p:spPr>
          <a:xfrm>
            <a:off x="11645650" y="0"/>
            <a:ext cx="540000" cy="6857999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58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3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06"/>
          <a:stretch/>
        </p:blipFill>
        <p:spPr>
          <a:xfrm>
            <a:off x="11647464" y="0"/>
            <a:ext cx="540000" cy="685799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502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1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1" y="5442853"/>
            <a:ext cx="1438580" cy="139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0686" y="867686"/>
            <a:ext cx="11580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600" b="1" dirty="0"/>
              <a:t>Technical Assistance to Social Welfare in Georgia</a:t>
            </a:r>
            <a:endParaRPr lang="fr-FR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3" descr="Description: 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263" y="5832221"/>
            <a:ext cx="4223926" cy="80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67932" y="2674222"/>
            <a:ext cx="76285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dirty="0"/>
          </a:p>
          <a:p>
            <a:pPr algn="ctr"/>
            <a:r>
              <a:rPr lang="fr-FR" sz="2400" b="1" dirty="0"/>
              <a:t>Update of the </a:t>
            </a:r>
            <a:r>
              <a:rPr lang="fr-FR" sz="2400" b="1" dirty="0" err="1"/>
              <a:t>project</a:t>
            </a:r>
            <a:endParaRPr lang="en-GB" dirty="0"/>
          </a:p>
          <a:p>
            <a:endParaRPr lang="en-GB" dirty="0"/>
          </a:p>
          <a:p>
            <a:r>
              <a:rPr lang="lt-LT" dirty="0" err="1"/>
              <a:t>First</a:t>
            </a:r>
            <a:r>
              <a:rPr lang="lt-LT" dirty="0"/>
              <a:t> </a:t>
            </a:r>
            <a:r>
              <a:rPr lang="lt-LT" dirty="0" err="1"/>
              <a:t>year</a:t>
            </a:r>
            <a:r>
              <a:rPr lang="lt-LT" dirty="0"/>
              <a:t>: 1 </a:t>
            </a:r>
            <a:r>
              <a:rPr lang="lt-LT" dirty="0" err="1"/>
              <a:t>April</a:t>
            </a:r>
            <a:r>
              <a:rPr lang="lt-LT" dirty="0"/>
              <a:t> 2019-31 </a:t>
            </a:r>
            <a:r>
              <a:rPr lang="lt-LT" dirty="0" err="1"/>
              <a:t>March</a:t>
            </a:r>
            <a:r>
              <a:rPr lang="lt-LT" dirty="0"/>
              <a:t> 2020</a:t>
            </a:r>
            <a:endParaRPr lang="en-GB" dirty="0"/>
          </a:p>
          <a:p>
            <a:r>
              <a:rPr lang="lt-LT" dirty="0" err="1"/>
              <a:t>Second</a:t>
            </a:r>
            <a:r>
              <a:rPr lang="lt-LT" dirty="0"/>
              <a:t> </a:t>
            </a:r>
            <a:r>
              <a:rPr lang="lt-LT" dirty="0" err="1"/>
              <a:t>year</a:t>
            </a:r>
            <a:r>
              <a:rPr lang="lt-LT" dirty="0"/>
              <a:t>: 1 </a:t>
            </a:r>
            <a:r>
              <a:rPr lang="lt-LT" dirty="0" err="1"/>
              <a:t>April</a:t>
            </a:r>
            <a:r>
              <a:rPr lang="lt-LT" dirty="0"/>
              <a:t> 2020-31 </a:t>
            </a:r>
            <a:r>
              <a:rPr lang="lt-LT" dirty="0" err="1"/>
              <a:t>March</a:t>
            </a:r>
            <a:r>
              <a:rPr lang="lt-LT" dirty="0"/>
              <a:t> 2021</a:t>
            </a:r>
            <a:r>
              <a:rPr lang="en-GB" dirty="0"/>
              <a:t> (approved)</a:t>
            </a:r>
          </a:p>
          <a:p>
            <a:pPr algn="ctr"/>
            <a:endParaRPr lang="fr-FR" sz="2400" dirty="0"/>
          </a:p>
        </p:txBody>
      </p:sp>
      <p:pic>
        <p:nvPicPr>
          <p:cNvPr id="8" name="Picture 2" descr="cid:image001.png@01D33950.0A0BF8C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146" y="5832221"/>
            <a:ext cx="2064247" cy="86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211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4561" y="232229"/>
            <a:ext cx="11757439" cy="5458658"/>
          </a:xfrm>
        </p:spPr>
        <p:txBody>
          <a:bodyPr>
            <a:noAutofit/>
          </a:bodyPr>
          <a:lstStyle/>
          <a:p>
            <a:pPr algn="l"/>
            <a:r>
              <a:rPr lang="en-GB" sz="2400" b="1" u="sng" dirty="0">
                <a:solidFill>
                  <a:schemeClr val="tx1"/>
                </a:solidFill>
              </a:rPr>
              <a:t>III PILLAR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further improvement of actuarial-forecast tools of the IDPs database and relevant trainings;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modelling and actuarial analysis and forecasts for the new housing system </a:t>
            </a:r>
            <a:r>
              <a:rPr lang="en-GB">
                <a:solidFill>
                  <a:schemeClr val="tx1"/>
                </a:solidFill>
              </a:rPr>
              <a:t>for IDPs;</a:t>
            </a:r>
            <a:endParaRPr lang="en-GB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communication of the reform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8082145" y="11900391"/>
            <a:ext cx="5425611" cy="602912"/>
          </a:xfrm>
        </p:spPr>
        <p:txBody>
          <a:bodyPr/>
          <a:lstStyle/>
          <a:p>
            <a:fld id="{17EB343F-F6D7-4696-8A01-EDB874459CA0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9455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4561" y="232229"/>
            <a:ext cx="11757439" cy="5458658"/>
          </a:xfrm>
        </p:spPr>
        <p:txBody>
          <a:bodyPr>
            <a:noAutofit/>
          </a:bodyPr>
          <a:lstStyle/>
          <a:p>
            <a:pPr algn="l"/>
            <a:r>
              <a:rPr lang="en-GB" sz="2400" b="1" u="sng" dirty="0">
                <a:solidFill>
                  <a:schemeClr val="tx1"/>
                </a:solidFill>
              </a:rPr>
              <a:t>IV (New) PILLAR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Work plan discussed  with Ministry.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Team of experts selected (France, Lithuania, Finland).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Presentations (via zoom) for Ministry performed.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3 core objects, related to the activation of the employment: emergency basic income guarantees, short-term work guarantees, employment activation tools.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The first draft report will be prepared by the end of September.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 mission planned in the beginning of October.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8082145" y="11900391"/>
            <a:ext cx="5425611" cy="602912"/>
          </a:xfrm>
        </p:spPr>
        <p:txBody>
          <a:bodyPr/>
          <a:lstStyle/>
          <a:p>
            <a:fld id="{17EB343F-F6D7-4696-8A01-EDB874459CA0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7545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4561" y="232229"/>
            <a:ext cx="11757439" cy="5458658"/>
          </a:xfrm>
        </p:spPr>
        <p:txBody>
          <a:bodyPr>
            <a:noAutofit/>
          </a:bodyPr>
          <a:lstStyle/>
          <a:p>
            <a:pPr algn="l"/>
            <a:r>
              <a:rPr lang="en-GB" sz="2400" b="1" u="sng">
                <a:solidFill>
                  <a:schemeClr val="tx1"/>
                </a:solidFill>
              </a:rPr>
              <a:t>Visibility events</a:t>
            </a:r>
            <a:endParaRPr lang="en-GB" sz="2400" b="1" u="sng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Internal workshop on 6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October.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Bigger visibility event-in November (tbc).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8082145" y="11900391"/>
            <a:ext cx="5425611" cy="602912"/>
          </a:xfrm>
        </p:spPr>
        <p:txBody>
          <a:bodyPr/>
          <a:lstStyle/>
          <a:p>
            <a:fld id="{17EB343F-F6D7-4696-8A01-EDB874459CA0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476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1" y="5442853"/>
            <a:ext cx="1438580" cy="139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5721" y="3010385"/>
            <a:ext cx="11580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600" b="1" dirty="0"/>
              <a:t>IMPLEMENTED ACTIVITIES AND PROGRESS</a:t>
            </a:r>
            <a:endParaRPr lang="fr-FR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3" descr="Description: 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263" y="5832221"/>
            <a:ext cx="4223926" cy="80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id:image001.png@01D33950.0A0BF8C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146" y="5832221"/>
            <a:ext cx="2064247" cy="86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735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8448" y="133152"/>
            <a:ext cx="11379124" cy="1094368"/>
          </a:xfrm>
        </p:spPr>
        <p:txBody>
          <a:bodyPr>
            <a:normAutofit/>
          </a:bodyPr>
          <a:lstStyle/>
          <a:p>
            <a:pPr algn="l"/>
            <a:r>
              <a:rPr lang="fr-FR" sz="3200" b="1" u="sng" dirty="0" err="1">
                <a:solidFill>
                  <a:schemeClr val="tx1"/>
                </a:solidFill>
                <a:latin typeface="+mn-lt"/>
              </a:rPr>
              <a:t>Pillar</a:t>
            </a:r>
            <a:r>
              <a:rPr lang="fr-FR" sz="3200" b="1" u="sng" dirty="0">
                <a:solidFill>
                  <a:schemeClr val="tx1"/>
                </a:solidFill>
                <a:latin typeface="+mn-lt"/>
              </a:rPr>
              <a:t> I – </a:t>
            </a:r>
            <a:r>
              <a:rPr lang="fr-FR" sz="3200" b="1" u="sng" dirty="0" err="1">
                <a:solidFill>
                  <a:schemeClr val="tx1"/>
                </a:solidFill>
                <a:latin typeface="+mn-lt"/>
              </a:rPr>
              <a:t>Enhance</a:t>
            </a:r>
            <a:r>
              <a:rPr lang="fr-FR" sz="3200" b="1" u="sng" dirty="0">
                <a:solidFill>
                  <a:schemeClr val="tx1"/>
                </a:solidFill>
                <a:latin typeface="+mn-lt"/>
              </a:rPr>
              <a:t> the social support to PWD </a:t>
            </a:r>
            <a:br>
              <a:rPr lang="fr-FR" sz="3200" b="1" u="sng" dirty="0">
                <a:solidFill>
                  <a:schemeClr val="tx1"/>
                </a:solidFill>
                <a:latin typeface="+mn-lt"/>
              </a:rPr>
            </a:b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8447" y="978427"/>
            <a:ext cx="11757439" cy="4901145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Situational analysis (done)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Development of methodology (done)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Contracting, questionnaires, staff, IT support  (done)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Trainings and international practise (done)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Collection of data on-site and piloting (on-going. Impacted by Covid-19. Will be extended by 8 months)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Creation of data analysis tools (on-going)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Proposals for minimum support package, based on results of piloting  (not started)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Policy impact assessment, based on results of piloting in S-J region and in Adjara region (started. Analysis of data of Adjara under evaluation.)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Drafting of the Action plan (not started)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Awareness raising (started with dissemination tools, to be continued)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Study visit (depends on the epidemiological situation)</a:t>
            </a:r>
          </a:p>
          <a:p>
            <a:pPr algn="l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8082145" y="11900391"/>
            <a:ext cx="5425611" cy="602912"/>
          </a:xfrm>
        </p:spPr>
        <p:txBody>
          <a:bodyPr/>
          <a:lstStyle/>
          <a:p>
            <a:fld id="{17EB343F-F6D7-4696-8A01-EDB874459CA0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504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3" y="757609"/>
            <a:ext cx="11379124" cy="1094368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u="sng" dirty="0">
                <a:solidFill>
                  <a:schemeClr val="tx1"/>
                </a:solidFill>
                <a:latin typeface="+mn-lt"/>
              </a:rPr>
              <a:t>Pillar II – Ensure affordable and quality healthcare: effectiveness, efficiency of healthcare </a:t>
            </a:r>
            <a:br>
              <a:rPr lang="en-GB" sz="3200" b="1" u="sng" dirty="0">
                <a:solidFill>
                  <a:schemeClr val="tx1"/>
                </a:solidFill>
                <a:latin typeface="+mn-lt"/>
              </a:rPr>
            </a:b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1362" y="2032001"/>
            <a:ext cx="11555105" cy="5142036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Define standard operating procedures for the implementation of performance-based contracting, especially to primary health care (done).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Collection of necessary data, field visits (done).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Analysis of e-health sector (done).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Selective contracting in PHC  (in progress, work plan adjusted with Ministry).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</a:rPr>
              <a:t>Study visit (</a:t>
            </a:r>
            <a:r>
              <a:rPr lang="en-GB" sz="2800" dirty="0">
                <a:solidFill>
                  <a:schemeClr val="tx1"/>
                </a:solidFill>
              </a:rPr>
              <a:t>depends on the epidemiological situation</a:t>
            </a:r>
            <a:r>
              <a:rPr lang="en-GB" sz="2600" dirty="0">
                <a:solidFill>
                  <a:schemeClr val="tx1"/>
                </a:solidFill>
              </a:rPr>
              <a:t>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8082145" y="11900391"/>
            <a:ext cx="5425611" cy="602912"/>
          </a:xfrm>
        </p:spPr>
        <p:txBody>
          <a:bodyPr/>
          <a:lstStyle/>
          <a:p>
            <a:fld id="{17EB343F-F6D7-4696-8A01-EDB874459CA0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315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6438" y="242279"/>
            <a:ext cx="11379124" cy="1094368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u="sng" dirty="0">
                <a:solidFill>
                  <a:schemeClr val="tx1"/>
                </a:solidFill>
                <a:latin typeface="+mn-lt"/>
              </a:rPr>
              <a:t>Pillar II – Ensure affordable and quality healthcare: strengthening of the  Mental health</a:t>
            </a:r>
            <a:br>
              <a:rPr lang="en-GB" sz="3200" b="1" u="sng" dirty="0">
                <a:solidFill>
                  <a:schemeClr val="tx1"/>
                </a:solidFill>
                <a:latin typeface="+mn-lt"/>
              </a:rPr>
            </a:b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6438" y="1473685"/>
            <a:ext cx="11555105" cy="5142036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Collection of necessary data, field visits, situational analysis (done).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The analysis of the implementation for the deinstitutionalization and the development of community-based services in line with recommendations of WHO report (done)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Recommendations for the legislation in the mental health (done. Fine-tuning)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Epidemiological survey for adults/validation (impacted by Covid-19. Restarted).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Epidemiological survey for children (financing approved. Methodology elaborated. Postponed to the end of 2020.</a:t>
            </a:r>
            <a:r>
              <a:rPr lang="lt-LT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Report in 2021).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Mental health strategy, monitoring tools, action plan (in progress. Work with the legislation).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Study visit (not decided).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8082145" y="11900391"/>
            <a:ext cx="5425611" cy="602912"/>
          </a:xfrm>
        </p:spPr>
        <p:txBody>
          <a:bodyPr/>
          <a:lstStyle/>
          <a:p>
            <a:fld id="{17EB343F-F6D7-4696-8A01-EDB874459CA0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3846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D246E86-B5FD-B34C-A097-A3033F77C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55" y="710029"/>
            <a:ext cx="11965890" cy="4492584"/>
          </a:xfrm>
        </p:spPr>
        <p:txBody>
          <a:bodyPr>
            <a:no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Policy, legislation, financing, International organisation reports analysis (done)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Collection of necessary data for reform modelling and actuarial analysis (done)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Meetings with government stakeholders and with international partners (done)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Preparation of TA report, including the reform sub-scenarios (done)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Gap and SWOT analysis of the reform sub-scenarios (done)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International comparison of IDPs social support (done)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Focus groups in three different regions (done)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Legislation analysis on the actual situation and reform scenarios (done)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Actuarial-forecast tools and simulations (done)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Memorandum of understanding with the Agency of IDPs and Eco-migrants (done)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The workshop (12-14 December 2019) (done)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Support for the communication of the reform (in progress, after decision on reform)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Drafting the recommendations and report (done)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5990F-7B0B-1446-B0DB-FE600FB2B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6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25324" y="-1"/>
            <a:ext cx="12217324" cy="9579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u="sng" dirty="0" err="1">
                <a:solidFill>
                  <a:schemeClr val="tx1"/>
                </a:solidFill>
                <a:latin typeface="+mn-lt"/>
              </a:rPr>
              <a:t>Pillar</a:t>
            </a:r>
            <a:r>
              <a:rPr lang="fr-FR" sz="2800" b="1" u="sng" dirty="0">
                <a:solidFill>
                  <a:schemeClr val="tx1"/>
                </a:solidFill>
                <a:latin typeface="+mn-lt"/>
              </a:rPr>
              <a:t> III – Support to IDP </a:t>
            </a:r>
            <a:r>
              <a:rPr lang="fr-FR" sz="2800" b="1" u="sng" dirty="0" err="1">
                <a:solidFill>
                  <a:schemeClr val="tx1"/>
                </a:solidFill>
                <a:latin typeface="+mn-lt"/>
              </a:rPr>
              <a:t>allowance</a:t>
            </a:r>
            <a:r>
              <a:rPr lang="fr-FR" sz="2800" b="1" u="sng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800" b="1" u="sng" dirty="0" err="1">
                <a:solidFill>
                  <a:schemeClr val="tx1"/>
                </a:solidFill>
                <a:latin typeface="+mn-lt"/>
              </a:rPr>
              <a:t>reform</a:t>
            </a:r>
            <a:endParaRPr lang="fr-FR" sz="2800" b="1" u="sng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fr-FR" sz="2800" b="1" u="sng" dirty="0">
                <a:solidFill>
                  <a:schemeClr val="tx1"/>
                </a:solidFill>
                <a:latin typeface="+mn-lt"/>
              </a:rPr>
              <a:t> </a:t>
            </a:r>
            <a:endParaRPr lang="fr-FR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685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1" y="5442853"/>
            <a:ext cx="1438580" cy="139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5721" y="3010385"/>
            <a:ext cx="11580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600" b="1" dirty="0"/>
              <a:t>SECOND YEAR ACTIVITIES </a:t>
            </a:r>
            <a:endParaRPr lang="fr-FR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3" descr="Description: 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263" y="5832221"/>
            <a:ext cx="4223926" cy="80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id:image001.png@01D33950.0A0BF8C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146" y="5832221"/>
            <a:ext cx="2064247" cy="86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555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4561" y="232229"/>
            <a:ext cx="11757439" cy="5458658"/>
          </a:xfrm>
        </p:spPr>
        <p:txBody>
          <a:bodyPr>
            <a:noAutofit/>
          </a:bodyPr>
          <a:lstStyle/>
          <a:p>
            <a:pPr algn="l"/>
            <a:r>
              <a:rPr lang="en-GB" sz="2400" b="1" u="sng" dirty="0">
                <a:solidFill>
                  <a:schemeClr val="tx1"/>
                </a:solidFill>
              </a:rPr>
              <a:t>I PILLAR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modelling the disability data and analysis using different tools and approaches in both Adjara and </a:t>
            </a:r>
            <a:r>
              <a:rPr lang="en-GB" dirty="0" err="1">
                <a:solidFill>
                  <a:schemeClr val="tx1"/>
                </a:solidFill>
              </a:rPr>
              <a:t>Samtshe</a:t>
            </a:r>
            <a:r>
              <a:rPr lang="en-GB" dirty="0">
                <a:solidFill>
                  <a:schemeClr val="tx1"/>
                </a:solidFill>
              </a:rPr>
              <a:t>-Javakheti region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cooperation with Adjara pilot in the field of data analysis tools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elaboration of proposals based both in Adjara and </a:t>
            </a:r>
            <a:r>
              <a:rPr lang="en-GB" dirty="0" err="1">
                <a:solidFill>
                  <a:schemeClr val="tx1"/>
                </a:solidFill>
              </a:rPr>
              <a:t>Samtshe</a:t>
            </a:r>
            <a:r>
              <a:rPr lang="en-GB" dirty="0">
                <a:solidFill>
                  <a:schemeClr val="tx1"/>
                </a:solidFill>
              </a:rPr>
              <a:t>-Javakheti pilots databases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extension of the pilot for 8 additional months (25 January 2021).</a:t>
            </a:r>
          </a:p>
          <a:p>
            <a:pPr algn="l"/>
            <a:r>
              <a:rPr lang="en-GB" sz="2400" b="1" u="sng" dirty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8082145" y="11900391"/>
            <a:ext cx="5425611" cy="602912"/>
          </a:xfrm>
        </p:spPr>
        <p:txBody>
          <a:bodyPr/>
          <a:lstStyle/>
          <a:p>
            <a:fld id="{17EB343F-F6D7-4696-8A01-EDB874459CA0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2814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4561" y="232229"/>
            <a:ext cx="11757439" cy="5458658"/>
          </a:xfrm>
        </p:spPr>
        <p:txBody>
          <a:bodyPr>
            <a:noAutofit/>
          </a:bodyPr>
          <a:lstStyle/>
          <a:p>
            <a:pPr algn="l"/>
            <a:r>
              <a:rPr lang="en-GB" sz="2400" b="1" u="sng" dirty="0">
                <a:solidFill>
                  <a:schemeClr val="tx1"/>
                </a:solidFill>
              </a:rPr>
              <a:t>II PILLAR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epidemiological survey for children with recommendations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adjustment of  the TA proposed Mental health strategy according to the results of the epidemiological survey for children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continuation of activities in the selective contracting</a:t>
            </a:r>
            <a:endParaRPr lang="en-GB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e-health approaches 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sz="2400" b="1" u="sng" dirty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8082145" y="11900391"/>
            <a:ext cx="5425611" cy="602912"/>
          </a:xfrm>
        </p:spPr>
        <p:txBody>
          <a:bodyPr/>
          <a:lstStyle/>
          <a:p>
            <a:fld id="{17EB343F-F6D7-4696-8A01-EDB874459CA0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5393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Expertise France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Expertise France - Partie 1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Franklin Gothic Heav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Expertise France - Partie 2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Expertise France - Partie 3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Expertise France - Partie 4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Franklin Gothic Heav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Thème Expertise France - Partie 1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Franklin Gothic Heav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Thème Expertise France - Partie 2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Thème Expertise France - Partie 3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Thème Expertise France - Partie 4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Franklin Gothic Heav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15552</TotalTime>
  <Words>757</Words>
  <Application>Microsoft Office PowerPoint</Application>
  <PresentationFormat>Widescreen</PresentationFormat>
  <Paragraphs>94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Calibri</vt:lpstr>
      <vt:lpstr>Franklin Gothic Heavy</vt:lpstr>
      <vt:lpstr>Impact</vt:lpstr>
      <vt:lpstr>Times New Roman</vt:lpstr>
      <vt:lpstr>Thème Expertise France</vt:lpstr>
      <vt:lpstr>Thème Expertise France - Partie 1</vt:lpstr>
      <vt:lpstr>Thème Expertise France - Partie 2</vt:lpstr>
      <vt:lpstr>Thème Expertise France - Partie 3</vt:lpstr>
      <vt:lpstr>Thème Expertise France - Partie 4</vt:lpstr>
      <vt:lpstr>1_Thème Expertise France - Partie 1</vt:lpstr>
      <vt:lpstr>1_Thème Expertise France - Partie 2</vt:lpstr>
      <vt:lpstr>1_Thème Expertise France - Partie 3</vt:lpstr>
      <vt:lpstr>1_Thème Expertise France - Partie 4</vt:lpstr>
      <vt:lpstr>PowerPoint Presentation</vt:lpstr>
      <vt:lpstr>PowerPoint Presentation</vt:lpstr>
      <vt:lpstr>Pillar I – Enhance the social support to PWD  </vt:lpstr>
      <vt:lpstr>Pillar II – Ensure affordable and quality healthcare: effectiveness, efficiency of healthcare  </vt:lpstr>
      <vt:lpstr>Pillar II – Ensure affordable and quality healthcare: strengthening of the  Mental health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Expertise France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Céline REVEILLARD</dc:creator>
  <cp:lastModifiedBy>DRK</cp:lastModifiedBy>
  <cp:revision>281</cp:revision>
  <cp:lastPrinted>2018-02-01T13:28:13Z</cp:lastPrinted>
  <dcterms:created xsi:type="dcterms:W3CDTF">2016-07-26T15:08:17Z</dcterms:created>
  <dcterms:modified xsi:type="dcterms:W3CDTF">2020-08-18T15:00:38Z</dcterms:modified>
</cp:coreProperties>
</file>