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handoutMasterIdLst>
    <p:handoutMasterId r:id="rId19"/>
  </p:handoutMasterIdLst>
  <p:sldIdLst>
    <p:sldId id="266" r:id="rId5"/>
    <p:sldId id="305" r:id="rId6"/>
    <p:sldId id="520" r:id="rId7"/>
    <p:sldId id="267" r:id="rId8"/>
    <p:sldId id="521" r:id="rId9"/>
    <p:sldId id="514" r:id="rId10"/>
    <p:sldId id="515" r:id="rId11"/>
    <p:sldId id="522" r:id="rId12"/>
    <p:sldId id="518" r:id="rId13"/>
    <p:sldId id="511" r:id="rId14"/>
    <p:sldId id="448" r:id="rId15"/>
    <p:sldId id="523" r:id="rId16"/>
    <p:sldId id="296" r:id="rId1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3EA7"/>
    <a:srgbClr val="2B3990"/>
    <a:srgbClr val="1C255E"/>
    <a:srgbClr val="212C6D"/>
    <a:srgbClr val="1B2459"/>
    <a:srgbClr val="5091CD"/>
    <a:srgbClr val="2B48C3"/>
    <a:srgbClr val="262262"/>
    <a:srgbClr val="24307A"/>
    <a:srgbClr val="F794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657FE0-8312-4390-9931-9E5F01612436}" v="142" dt="2020-08-28T15:46:45.4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0776" autoAdjust="0"/>
    <p:restoredTop sz="95380" autoAdjust="0"/>
  </p:normalViewPr>
  <p:slideViewPr>
    <p:cSldViewPr>
      <p:cViewPr varScale="1">
        <p:scale>
          <a:sx n="68" d="100"/>
          <a:sy n="68" d="100"/>
        </p:scale>
        <p:origin x="68" y="392"/>
      </p:cViewPr>
      <p:guideLst>
        <p:guide orient="horz" pos="1620"/>
        <p:guide pos="2880"/>
      </p:guideLst>
    </p:cSldViewPr>
  </p:slideViewPr>
  <p:notesTextViewPr>
    <p:cViewPr>
      <p:scale>
        <a:sx n="1" d="1"/>
        <a:sy n="1" d="1"/>
      </p:scale>
      <p:origin x="0" y="0"/>
    </p:cViewPr>
  </p:notesTextViewPr>
  <p:notesViewPr>
    <p:cSldViewPr>
      <p:cViewPr varScale="1">
        <p:scale>
          <a:sx n="95" d="100"/>
          <a:sy n="95" d="100"/>
        </p:scale>
        <p:origin x="2496" y="19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ESCAP-SERVER02\SDD_Home\021%20SDTS\-%20Thematic%20areas\-%20Ageing\-%20Meetings,%20EGMs%20and%20seminars\2010-2020\2020\Subregional%20NCA%20SDG%20forum%20September\ILOSTAT%20labour%20force%20participation.csv"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ESCAP-SERVER02\SDD_Home\021%20SDTS\-%20Thematic%20areas\-%20Ageing\-%20Meetings,%20EGMs%20and%20seminars\2010-2020\2020\Subregional%20NCA%20SDG%20forum%20September\ageing%20data.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file:///\\ESCAP-SERVER02\SDD_Home\021%20SDTS\-%20Thematic%20areas\-%20Ageing\-%20Meetings,%20EGMs%20and%20seminars\2010-2020\2020\Subregional%20NCA%20SDG%20forum%20September\Youth%20ILOSTAT.csv"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ESCAP-SERVER02\SDD_Home\021%20SDTS\-%20Thematic%20areas\-%20Ageing\-%20Meetings,%20EGMs%20and%20seminars\2010-2020\2020\Subregional%20NCA%20SDG%20forum%20September\Copy%20of%20Internet%20Access%20in%20North%20and%20Central%20Asia-2.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400" dirty="0" err="1">
                <a:solidFill>
                  <a:schemeClr val="tx1"/>
                </a:solidFill>
              </a:rPr>
              <a:t>Labour</a:t>
            </a:r>
            <a:r>
              <a:rPr lang="en-US" sz="1400" dirty="0">
                <a:solidFill>
                  <a:schemeClr val="tx1"/>
                </a:solidFill>
              </a:rPr>
              <a:t> force participation of older men and women (65-75 years old), latest available year </a:t>
            </a:r>
            <a:endParaRPr lang="ru-RU" sz="1400" dirty="0">
              <a:solidFill>
                <a:schemeClr val="tx1"/>
              </a:solidFill>
            </a:endParaRPr>
          </a:p>
          <a:p>
            <a:pPr>
              <a:defRPr sz="1200"/>
            </a:pPr>
            <a:r>
              <a:rPr lang="ru-RU" sz="1400" dirty="0">
                <a:solidFill>
                  <a:srgbClr val="253EA7"/>
                </a:solidFill>
              </a:rPr>
              <a:t>Участие в рабочей силе пожилых мужчин и женщин (65-75 лет),  по состоянию на последний год, за который имеются данные</a:t>
            </a:r>
            <a:endParaRPr lang="en-US" sz="1400" dirty="0">
              <a:solidFill>
                <a:srgbClr val="253EA7"/>
              </a:solidFill>
            </a:endParaRPr>
          </a:p>
        </c:rich>
      </c:tx>
      <c:layout>
        <c:manualLayout>
          <c:xMode val="edge"/>
          <c:yMode val="edge"/>
          <c:x val="0.15934961665975964"/>
          <c:y val="0"/>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'[ILOSTAT labour force participation.csv]Sheet2'!$B$12</c:f>
              <c:strCache>
                <c:ptCount val="1"/>
                <c:pt idx="0">
                  <c:v>Female</c:v>
                </c:pt>
              </c:strCache>
            </c:strRef>
          </c:tx>
          <c:spPr>
            <a:solidFill>
              <a:srgbClr val="D34CEE"/>
            </a:solidFill>
            <a:ln>
              <a:solidFill>
                <a:schemeClr val="tx1"/>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'[ILOSTAT labour force participation.csv]Sheet2'!$A$13:$A$17</c:f>
              <c:strCache>
                <c:ptCount val="5"/>
                <c:pt idx="0">
                  <c:v>Armenia</c:v>
                </c:pt>
                <c:pt idx="1">
                  <c:v>Georgia</c:v>
                </c:pt>
                <c:pt idx="2">
                  <c:v>Kyrgyzstan</c:v>
                </c:pt>
                <c:pt idx="3">
                  <c:v>Russian Federation</c:v>
                </c:pt>
                <c:pt idx="4">
                  <c:v>Tajikistan</c:v>
                </c:pt>
              </c:strCache>
            </c:strRef>
          </c:cat>
          <c:val>
            <c:numRef>
              <c:f>'[ILOSTAT labour force participation.csv]Sheet2'!$B$13:$B$17</c:f>
              <c:numCache>
                <c:formatCode>General</c:formatCode>
                <c:ptCount val="5"/>
                <c:pt idx="0">
                  <c:v>20.679200000000002</c:v>
                </c:pt>
                <c:pt idx="1">
                  <c:v>33.336199999999998</c:v>
                </c:pt>
                <c:pt idx="2">
                  <c:v>8.1173000000000002</c:v>
                </c:pt>
                <c:pt idx="3">
                  <c:v>5.5686</c:v>
                </c:pt>
                <c:pt idx="4">
                  <c:v>11.26</c:v>
                </c:pt>
              </c:numCache>
            </c:numRef>
          </c:val>
          <c:extLst>
            <c:ext xmlns:c16="http://schemas.microsoft.com/office/drawing/2014/chart" uri="{C3380CC4-5D6E-409C-BE32-E72D297353CC}">
              <c16:uniqueId val="{00000000-5CD9-4ED6-9990-DF79A2F9A93B}"/>
            </c:ext>
          </c:extLst>
        </c:ser>
        <c:ser>
          <c:idx val="1"/>
          <c:order val="1"/>
          <c:tx>
            <c:strRef>
              <c:f>'[ILOSTAT labour force participation.csv]Sheet2'!$C$12</c:f>
              <c:strCache>
                <c:ptCount val="1"/>
                <c:pt idx="0">
                  <c:v>Male</c:v>
                </c:pt>
              </c:strCache>
            </c:strRef>
          </c:tx>
          <c:spPr>
            <a:pattFill prst="dkDnDiag">
              <a:fgClr>
                <a:schemeClr val="tx2">
                  <a:lumMod val="60000"/>
                  <a:lumOff val="40000"/>
                </a:schemeClr>
              </a:fgClr>
              <a:bgClr>
                <a:schemeClr val="bg1"/>
              </a:bgClr>
            </a:pattFill>
            <a:ln>
              <a:solidFill>
                <a:schemeClr val="tx1"/>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'[ILOSTAT labour force participation.csv]Sheet2'!$A$13:$A$17</c:f>
              <c:strCache>
                <c:ptCount val="5"/>
                <c:pt idx="0">
                  <c:v>Armenia</c:v>
                </c:pt>
                <c:pt idx="1">
                  <c:v>Georgia</c:v>
                </c:pt>
                <c:pt idx="2">
                  <c:v>Kyrgyzstan</c:v>
                </c:pt>
                <c:pt idx="3">
                  <c:v>Russian Federation</c:v>
                </c:pt>
                <c:pt idx="4">
                  <c:v>Tajikistan</c:v>
                </c:pt>
              </c:strCache>
            </c:strRef>
          </c:cat>
          <c:val>
            <c:numRef>
              <c:f>'[ILOSTAT labour force participation.csv]Sheet2'!$C$13:$C$17</c:f>
              <c:numCache>
                <c:formatCode>General</c:formatCode>
                <c:ptCount val="5"/>
                <c:pt idx="0">
                  <c:v>37.695099999999996</c:v>
                </c:pt>
                <c:pt idx="1">
                  <c:v>47.694800000000001</c:v>
                </c:pt>
                <c:pt idx="2">
                  <c:v>16.985800000000001</c:v>
                </c:pt>
                <c:pt idx="3">
                  <c:v>9.2428000000000008</c:v>
                </c:pt>
                <c:pt idx="4">
                  <c:v>25.59</c:v>
                </c:pt>
              </c:numCache>
            </c:numRef>
          </c:val>
          <c:extLst>
            <c:ext xmlns:c16="http://schemas.microsoft.com/office/drawing/2014/chart" uri="{C3380CC4-5D6E-409C-BE32-E72D297353CC}">
              <c16:uniqueId val="{00000001-5CD9-4ED6-9990-DF79A2F9A93B}"/>
            </c:ext>
          </c:extLst>
        </c:ser>
        <c:dLbls>
          <c:dLblPos val="outEnd"/>
          <c:showLegendKey val="0"/>
          <c:showVal val="1"/>
          <c:showCatName val="0"/>
          <c:showSerName val="0"/>
          <c:showPercent val="0"/>
          <c:showBubbleSize val="0"/>
        </c:dLbls>
        <c:gapWidth val="100"/>
        <c:overlap val="-27"/>
        <c:axId val="466289560"/>
        <c:axId val="466290216"/>
      </c:barChart>
      <c:catAx>
        <c:axId val="466289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6290216"/>
        <c:crosses val="autoZero"/>
        <c:auto val="1"/>
        <c:lblAlgn val="ctr"/>
        <c:lblOffset val="100"/>
        <c:noMultiLvlLbl val="0"/>
      </c:catAx>
      <c:valAx>
        <c:axId val="466290216"/>
        <c:scaling>
          <c:orientation val="minMax"/>
          <c:max val="5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Percentage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62895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dirty="0">
                <a:solidFill>
                  <a:schemeClr val="tx1"/>
                </a:solidFill>
              </a:rPr>
              <a:t>Percentage of population aged 65 or over 2020 and 2050</a:t>
            </a:r>
            <a:endParaRPr lang="ru-RU" sz="1400" dirty="0">
              <a:solidFill>
                <a:schemeClr val="tx1"/>
              </a:solidFill>
            </a:endParaRPr>
          </a:p>
          <a:p>
            <a:pPr>
              <a:defRPr/>
            </a:pPr>
            <a:r>
              <a:rPr lang="ru-RU" sz="1400" dirty="0">
                <a:solidFill>
                  <a:srgbClr val="253EA7"/>
                </a:solidFill>
              </a:rPr>
              <a:t>Доля населения в возрасте 65 лет и старше к 2020 и 2050 гг.</a:t>
            </a:r>
            <a:endParaRPr lang="en-US" sz="1400" dirty="0">
              <a:solidFill>
                <a:srgbClr val="253EA7"/>
              </a:solidFill>
            </a:endParaRPr>
          </a:p>
        </c:rich>
      </c:tx>
      <c:layout>
        <c:manualLayout>
          <c:xMode val="edge"/>
          <c:yMode val="edge"/>
          <c:x val="9.9201388888888895E-2"/>
          <c:y val="2.000000524934520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'[ageing data.xlsx]Data'!$C$2</c:f>
              <c:strCache>
                <c:ptCount val="1"/>
                <c:pt idx="0">
                  <c:v>2020</c:v>
                </c:pt>
              </c:strCache>
            </c:strRef>
          </c:tx>
          <c:spPr>
            <a:solidFill>
              <a:schemeClr val="accent1"/>
            </a:solidFill>
            <a:ln>
              <a:noFill/>
            </a:ln>
            <a:effectLst/>
          </c:spPr>
          <c:invertIfNegative val="0"/>
          <c:cat>
            <c:strRef>
              <c:f>'[ageing data.xlsx]Data'!$B$3:$B$11</c:f>
              <c:strCache>
                <c:ptCount val="9"/>
                <c:pt idx="0">
                  <c:v>Tajikistan</c:v>
                </c:pt>
                <c:pt idx="1">
                  <c:v> Kyrgyzstan</c:v>
                </c:pt>
                <c:pt idx="2">
                  <c:v>Turkmenistan</c:v>
                </c:pt>
                <c:pt idx="3">
                  <c:v>Uzbekistan</c:v>
                </c:pt>
                <c:pt idx="4">
                  <c:v>Azerbaijan</c:v>
                </c:pt>
                <c:pt idx="5">
                  <c:v>Kazakhstan</c:v>
                </c:pt>
                <c:pt idx="6">
                  <c:v>Armenia</c:v>
                </c:pt>
                <c:pt idx="7">
                  <c:v>Georgia</c:v>
                </c:pt>
                <c:pt idx="8">
                  <c:v>Russian Federation</c:v>
                </c:pt>
              </c:strCache>
            </c:strRef>
          </c:cat>
          <c:val>
            <c:numRef>
              <c:f>'[ageing data.xlsx]Data'!$C$3:$C$11</c:f>
              <c:numCache>
                <c:formatCode>0.0</c:formatCode>
                <c:ptCount val="9"/>
                <c:pt idx="0">
                  <c:v>3.2</c:v>
                </c:pt>
                <c:pt idx="1">
                  <c:v>4.7</c:v>
                </c:pt>
                <c:pt idx="2">
                  <c:v>4.8</c:v>
                </c:pt>
                <c:pt idx="3">
                  <c:v>4.8</c:v>
                </c:pt>
                <c:pt idx="4">
                  <c:v>6.7</c:v>
                </c:pt>
                <c:pt idx="5">
                  <c:v>7.9</c:v>
                </c:pt>
                <c:pt idx="6">
                  <c:v>11.8</c:v>
                </c:pt>
                <c:pt idx="7">
                  <c:v>15.3</c:v>
                </c:pt>
                <c:pt idx="8">
                  <c:v>15.5</c:v>
                </c:pt>
              </c:numCache>
            </c:numRef>
          </c:val>
          <c:extLst>
            <c:ext xmlns:c16="http://schemas.microsoft.com/office/drawing/2014/chart" uri="{C3380CC4-5D6E-409C-BE32-E72D297353CC}">
              <c16:uniqueId val="{00000000-17FE-4243-B551-C07BC7EA1FF7}"/>
            </c:ext>
          </c:extLst>
        </c:ser>
        <c:ser>
          <c:idx val="1"/>
          <c:order val="1"/>
          <c:tx>
            <c:strRef>
              <c:f>'[ageing data.xlsx]Data'!$D$2</c:f>
              <c:strCache>
                <c:ptCount val="1"/>
                <c:pt idx="0">
                  <c:v>2050</c:v>
                </c:pt>
              </c:strCache>
            </c:strRef>
          </c:tx>
          <c:spPr>
            <a:noFill/>
            <a:ln>
              <a:solidFill>
                <a:schemeClr val="tx1"/>
              </a:solidFill>
            </a:ln>
            <a:effectLst/>
          </c:spPr>
          <c:invertIfNegative val="0"/>
          <c:cat>
            <c:strRef>
              <c:f>'[ageing data.xlsx]Data'!$B$3:$B$11</c:f>
              <c:strCache>
                <c:ptCount val="9"/>
                <c:pt idx="0">
                  <c:v>Tajikistan</c:v>
                </c:pt>
                <c:pt idx="1">
                  <c:v> Kyrgyzstan</c:v>
                </c:pt>
                <c:pt idx="2">
                  <c:v>Turkmenistan</c:v>
                </c:pt>
                <c:pt idx="3">
                  <c:v>Uzbekistan</c:v>
                </c:pt>
                <c:pt idx="4">
                  <c:v>Azerbaijan</c:v>
                </c:pt>
                <c:pt idx="5">
                  <c:v>Kazakhstan</c:v>
                </c:pt>
                <c:pt idx="6">
                  <c:v>Armenia</c:v>
                </c:pt>
                <c:pt idx="7">
                  <c:v>Georgia</c:v>
                </c:pt>
                <c:pt idx="8">
                  <c:v>Russian Federation</c:v>
                </c:pt>
              </c:strCache>
            </c:strRef>
          </c:cat>
          <c:val>
            <c:numRef>
              <c:f>'[ageing data.xlsx]Data'!$D$3:$D$11</c:f>
              <c:numCache>
                <c:formatCode>0.0</c:formatCode>
                <c:ptCount val="9"/>
                <c:pt idx="0">
                  <c:v>7.5</c:v>
                </c:pt>
                <c:pt idx="1">
                  <c:v>10.1</c:v>
                </c:pt>
                <c:pt idx="2">
                  <c:v>10.6</c:v>
                </c:pt>
                <c:pt idx="3">
                  <c:v>12.2</c:v>
                </c:pt>
                <c:pt idx="4">
                  <c:v>17.5</c:v>
                </c:pt>
                <c:pt idx="5">
                  <c:v>14.1</c:v>
                </c:pt>
                <c:pt idx="6">
                  <c:v>21.4</c:v>
                </c:pt>
                <c:pt idx="7">
                  <c:v>21.8</c:v>
                </c:pt>
                <c:pt idx="8">
                  <c:v>22.9</c:v>
                </c:pt>
              </c:numCache>
            </c:numRef>
          </c:val>
          <c:extLst>
            <c:ext xmlns:c16="http://schemas.microsoft.com/office/drawing/2014/chart" uri="{C3380CC4-5D6E-409C-BE32-E72D297353CC}">
              <c16:uniqueId val="{00000001-17FE-4243-B551-C07BC7EA1FF7}"/>
            </c:ext>
          </c:extLst>
        </c:ser>
        <c:dLbls>
          <c:showLegendKey val="0"/>
          <c:showVal val="0"/>
          <c:showCatName val="0"/>
          <c:showSerName val="0"/>
          <c:showPercent val="0"/>
          <c:showBubbleSize val="0"/>
        </c:dLbls>
        <c:gapWidth val="90"/>
        <c:overlap val="100"/>
        <c:axId val="667902992"/>
        <c:axId val="667906272"/>
      </c:barChart>
      <c:catAx>
        <c:axId val="6679029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7906272"/>
        <c:crosses val="autoZero"/>
        <c:auto val="1"/>
        <c:lblAlgn val="ctr"/>
        <c:lblOffset val="100"/>
        <c:noMultiLvlLbl val="0"/>
      </c:catAx>
      <c:valAx>
        <c:axId val="667906272"/>
        <c:scaling>
          <c:orientation val="minMax"/>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Percentage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7902992"/>
        <c:crosses val="autoZero"/>
        <c:crossBetween val="between"/>
      </c:valAx>
      <c:spPr>
        <a:noFill/>
        <a:ln>
          <a:noFill/>
        </a:ln>
        <a:effectLst/>
      </c:spPr>
    </c:plotArea>
    <c:legend>
      <c:legendPos val="b"/>
      <c:layout>
        <c:manualLayout>
          <c:xMode val="edge"/>
          <c:yMode val="edge"/>
          <c:x val="0.24000601487314085"/>
          <c:y val="0.83040660391291166"/>
          <c:w val="0.24220991907261594"/>
          <c:h val="6.2979378318085366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dirty="0">
                <a:solidFill>
                  <a:schemeClr val="tx1"/>
                </a:solidFill>
              </a:rPr>
              <a:t>SDG indicator 8.6.1 - Proportion of youth (aged 15-24 years) not in education, employment or training (%)</a:t>
            </a:r>
            <a:endParaRPr lang="ru-RU" sz="1400" dirty="0">
              <a:solidFill>
                <a:schemeClr val="tx1"/>
              </a:solidFill>
            </a:endParaRPr>
          </a:p>
          <a:p>
            <a:pPr>
              <a:defRPr/>
            </a:pPr>
            <a:r>
              <a:rPr lang="ru-RU" sz="1400" dirty="0">
                <a:solidFill>
                  <a:srgbClr val="253EA7"/>
                </a:solidFill>
              </a:rPr>
              <a:t>Индикатор ЦУР 8.6.1 - Доля молодежи (в возрасте 15-24 лет), </a:t>
            </a:r>
            <a:r>
              <a:rPr lang="ru-RU" sz="1400" b="0" i="0" u="none" strike="noStrike" baseline="0" dirty="0">
                <a:solidFill>
                  <a:srgbClr val="253EA7"/>
                </a:solidFill>
              </a:rPr>
              <a:t>которая не учится, не работает и не приобретает профессиональных навыков </a:t>
            </a:r>
            <a:r>
              <a:rPr lang="ru-RU" sz="1400" dirty="0">
                <a:solidFill>
                  <a:srgbClr val="253EA7"/>
                </a:solidFill>
              </a:rPr>
              <a:t>(%)</a:t>
            </a:r>
            <a:endParaRPr lang="en-US" sz="1400" dirty="0">
              <a:solidFill>
                <a:srgbClr val="253EA7"/>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1"/>
          <c:tx>
            <c:strRef>
              <c:f>'[Youth ILOSTAT.csv]Youth ILOSTAT (2)'!$D$20</c:f>
              <c:strCache>
                <c:ptCount val="1"/>
                <c:pt idx="0">
                  <c:v>Male</c:v>
                </c:pt>
              </c:strCache>
            </c:strRef>
          </c:tx>
          <c:spPr>
            <a:solidFill>
              <a:schemeClr val="bg2">
                <a:lumMod val="75000"/>
              </a:schemeClr>
            </a:solidFill>
            <a:ln>
              <a:solidFill>
                <a:schemeClr val="tx1"/>
              </a:solidFill>
            </a:ln>
            <a:effectLst/>
          </c:spPr>
          <c:invertIfNegative val="0"/>
          <c:cat>
            <c:strRef>
              <c:f>'[Youth ILOSTAT.csv]Youth ILOSTAT (2)'!$B$21:$B$25</c:f>
              <c:strCache>
                <c:ptCount val="5"/>
                <c:pt idx="0">
                  <c:v>Armenia</c:v>
                </c:pt>
                <c:pt idx="1">
                  <c:v>Georgia</c:v>
                </c:pt>
                <c:pt idx="2">
                  <c:v>Kazakhstan</c:v>
                </c:pt>
                <c:pt idx="3">
                  <c:v>Kyrgyzstan</c:v>
                </c:pt>
                <c:pt idx="4">
                  <c:v>Russian Federation</c:v>
                </c:pt>
              </c:strCache>
            </c:strRef>
          </c:cat>
          <c:val>
            <c:numRef>
              <c:f>'[Youth ILOSTAT.csv]Youth ILOSTAT (2)'!$D$21:$D$25</c:f>
              <c:numCache>
                <c:formatCode>General</c:formatCode>
                <c:ptCount val="5"/>
                <c:pt idx="0">
                  <c:v>28.315000000000001</c:v>
                </c:pt>
                <c:pt idx="1">
                  <c:v>23.330400000000001</c:v>
                </c:pt>
                <c:pt idx="3">
                  <c:v>11.992900000000001</c:v>
                </c:pt>
                <c:pt idx="4">
                  <c:v>10.32</c:v>
                </c:pt>
              </c:numCache>
            </c:numRef>
          </c:val>
          <c:extLst>
            <c:ext xmlns:c16="http://schemas.microsoft.com/office/drawing/2014/chart" uri="{C3380CC4-5D6E-409C-BE32-E72D297353CC}">
              <c16:uniqueId val="{00000000-151B-4B20-8201-9C6EE54D9256}"/>
            </c:ext>
          </c:extLst>
        </c:ser>
        <c:ser>
          <c:idx val="2"/>
          <c:order val="2"/>
          <c:tx>
            <c:strRef>
              <c:f>'[Youth ILOSTAT.csv]Youth ILOSTAT (2)'!$E$20</c:f>
              <c:strCache>
                <c:ptCount val="1"/>
                <c:pt idx="0">
                  <c:v>Female</c:v>
                </c:pt>
              </c:strCache>
            </c:strRef>
          </c:tx>
          <c:spPr>
            <a:pattFill prst="pct80">
              <a:fgClr>
                <a:srgbClr val="8680DA"/>
              </a:fgClr>
              <a:bgClr>
                <a:schemeClr val="bg1"/>
              </a:bgClr>
            </a:pattFill>
            <a:ln>
              <a:solidFill>
                <a:schemeClr val="tx1"/>
              </a:solidFill>
            </a:ln>
            <a:effectLst/>
          </c:spPr>
          <c:invertIfNegative val="0"/>
          <c:cat>
            <c:strRef>
              <c:f>'[Youth ILOSTAT.csv]Youth ILOSTAT (2)'!$B$21:$B$25</c:f>
              <c:strCache>
                <c:ptCount val="5"/>
                <c:pt idx="0">
                  <c:v>Armenia</c:v>
                </c:pt>
                <c:pt idx="1">
                  <c:v>Georgia</c:v>
                </c:pt>
                <c:pt idx="2">
                  <c:v>Kazakhstan</c:v>
                </c:pt>
                <c:pt idx="3">
                  <c:v>Kyrgyzstan</c:v>
                </c:pt>
                <c:pt idx="4">
                  <c:v>Russian Federation</c:v>
                </c:pt>
              </c:strCache>
            </c:strRef>
          </c:cat>
          <c:val>
            <c:numRef>
              <c:f>'[Youth ILOSTAT.csv]Youth ILOSTAT (2)'!$E$21:$E$25</c:f>
              <c:numCache>
                <c:formatCode>General</c:formatCode>
                <c:ptCount val="5"/>
                <c:pt idx="0">
                  <c:v>33.729199999999999</c:v>
                </c:pt>
                <c:pt idx="1">
                  <c:v>29.061199999999999</c:v>
                </c:pt>
                <c:pt idx="3">
                  <c:v>29.4161</c:v>
                </c:pt>
                <c:pt idx="4">
                  <c:v>14.59</c:v>
                </c:pt>
              </c:numCache>
            </c:numRef>
          </c:val>
          <c:extLst>
            <c:ext xmlns:c16="http://schemas.microsoft.com/office/drawing/2014/chart" uri="{C3380CC4-5D6E-409C-BE32-E72D297353CC}">
              <c16:uniqueId val="{00000001-151B-4B20-8201-9C6EE54D9256}"/>
            </c:ext>
          </c:extLst>
        </c:ser>
        <c:dLbls>
          <c:showLegendKey val="0"/>
          <c:showVal val="0"/>
          <c:showCatName val="0"/>
          <c:showSerName val="0"/>
          <c:showPercent val="0"/>
          <c:showBubbleSize val="0"/>
        </c:dLbls>
        <c:gapWidth val="90"/>
        <c:overlap val="-2"/>
        <c:axId val="768542280"/>
        <c:axId val="768540312"/>
      </c:barChart>
      <c:lineChart>
        <c:grouping val="standard"/>
        <c:varyColors val="0"/>
        <c:ser>
          <c:idx val="0"/>
          <c:order val="0"/>
          <c:tx>
            <c:strRef>
              <c:f>'[Youth ILOSTAT.csv]Youth ILOSTAT (2)'!$C$20</c:f>
              <c:strCache>
                <c:ptCount val="1"/>
                <c:pt idx="0">
                  <c:v>Total</c:v>
                </c:pt>
              </c:strCache>
            </c:strRef>
          </c:tx>
          <c:spPr>
            <a:ln w="28575" cap="rnd">
              <a:noFill/>
              <a:round/>
            </a:ln>
            <a:effectLst/>
          </c:spPr>
          <c:marker>
            <c:symbol val="circle"/>
            <c:size val="5"/>
            <c:spPr>
              <a:solidFill>
                <a:schemeClr val="accent1"/>
              </a:solidFill>
              <a:ln w="127000">
                <a:solidFill>
                  <a:schemeClr val="accent1"/>
                </a:solidFill>
              </a:ln>
              <a:effectLst/>
            </c:spPr>
          </c:marker>
          <c:dLbls>
            <c:dLbl>
              <c:idx val="0"/>
              <c:layout>
                <c:manualLayout>
                  <c:x val="-3.6981008687045451E-2"/>
                  <c:y val="-7.48991884244590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51B-4B20-8201-9C6EE54D9256}"/>
                </c:ext>
              </c:extLst>
            </c:dLbl>
            <c:dLbl>
              <c:idx val="1"/>
              <c:layout>
                <c:manualLayout>
                  <c:x val="-3.698100868704543E-2"/>
                  <c:y val="-8.25841044470854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51B-4B20-8201-9C6EE54D9256}"/>
                </c:ext>
              </c:extLst>
            </c:dLbl>
            <c:dLbl>
              <c:idx val="3"/>
              <c:layout>
                <c:manualLayout>
                  <c:x val="-7.9629718002421412E-2"/>
                  <c:y val="-5.18444403565801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51B-4B20-8201-9C6EE54D9256}"/>
                </c:ext>
              </c:extLst>
            </c:dLbl>
            <c:dLbl>
              <c:idx val="4"/>
              <c:layout>
                <c:manualLayout>
                  <c:x val="-7.7385049091085831E-2"/>
                  <c:y val="-6.337181439051967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51B-4B20-8201-9C6EE54D9256}"/>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'[Youth ILOSTAT.csv]Youth ILOSTAT (2)'!$B$21:$B$25</c:f>
              <c:strCache>
                <c:ptCount val="5"/>
                <c:pt idx="0">
                  <c:v>Armenia</c:v>
                </c:pt>
                <c:pt idx="1">
                  <c:v>Georgia</c:v>
                </c:pt>
                <c:pt idx="2">
                  <c:v>Kazakhstan</c:v>
                </c:pt>
                <c:pt idx="3">
                  <c:v>Kyrgyzstan</c:v>
                </c:pt>
                <c:pt idx="4">
                  <c:v>Russian Federation</c:v>
                </c:pt>
              </c:strCache>
            </c:strRef>
          </c:cat>
          <c:val>
            <c:numRef>
              <c:f>'[Youth ILOSTAT.csv]Youth ILOSTAT (2)'!$C$21:$C$25</c:f>
              <c:numCache>
                <c:formatCode>General</c:formatCode>
                <c:ptCount val="5"/>
                <c:pt idx="0">
                  <c:v>31.101099999999999</c:v>
                </c:pt>
                <c:pt idx="1">
                  <c:v>25.997900000000001</c:v>
                </c:pt>
                <c:pt idx="2">
                  <c:v>9.4912109408000003</c:v>
                </c:pt>
                <c:pt idx="3">
                  <c:v>20.538799999999998</c:v>
                </c:pt>
                <c:pt idx="4">
                  <c:v>12.41</c:v>
                </c:pt>
              </c:numCache>
            </c:numRef>
          </c:val>
          <c:smooth val="0"/>
          <c:extLst>
            <c:ext xmlns:c16="http://schemas.microsoft.com/office/drawing/2014/chart" uri="{C3380CC4-5D6E-409C-BE32-E72D297353CC}">
              <c16:uniqueId val="{00000006-151B-4B20-8201-9C6EE54D9256}"/>
            </c:ext>
          </c:extLst>
        </c:ser>
        <c:dLbls>
          <c:showLegendKey val="0"/>
          <c:showVal val="0"/>
          <c:showCatName val="0"/>
          <c:showSerName val="0"/>
          <c:showPercent val="0"/>
          <c:showBubbleSize val="0"/>
        </c:dLbls>
        <c:marker val="1"/>
        <c:smooth val="0"/>
        <c:axId val="768542280"/>
        <c:axId val="768540312"/>
      </c:lineChart>
      <c:catAx>
        <c:axId val="768542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8540312"/>
        <c:crosses val="autoZero"/>
        <c:auto val="1"/>
        <c:lblAlgn val="ctr"/>
        <c:lblOffset val="100"/>
        <c:noMultiLvlLbl val="0"/>
      </c:catAx>
      <c:valAx>
        <c:axId val="768540312"/>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Percentage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85422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dirty="0">
                <a:solidFill>
                  <a:schemeClr val="tx1"/>
                </a:solidFill>
              </a:rPr>
              <a:t>Percentage of internet users by age, male and female</a:t>
            </a:r>
            <a:endParaRPr lang="ru-RU" sz="1400" dirty="0">
              <a:solidFill>
                <a:schemeClr val="tx1"/>
              </a:solidFill>
            </a:endParaRPr>
          </a:p>
          <a:p>
            <a:pPr>
              <a:defRPr/>
            </a:pPr>
            <a:r>
              <a:rPr lang="ru-RU" sz="1400" dirty="0">
                <a:solidFill>
                  <a:srgbClr val="253EA7"/>
                </a:solidFill>
              </a:rPr>
              <a:t>Процент интернет-пользователей по возрасту, мужчины и женщины</a:t>
            </a:r>
            <a:endParaRPr lang="en-US" sz="1400" dirty="0">
              <a:solidFill>
                <a:srgbClr val="253EA7"/>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'[Copy of Internet Access in North and Central Asia-2.xlsx]Disaggregated age and gender'!$D$24:$D$25</c:f>
              <c:strCache>
                <c:ptCount val="2"/>
                <c:pt idx="0">
                  <c:v>15-24</c:v>
                </c:pt>
                <c:pt idx="1">
                  <c:v>Male</c:v>
                </c:pt>
              </c:strCache>
            </c:strRef>
          </c:tx>
          <c:spPr>
            <a:solidFill>
              <a:schemeClr val="accent1"/>
            </a:solidFill>
            <a:ln>
              <a:noFill/>
            </a:ln>
            <a:effectLst/>
          </c:spPr>
          <c:invertIfNegative val="0"/>
          <c:cat>
            <c:strRef>
              <c:f>'[Copy of Internet Access in North and Central Asia-2.xlsx]Disaggregated age and gender'!$C$26:$C$31</c:f>
              <c:strCache>
                <c:ptCount val="6"/>
                <c:pt idx="0">
                  <c:v>Armenia</c:v>
                </c:pt>
                <c:pt idx="1">
                  <c:v>Azerbaijan</c:v>
                </c:pt>
                <c:pt idx="2">
                  <c:v>Georgia</c:v>
                </c:pt>
                <c:pt idx="3">
                  <c:v>Kazakhstan</c:v>
                </c:pt>
                <c:pt idx="4">
                  <c:v>Russian Federation</c:v>
                </c:pt>
                <c:pt idx="5">
                  <c:v>Uzbekistan</c:v>
                </c:pt>
              </c:strCache>
            </c:strRef>
          </c:cat>
          <c:val>
            <c:numRef>
              <c:f>'[Copy of Internet Access in North and Central Asia-2.xlsx]Disaggregated age and gender'!$D$26:$D$31</c:f>
              <c:numCache>
                <c:formatCode>General</c:formatCode>
                <c:ptCount val="6"/>
                <c:pt idx="0">
                  <c:v>81.900000000000006</c:v>
                </c:pt>
                <c:pt idx="1">
                  <c:v>94</c:v>
                </c:pt>
                <c:pt idx="2">
                  <c:v>98.5</c:v>
                </c:pt>
                <c:pt idx="3">
                  <c:v>94.4</c:v>
                </c:pt>
                <c:pt idx="4">
                  <c:v>96.5</c:v>
                </c:pt>
                <c:pt idx="5">
                  <c:v>78.099999999999994</c:v>
                </c:pt>
              </c:numCache>
            </c:numRef>
          </c:val>
          <c:extLst>
            <c:ext xmlns:c16="http://schemas.microsoft.com/office/drawing/2014/chart" uri="{C3380CC4-5D6E-409C-BE32-E72D297353CC}">
              <c16:uniqueId val="{00000000-7967-4E5A-BA36-1CC71F294084}"/>
            </c:ext>
          </c:extLst>
        </c:ser>
        <c:ser>
          <c:idx val="1"/>
          <c:order val="1"/>
          <c:tx>
            <c:strRef>
              <c:f>'[Copy of Internet Access in North and Central Asia-2.xlsx]Disaggregated age and gender'!$E$24:$E$25</c:f>
              <c:strCache>
                <c:ptCount val="2"/>
                <c:pt idx="0">
                  <c:v>15-24</c:v>
                </c:pt>
                <c:pt idx="1">
                  <c:v>Female</c:v>
                </c:pt>
              </c:strCache>
            </c:strRef>
          </c:tx>
          <c:spPr>
            <a:pattFill prst="narHorz">
              <a:fgClr>
                <a:schemeClr val="accent1"/>
              </a:fgClr>
              <a:bgClr>
                <a:schemeClr val="bg1"/>
              </a:bgClr>
            </a:pattFill>
            <a:ln>
              <a:solidFill>
                <a:schemeClr val="tx1"/>
              </a:solidFill>
            </a:ln>
            <a:effectLst/>
          </c:spPr>
          <c:invertIfNegative val="0"/>
          <c:cat>
            <c:strRef>
              <c:f>'[Copy of Internet Access in North and Central Asia-2.xlsx]Disaggregated age and gender'!$C$26:$C$31</c:f>
              <c:strCache>
                <c:ptCount val="6"/>
                <c:pt idx="0">
                  <c:v>Armenia</c:v>
                </c:pt>
                <c:pt idx="1">
                  <c:v>Azerbaijan</c:v>
                </c:pt>
                <c:pt idx="2">
                  <c:v>Georgia</c:v>
                </c:pt>
                <c:pt idx="3">
                  <c:v>Kazakhstan</c:v>
                </c:pt>
                <c:pt idx="4">
                  <c:v>Russian Federation</c:v>
                </c:pt>
                <c:pt idx="5">
                  <c:v>Uzbekistan</c:v>
                </c:pt>
              </c:strCache>
            </c:strRef>
          </c:cat>
          <c:val>
            <c:numRef>
              <c:f>'[Copy of Internet Access in North and Central Asia-2.xlsx]Disaggregated age and gender'!$E$26:$E$31</c:f>
              <c:numCache>
                <c:formatCode>General</c:formatCode>
                <c:ptCount val="6"/>
                <c:pt idx="0">
                  <c:v>82</c:v>
                </c:pt>
                <c:pt idx="1">
                  <c:v>96.2</c:v>
                </c:pt>
                <c:pt idx="2">
                  <c:v>91.8</c:v>
                </c:pt>
                <c:pt idx="3">
                  <c:v>94.7</c:v>
                </c:pt>
                <c:pt idx="4">
                  <c:v>97.5</c:v>
                </c:pt>
                <c:pt idx="5">
                  <c:v>70.099999999999994</c:v>
                </c:pt>
              </c:numCache>
            </c:numRef>
          </c:val>
          <c:extLst>
            <c:ext xmlns:c16="http://schemas.microsoft.com/office/drawing/2014/chart" uri="{C3380CC4-5D6E-409C-BE32-E72D297353CC}">
              <c16:uniqueId val="{00000001-7967-4E5A-BA36-1CC71F294084}"/>
            </c:ext>
          </c:extLst>
        </c:ser>
        <c:ser>
          <c:idx val="2"/>
          <c:order val="2"/>
          <c:tx>
            <c:strRef>
              <c:f>'[Copy of Internet Access in North and Central Asia-2.xlsx]Disaggregated age and gender'!$F$24:$F$25</c:f>
              <c:strCache>
                <c:ptCount val="2"/>
                <c:pt idx="0">
                  <c:v>25-74</c:v>
                </c:pt>
                <c:pt idx="1">
                  <c:v>Male</c:v>
                </c:pt>
              </c:strCache>
            </c:strRef>
          </c:tx>
          <c:spPr>
            <a:solidFill>
              <a:srgbClr val="CC48B9"/>
            </a:solidFill>
            <a:ln>
              <a:noFill/>
            </a:ln>
            <a:effectLst/>
          </c:spPr>
          <c:invertIfNegative val="0"/>
          <c:cat>
            <c:strRef>
              <c:f>'[Copy of Internet Access in North and Central Asia-2.xlsx]Disaggregated age and gender'!$C$26:$C$31</c:f>
              <c:strCache>
                <c:ptCount val="6"/>
                <c:pt idx="0">
                  <c:v>Armenia</c:v>
                </c:pt>
                <c:pt idx="1">
                  <c:v>Azerbaijan</c:v>
                </c:pt>
                <c:pt idx="2">
                  <c:v>Georgia</c:v>
                </c:pt>
                <c:pt idx="3">
                  <c:v>Kazakhstan</c:v>
                </c:pt>
                <c:pt idx="4">
                  <c:v>Russian Federation</c:v>
                </c:pt>
                <c:pt idx="5">
                  <c:v>Uzbekistan</c:v>
                </c:pt>
              </c:strCache>
            </c:strRef>
          </c:cat>
          <c:val>
            <c:numRef>
              <c:f>'[Copy of Internet Access in North and Central Asia-2.xlsx]Disaggregated age and gender'!$F$26:$F$31</c:f>
              <c:numCache>
                <c:formatCode>General</c:formatCode>
                <c:ptCount val="6"/>
                <c:pt idx="0">
                  <c:v>70.099999999999994</c:v>
                </c:pt>
                <c:pt idx="1">
                  <c:v>83.8</c:v>
                </c:pt>
                <c:pt idx="2">
                  <c:v>63.1</c:v>
                </c:pt>
                <c:pt idx="3">
                  <c:v>81</c:v>
                </c:pt>
                <c:pt idx="4">
                  <c:v>79.3</c:v>
                </c:pt>
                <c:pt idx="5">
                  <c:v>59.7</c:v>
                </c:pt>
              </c:numCache>
            </c:numRef>
          </c:val>
          <c:extLst>
            <c:ext xmlns:c16="http://schemas.microsoft.com/office/drawing/2014/chart" uri="{C3380CC4-5D6E-409C-BE32-E72D297353CC}">
              <c16:uniqueId val="{00000002-7967-4E5A-BA36-1CC71F294084}"/>
            </c:ext>
          </c:extLst>
        </c:ser>
        <c:ser>
          <c:idx val="3"/>
          <c:order val="3"/>
          <c:tx>
            <c:strRef>
              <c:f>'[Copy of Internet Access in North and Central Asia-2.xlsx]Disaggregated age and gender'!$G$24:$G$25</c:f>
              <c:strCache>
                <c:ptCount val="2"/>
                <c:pt idx="0">
                  <c:v>25-74</c:v>
                </c:pt>
                <c:pt idx="1">
                  <c:v>Female</c:v>
                </c:pt>
              </c:strCache>
            </c:strRef>
          </c:tx>
          <c:spPr>
            <a:pattFill prst="dkDnDiag">
              <a:fgClr>
                <a:srgbClr val="CC48B9"/>
              </a:fgClr>
              <a:bgClr>
                <a:schemeClr val="bg1"/>
              </a:bgClr>
            </a:pattFill>
            <a:ln>
              <a:solidFill>
                <a:schemeClr val="tx1"/>
              </a:solidFill>
            </a:ln>
            <a:effectLst/>
          </c:spPr>
          <c:invertIfNegative val="0"/>
          <c:cat>
            <c:strRef>
              <c:f>'[Copy of Internet Access in North and Central Asia-2.xlsx]Disaggregated age and gender'!$C$26:$C$31</c:f>
              <c:strCache>
                <c:ptCount val="6"/>
                <c:pt idx="0">
                  <c:v>Armenia</c:v>
                </c:pt>
                <c:pt idx="1">
                  <c:v>Azerbaijan</c:v>
                </c:pt>
                <c:pt idx="2">
                  <c:v>Georgia</c:v>
                </c:pt>
                <c:pt idx="3">
                  <c:v>Kazakhstan</c:v>
                </c:pt>
                <c:pt idx="4">
                  <c:v>Russian Federation</c:v>
                </c:pt>
                <c:pt idx="5">
                  <c:v>Uzbekistan</c:v>
                </c:pt>
              </c:strCache>
            </c:strRef>
          </c:cat>
          <c:val>
            <c:numRef>
              <c:f>'[Copy of Internet Access in North and Central Asia-2.xlsx]Disaggregated age and gender'!$G$26:$G$31</c:f>
              <c:numCache>
                <c:formatCode>General</c:formatCode>
                <c:ptCount val="6"/>
                <c:pt idx="0">
                  <c:v>68.2</c:v>
                </c:pt>
                <c:pt idx="1">
                  <c:v>72.599999999999994</c:v>
                </c:pt>
                <c:pt idx="2">
                  <c:v>64.599999999999994</c:v>
                </c:pt>
                <c:pt idx="3">
                  <c:v>80.5</c:v>
                </c:pt>
                <c:pt idx="4">
                  <c:v>77.7</c:v>
                </c:pt>
                <c:pt idx="5">
                  <c:v>47.7</c:v>
                </c:pt>
              </c:numCache>
            </c:numRef>
          </c:val>
          <c:extLst>
            <c:ext xmlns:c16="http://schemas.microsoft.com/office/drawing/2014/chart" uri="{C3380CC4-5D6E-409C-BE32-E72D297353CC}">
              <c16:uniqueId val="{00000003-7967-4E5A-BA36-1CC71F294084}"/>
            </c:ext>
          </c:extLst>
        </c:ser>
        <c:ser>
          <c:idx val="4"/>
          <c:order val="4"/>
          <c:tx>
            <c:strRef>
              <c:f>'[Copy of Internet Access in North and Central Asia-2.xlsx]Disaggregated age and gender'!$H$24:$H$25</c:f>
              <c:strCache>
                <c:ptCount val="2"/>
                <c:pt idx="0">
                  <c:v>74+</c:v>
                </c:pt>
                <c:pt idx="1">
                  <c:v>Male</c:v>
                </c:pt>
              </c:strCache>
            </c:strRef>
          </c:tx>
          <c:spPr>
            <a:solidFill>
              <a:schemeClr val="bg1">
                <a:lumMod val="75000"/>
              </a:schemeClr>
            </a:solidFill>
            <a:ln>
              <a:solidFill>
                <a:schemeClr val="tx1"/>
              </a:solidFill>
            </a:ln>
            <a:effectLst/>
          </c:spPr>
          <c:invertIfNegative val="0"/>
          <c:cat>
            <c:strRef>
              <c:f>'[Copy of Internet Access in North and Central Asia-2.xlsx]Disaggregated age and gender'!$C$26:$C$31</c:f>
              <c:strCache>
                <c:ptCount val="6"/>
                <c:pt idx="0">
                  <c:v>Armenia</c:v>
                </c:pt>
                <c:pt idx="1">
                  <c:v>Azerbaijan</c:v>
                </c:pt>
                <c:pt idx="2">
                  <c:v>Georgia</c:v>
                </c:pt>
                <c:pt idx="3">
                  <c:v>Kazakhstan</c:v>
                </c:pt>
                <c:pt idx="4">
                  <c:v>Russian Federation</c:v>
                </c:pt>
                <c:pt idx="5">
                  <c:v>Uzbekistan</c:v>
                </c:pt>
              </c:strCache>
            </c:strRef>
          </c:cat>
          <c:val>
            <c:numRef>
              <c:f>'[Copy of Internet Access in North and Central Asia-2.xlsx]Disaggregated age and gender'!$H$26:$H$31</c:f>
              <c:numCache>
                <c:formatCode>General</c:formatCode>
                <c:ptCount val="6"/>
                <c:pt idx="0">
                  <c:v>26.7</c:v>
                </c:pt>
                <c:pt idx="1">
                  <c:v>0</c:v>
                </c:pt>
                <c:pt idx="2">
                  <c:v>9.3000000000000007</c:v>
                </c:pt>
                <c:pt idx="3">
                  <c:v>8.6999999999999993</c:v>
                </c:pt>
                <c:pt idx="4">
                  <c:v>0</c:v>
                </c:pt>
                <c:pt idx="5">
                  <c:v>6.3</c:v>
                </c:pt>
              </c:numCache>
            </c:numRef>
          </c:val>
          <c:extLst>
            <c:ext xmlns:c16="http://schemas.microsoft.com/office/drawing/2014/chart" uri="{C3380CC4-5D6E-409C-BE32-E72D297353CC}">
              <c16:uniqueId val="{00000004-7967-4E5A-BA36-1CC71F294084}"/>
            </c:ext>
          </c:extLst>
        </c:ser>
        <c:ser>
          <c:idx val="5"/>
          <c:order val="5"/>
          <c:tx>
            <c:strRef>
              <c:f>'[Copy of Internet Access in North and Central Asia-2.xlsx]Disaggregated age and gender'!$I$24:$I$25</c:f>
              <c:strCache>
                <c:ptCount val="2"/>
                <c:pt idx="0">
                  <c:v>74+</c:v>
                </c:pt>
                <c:pt idx="1">
                  <c:v>Female</c:v>
                </c:pt>
              </c:strCache>
            </c:strRef>
          </c:tx>
          <c:spPr>
            <a:pattFill prst="wdUpDiag">
              <a:fgClr>
                <a:schemeClr val="bg1">
                  <a:lumMod val="75000"/>
                </a:schemeClr>
              </a:fgClr>
              <a:bgClr>
                <a:schemeClr val="bg1"/>
              </a:bgClr>
            </a:pattFill>
            <a:ln>
              <a:solidFill>
                <a:schemeClr val="tx1"/>
              </a:solidFill>
            </a:ln>
            <a:effectLst/>
          </c:spPr>
          <c:invertIfNegative val="0"/>
          <c:cat>
            <c:strRef>
              <c:f>'[Copy of Internet Access in North and Central Asia-2.xlsx]Disaggregated age and gender'!$C$26:$C$31</c:f>
              <c:strCache>
                <c:ptCount val="6"/>
                <c:pt idx="0">
                  <c:v>Armenia</c:v>
                </c:pt>
                <c:pt idx="1">
                  <c:v>Azerbaijan</c:v>
                </c:pt>
                <c:pt idx="2">
                  <c:v>Georgia</c:v>
                </c:pt>
                <c:pt idx="3">
                  <c:v>Kazakhstan</c:v>
                </c:pt>
                <c:pt idx="4">
                  <c:v>Russian Federation</c:v>
                </c:pt>
                <c:pt idx="5">
                  <c:v>Uzbekistan</c:v>
                </c:pt>
              </c:strCache>
            </c:strRef>
          </c:cat>
          <c:val>
            <c:numRef>
              <c:f>'[Copy of Internet Access in North and Central Asia-2.xlsx]Disaggregated age and gender'!$I$26:$I$31</c:f>
              <c:numCache>
                <c:formatCode>General</c:formatCode>
                <c:ptCount val="6"/>
                <c:pt idx="0">
                  <c:v>25.3</c:v>
                </c:pt>
                <c:pt idx="1">
                  <c:v>0</c:v>
                </c:pt>
                <c:pt idx="2">
                  <c:v>5.8</c:v>
                </c:pt>
                <c:pt idx="3">
                  <c:v>7.7</c:v>
                </c:pt>
                <c:pt idx="4">
                  <c:v>0</c:v>
                </c:pt>
                <c:pt idx="5">
                  <c:v>4.9000000000000004</c:v>
                </c:pt>
              </c:numCache>
            </c:numRef>
          </c:val>
          <c:extLst>
            <c:ext xmlns:c16="http://schemas.microsoft.com/office/drawing/2014/chart" uri="{C3380CC4-5D6E-409C-BE32-E72D297353CC}">
              <c16:uniqueId val="{00000005-7967-4E5A-BA36-1CC71F294084}"/>
            </c:ext>
          </c:extLst>
        </c:ser>
        <c:dLbls>
          <c:showLegendKey val="0"/>
          <c:showVal val="0"/>
          <c:showCatName val="0"/>
          <c:showSerName val="0"/>
          <c:showPercent val="0"/>
          <c:showBubbleSize val="0"/>
        </c:dLbls>
        <c:gapWidth val="100"/>
        <c:axId val="722918400"/>
        <c:axId val="722914792"/>
      </c:barChart>
      <c:catAx>
        <c:axId val="722918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2914792"/>
        <c:crosses val="autoZero"/>
        <c:auto val="1"/>
        <c:lblAlgn val="ctr"/>
        <c:lblOffset val="100"/>
        <c:noMultiLvlLbl val="0"/>
      </c:catAx>
      <c:valAx>
        <c:axId val="722914792"/>
        <c:scaling>
          <c:orientation val="minMax"/>
          <c:max val="10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Percentage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29184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0.88</cdr:y>
    </cdr:from>
    <cdr:to>
      <cdr:x>1</cdr:x>
      <cdr:y>1</cdr:y>
    </cdr:to>
    <cdr:sp macro="" textlink="">
      <cdr:nvSpPr>
        <cdr:cNvPr id="2" name="TextBox 1">
          <a:extLst xmlns:a="http://schemas.openxmlformats.org/drawingml/2006/main">
            <a:ext uri="{FF2B5EF4-FFF2-40B4-BE49-F238E27FC236}">
              <a16:creationId xmlns:a16="http://schemas.microsoft.com/office/drawing/2014/main" id="{CEAE4B2F-74B9-4782-A899-ED2E4041F26E}"/>
            </a:ext>
          </a:extLst>
        </cdr:cNvPr>
        <cdr:cNvSpPr txBox="1"/>
      </cdr:nvSpPr>
      <cdr:spPr>
        <a:xfrm xmlns:a="http://schemas.openxmlformats.org/drawingml/2006/main">
          <a:off x="0" y="3537204"/>
          <a:ext cx="3657600" cy="48234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00" b="0" i="1" u="none" strike="noStrike" dirty="0">
              <a:solidFill>
                <a:schemeClr val="bg1">
                  <a:lumMod val="50000"/>
                </a:schemeClr>
              </a:solidFill>
              <a:effectLst/>
              <a:latin typeface="+mn-lt"/>
              <a:ea typeface="+mn-ea"/>
              <a:cs typeface="+mn-cs"/>
            </a:rPr>
            <a:t>United Nations, Department of Economic and Social Affairs, Population Division (2019). World Population Prospects 2019, custom data acquired via website</a:t>
          </a:r>
          <a:r>
            <a:rPr lang="en-US" sz="1100" b="0" i="1" u="none" strike="noStrike" dirty="0">
              <a:solidFill>
                <a:schemeClr val="bg1">
                  <a:lumMod val="50000"/>
                </a:schemeClr>
              </a:solidFill>
              <a:effectLst/>
              <a:latin typeface="+mn-lt"/>
              <a:ea typeface="+mn-ea"/>
              <a:cs typeface="+mn-cs"/>
            </a:rPr>
            <a:t>.</a:t>
          </a:r>
          <a:r>
            <a:rPr lang="en-US" dirty="0">
              <a:effectLst/>
            </a:rPr>
            <a:t> </a:t>
          </a:r>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0.20139</cdr:x>
      <cdr:y>0.45015</cdr:y>
    </cdr:from>
    <cdr:to>
      <cdr:x>0.22222</cdr:x>
      <cdr:y>0.61599</cdr:y>
    </cdr:to>
    <cdr:cxnSp macro="">
      <cdr:nvCxnSpPr>
        <cdr:cNvPr id="4" name="Straight Arrow Connector 3">
          <a:extLst xmlns:a="http://schemas.openxmlformats.org/drawingml/2006/main">
            <a:ext uri="{FF2B5EF4-FFF2-40B4-BE49-F238E27FC236}">
              <a16:creationId xmlns:a16="http://schemas.microsoft.com/office/drawing/2014/main" id="{4A1FCC5D-8B35-4133-B292-8EA0B66E63B1}"/>
            </a:ext>
          </a:extLst>
        </cdr:cNvPr>
        <cdr:cNvCxnSpPr/>
      </cdr:nvCxnSpPr>
      <cdr:spPr>
        <a:xfrm xmlns:a="http://schemas.openxmlformats.org/drawingml/2006/main" flipH="1">
          <a:off x="1473200" y="1447800"/>
          <a:ext cx="152400" cy="533400"/>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0.50347</cdr:x>
      <cdr:y>0.49753</cdr:y>
    </cdr:from>
    <cdr:to>
      <cdr:x>0.51389</cdr:x>
      <cdr:y>0.71076</cdr:y>
    </cdr:to>
    <cdr:cxnSp macro="">
      <cdr:nvCxnSpPr>
        <cdr:cNvPr id="6" name="Straight Arrow Connector 5">
          <a:extLst xmlns:a="http://schemas.openxmlformats.org/drawingml/2006/main">
            <a:ext uri="{FF2B5EF4-FFF2-40B4-BE49-F238E27FC236}">
              <a16:creationId xmlns:a16="http://schemas.microsoft.com/office/drawing/2014/main" id="{C83FD0C1-4503-443F-A49D-62DF2E766988}"/>
            </a:ext>
          </a:extLst>
        </cdr:cNvPr>
        <cdr:cNvCxnSpPr/>
      </cdr:nvCxnSpPr>
      <cdr:spPr>
        <a:xfrm xmlns:a="http://schemas.openxmlformats.org/drawingml/2006/main" flipH="1">
          <a:off x="3683000" y="1600200"/>
          <a:ext cx="76200" cy="685800"/>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0.64931</cdr:x>
      <cdr:y>0.47384</cdr:y>
    </cdr:from>
    <cdr:to>
      <cdr:x>0.64931</cdr:x>
      <cdr:y>0.68707</cdr:y>
    </cdr:to>
    <cdr:cxnSp macro="">
      <cdr:nvCxnSpPr>
        <cdr:cNvPr id="8" name="Straight Arrow Connector 7">
          <a:extLst xmlns:a="http://schemas.openxmlformats.org/drawingml/2006/main">
            <a:ext uri="{FF2B5EF4-FFF2-40B4-BE49-F238E27FC236}">
              <a16:creationId xmlns:a16="http://schemas.microsoft.com/office/drawing/2014/main" id="{306AE8D6-1EA6-4700-BD17-7DBD1B38B2A2}"/>
            </a:ext>
          </a:extLst>
        </cdr:cNvPr>
        <cdr:cNvCxnSpPr/>
      </cdr:nvCxnSpPr>
      <cdr:spPr>
        <a:xfrm xmlns:a="http://schemas.openxmlformats.org/drawingml/2006/main">
          <a:off x="4749800" y="1524000"/>
          <a:ext cx="0" cy="685800"/>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0.95139</cdr:x>
      <cdr:y>0.45015</cdr:y>
    </cdr:from>
    <cdr:to>
      <cdr:x>0.95139</cdr:x>
      <cdr:y>0.73445</cdr:y>
    </cdr:to>
    <cdr:cxnSp macro="">
      <cdr:nvCxnSpPr>
        <cdr:cNvPr id="10" name="Straight Arrow Connector 9">
          <a:extLst xmlns:a="http://schemas.openxmlformats.org/drawingml/2006/main">
            <a:ext uri="{FF2B5EF4-FFF2-40B4-BE49-F238E27FC236}">
              <a16:creationId xmlns:a16="http://schemas.microsoft.com/office/drawing/2014/main" id="{CDE98259-0A38-4585-8D19-DF290CF2F219}"/>
            </a:ext>
          </a:extLst>
        </cdr:cNvPr>
        <cdr:cNvCxnSpPr/>
      </cdr:nvCxnSpPr>
      <cdr:spPr>
        <a:xfrm xmlns:a="http://schemas.openxmlformats.org/drawingml/2006/main">
          <a:off x="6959600" y="1447800"/>
          <a:ext cx="0" cy="914400"/>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2B4F3F0-9AEC-8547-B826-1F0E13775E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432F1F3-6F56-ED45-9B09-17E96F70AAF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0BA236-D51D-0A49-8B0D-A7D7E8E3F07C}" type="datetimeFigureOut">
              <a:rPr lang="en-US" smtClean="0"/>
              <a:t>28-08-20</a:t>
            </a:fld>
            <a:endParaRPr lang="en-US"/>
          </a:p>
        </p:txBody>
      </p:sp>
      <p:sp>
        <p:nvSpPr>
          <p:cNvPr id="4" name="Footer Placeholder 3">
            <a:extLst>
              <a:ext uri="{FF2B5EF4-FFF2-40B4-BE49-F238E27FC236}">
                <a16:creationId xmlns:a16="http://schemas.microsoft.com/office/drawing/2014/main" id="{9E60701A-314A-2841-8E54-B6040671B6E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E534C7F-CF59-8B4C-B88B-34BDB59765E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01CC5E2-1CC9-2B47-B16B-65A276F0C0DD}" type="slidenum">
              <a:rPr lang="en-US" smtClean="0"/>
              <a:t>‹#›</a:t>
            </a:fld>
            <a:endParaRPr lang="en-US"/>
          </a:p>
        </p:txBody>
      </p:sp>
    </p:spTree>
    <p:extLst>
      <p:ext uri="{BB962C8B-B14F-4D97-AF65-F5344CB8AC3E}">
        <p14:creationId xmlns:p14="http://schemas.microsoft.com/office/powerpoint/2010/main" val="24244036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0260C1-FDEE-4831-B3C1-32BCF642769D}" type="datetimeFigureOut">
              <a:rPr lang="en-US" smtClean="0"/>
              <a:t>28-08-20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C2FFAA-560A-43F2-AFA3-E17D6342F4CD}" type="slidenum">
              <a:rPr lang="en-US" smtClean="0"/>
              <a:t>‹#›</a:t>
            </a:fld>
            <a:endParaRPr lang="en-US"/>
          </a:p>
        </p:txBody>
      </p:sp>
    </p:spTree>
    <p:extLst>
      <p:ext uri="{BB962C8B-B14F-4D97-AF65-F5344CB8AC3E}">
        <p14:creationId xmlns:p14="http://schemas.microsoft.com/office/powerpoint/2010/main" val="3782548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C2FFAA-560A-43F2-AFA3-E17D6342F4CD}" type="slidenum">
              <a:rPr lang="en-US" smtClean="0"/>
              <a:t>2</a:t>
            </a:fld>
            <a:endParaRPr lang="en-US"/>
          </a:p>
        </p:txBody>
      </p:sp>
    </p:spTree>
    <p:extLst>
      <p:ext uri="{BB962C8B-B14F-4D97-AF65-F5344CB8AC3E}">
        <p14:creationId xmlns:p14="http://schemas.microsoft.com/office/powerpoint/2010/main" val="1243937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dirty="0"/>
              <a:t>Vulnerable population groups often live in the margins of our societies and economies, working in insecure informal employment, or depending on what is often inadequate social protection systems. (optional)</a:t>
            </a:r>
          </a:p>
          <a:p>
            <a:endParaRPr lang="en-US" sz="1600" b="0" dirty="0"/>
          </a:p>
          <a:p>
            <a:r>
              <a:rPr lang="en-US" sz="1600" b="0" dirty="0"/>
              <a:t>As Covid-19 crisis unfold, the situation of vulnerable groups become much more vulnerable than ever.</a:t>
            </a:r>
          </a:p>
          <a:p>
            <a:endParaRPr lang="en-US" sz="1600" b="1" dirty="0"/>
          </a:p>
          <a:p>
            <a:r>
              <a:rPr lang="en-US" sz="1600" b="1" dirty="0"/>
              <a:t>Women</a:t>
            </a:r>
          </a:p>
          <a:p>
            <a:pPr marL="228600" lvl="1" indent="-171450">
              <a:buFontTx/>
              <a:buChar char="-"/>
            </a:pPr>
            <a:r>
              <a:rPr lang="en-US" sz="1600" dirty="0"/>
              <a:t>At higher risk of exposure as women make up 70% of workers in the health and social sectors</a:t>
            </a:r>
          </a:p>
          <a:p>
            <a:pPr marL="228600" lvl="1" indent="-171450">
              <a:buFontTx/>
              <a:buChar char="-"/>
            </a:pPr>
            <a:r>
              <a:rPr lang="en-US" sz="1600" dirty="0"/>
              <a:t>The pandemic exacerbates the already disproportionate burden of unpaid care work for women</a:t>
            </a:r>
          </a:p>
          <a:p>
            <a:pPr marL="228600" lvl="1" indent="-171450">
              <a:buFontTx/>
              <a:buChar char="-"/>
            </a:pPr>
            <a:r>
              <a:rPr lang="en-US" sz="1600" dirty="0"/>
              <a:t>Economic vulnerability is heightened, with risk of women falling back into poverty</a:t>
            </a:r>
          </a:p>
          <a:p>
            <a:pPr marL="228600" lvl="1" indent="-171450">
              <a:buFontTx/>
              <a:buChar char="-"/>
            </a:pPr>
            <a:r>
              <a:rPr lang="en-US" sz="1600" dirty="0"/>
              <a:t>Conditions of lock down increases gender-based violence</a:t>
            </a:r>
          </a:p>
          <a:p>
            <a:pPr marL="228600" lvl="1" indent="-171450">
              <a:buFontTx/>
              <a:buChar char="-"/>
            </a:pPr>
            <a:endParaRPr lang="en-US" sz="1600" dirty="0"/>
          </a:p>
          <a:p>
            <a:pPr marL="228600" indent="-171450"/>
            <a:r>
              <a:rPr lang="en-US" sz="1600" b="1" dirty="0"/>
              <a:t>Older persons</a:t>
            </a:r>
          </a:p>
          <a:p>
            <a:pPr marL="228600" lvl="1" indent="-171450">
              <a:buFontTx/>
              <a:buChar char="-"/>
            </a:pPr>
            <a:r>
              <a:rPr lang="en-US" sz="1600" dirty="0"/>
              <a:t>At risk of infection due to underlying NCDs</a:t>
            </a:r>
          </a:p>
          <a:p>
            <a:pPr marL="228600" lvl="1" indent="-171450">
              <a:buFontTx/>
              <a:buChar char="-"/>
            </a:pPr>
            <a:r>
              <a:rPr lang="en-US" sz="1600" dirty="0"/>
              <a:t>Economic turmoil + lack of social protection =&gt; loss of income and survival on meagre earnings + handouts</a:t>
            </a:r>
          </a:p>
          <a:p>
            <a:pPr marL="228600" lvl="1" indent="-171450">
              <a:buFontTx/>
              <a:buChar char="-"/>
            </a:pPr>
            <a:r>
              <a:rPr lang="en-US" sz="1600" dirty="0"/>
              <a:t>Lack of access to health care =&gt; increased risk of infection and no treatment</a:t>
            </a:r>
          </a:p>
          <a:p>
            <a:pPr marL="228600" lvl="1" indent="-171450">
              <a:buFontTx/>
              <a:buChar char="-"/>
            </a:pPr>
            <a:r>
              <a:rPr lang="en-US" sz="1600" dirty="0"/>
              <a:t>Social distancing =&gt; isolation and abuse</a:t>
            </a:r>
          </a:p>
          <a:p>
            <a:pPr marL="228600" lvl="1" indent="-171450">
              <a:buFontTx/>
              <a:buChar char="-"/>
            </a:pPr>
            <a:endParaRPr lang="en-US" sz="1600" dirty="0"/>
          </a:p>
          <a:p>
            <a:pPr marL="228600" indent="-171450"/>
            <a:r>
              <a:rPr lang="en-US" sz="1600" b="1" dirty="0"/>
              <a:t>Persons with disabilities</a:t>
            </a:r>
          </a:p>
          <a:p>
            <a:pPr marL="228600" lvl="1" indent="-171450">
              <a:buFontTx/>
              <a:buChar char="-"/>
            </a:pPr>
            <a:r>
              <a:rPr lang="en-US" sz="1600" dirty="0"/>
              <a:t>Poorer than general population; often employed in vulnerable employment with inadequate social protection</a:t>
            </a:r>
          </a:p>
          <a:p>
            <a:pPr marL="228600" lvl="1" indent="-171450">
              <a:buFontTx/>
              <a:buChar char="-"/>
            </a:pPr>
            <a:r>
              <a:rPr lang="en-US" sz="1600" dirty="0"/>
              <a:t>Social distancing difficult: support required from personal assistants to manage daily activities</a:t>
            </a:r>
          </a:p>
          <a:p>
            <a:pPr marL="228600" lvl="1" indent="-171450">
              <a:buFontTx/>
              <a:buChar char="-"/>
            </a:pPr>
            <a:r>
              <a:rPr lang="en-US" sz="1600" dirty="0"/>
              <a:t>Lockdowns may cut access to essential items and support services</a:t>
            </a:r>
          </a:p>
          <a:p>
            <a:pPr marL="228600" lvl="1" indent="-171450">
              <a:buFontTx/>
              <a:buChar char="-"/>
            </a:pPr>
            <a:r>
              <a:rPr lang="en-US" sz="1600" dirty="0"/>
              <a:t>Public information not available in accessible formats</a:t>
            </a:r>
          </a:p>
          <a:p>
            <a:pPr marL="228600" lvl="1" indent="-171450">
              <a:buFontTx/>
              <a:buChar char="-"/>
            </a:pPr>
            <a:r>
              <a:rPr lang="en-US" sz="1600" dirty="0"/>
              <a:t>Those in facilities particularly at risk of cross-infection and abuse</a:t>
            </a:r>
          </a:p>
        </p:txBody>
      </p:sp>
      <p:sp>
        <p:nvSpPr>
          <p:cNvPr id="4" name="Slide Number Placeholder 3"/>
          <p:cNvSpPr>
            <a:spLocks noGrp="1"/>
          </p:cNvSpPr>
          <p:nvPr>
            <p:ph type="sldNum" sz="quarter" idx="5"/>
          </p:nvPr>
        </p:nvSpPr>
        <p:spPr/>
        <p:txBody>
          <a:bodyPr/>
          <a:lstStyle/>
          <a:p>
            <a:fld id="{2FE8F4FE-D43A-4479-8D5D-A5337155D36E}" type="slidenum">
              <a:rPr lang="en-US" smtClean="0"/>
              <a:t>12</a:t>
            </a:fld>
            <a:endParaRPr lang="en-US"/>
          </a:p>
        </p:txBody>
      </p:sp>
    </p:spTree>
    <p:extLst>
      <p:ext uri="{BB962C8B-B14F-4D97-AF65-F5344CB8AC3E}">
        <p14:creationId xmlns:p14="http://schemas.microsoft.com/office/powerpoint/2010/main" val="5069006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30C2FFAA-560A-43F2-AFA3-E17D6342F4CD}" type="slidenum">
              <a:rPr lang="en-US" smtClean="0"/>
              <a:t>13</a:t>
            </a:fld>
            <a:endParaRPr lang="en-US"/>
          </a:p>
        </p:txBody>
      </p:sp>
    </p:spTree>
    <p:extLst>
      <p:ext uri="{BB962C8B-B14F-4D97-AF65-F5344CB8AC3E}">
        <p14:creationId xmlns:p14="http://schemas.microsoft.com/office/powerpoint/2010/main" val="2129515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C2FFAA-560A-43F2-AFA3-E17D6342F4CD}" type="slidenum">
              <a:rPr lang="en-US" smtClean="0"/>
              <a:t>3</a:t>
            </a:fld>
            <a:endParaRPr lang="en-US"/>
          </a:p>
        </p:txBody>
      </p:sp>
    </p:spTree>
    <p:extLst>
      <p:ext uri="{BB962C8B-B14F-4D97-AF65-F5344CB8AC3E}">
        <p14:creationId xmlns:p14="http://schemas.microsoft.com/office/powerpoint/2010/main" val="3394096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C2FFAA-560A-43F2-AFA3-E17D6342F4CD}" type="slidenum">
              <a:rPr lang="en-US" smtClean="0"/>
              <a:t>4</a:t>
            </a:fld>
            <a:endParaRPr lang="en-US"/>
          </a:p>
        </p:txBody>
      </p:sp>
    </p:spTree>
    <p:extLst>
      <p:ext uri="{BB962C8B-B14F-4D97-AF65-F5344CB8AC3E}">
        <p14:creationId xmlns:p14="http://schemas.microsoft.com/office/powerpoint/2010/main" val="2259646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dirty="0"/>
              <a:t>According to the WHO, 15 per cent of population in any given country have some form of disability </a:t>
            </a:r>
            <a:r>
              <a:rPr lang="en-US" altLang="zh-CN" b="1" dirty="0">
                <a:solidFill>
                  <a:srgbClr val="FF0000"/>
                </a:solidFill>
              </a:rPr>
              <a:t>[WHO, 2011. World Report on Disability]</a:t>
            </a:r>
            <a:endParaRPr lang="en-US" altLang="zh-CN" dirty="0">
              <a:solidFill>
                <a:srgbClr val="FF0000"/>
              </a:solidFill>
            </a:endParaRPr>
          </a:p>
          <a:p>
            <a:pPr marL="171450" indent="-171450">
              <a:buFont typeface="Arial" panose="020B0604020202020204" pitchFamily="34" charset="0"/>
              <a:buChar char="•"/>
            </a:pPr>
            <a:r>
              <a:rPr lang="en-US" altLang="zh-CN" dirty="0"/>
              <a:t>It is estimated that in Asia-Pacific abut 690 million persons live with some for of disability</a:t>
            </a:r>
          </a:p>
          <a:p>
            <a:pPr marL="171450" indent="-171450">
              <a:buFont typeface="Arial" panose="020B0604020202020204" pitchFamily="34" charset="0"/>
              <a:buChar char="•"/>
            </a:pPr>
            <a:r>
              <a:rPr lang="en-US" altLang="zh-CN" dirty="0"/>
              <a:t>This figure includes persons with one or multiple disabilities, and the figure is expected to increase over the coming decades, owing to population ageing, longer life expectancy, and an increasing number of injuries resulting from situational and natural disasters, among other factors (World Health Organization, 2011).</a:t>
            </a:r>
          </a:p>
          <a:p>
            <a:pPr marL="171450" indent="-171450">
              <a:buFont typeface="Arial" panose="020B0604020202020204" pitchFamily="34" charset="0"/>
              <a:buChar char="•"/>
            </a:pPr>
            <a:r>
              <a:rPr lang="en-US" altLang="zh-CN" dirty="0"/>
              <a:t>Currently, disability prevalence in the region ranges from 1.1 per cent in Brunei Darussalam to 24 per cent in New Zealand. The statistical variance reflects varying concepts, definitions of disability, and purposes and methodologies of disability data collection.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1200" dirty="0"/>
              <a:t>ESCAP has identified some social and economic inequality between persons with and without disabilities </a:t>
            </a:r>
            <a:r>
              <a:rPr lang="en-US" altLang="zh-CN" sz="1200" b="1" dirty="0">
                <a:solidFill>
                  <a:srgbClr val="FF0000"/>
                </a:solidFill>
              </a:rPr>
              <a:t>[in the progress report of the implementation of the Incheon Strategy, 2018]</a:t>
            </a:r>
            <a:r>
              <a:rPr lang="en-US" altLang="zh-CN" sz="1200" dirty="0">
                <a:solidFill>
                  <a:srgbClr val="FF0000"/>
                </a:solidFill>
              </a:rPr>
              <a:t>. </a:t>
            </a:r>
            <a:r>
              <a:rPr lang="en-US" altLang="zh-CN" sz="1200" dirty="0"/>
              <a:t>For instance,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1200" dirty="0"/>
              <a:t>Up to 1/5 of the person with disabilities live in poverty.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1200" dirty="0"/>
              <a:t>They are 2 to 6 times less likely to be employed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1200" dirty="0"/>
              <a:t>Their political participation is very limited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1200" dirty="0"/>
              <a:t>Despite their disabilities, they often do not have social protection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1200" dirty="0"/>
              <a:t>Education and health services are less accessible for them.</a:t>
            </a:r>
          </a:p>
        </p:txBody>
      </p:sp>
      <p:sp>
        <p:nvSpPr>
          <p:cNvPr id="4" name="灯片编号占位符 3"/>
          <p:cNvSpPr>
            <a:spLocks noGrp="1"/>
          </p:cNvSpPr>
          <p:nvPr>
            <p:ph type="sldNum" sz="quarter" idx="5"/>
          </p:nvPr>
        </p:nvSpPr>
        <p:spPr/>
        <p:txBody>
          <a:bodyPr/>
          <a:lstStyle/>
          <a:p>
            <a:fld id="{6419FE64-6738-264B-B458-FA1115F30B5D}" type="slidenum">
              <a:rPr lang="en-US" smtClean="0"/>
              <a:t>5</a:t>
            </a:fld>
            <a:endParaRPr lang="en-US" dirty="0"/>
          </a:p>
        </p:txBody>
      </p:sp>
    </p:spTree>
    <p:extLst>
      <p:ext uri="{BB962C8B-B14F-4D97-AF65-F5344CB8AC3E}">
        <p14:creationId xmlns:p14="http://schemas.microsoft.com/office/powerpoint/2010/main" val="3241971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dirty="0"/>
              <a:t>According to the WHO, 15 per cent of population in any given country have some form of disability </a:t>
            </a:r>
            <a:r>
              <a:rPr lang="en-US" altLang="zh-CN" b="1" dirty="0">
                <a:solidFill>
                  <a:srgbClr val="FF0000"/>
                </a:solidFill>
              </a:rPr>
              <a:t>[WHO, 2011. World Report on Disability]</a:t>
            </a:r>
            <a:endParaRPr lang="en-US" altLang="zh-CN" dirty="0">
              <a:solidFill>
                <a:srgbClr val="FF0000"/>
              </a:solidFill>
            </a:endParaRPr>
          </a:p>
          <a:p>
            <a:pPr marL="171450" indent="-171450">
              <a:buFont typeface="Arial" panose="020B0604020202020204" pitchFamily="34" charset="0"/>
              <a:buChar char="•"/>
            </a:pPr>
            <a:r>
              <a:rPr lang="en-US" altLang="zh-CN" dirty="0"/>
              <a:t>It is estimated that in Asia-Pacific abut 690 million persons live with some for of disability</a:t>
            </a:r>
          </a:p>
          <a:p>
            <a:pPr marL="171450" indent="-171450">
              <a:buFont typeface="Arial" panose="020B0604020202020204" pitchFamily="34" charset="0"/>
              <a:buChar char="•"/>
            </a:pPr>
            <a:r>
              <a:rPr lang="en-US" altLang="zh-CN" dirty="0"/>
              <a:t>This figure includes persons with one or multiple disabilities, and the figure is expected to increase over the coming decades, owing to population ageing, longer life expectancy, and an increasing number of injuries resulting from situational and natural disasters, among other factors (World Health Organization, 2011).</a:t>
            </a:r>
          </a:p>
          <a:p>
            <a:pPr marL="171450" indent="-171450">
              <a:buFont typeface="Arial" panose="020B0604020202020204" pitchFamily="34" charset="0"/>
              <a:buChar char="•"/>
            </a:pPr>
            <a:r>
              <a:rPr lang="en-US" altLang="zh-CN" dirty="0"/>
              <a:t>Currently, disability prevalence in the region ranges from 1.1 per cent in Brunei Darussalam to 24 per cent in New Zealand. The statistical variance reflects varying concepts, definitions of disability, and purposes and methodologies of disability data collection.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1200" dirty="0"/>
              <a:t>ESCAP has identified some social and economic inequality between persons with and without disabilities </a:t>
            </a:r>
            <a:r>
              <a:rPr lang="en-US" altLang="zh-CN" sz="1200" b="1" dirty="0">
                <a:solidFill>
                  <a:srgbClr val="FF0000"/>
                </a:solidFill>
              </a:rPr>
              <a:t>[in the progress report of the implementation of the Incheon Strategy, 2018]</a:t>
            </a:r>
            <a:r>
              <a:rPr lang="en-US" altLang="zh-CN" sz="1200" dirty="0">
                <a:solidFill>
                  <a:srgbClr val="FF0000"/>
                </a:solidFill>
              </a:rPr>
              <a:t>. </a:t>
            </a:r>
            <a:r>
              <a:rPr lang="en-US" altLang="zh-CN" sz="1200" dirty="0"/>
              <a:t>For instance,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1200" dirty="0"/>
              <a:t>Up to 1/5 of the person with disabilities live in poverty.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1200" dirty="0"/>
              <a:t>They are 2 to 6 times less likely to be employed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1200" dirty="0"/>
              <a:t>Their political participation is very limited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1200" dirty="0"/>
              <a:t>Despite their disabilities, they often do not have social protection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1200" dirty="0"/>
              <a:t>Education and health services are less accessible for them.</a:t>
            </a:r>
          </a:p>
        </p:txBody>
      </p:sp>
      <p:sp>
        <p:nvSpPr>
          <p:cNvPr id="4" name="灯片编号占位符 3"/>
          <p:cNvSpPr>
            <a:spLocks noGrp="1"/>
          </p:cNvSpPr>
          <p:nvPr>
            <p:ph type="sldNum" sz="quarter" idx="5"/>
          </p:nvPr>
        </p:nvSpPr>
        <p:spPr/>
        <p:txBody>
          <a:bodyPr/>
          <a:lstStyle/>
          <a:p>
            <a:fld id="{6419FE64-6738-264B-B458-FA1115F30B5D}" type="slidenum">
              <a:rPr lang="en-US" smtClean="0"/>
              <a:t>6</a:t>
            </a:fld>
            <a:endParaRPr lang="en-US" dirty="0"/>
          </a:p>
        </p:txBody>
      </p:sp>
    </p:spTree>
    <p:extLst>
      <p:ext uri="{BB962C8B-B14F-4D97-AF65-F5344CB8AC3E}">
        <p14:creationId xmlns:p14="http://schemas.microsoft.com/office/powerpoint/2010/main" val="1570473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 should highlight the demographic situation of the subregion, which is very diverse. The subregion costs countries that are already “aged”, such as Georgia and the Russian Federation, where more than 15 per cent of the population are aged 65 years or over. </a:t>
            </a:r>
          </a:p>
          <a:p>
            <a:pPr marL="171450" indent="-171450">
              <a:buFont typeface="Arial" panose="020B0604020202020204" pitchFamily="34" charset="0"/>
              <a:buChar char="•"/>
            </a:pPr>
            <a:r>
              <a:rPr lang="en-US" dirty="0"/>
              <a:t>Others can be classified as “ageing”, which is the percentage of people aged 65 years or over is between 7 and 14 per cent, which are Armenia and </a:t>
            </a:r>
            <a:r>
              <a:rPr lang="en-US" dirty="0" err="1"/>
              <a:t>Kazakshtan</a:t>
            </a:r>
            <a:r>
              <a:rPr lang="en-US" dirty="0"/>
              <a:t>. Azerbaijan will also be in this category in a few years. </a:t>
            </a:r>
            <a:br>
              <a:rPr lang="en-US" dirty="0"/>
            </a:br>
            <a:r>
              <a:rPr lang="en-US" dirty="0"/>
              <a:t>And then we have countries that are still primarily young, such as Uzbekistan, Turkmenistan, Kyrgyzstan, and Tajikistan. </a:t>
            </a:r>
            <a:br>
              <a:rPr lang="en-US" dirty="0"/>
            </a:br>
            <a:r>
              <a:rPr lang="en-US" dirty="0"/>
              <a:t>But all countries are ageing in the sense that they will become older than they are now and the proportion of older persons will double – or more – by 2050. </a:t>
            </a:r>
            <a:br>
              <a:rPr lang="en-US" dirty="0"/>
            </a:br>
            <a:endParaRPr lang="en-US" dirty="0"/>
          </a:p>
          <a:p>
            <a:pPr marL="171450" indent="-171450">
              <a:buFont typeface="Arial" panose="020B0604020202020204" pitchFamily="34" charset="0"/>
              <a:buChar char="•"/>
            </a:pPr>
            <a:r>
              <a:rPr lang="en-US" dirty="0"/>
              <a:t>The situation of older persons in the subregion also varies. Pension coverage is relatively high in this subregion due to a historic heritage of universal coverage. But benefit levels are often low. The result is that in some countries, many older persons are still working. </a:t>
            </a:r>
          </a:p>
          <a:p>
            <a:pPr marL="171450" indent="-171450">
              <a:buFont typeface="Arial" panose="020B0604020202020204" pitchFamily="34" charset="0"/>
              <a:buChar char="•"/>
            </a:pPr>
            <a:r>
              <a:rPr lang="en-US" dirty="0"/>
              <a:t>There are large disparities by countries, but also gender disparities in </a:t>
            </a:r>
            <a:r>
              <a:rPr lang="en-US" dirty="0" err="1"/>
              <a:t>labour</a:t>
            </a:r>
            <a:r>
              <a:rPr lang="en-US" dirty="0"/>
              <a:t> force participation. In Georgia, almost half of older men aged between 65 and 75 years old still participate in the </a:t>
            </a:r>
            <a:r>
              <a:rPr lang="en-US" dirty="0" err="1"/>
              <a:t>labour</a:t>
            </a:r>
            <a:r>
              <a:rPr lang="en-US" dirty="0"/>
              <a:t> force, in the Russian Federation only 9.2 per cent of older men. We can also see that there are large gaps between men and women, in some cases the proportion of older women participating in the </a:t>
            </a:r>
            <a:r>
              <a:rPr lang="en-US" dirty="0" err="1"/>
              <a:t>labour</a:t>
            </a:r>
            <a:r>
              <a:rPr lang="en-US" dirty="0"/>
              <a:t> market is only half that of men. </a:t>
            </a:r>
            <a:br>
              <a:rPr lang="en-US" dirty="0"/>
            </a:br>
            <a:endParaRPr lang="en-US" dirty="0"/>
          </a:p>
          <a:p>
            <a:pPr marL="171450" indent="-171450">
              <a:buFont typeface="Arial" panose="020B0604020202020204" pitchFamily="34" charset="0"/>
              <a:buChar char="•"/>
            </a:pPr>
            <a:r>
              <a:rPr lang="en-US" dirty="0"/>
              <a:t>Population ageing has an impact on the achievement of the SDGs because older persons are at  a high risk of being left behind. Older persons are also among the most vulnerable groups in the COVID-19 pandemic. </a:t>
            </a:r>
          </a:p>
        </p:txBody>
      </p:sp>
      <p:sp>
        <p:nvSpPr>
          <p:cNvPr id="4" name="Slide Number Placeholder 3"/>
          <p:cNvSpPr>
            <a:spLocks noGrp="1"/>
          </p:cNvSpPr>
          <p:nvPr>
            <p:ph type="sldNum" sz="quarter" idx="5"/>
          </p:nvPr>
        </p:nvSpPr>
        <p:spPr/>
        <p:txBody>
          <a:bodyPr/>
          <a:lstStyle/>
          <a:p>
            <a:fld id="{30C2FFAA-560A-43F2-AFA3-E17D6342F4CD}" type="slidenum">
              <a:rPr lang="en-US" smtClean="0"/>
              <a:t>7</a:t>
            </a:fld>
            <a:endParaRPr lang="en-US"/>
          </a:p>
        </p:txBody>
      </p:sp>
    </p:spTree>
    <p:extLst>
      <p:ext uri="{BB962C8B-B14F-4D97-AF65-F5344CB8AC3E}">
        <p14:creationId xmlns:p14="http://schemas.microsoft.com/office/powerpoint/2010/main" val="3067010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North and Central Asia, the digital divide is less so by gender (as it is the case in other subregions), but it is clearly a digital age divide, with internet access decreasing by age group. While at least 80 per cent of young people have access to the internet, less than one quarter of older people have access to the internet. </a:t>
            </a:r>
          </a:p>
          <a:p>
            <a:endParaRPr lang="en-US" dirty="0"/>
          </a:p>
          <a:p>
            <a:r>
              <a:rPr lang="en-US" dirty="0"/>
              <a:t>When a lot of services, including medical services go digital, those without access to the internet are being left behind. </a:t>
            </a:r>
          </a:p>
        </p:txBody>
      </p:sp>
      <p:sp>
        <p:nvSpPr>
          <p:cNvPr id="4" name="Slide Number Placeholder 3"/>
          <p:cNvSpPr>
            <a:spLocks noGrp="1"/>
          </p:cNvSpPr>
          <p:nvPr>
            <p:ph type="sldNum" sz="quarter" idx="5"/>
          </p:nvPr>
        </p:nvSpPr>
        <p:spPr/>
        <p:txBody>
          <a:bodyPr/>
          <a:lstStyle/>
          <a:p>
            <a:fld id="{30C2FFAA-560A-43F2-AFA3-E17D6342F4CD}" type="slidenum">
              <a:rPr lang="en-US" smtClean="0"/>
              <a:t>9</a:t>
            </a:fld>
            <a:endParaRPr lang="en-US"/>
          </a:p>
        </p:txBody>
      </p:sp>
    </p:spTree>
    <p:extLst>
      <p:ext uri="{BB962C8B-B14F-4D97-AF65-F5344CB8AC3E}">
        <p14:creationId xmlns:p14="http://schemas.microsoft.com/office/powerpoint/2010/main" val="3373605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As COVID-19 has impacted the entire world and all countries in Asia and the Pacific, digital technologies have become more important, not only in fighting the pandemic but also facilitating the daily activities of the people, especially during the lockdown, social distancing, and other measures. </a:t>
            </a:r>
          </a:p>
          <a:p>
            <a:pPr marL="171450" indent="-171450">
              <a:buFont typeface="Arial" panose="020B0604020202020204" pitchFamily="34" charset="0"/>
              <a:buChar char="•"/>
            </a:pPr>
            <a:r>
              <a:rPr lang="en-US" dirty="0"/>
              <a:t>More governments and the private sector are offering more information and services through online or digital platforms. </a:t>
            </a:r>
          </a:p>
          <a:p>
            <a:pPr marL="171450" indent="-171450">
              <a:buFont typeface="Arial" panose="020B0604020202020204" pitchFamily="34" charset="0"/>
              <a:buChar char="•"/>
            </a:pPr>
            <a:r>
              <a:rPr lang="en-US" dirty="0"/>
              <a:t>Health care providers are relying more on remote health consultation or telemedicine. </a:t>
            </a:r>
          </a:p>
          <a:p>
            <a:pPr marL="171450" indent="-171450">
              <a:buFont typeface="Arial" panose="020B0604020202020204" pitchFamily="34" charset="0"/>
              <a:buChar char="•"/>
            </a:pPr>
            <a:r>
              <a:rPr lang="en-US" dirty="0"/>
              <a:t>We also see increasing uses of social media, video conferencing for social connection which help reduce social isolation and loneliness. </a:t>
            </a:r>
          </a:p>
          <a:p>
            <a:pPr marL="171450" indent="-171450">
              <a:buFont typeface="Arial" panose="020B0604020202020204" pitchFamily="34" charset="0"/>
              <a:buChar char="•"/>
            </a:pPr>
            <a:r>
              <a:rPr lang="en-US" dirty="0"/>
              <a:t>Unless we overcome the </a:t>
            </a:r>
            <a:r>
              <a:rPr lang="en-US" dirty="0" err="1"/>
              <a:t>digitial</a:t>
            </a:r>
            <a:r>
              <a:rPr lang="en-US" dirty="0"/>
              <a:t> divide in Asia and the Pacific, the increasing use of digital technologies in the wake of COVID-19 by some but not by many others, will intensify the exclusion of vulnerable groups, in particular older persons and persons with disabilities</a:t>
            </a:r>
          </a:p>
        </p:txBody>
      </p:sp>
      <p:sp>
        <p:nvSpPr>
          <p:cNvPr id="4" name="Slide Number Placeholder 3"/>
          <p:cNvSpPr>
            <a:spLocks noGrp="1"/>
          </p:cNvSpPr>
          <p:nvPr>
            <p:ph type="sldNum" sz="quarter" idx="5"/>
          </p:nvPr>
        </p:nvSpPr>
        <p:spPr/>
        <p:txBody>
          <a:bodyPr/>
          <a:lstStyle/>
          <a:p>
            <a:fld id="{6419FE64-6738-264B-B458-FA1115F30B5D}" type="slidenum">
              <a:rPr lang="en-US" smtClean="0"/>
              <a:t>10</a:t>
            </a:fld>
            <a:endParaRPr lang="en-US" dirty="0"/>
          </a:p>
        </p:txBody>
      </p:sp>
    </p:spTree>
    <p:extLst>
      <p:ext uri="{BB962C8B-B14F-4D97-AF65-F5344CB8AC3E}">
        <p14:creationId xmlns:p14="http://schemas.microsoft.com/office/powerpoint/2010/main" val="2367440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dirty="0"/>
              <a:t>Vulnerable population groups often live in the margins of our societies and economies, working in insecure informal employment, or depending on what is often inadequate social protection systems. (optional)</a:t>
            </a:r>
          </a:p>
          <a:p>
            <a:endParaRPr lang="en-US" sz="1600" b="0" dirty="0"/>
          </a:p>
          <a:p>
            <a:r>
              <a:rPr lang="en-US" sz="1600" b="0" dirty="0"/>
              <a:t>As Covid-19 crisis unfold, the situation of vulnerable groups become much more vulnerable than ever.</a:t>
            </a:r>
          </a:p>
          <a:p>
            <a:endParaRPr lang="en-US" sz="1600" b="1" dirty="0"/>
          </a:p>
          <a:p>
            <a:r>
              <a:rPr lang="en-US" sz="1600" b="1" dirty="0"/>
              <a:t>Women</a:t>
            </a:r>
          </a:p>
          <a:p>
            <a:pPr marL="228600" lvl="1" indent="-171450">
              <a:buFontTx/>
              <a:buChar char="-"/>
            </a:pPr>
            <a:r>
              <a:rPr lang="en-US" sz="1600" dirty="0"/>
              <a:t>At higher risk of exposure as women make up 70% of workers in the health and social sectors</a:t>
            </a:r>
          </a:p>
          <a:p>
            <a:pPr marL="228600" lvl="1" indent="-171450">
              <a:buFontTx/>
              <a:buChar char="-"/>
            </a:pPr>
            <a:r>
              <a:rPr lang="en-US" sz="1600" dirty="0"/>
              <a:t>The pandemic exacerbates the already disproportionate burden of unpaid care work for women</a:t>
            </a:r>
          </a:p>
          <a:p>
            <a:pPr marL="228600" lvl="1" indent="-171450">
              <a:buFontTx/>
              <a:buChar char="-"/>
            </a:pPr>
            <a:r>
              <a:rPr lang="en-US" sz="1600" dirty="0"/>
              <a:t>Economic vulnerability is heightened, with risk of women falling back into poverty</a:t>
            </a:r>
          </a:p>
          <a:p>
            <a:pPr marL="228600" lvl="1" indent="-171450">
              <a:buFontTx/>
              <a:buChar char="-"/>
            </a:pPr>
            <a:r>
              <a:rPr lang="en-US" sz="1600" dirty="0"/>
              <a:t>Conditions of lock down increases gender-based violence</a:t>
            </a:r>
          </a:p>
          <a:p>
            <a:pPr marL="228600" lvl="1" indent="-171450">
              <a:buFontTx/>
              <a:buChar char="-"/>
            </a:pPr>
            <a:endParaRPr lang="en-US" sz="1600" dirty="0"/>
          </a:p>
          <a:p>
            <a:pPr marL="228600" indent="-171450"/>
            <a:r>
              <a:rPr lang="en-US" sz="1600" b="1" dirty="0"/>
              <a:t>Older persons</a:t>
            </a:r>
          </a:p>
          <a:p>
            <a:pPr marL="228600" lvl="1" indent="-171450">
              <a:buFontTx/>
              <a:buChar char="-"/>
            </a:pPr>
            <a:r>
              <a:rPr lang="en-US" sz="1600" dirty="0"/>
              <a:t>At risk of infection due to underlying NCDs</a:t>
            </a:r>
          </a:p>
          <a:p>
            <a:pPr marL="228600" lvl="1" indent="-171450">
              <a:buFontTx/>
              <a:buChar char="-"/>
            </a:pPr>
            <a:r>
              <a:rPr lang="en-US" sz="1600" dirty="0"/>
              <a:t>Economic turmoil + lack of social protection =&gt; loss of income and survival on meagre earnings + handouts</a:t>
            </a:r>
          </a:p>
          <a:p>
            <a:pPr marL="228600" lvl="1" indent="-171450">
              <a:buFontTx/>
              <a:buChar char="-"/>
            </a:pPr>
            <a:r>
              <a:rPr lang="en-US" sz="1600" dirty="0"/>
              <a:t>Lack of access to health care =&gt; increased risk of infection and no treatment</a:t>
            </a:r>
          </a:p>
          <a:p>
            <a:pPr marL="228600" lvl="1" indent="-171450">
              <a:buFontTx/>
              <a:buChar char="-"/>
            </a:pPr>
            <a:r>
              <a:rPr lang="en-US" sz="1600" dirty="0"/>
              <a:t>Social distancing =&gt; isolation and abuse</a:t>
            </a:r>
          </a:p>
          <a:p>
            <a:pPr marL="228600" lvl="1" indent="-171450">
              <a:buFontTx/>
              <a:buChar char="-"/>
            </a:pPr>
            <a:endParaRPr lang="en-US" sz="1600" dirty="0"/>
          </a:p>
          <a:p>
            <a:pPr marL="228600" indent="-171450"/>
            <a:r>
              <a:rPr lang="en-US" sz="1600" b="1" dirty="0"/>
              <a:t>Persons with disabilities</a:t>
            </a:r>
          </a:p>
          <a:p>
            <a:pPr marL="228600" lvl="1" indent="-171450">
              <a:buFontTx/>
              <a:buChar char="-"/>
            </a:pPr>
            <a:r>
              <a:rPr lang="en-US" sz="1600" dirty="0"/>
              <a:t>Poorer than general population; often employed in vulnerable employment with inadequate social protection</a:t>
            </a:r>
          </a:p>
          <a:p>
            <a:pPr marL="228600" lvl="1" indent="-171450">
              <a:buFontTx/>
              <a:buChar char="-"/>
            </a:pPr>
            <a:r>
              <a:rPr lang="en-US" sz="1600" dirty="0"/>
              <a:t>Social distancing difficult: support required from personal assistants to manage daily activities</a:t>
            </a:r>
          </a:p>
          <a:p>
            <a:pPr marL="228600" lvl="1" indent="-171450">
              <a:buFontTx/>
              <a:buChar char="-"/>
            </a:pPr>
            <a:r>
              <a:rPr lang="en-US" sz="1600" dirty="0"/>
              <a:t>Lockdowns may cut access to essential items and support services</a:t>
            </a:r>
          </a:p>
          <a:p>
            <a:pPr marL="228600" lvl="1" indent="-171450">
              <a:buFontTx/>
              <a:buChar char="-"/>
            </a:pPr>
            <a:r>
              <a:rPr lang="en-US" sz="1600" dirty="0"/>
              <a:t>Public information not available in accessible formats</a:t>
            </a:r>
          </a:p>
          <a:p>
            <a:pPr marL="228600" lvl="1" indent="-171450">
              <a:buFontTx/>
              <a:buChar char="-"/>
            </a:pPr>
            <a:r>
              <a:rPr lang="en-US" sz="1600" dirty="0"/>
              <a:t>Those in facilities particularly at risk of cross-infection and abuse</a:t>
            </a:r>
          </a:p>
        </p:txBody>
      </p:sp>
      <p:sp>
        <p:nvSpPr>
          <p:cNvPr id="4" name="Slide Number Placeholder 3"/>
          <p:cNvSpPr>
            <a:spLocks noGrp="1"/>
          </p:cNvSpPr>
          <p:nvPr>
            <p:ph type="sldNum" sz="quarter" idx="5"/>
          </p:nvPr>
        </p:nvSpPr>
        <p:spPr/>
        <p:txBody>
          <a:bodyPr/>
          <a:lstStyle/>
          <a:p>
            <a:fld id="{2FE8F4FE-D43A-4479-8D5D-A5337155D36E}" type="slidenum">
              <a:rPr lang="en-US" smtClean="0"/>
              <a:t>11</a:t>
            </a:fld>
            <a:endParaRPr lang="en-US"/>
          </a:p>
        </p:txBody>
      </p:sp>
    </p:spTree>
    <p:extLst>
      <p:ext uri="{BB962C8B-B14F-4D97-AF65-F5344CB8AC3E}">
        <p14:creationId xmlns:p14="http://schemas.microsoft.com/office/powerpoint/2010/main" val="3080114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lumMod val="50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A88E88D-73B4-C04B-8967-2834C071264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57800" y="1730058"/>
            <a:ext cx="3860799" cy="3433720"/>
          </a:xfrm>
          <a:prstGeom prst="rect">
            <a:avLst/>
          </a:prstGeom>
        </p:spPr>
      </p:pic>
      <p:pic>
        <p:nvPicPr>
          <p:cNvPr id="9" name="Picture 8">
            <a:extLst>
              <a:ext uri="{FF2B5EF4-FFF2-40B4-BE49-F238E27FC236}">
                <a16:creationId xmlns:a16="http://schemas.microsoft.com/office/drawing/2014/main" id="{D4C5C675-DC5A-2542-9D19-580D753BC20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6902" y="4440970"/>
            <a:ext cx="1308098" cy="346930"/>
          </a:xfrm>
          <a:prstGeom prst="rect">
            <a:avLst/>
          </a:prstGeom>
        </p:spPr>
      </p:pic>
      <p:sp>
        <p:nvSpPr>
          <p:cNvPr id="15" name="Content Placeholder 14">
            <a:extLst>
              <a:ext uri="{FF2B5EF4-FFF2-40B4-BE49-F238E27FC236}">
                <a16:creationId xmlns:a16="http://schemas.microsoft.com/office/drawing/2014/main" id="{B3FB5292-0616-784A-A969-A0536EADA992}"/>
              </a:ext>
            </a:extLst>
          </p:cNvPr>
          <p:cNvSpPr>
            <a:spLocks noGrp="1"/>
          </p:cNvSpPr>
          <p:nvPr>
            <p:ph sz="quarter" idx="10" hasCustomPrompt="1"/>
          </p:nvPr>
        </p:nvSpPr>
        <p:spPr>
          <a:xfrm>
            <a:off x="491068" y="438150"/>
            <a:ext cx="8144933" cy="1371600"/>
          </a:xfrm>
          <a:prstGeom prst="rect">
            <a:avLst/>
          </a:prstGeom>
        </p:spPr>
        <p:txBody>
          <a:bodyPr/>
          <a:lstStyle>
            <a:lvl1pPr>
              <a:defRPr sz="4000" b="1">
                <a:solidFill>
                  <a:schemeClr val="bg1"/>
                </a:solidFill>
                <a:latin typeface="Roboto" panose="02000000000000000000" pitchFamily="2" charset="0"/>
                <a:ea typeface="Roboto" panose="02000000000000000000"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br>
              <a:rPr lang="en-US" dirty="0"/>
            </a:br>
            <a:r>
              <a:rPr lang="en-US" dirty="0"/>
              <a:t>Presentation Title</a:t>
            </a:r>
          </a:p>
        </p:txBody>
      </p:sp>
      <p:sp>
        <p:nvSpPr>
          <p:cNvPr id="16" name="Content Placeholder 14">
            <a:extLst>
              <a:ext uri="{FF2B5EF4-FFF2-40B4-BE49-F238E27FC236}">
                <a16:creationId xmlns:a16="http://schemas.microsoft.com/office/drawing/2014/main" id="{303ED42E-2007-7948-B7D2-DFD78AD4D07A}"/>
              </a:ext>
            </a:extLst>
          </p:cNvPr>
          <p:cNvSpPr>
            <a:spLocks noGrp="1"/>
          </p:cNvSpPr>
          <p:nvPr>
            <p:ph sz="quarter" idx="11" hasCustomPrompt="1"/>
          </p:nvPr>
        </p:nvSpPr>
        <p:spPr>
          <a:xfrm>
            <a:off x="491068" y="1809750"/>
            <a:ext cx="8144933" cy="387350"/>
          </a:xfrm>
          <a:prstGeom prst="rect">
            <a:avLst/>
          </a:prstGeom>
        </p:spPr>
        <p:txBody>
          <a:bodyPr/>
          <a:lstStyle>
            <a:lvl1pPr>
              <a:defRPr sz="2000" b="0">
                <a:solidFill>
                  <a:schemeClr val="bg1"/>
                </a:solidFill>
                <a:latin typeface="Roboto" panose="02000000000000000000" pitchFamily="2" charset="0"/>
                <a:ea typeface="Roboto" panose="02000000000000000000"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(optional)</a:t>
            </a:r>
          </a:p>
        </p:txBody>
      </p:sp>
      <p:sp>
        <p:nvSpPr>
          <p:cNvPr id="17" name="Content Placeholder 14">
            <a:extLst>
              <a:ext uri="{FF2B5EF4-FFF2-40B4-BE49-F238E27FC236}">
                <a16:creationId xmlns:a16="http://schemas.microsoft.com/office/drawing/2014/main" id="{77DCB32A-8F58-DA41-83E1-72EF851D9769}"/>
              </a:ext>
            </a:extLst>
          </p:cNvPr>
          <p:cNvSpPr>
            <a:spLocks noGrp="1"/>
          </p:cNvSpPr>
          <p:nvPr>
            <p:ph sz="quarter" idx="12" hasCustomPrompt="1"/>
          </p:nvPr>
        </p:nvSpPr>
        <p:spPr>
          <a:xfrm>
            <a:off x="491068" y="2214076"/>
            <a:ext cx="8144933" cy="387350"/>
          </a:xfrm>
          <a:prstGeom prst="rect">
            <a:avLst/>
          </a:prstGeom>
        </p:spPr>
        <p:txBody>
          <a:bodyPr/>
          <a:lstStyle>
            <a:lvl1pPr>
              <a:defRPr sz="1400" b="0">
                <a:solidFill>
                  <a:schemeClr val="bg1"/>
                </a:solidFill>
                <a:latin typeface="Roboto" panose="02000000000000000000" pitchFamily="2" charset="0"/>
                <a:ea typeface="Roboto" panose="02000000000000000000"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department/office (optional)</a:t>
            </a:r>
          </a:p>
        </p:txBody>
      </p:sp>
    </p:spTree>
    <p:extLst>
      <p:ext uri="{BB962C8B-B14F-4D97-AF65-F5344CB8AC3E}">
        <p14:creationId xmlns:p14="http://schemas.microsoft.com/office/powerpoint/2010/main" val="726618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bg1"/>
        </a:solidFill>
        <a:effectLst/>
      </p:bgPr>
    </p:bg>
    <p:spTree>
      <p:nvGrpSpPr>
        <p:cNvPr id="1" name=""/>
        <p:cNvGrpSpPr/>
        <p:nvPr/>
      </p:nvGrpSpPr>
      <p:grpSpPr>
        <a:xfrm>
          <a:off x="0" y="0"/>
          <a:ext cx="0" cy="0"/>
          <a:chOff x="0" y="0"/>
          <a:chExt cx="0" cy="0"/>
        </a:xfrm>
      </p:grpSpPr>
      <p:sp>
        <p:nvSpPr>
          <p:cNvPr id="8" name="Content Placeholder 9">
            <a:extLst>
              <a:ext uri="{FF2B5EF4-FFF2-40B4-BE49-F238E27FC236}">
                <a16:creationId xmlns:a16="http://schemas.microsoft.com/office/drawing/2014/main" id="{539DFBD9-BDA0-DC45-B36E-0DAC5D091E1D}"/>
              </a:ext>
            </a:extLst>
          </p:cNvPr>
          <p:cNvSpPr>
            <a:spLocks noGrp="1"/>
          </p:cNvSpPr>
          <p:nvPr>
            <p:ph sz="quarter" idx="12" hasCustomPrompt="1"/>
          </p:nvPr>
        </p:nvSpPr>
        <p:spPr>
          <a:xfrm>
            <a:off x="3759200" y="1123950"/>
            <a:ext cx="4267200" cy="3124200"/>
          </a:xfrm>
          <a:prstGeom prst="rect">
            <a:avLst/>
          </a:prstGeom>
        </p:spPr>
        <p:txBody>
          <a:bodyPr/>
          <a:lstStyle>
            <a:lvl1pPr marL="0" marR="0" indent="0" algn="l" defTabSz="685766" rtl="0" eaLnBrk="1" fontAlgn="auto" latinLnBrk="0" hangingPunct="1">
              <a:lnSpc>
                <a:spcPct val="100000"/>
              </a:lnSpc>
              <a:spcBef>
                <a:spcPct val="20000"/>
              </a:spcBef>
              <a:spcAft>
                <a:spcPts val="0"/>
              </a:spcAft>
              <a:buClrTx/>
              <a:buSzTx/>
              <a:buFont typeface="Arial" panose="020B0604020202020204" pitchFamily="34" charset="0"/>
              <a:buNone/>
              <a:tabLst/>
              <a:defRPr sz="2000">
                <a:solidFill>
                  <a:schemeClr val="tx1"/>
                </a:solidFill>
              </a:defRPr>
            </a:lvl1pPr>
          </a:lstStyle>
          <a:p>
            <a:pPr marL="0" marR="0" lvl="0" indent="0" algn="l" defTabSz="685766"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Click on the frame on the left to add a picture to this slide. Enter relevant text here.</a:t>
            </a:r>
            <a:endParaRPr lang="en-GB" dirty="0"/>
          </a:p>
          <a:p>
            <a:pPr lvl="0"/>
            <a:endParaRPr lang="en-US" dirty="0"/>
          </a:p>
        </p:txBody>
      </p:sp>
      <p:sp>
        <p:nvSpPr>
          <p:cNvPr id="5" name="Picture Placeholder 4">
            <a:extLst>
              <a:ext uri="{FF2B5EF4-FFF2-40B4-BE49-F238E27FC236}">
                <a16:creationId xmlns:a16="http://schemas.microsoft.com/office/drawing/2014/main" id="{462CB71F-0791-914A-BF48-102B74C1C1BB}"/>
              </a:ext>
            </a:extLst>
          </p:cNvPr>
          <p:cNvSpPr>
            <a:spLocks noGrp="1"/>
          </p:cNvSpPr>
          <p:nvPr>
            <p:ph type="pic" sz="quarter" idx="13" hasCustomPrompt="1"/>
          </p:nvPr>
        </p:nvSpPr>
        <p:spPr>
          <a:xfrm>
            <a:off x="203200" y="171452"/>
            <a:ext cx="3454400" cy="1638301"/>
          </a:xfrm>
          <a:prstGeom prst="rect">
            <a:avLst/>
          </a:prstGeom>
        </p:spPr>
        <p:txBody>
          <a:bodyPr/>
          <a:lstStyle>
            <a:lvl1pPr>
              <a:defRPr sz="2000">
                <a:solidFill>
                  <a:schemeClr val="tx1"/>
                </a:solidFill>
              </a:defRPr>
            </a:lvl1pPr>
          </a:lstStyle>
          <a:p>
            <a:r>
              <a:rPr lang="en-US" dirty="0"/>
              <a:t>Picture</a:t>
            </a:r>
          </a:p>
        </p:txBody>
      </p:sp>
      <p:sp>
        <p:nvSpPr>
          <p:cNvPr id="9" name="Picture Placeholder 4">
            <a:extLst>
              <a:ext uri="{FF2B5EF4-FFF2-40B4-BE49-F238E27FC236}">
                <a16:creationId xmlns:a16="http://schemas.microsoft.com/office/drawing/2014/main" id="{0111CE24-0C23-A247-926C-43595B98113B}"/>
              </a:ext>
            </a:extLst>
          </p:cNvPr>
          <p:cNvSpPr>
            <a:spLocks noGrp="1"/>
          </p:cNvSpPr>
          <p:nvPr>
            <p:ph type="pic" sz="quarter" idx="14" hasCustomPrompt="1"/>
          </p:nvPr>
        </p:nvSpPr>
        <p:spPr>
          <a:xfrm>
            <a:off x="203200" y="1775254"/>
            <a:ext cx="3454400" cy="1592993"/>
          </a:xfrm>
          <a:prstGeom prst="rect">
            <a:avLst/>
          </a:prstGeom>
        </p:spPr>
        <p:txBody>
          <a:bodyPr/>
          <a:lstStyle>
            <a:lvl1pPr>
              <a:defRPr sz="2000">
                <a:solidFill>
                  <a:schemeClr val="tx1"/>
                </a:solidFill>
              </a:defRPr>
            </a:lvl1pPr>
          </a:lstStyle>
          <a:p>
            <a:r>
              <a:rPr lang="en-US" dirty="0"/>
              <a:t>Picture</a:t>
            </a:r>
          </a:p>
        </p:txBody>
      </p:sp>
      <p:sp>
        <p:nvSpPr>
          <p:cNvPr id="10" name="Picture Placeholder 4">
            <a:extLst>
              <a:ext uri="{FF2B5EF4-FFF2-40B4-BE49-F238E27FC236}">
                <a16:creationId xmlns:a16="http://schemas.microsoft.com/office/drawing/2014/main" id="{F17611FC-D96B-4D43-A299-952EC07568FE}"/>
              </a:ext>
            </a:extLst>
          </p:cNvPr>
          <p:cNvSpPr>
            <a:spLocks noGrp="1"/>
          </p:cNvSpPr>
          <p:nvPr>
            <p:ph type="pic" sz="quarter" idx="15" hasCustomPrompt="1"/>
          </p:nvPr>
        </p:nvSpPr>
        <p:spPr>
          <a:xfrm>
            <a:off x="203200" y="3379060"/>
            <a:ext cx="3454400" cy="1592993"/>
          </a:xfrm>
          <a:prstGeom prst="rect">
            <a:avLst/>
          </a:prstGeom>
        </p:spPr>
        <p:txBody>
          <a:bodyPr/>
          <a:lstStyle>
            <a:lvl1pPr>
              <a:defRPr sz="2000">
                <a:solidFill>
                  <a:schemeClr val="tx1"/>
                </a:solidFill>
              </a:defRPr>
            </a:lvl1pPr>
          </a:lstStyle>
          <a:p>
            <a:r>
              <a:rPr lang="en-US" dirty="0"/>
              <a:t>Picture</a:t>
            </a:r>
          </a:p>
        </p:txBody>
      </p:sp>
      <p:sp>
        <p:nvSpPr>
          <p:cNvPr id="11" name="Content Placeholder 9">
            <a:extLst>
              <a:ext uri="{FF2B5EF4-FFF2-40B4-BE49-F238E27FC236}">
                <a16:creationId xmlns:a16="http://schemas.microsoft.com/office/drawing/2014/main" id="{65F1284F-4B9E-DA4D-B2DB-2D73EF679098}"/>
              </a:ext>
            </a:extLst>
          </p:cNvPr>
          <p:cNvSpPr>
            <a:spLocks noGrp="1"/>
          </p:cNvSpPr>
          <p:nvPr>
            <p:ph sz="quarter" idx="16" hasCustomPrompt="1"/>
          </p:nvPr>
        </p:nvSpPr>
        <p:spPr>
          <a:xfrm>
            <a:off x="3759200" y="167766"/>
            <a:ext cx="4267200" cy="956187"/>
          </a:xfrm>
          <a:prstGeom prst="rect">
            <a:avLst/>
          </a:prstGeom>
        </p:spPr>
        <p:txBody>
          <a:bodyPr/>
          <a:lstStyle>
            <a:lvl1pPr marL="0" marR="0" indent="0" algn="l" defTabSz="685766" rtl="0" eaLnBrk="1" fontAlgn="auto" latinLnBrk="0" hangingPunct="1">
              <a:lnSpc>
                <a:spcPct val="100000"/>
              </a:lnSpc>
              <a:spcBef>
                <a:spcPct val="20000"/>
              </a:spcBef>
              <a:spcAft>
                <a:spcPts val="0"/>
              </a:spcAft>
              <a:buClrTx/>
              <a:buSzTx/>
              <a:buFont typeface="Arial" panose="020B0604020202020204" pitchFamily="34" charset="0"/>
              <a:buNone/>
              <a:tabLst/>
              <a:defRPr sz="2800" b="1">
                <a:solidFill>
                  <a:schemeClr val="tx1"/>
                </a:solidFill>
              </a:defRPr>
            </a:lvl1pPr>
          </a:lstStyle>
          <a:p>
            <a:pPr marL="0" marR="0" lvl="0" indent="0" algn="l" defTabSz="685766" rtl="0" eaLnBrk="1" fontAlgn="auto" latinLnBrk="0" hangingPunct="1">
              <a:lnSpc>
                <a:spcPct val="100000"/>
              </a:lnSpc>
              <a:spcBef>
                <a:spcPct val="20000"/>
              </a:spcBef>
              <a:spcAft>
                <a:spcPts val="0"/>
              </a:spcAft>
              <a:buClrTx/>
              <a:buSzTx/>
              <a:buFont typeface="Arial" panose="020B0604020202020204" pitchFamily="34" charset="0"/>
              <a:buNone/>
              <a:tabLst/>
              <a:defRPr/>
            </a:pPr>
            <a:br>
              <a:rPr lang="en-US" dirty="0"/>
            </a:br>
            <a:r>
              <a:rPr lang="en-US" dirty="0"/>
              <a:t>Picture Slide</a:t>
            </a:r>
          </a:p>
        </p:txBody>
      </p:sp>
      <p:pic>
        <p:nvPicPr>
          <p:cNvPr id="12" name="Picture 11">
            <a:extLst>
              <a:ext uri="{FF2B5EF4-FFF2-40B4-BE49-F238E27FC236}">
                <a16:creationId xmlns:a16="http://schemas.microsoft.com/office/drawing/2014/main" id="{7FE25571-7E61-6F44-9B78-01D6E53EB36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7600" y="4400550"/>
            <a:ext cx="1328056" cy="387350"/>
          </a:xfrm>
          <a:prstGeom prst="rect">
            <a:avLst/>
          </a:prstGeom>
        </p:spPr>
      </p:pic>
      <p:pic>
        <p:nvPicPr>
          <p:cNvPr id="13" name="Picture 12">
            <a:extLst>
              <a:ext uri="{FF2B5EF4-FFF2-40B4-BE49-F238E27FC236}">
                <a16:creationId xmlns:a16="http://schemas.microsoft.com/office/drawing/2014/main" id="{A31A2FF2-CAEF-1447-B9AA-F72DBF06EAE1}"/>
              </a:ext>
            </a:extLst>
          </p:cNvPr>
          <p:cNvPicPr>
            <a:picLocks noChangeAspect="1"/>
          </p:cNvPicPr>
          <p:nvPr userDrawn="1"/>
        </p:nvPicPr>
        <p:blipFill>
          <a:blip r:embed="rId3" cstate="print">
            <a:alphaModFix amt="40000"/>
            <a:extLst>
              <a:ext uri="{28A0092B-C50C-407E-A947-70E740481C1C}">
                <a14:useLocalDpi xmlns:a14="http://schemas.microsoft.com/office/drawing/2010/main" val="0"/>
              </a:ext>
            </a:extLst>
          </a:blip>
          <a:stretch>
            <a:fillRect/>
          </a:stretch>
        </p:blipFill>
        <p:spPr>
          <a:xfrm>
            <a:off x="7704203" y="433015"/>
            <a:ext cx="1668397" cy="2994373"/>
          </a:xfrm>
          <a:prstGeom prst="rect">
            <a:avLst/>
          </a:prstGeom>
        </p:spPr>
      </p:pic>
    </p:spTree>
    <p:extLst>
      <p:ext uri="{BB962C8B-B14F-4D97-AF65-F5344CB8AC3E}">
        <p14:creationId xmlns:p14="http://schemas.microsoft.com/office/powerpoint/2010/main" val="404114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tx2">
            <a:lumMod val="50000"/>
          </a:schemeClr>
        </a:solidFill>
        <a:effectLst/>
      </p:bgPr>
    </p:bg>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CC32B2AE-CF15-2345-A475-02606A27C26C}"/>
              </a:ext>
            </a:extLst>
          </p:cNvPr>
          <p:cNvSpPr>
            <a:spLocks noGrp="1"/>
          </p:cNvSpPr>
          <p:nvPr>
            <p:ph sz="quarter" idx="11"/>
          </p:nvPr>
        </p:nvSpPr>
        <p:spPr>
          <a:xfrm>
            <a:off x="508000" y="365186"/>
            <a:ext cx="8026400" cy="3974369"/>
          </a:xfrm>
          <a:prstGeom prst="rect">
            <a:avLst/>
          </a:prstGeom>
        </p:spPr>
        <p:txBody>
          <a:bodyPr/>
          <a:lstStyle>
            <a:lvl1pPr>
              <a:defRPr sz="2000" b="1">
                <a:solidFill>
                  <a:schemeClr val="bg1"/>
                </a:solidFill>
              </a:defRPr>
            </a:lvl1pPr>
          </a:lstStyle>
          <a:p>
            <a:pPr lvl="0" algn="ctr"/>
            <a:r>
              <a:rPr lang="en-US">
                <a:latin typeface="Roboto" panose="02000000000000000000" pitchFamily="2" charset="0"/>
              </a:rPr>
              <a:t>Edit Master text styles</a:t>
            </a:r>
          </a:p>
          <a:p>
            <a:pPr lvl="1" algn="ctr"/>
            <a:r>
              <a:rPr lang="en-US">
                <a:latin typeface="Roboto" panose="02000000000000000000" pitchFamily="2" charset="0"/>
              </a:rPr>
              <a:t>Second level</a:t>
            </a:r>
          </a:p>
          <a:p>
            <a:pPr lvl="2" algn="ctr"/>
            <a:r>
              <a:rPr lang="en-US">
                <a:latin typeface="Roboto" panose="02000000000000000000" pitchFamily="2" charset="0"/>
              </a:rPr>
              <a:t>Third level</a:t>
            </a:r>
          </a:p>
          <a:p>
            <a:pPr lvl="3" algn="ctr"/>
            <a:r>
              <a:rPr lang="en-US">
                <a:latin typeface="Roboto" panose="02000000000000000000" pitchFamily="2" charset="0"/>
              </a:rPr>
              <a:t>Fourth level</a:t>
            </a:r>
          </a:p>
          <a:p>
            <a:pPr lvl="4" algn="ctr"/>
            <a:r>
              <a:rPr lang="en-US">
                <a:latin typeface="Roboto" panose="02000000000000000000" pitchFamily="2" charset="0"/>
              </a:rPr>
              <a:t>Fifth level</a:t>
            </a:r>
            <a:endParaRPr lang="en-US" dirty="0"/>
          </a:p>
        </p:txBody>
      </p:sp>
      <p:pic>
        <p:nvPicPr>
          <p:cNvPr id="5" name="Picture 4">
            <a:extLst>
              <a:ext uri="{FF2B5EF4-FFF2-40B4-BE49-F238E27FC236}">
                <a16:creationId xmlns:a16="http://schemas.microsoft.com/office/drawing/2014/main" id="{D8490B66-87CD-EE42-AD6D-4F3362271410}"/>
              </a:ext>
            </a:extLst>
          </p:cNvPr>
          <p:cNvPicPr>
            <a:picLocks noChangeAspect="1"/>
          </p:cNvPicPr>
          <p:nvPr userDrawn="1"/>
        </p:nvPicPr>
        <p:blipFill>
          <a:blip r:embed="rId2" cstate="print">
            <a:alphaModFix amt="40000"/>
            <a:extLst>
              <a:ext uri="{28A0092B-C50C-407E-A947-70E740481C1C}">
                <a14:useLocalDpi xmlns:a14="http://schemas.microsoft.com/office/drawing/2010/main" val="0"/>
              </a:ext>
            </a:extLst>
          </a:blip>
          <a:stretch>
            <a:fillRect/>
          </a:stretch>
        </p:blipFill>
        <p:spPr>
          <a:xfrm>
            <a:off x="7704203" y="433015"/>
            <a:ext cx="1668397" cy="2994373"/>
          </a:xfrm>
          <a:prstGeom prst="rect">
            <a:avLst/>
          </a:prstGeom>
        </p:spPr>
      </p:pic>
      <p:pic>
        <p:nvPicPr>
          <p:cNvPr id="7" name="Picture 6">
            <a:extLst>
              <a:ext uri="{FF2B5EF4-FFF2-40B4-BE49-F238E27FC236}">
                <a16:creationId xmlns:a16="http://schemas.microsoft.com/office/drawing/2014/main" id="{84834DC1-26A3-6A4A-8626-54B6225B301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67600" y="4440970"/>
            <a:ext cx="1308098" cy="346930"/>
          </a:xfrm>
          <a:prstGeom prst="rect">
            <a:avLst/>
          </a:prstGeom>
        </p:spPr>
      </p:pic>
    </p:spTree>
    <p:extLst>
      <p:ext uri="{BB962C8B-B14F-4D97-AF65-F5344CB8AC3E}">
        <p14:creationId xmlns:p14="http://schemas.microsoft.com/office/powerpoint/2010/main" val="15173809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chemeClr val="bg1"/>
        </a:solidFill>
        <a:effectLst/>
      </p:bgPr>
    </p:bg>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CC32B2AE-CF15-2345-A475-02606A27C26C}"/>
              </a:ext>
            </a:extLst>
          </p:cNvPr>
          <p:cNvSpPr>
            <a:spLocks noGrp="1"/>
          </p:cNvSpPr>
          <p:nvPr>
            <p:ph sz="quarter" idx="11"/>
          </p:nvPr>
        </p:nvSpPr>
        <p:spPr>
          <a:xfrm>
            <a:off x="508000" y="365186"/>
            <a:ext cx="8026400" cy="3974369"/>
          </a:xfrm>
          <a:prstGeom prst="rect">
            <a:avLst/>
          </a:prstGeom>
        </p:spPr>
        <p:txBody>
          <a:bodyPr/>
          <a:lstStyle>
            <a:lvl1pPr>
              <a:defRPr sz="2000" b="1">
                <a:solidFill>
                  <a:schemeClr val="tx1"/>
                </a:solidFill>
              </a:defRPr>
            </a:lvl1pPr>
          </a:lstStyle>
          <a:p>
            <a:pPr lvl="0" algn="ctr"/>
            <a:r>
              <a:rPr lang="en-US">
                <a:latin typeface="Roboto" panose="02000000000000000000" pitchFamily="2" charset="0"/>
              </a:rPr>
              <a:t>Edit Master text styles</a:t>
            </a:r>
          </a:p>
          <a:p>
            <a:pPr lvl="1" algn="ctr"/>
            <a:r>
              <a:rPr lang="en-US">
                <a:latin typeface="Roboto" panose="02000000000000000000" pitchFamily="2" charset="0"/>
              </a:rPr>
              <a:t>Second level</a:t>
            </a:r>
          </a:p>
          <a:p>
            <a:pPr lvl="2" algn="ctr"/>
            <a:r>
              <a:rPr lang="en-US">
                <a:latin typeface="Roboto" panose="02000000000000000000" pitchFamily="2" charset="0"/>
              </a:rPr>
              <a:t>Third level</a:t>
            </a:r>
          </a:p>
          <a:p>
            <a:pPr lvl="3" algn="ctr"/>
            <a:r>
              <a:rPr lang="en-US">
                <a:latin typeface="Roboto" panose="02000000000000000000" pitchFamily="2" charset="0"/>
              </a:rPr>
              <a:t>Fourth level</a:t>
            </a:r>
          </a:p>
          <a:p>
            <a:pPr lvl="4" algn="ctr"/>
            <a:r>
              <a:rPr lang="en-US">
                <a:latin typeface="Roboto" panose="02000000000000000000" pitchFamily="2" charset="0"/>
              </a:rPr>
              <a:t>Fifth level</a:t>
            </a:r>
            <a:endParaRPr lang="en-US" dirty="0"/>
          </a:p>
        </p:txBody>
      </p:sp>
      <p:pic>
        <p:nvPicPr>
          <p:cNvPr id="5" name="Picture 4">
            <a:extLst>
              <a:ext uri="{FF2B5EF4-FFF2-40B4-BE49-F238E27FC236}">
                <a16:creationId xmlns:a16="http://schemas.microsoft.com/office/drawing/2014/main" id="{80530356-13F1-7845-9296-496D1EB249A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7600" y="4400550"/>
            <a:ext cx="1328056" cy="387350"/>
          </a:xfrm>
          <a:prstGeom prst="rect">
            <a:avLst/>
          </a:prstGeom>
        </p:spPr>
      </p:pic>
      <p:pic>
        <p:nvPicPr>
          <p:cNvPr id="7" name="Picture 6">
            <a:extLst>
              <a:ext uri="{FF2B5EF4-FFF2-40B4-BE49-F238E27FC236}">
                <a16:creationId xmlns:a16="http://schemas.microsoft.com/office/drawing/2014/main" id="{4F7D9B27-12E2-3D4F-9AD0-6A88EB092577}"/>
              </a:ext>
            </a:extLst>
          </p:cNvPr>
          <p:cNvPicPr>
            <a:picLocks noChangeAspect="1"/>
          </p:cNvPicPr>
          <p:nvPr userDrawn="1"/>
        </p:nvPicPr>
        <p:blipFill>
          <a:blip r:embed="rId3" cstate="print">
            <a:alphaModFix amt="40000"/>
            <a:extLst>
              <a:ext uri="{28A0092B-C50C-407E-A947-70E740481C1C}">
                <a14:useLocalDpi xmlns:a14="http://schemas.microsoft.com/office/drawing/2010/main" val="0"/>
              </a:ext>
            </a:extLst>
          </a:blip>
          <a:stretch>
            <a:fillRect/>
          </a:stretch>
        </p:blipFill>
        <p:spPr>
          <a:xfrm>
            <a:off x="7704203" y="433015"/>
            <a:ext cx="1668397" cy="2994373"/>
          </a:xfrm>
          <a:prstGeom prst="rect">
            <a:avLst/>
          </a:prstGeom>
        </p:spPr>
      </p:pic>
    </p:spTree>
    <p:extLst>
      <p:ext uri="{BB962C8B-B14F-4D97-AF65-F5344CB8AC3E}">
        <p14:creationId xmlns:p14="http://schemas.microsoft.com/office/powerpoint/2010/main" val="5954778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2">
            <a:lumMod val="50000"/>
          </a:schemeClr>
        </a:solidFill>
        <a:effectLst/>
      </p:bgPr>
    </p:bg>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B3FB5292-0616-784A-A969-A0536EADA992}"/>
              </a:ext>
            </a:extLst>
          </p:cNvPr>
          <p:cNvSpPr>
            <a:spLocks noGrp="1"/>
          </p:cNvSpPr>
          <p:nvPr>
            <p:ph sz="quarter" idx="10" hasCustomPrompt="1"/>
          </p:nvPr>
        </p:nvSpPr>
        <p:spPr>
          <a:xfrm>
            <a:off x="491068" y="438150"/>
            <a:ext cx="8144933" cy="1371600"/>
          </a:xfrm>
          <a:prstGeom prst="rect">
            <a:avLst/>
          </a:prstGeom>
        </p:spPr>
        <p:txBody>
          <a:bodyPr/>
          <a:lstStyle>
            <a:lvl1pPr>
              <a:defRPr sz="4000" b="1">
                <a:solidFill>
                  <a:schemeClr val="bg1"/>
                </a:solidFill>
                <a:latin typeface="Roboto" panose="02000000000000000000" pitchFamily="2" charset="0"/>
                <a:ea typeface="Roboto" panose="02000000000000000000"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br>
              <a:rPr lang="en-US" dirty="0"/>
            </a:br>
            <a:r>
              <a:rPr lang="en-US" dirty="0"/>
              <a:t>THANK YOU</a:t>
            </a:r>
          </a:p>
        </p:txBody>
      </p:sp>
      <p:sp>
        <p:nvSpPr>
          <p:cNvPr id="16" name="Content Placeholder 14">
            <a:extLst>
              <a:ext uri="{FF2B5EF4-FFF2-40B4-BE49-F238E27FC236}">
                <a16:creationId xmlns:a16="http://schemas.microsoft.com/office/drawing/2014/main" id="{303ED42E-2007-7948-B7D2-DFD78AD4D07A}"/>
              </a:ext>
            </a:extLst>
          </p:cNvPr>
          <p:cNvSpPr>
            <a:spLocks noGrp="1"/>
          </p:cNvSpPr>
          <p:nvPr>
            <p:ph sz="quarter" idx="11" hasCustomPrompt="1"/>
          </p:nvPr>
        </p:nvSpPr>
        <p:spPr>
          <a:xfrm>
            <a:off x="491068" y="2190750"/>
            <a:ext cx="8144933" cy="387350"/>
          </a:xfrm>
          <a:prstGeom prst="rect">
            <a:avLst/>
          </a:prstGeom>
        </p:spPr>
        <p:txBody>
          <a:bodyPr/>
          <a:lstStyle>
            <a:lvl1pPr>
              <a:defRPr sz="2000" b="0">
                <a:solidFill>
                  <a:schemeClr val="bg1"/>
                </a:solidFill>
                <a:latin typeface="Roboto" panose="02000000000000000000" pitchFamily="2" charset="0"/>
                <a:ea typeface="Roboto" panose="02000000000000000000"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WWW.UNESCAP.ORG</a:t>
            </a:r>
          </a:p>
        </p:txBody>
      </p:sp>
      <p:sp>
        <p:nvSpPr>
          <p:cNvPr id="17" name="Content Placeholder 14">
            <a:extLst>
              <a:ext uri="{FF2B5EF4-FFF2-40B4-BE49-F238E27FC236}">
                <a16:creationId xmlns:a16="http://schemas.microsoft.com/office/drawing/2014/main" id="{77DCB32A-8F58-DA41-83E1-72EF851D9769}"/>
              </a:ext>
            </a:extLst>
          </p:cNvPr>
          <p:cNvSpPr>
            <a:spLocks noGrp="1"/>
          </p:cNvSpPr>
          <p:nvPr>
            <p:ph sz="quarter" idx="12" hasCustomPrompt="1"/>
          </p:nvPr>
        </p:nvSpPr>
        <p:spPr>
          <a:xfrm>
            <a:off x="914400" y="2595076"/>
            <a:ext cx="7721600" cy="1348274"/>
          </a:xfrm>
          <a:prstGeom prst="rect">
            <a:avLst/>
          </a:prstGeom>
        </p:spPr>
        <p:txBody>
          <a:bodyPr/>
          <a:lstStyle>
            <a:lvl1pPr marL="0" marR="0" indent="0" algn="l" defTabSz="685766" rtl="0" eaLnBrk="1" fontAlgn="auto" latinLnBrk="0" hangingPunct="1">
              <a:lnSpc>
                <a:spcPct val="100000"/>
              </a:lnSpc>
              <a:spcBef>
                <a:spcPct val="20000"/>
              </a:spcBef>
              <a:spcAft>
                <a:spcPts val="0"/>
              </a:spcAft>
              <a:buClrTx/>
              <a:buSzTx/>
              <a:buFont typeface="Arial" panose="020B0604020202020204" pitchFamily="34" charset="0"/>
              <a:buNone/>
              <a:tabLst/>
              <a:defRPr sz="1400" b="0">
                <a:solidFill>
                  <a:schemeClr val="bg1"/>
                </a:solidFill>
                <a:latin typeface="Roboto" panose="02000000000000000000" pitchFamily="2" charset="0"/>
                <a:ea typeface="Roboto" panose="02000000000000000000"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UNESCAP</a:t>
            </a:r>
          </a:p>
          <a:p>
            <a:pPr lvl="0"/>
            <a:r>
              <a:rPr lang="en-US" dirty="0"/>
              <a:t>UNESCAP</a:t>
            </a:r>
          </a:p>
          <a:p>
            <a:pPr lvl="0"/>
            <a:r>
              <a:rPr lang="en-US" dirty="0"/>
              <a:t>UNESCAP</a:t>
            </a:r>
          </a:p>
          <a:p>
            <a:pPr marL="0" marR="0" lvl="0" indent="0" algn="l" defTabSz="685766"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UNITEDNATIONSESCAP</a:t>
            </a:r>
          </a:p>
          <a:p>
            <a:pPr marL="0" marR="0" lvl="0" indent="0" algn="l" defTabSz="685766"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UNITEDNATIONSESCAP</a:t>
            </a:r>
          </a:p>
        </p:txBody>
      </p:sp>
      <p:pic>
        <p:nvPicPr>
          <p:cNvPr id="14" name="Picture 13">
            <a:extLst>
              <a:ext uri="{FF2B5EF4-FFF2-40B4-BE49-F238E27FC236}">
                <a16:creationId xmlns:a16="http://schemas.microsoft.com/office/drawing/2014/main" id="{86AB49BA-9A00-DA45-8E84-F7BC1EC1E76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57800" y="1730058"/>
            <a:ext cx="3860799" cy="3433720"/>
          </a:xfrm>
          <a:prstGeom prst="rect">
            <a:avLst/>
          </a:prstGeom>
        </p:spPr>
      </p:pic>
      <p:pic>
        <p:nvPicPr>
          <p:cNvPr id="18" name="Picture 17">
            <a:extLst>
              <a:ext uri="{FF2B5EF4-FFF2-40B4-BE49-F238E27FC236}">
                <a16:creationId xmlns:a16="http://schemas.microsoft.com/office/drawing/2014/main" id="{8B8CEE2A-E014-4D43-A9F3-970E7945622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6902" y="4440970"/>
            <a:ext cx="1308098" cy="346930"/>
          </a:xfrm>
          <a:prstGeom prst="rect">
            <a:avLst/>
          </a:prstGeom>
        </p:spPr>
      </p:pic>
      <p:pic>
        <p:nvPicPr>
          <p:cNvPr id="22" name="Picture 21">
            <a:extLst>
              <a:ext uri="{FF2B5EF4-FFF2-40B4-BE49-F238E27FC236}">
                <a16:creationId xmlns:a16="http://schemas.microsoft.com/office/drawing/2014/main" id="{8A277905-D41A-468C-B664-407C5876E0C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9600" y="2876286"/>
            <a:ext cx="252000" cy="252000"/>
          </a:xfrm>
          <a:prstGeom prst="rect">
            <a:avLst/>
          </a:prstGeom>
        </p:spPr>
      </p:pic>
      <p:pic>
        <p:nvPicPr>
          <p:cNvPr id="23" name="Picture 22">
            <a:extLst>
              <a:ext uri="{FF2B5EF4-FFF2-40B4-BE49-F238E27FC236}">
                <a16:creationId xmlns:a16="http://schemas.microsoft.com/office/drawing/2014/main" id="{E9D25CB8-4E63-4327-9639-1510E63CB47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9600" y="2624286"/>
            <a:ext cx="252000" cy="252000"/>
          </a:xfrm>
          <a:prstGeom prst="rect">
            <a:avLst/>
          </a:prstGeom>
        </p:spPr>
      </p:pic>
      <p:pic>
        <p:nvPicPr>
          <p:cNvPr id="24" name="Picture 23">
            <a:extLst>
              <a:ext uri="{FF2B5EF4-FFF2-40B4-BE49-F238E27FC236}">
                <a16:creationId xmlns:a16="http://schemas.microsoft.com/office/drawing/2014/main" id="{54C0CF2D-D7F9-4C22-9093-23BF683610A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09600" y="3125896"/>
            <a:ext cx="252000" cy="254390"/>
          </a:xfrm>
          <a:prstGeom prst="rect">
            <a:avLst/>
          </a:prstGeom>
        </p:spPr>
      </p:pic>
      <p:pic>
        <p:nvPicPr>
          <p:cNvPr id="25" name="Picture 24">
            <a:extLst>
              <a:ext uri="{FF2B5EF4-FFF2-40B4-BE49-F238E27FC236}">
                <a16:creationId xmlns:a16="http://schemas.microsoft.com/office/drawing/2014/main" id="{8091EF3E-EA30-469D-AB03-816589F036E5}"/>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09600" y="3380286"/>
            <a:ext cx="252000" cy="252000"/>
          </a:xfrm>
          <a:prstGeom prst="rect">
            <a:avLst/>
          </a:prstGeom>
        </p:spPr>
      </p:pic>
      <p:pic>
        <p:nvPicPr>
          <p:cNvPr id="26" name="Picture 25">
            <a:extLst>
              <a:ext uri="{FF2B5EF4-FFF2-40B4-BE49-F238E27FC236}">
                <a16:creationId xmlns:a16="http://schemas.microsoft.com/office/drawing/2014/main" id="{9CA7F30C-CBDB-4F2E-B05F-86ADDA1EF999}"/>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09600" y="3632286"/>
            <a:ext cx="252000" cy="252000"/>
          </a:xfrm>
          <a:prstGeom prst="rect">
            <a:avLst/>
          </a:prstGeom>
        </p:spPr>
      </p:pic>
    </p:spTree>
    <p:extLst>
      <p:ext uri="{BB962C8B-B14F-4D97-AF65-F5344CB8AC3E}">
        <p14:creationId xmlns:p14="http://schemas.microsoft.com/office/powerpoint/2010/main" val="18224413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1"/>
        </a:solidFill>
        <a:effectLst/>
      </p:bgPr>
    </p:bg>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B3FB5292-0616-784A-A969-A0536EADA992}"/>
              </a:ext>
            </a:extLst>
          </p:cNvPr>
          <p:cNvSpPr>
            <a:spLocks noGrp="1"/>
          </p:cNvSpPr>
          <p:nvPr>
            <p:ph sz="quarter" idx="10" hasCustomPrompt="1"/>
          </p:nvPr>
        </p:nvSpPr>
        <p:spPr>
          <a:xfrm>
            <a:off x="491068" y="438150"/>
            <a:ext cx="8144933" cy="1371600"/>
          </a:xfrm>
          <a:prstGeom prst="rect">
            <a:avLst/>
          </a:prstGeom>
        </p:spPr>
        <p:txBody>
          <a:bodyPr/>
          <a:lstStyle>
            <a:lvl1pPr>
              <a:defRPr sz="4000" b="1">
                <a:solidFill>
                  <a:schemeClr val="tx1"/>
                </a:solidFill>
                <a:latin typeface="Roboto" panose="02000000000000000000" pitchFamily="2" charset="0"/>
                <a:ea typeface="Roboto" panose="02000000000000000000"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br>
              <a:rPr lang="en-US" dirty="0"/>
            </a:br>
            <a:r>
              <a:rPr lang="en-US" dirty="0"/>
              <a:t>THANK YOU</a:t>
            </a:r>
          </a:p>
        </p:txBody>
      </p:sp>
      <p:sp>
        <p:nvSpPr>
          <p:cNvPr id="16" name="Content Placeholder 14">
            <a:extLst>
              <a:ext uri="{FF2B5EF4-FFF2-40B4-BE49-F238E27FC236}">
                <a16:creationId xmlns:a16="http://schemas.microsoft.com/office/drawing/2014/main" id="{303ED42E-2007-7948-B7D2-DFD78AD4D07A}"/>
              </a:ext>
            </a:extLst>
          </p:cNvPr>
          <p:cNvSpPr>
            <a:spLocks noGrp="1"/>
          </p:cNvSpPr>
          <p:nvPr>
            <p:ph sz="quarter" idx="11" hasCustomPrompt="1"/>
          </p:nvPr>
        </p:nvSpPr>
        <p:spPr>
          <a:xfrm>
            <a:off x="491068" y="2190750"/>
            <a:ext cx="8144933" cy="387350"/>
          </a:xfrm>
          <a:prstGeom prst="rect">
            <a:avLst/>
          </a:prstGeom>
        </p:spPr>
        <p:txBody>
          <a:bodyPr/>
          <a:lstStyle>
            <a:lvl1pPr>
              <a:defRPr sz="2000" b="0">
                <a:solidFill>
                  <a:schemeClr val="tx1"/>
                </a:solidFill>
                <a:latin typeface="Roboto" panose="02000000000000000000" pitchFamily="2" charset="0"/>
                <a:ea typeface="Roboto" panose="02000000000000000000"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WWW.UNESCAP.ORG</a:t>
            </a:r>
          </a:p>
        </p:txBody>
      </p:sp>
      <p:sp>
        <p:nvSpPr>
          <p:cNvPr id="17" name="Content Placeholder 14">
            <a:extLst>
              <a:ext uri="{FF2B5EF4-FFF2-40B4-BE49-F238E27FC236}">
                <a16:creationId xmlns:a16="http://schemas.microsoft.com/office/drawing/2014/main" id="{77DCB32A-8F58-DA41-83E1-72EF851D9769}"/>
              </a:ext>
            </a:extLst>
          </p:cNvPr>
          <p:cNvSpPr>
            <a:spLocks noGrp="1"/>
          </p:cNvSpPr>
          <p:nvPr>
            <p:ph sz="quarter" idx="12" hasCustomPrompt="1"/>
          </p:nvPr>
        </p:nvSpPr>
        <p:spPr>
          <a:xfrm>
            <a:off x="837159" y="2595076"/>
            <a:ext cx="7798841" cy="1348274"/>
          </a:xfrm>
          <a:prstGeom prst="rect">
            <a:avLst/>
          </a:prstGeom>
        </p:spPr>
        <p:txBody>
          <a:bodyPr/>
          <a:lstStyle>
            <a:lvl1pPr marL="0" marR="0" indent="0" algn="l" defTabSz="685766" rtl="0" eaLnBrk="1" fontAlgn="auto" latinLnBrk="0" hangingPunct="1">
              <a:lnSpc>
                <a:spcPct val="100000"/>
              </a:lnSpc>
              <a:spcBef>
                <a:spcPct val="20000"/>
              </a:spcBef>
              <a:spcAft>
                <a:spcPts val="0"/>
              </a:spcAft>
              <a:buClrTx/>
              <a:buSzTx/>
              <a:buFont typeface="Arial" panose="020B0604020202020204" pitchFamily="34" charset="0"/>
              <a:buNone/>
              <a:tabLst/>
              <a:defRPr sz="1400" b="0">
                <a:solidFill>
                  <a:schemeClr val="tx1"/>
                </a:solidFill>
                <a:latin typeface="Roboto" panose="02000000000000000000" pitchFamily="2" charset="0"/>
                <a:ea typeface="Roboto" panose="02000000000000000000"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UNESCAP</a:t>
            </a:r>
          </a:p>
          <a:p>
            <a:pPr lvl="0"/>
            <a:r>
              <a:rPr lang="en-US" dirty="0"/>
              <a:t>UNESCAP</a:t>
            </a:r>
          </a:p>
          <a:p>
            <a:pPr lvl="0"/>
            <a:r>
              <a:rPr lang="en-US" dirty="0"/>
              <a:t>UNESCAP</a:t>
            </a:r>
          </a:p>
          <a:p>
            <a:pPr marL="0" marR="0" lvl="0" indent="0" algn="l" defTabSz="685766"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UNITEDNATIONSESCAP</a:t>
            </a:r>
          </a:p>
          <a:p>
            <a:pPr marL="0" marR="0" lvl="0" indent="0" algn="l" defTabSz="685766"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UNITEDNATIONSESCAP</a:t>
            </a:r>
          </a:p>
        </p:txBody>
      </p:sp>
      <p:pic>
        <p:nvPicPr>
          <p:cNvPr id="11" name="Picture 10">
            <a:extLst>
              <a:ext uri="{FF2B5EF4-FFF2-40B4-BE49-F238E27FC236}">
                <a16:creationId xmlns:a16="http://schemas.microsoft.com/office/drawing/2014/main" id="{731D8218-D28B-C043-9A8D-7F40A6FAFC1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83201" y="1730058"/>
            <a:ext cx="3860799" cy="3433720"/>
          </a:xfrm>
          <a:prstGeom prst="rect">
            <a:avLst/>
          </a:prstGeom>
        </p:spPr>
      </p:pic>
      <p:pic>
        <p:nvPicPr>
          <p:cNvPr id="18" name="Picture 17">
            <a:extLst>
              <a:ext uri="{FF2B5EF4-FFF2-40B4-BE49-F238E27FC236}">
                <a16:creationId xmlns:a16="http://schemas.microsoft.com/office/drawing/2014/main" id="{BEA714E2-FBC0-3543-8DE7-3C8C6B14D5A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0035" y="4400550"/>
            <a:ext cx="1328056" cy="387350"/>
          </a:xfrm>
          <a:prstGeom prst="rect">
            <a:avLst/>
          </a:prstGeom>
        </p:spPr>
      </p:pic>
      <p:pic>
        <p:nvPicPr>
          <p:cNvPr id="19" name="Picture 18">
            <a:extLst>
              <a:ext uri="{FF2B5EF4-FFF2-40B4-BE49-F238E27FC236}">
                <a16:creationId xmlns:a16="http://schemas.microsoft.com/office/drawing/2014/main" id="{64CB66E8-3378-4340-B357-31F7352D2C9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31073" y="2908636"/>
            <a:ext cx="197563" cy="197563"/>
          </a:xfrm>
          <a:prstGeom prst="rect">
            <a:avLst/>
          </a:prstGeom>
        </p:spPr>
      </p:pic>
      <p:pic>
        <p:nvPicPr>
          <p:cNvPr id="20" name="Picture 19">
            <a:extLst>
              <a:ext uri="{FF2B5EF4-FFF2-40B4-BE49-F238E27FC236}">
                <a16:creationId xmlns:a16="http://schemas.microsoft.com/office/drawing/2014/main" id="{E3D0EF96-70D1-4A2D-A0C7-4BF55265015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31073" y="2647950"/>
            <a:ext cx="197563" cy="197563"/>
          </a:xfrm>
          <a:prstGeom prst="rect">
            <a:avLst/>
          </a:prstGeom>
        </p:spPr>
      </p:pic>
      <p:pic>
        <p:nvPicPr>
          <p:cNvPr id="21" name="Picture 20">
            <a:extLst>
              <a:ext uri="{FF2B5EF4-FFF2-40B4-BE49-F238E27FC236}">
                <a16:creationId xmlns:a16="http://schemas.microsoft.com/office/drawing/2014/main" id="{6ED66CAE-F0CA-4818-89D1-71569D2BC602}"/>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31071" y="3173350"/>
            <a:ext cx="197563" cy="197563"/>
          </a:xfrm>
          <a:prstGeom prst="rect">
            <a:avLst/>
          </a:prstGeom>
        </p:spPr>
      </p:pic>
      <p:pic>
        <p:nvPicPr>
          <p:cNvPr id="22" name="Picture 21">
            <a:extLst>
              <a:ext uri="{FF2B5EF4-FFF2-40B4-BE49-F238E27FC236}">
                <a16:creationId xmlns:a16="http://schemas.microsoft.com/office/drawing/2014/main" id="{AA8A8CEB-3ADF-4707-B8CE-35E9C7B538F2}"/>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31071" y="3430516"/>
            <a:ext cx="198468" cy="198468"/>
          </a:xfrm>
          <a:prstGeom prst="rect">
            <a:avLst/>
          </a:prstGeom>
        </p:spPr>
      </p:pic>
      <p:pic>
        <p:nvPicPr>
          <p:cNvPr id="23" name="Picture 22">
            <a:extLst>
              <a:ext uri="{FF2B5EF4-FFF2-40B4-BE49-F238E27FC236}">
                <a16:creationId xmlns:a16="http://schemas.microsoft.com/office/drawing/2014/main" id="{13972D54-CCDD-4F92-9B4C-B7B68463FD90}"/>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33124" y="3673730"/>
            <a:ext cx="204035" cy="204035"/>
          </a:xfrm>
          <a:prstGeom prst="rect">
            <a:avLst/>
          </a:prstGeom>
        </p:spPr>
      </p:pic>
    </p:spTree>
    <p:extLst>
      <p:ext uri="{BB962C8B-B14F-4D97-AF65-F5344CB8AC3E}">
        <p14:creationId xmlns:p14="http://schemas.microsoft.com/office/powerpoint/2010/main" val="2276055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chemeClr val="bg1"/>
        </a:solidFill>
        <a:effectLst/>
      </p:bgPr>
    </p:bg>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B3FB5292-0616-784A-A969-A0536EADA992}"/>
              </a:ext>
            </a:extLst>
          </p:cNvPr>
          <p:cNvSpPr>
            <a:spLocks noGrp="1"/>
          </p:cNvSpPr>
          <p:nvPr>
            <p:ph sz="quarter" idx="10" hasCustomPrompt="1"/>
          </p:nvPr>
        </p:nvSpPr>
        <p:spPr>
          <a:xfrm>
            <a:off x="491068" y="438150"/>
            <a:ext cx="8144933" cy="1371600"/>
          </a:xfrm>
          <a:prstGeom prst="rect">
            <a:avLst/>
          </a:prstGeom>
        </p:spPr>
        <p:txBody>
          <a:bodyPr/>
          <a:lstStyle>
            <a:lvl1pPr>
              <a:defRPr sz="4000" b="1">
                <a:solidFill>
                  <a:schemeClr val="tx1"/>
                </a:solidFill>
                <a:latin typeface="Roboto" panose="02000000000000000000" pitchFamily="2" charset="0"/>
                <a:ea typeface="Roboto" panose="02000000000000000000"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br>
              <a:rPr lang="en-US" dirty="0"/>
            </a:br>
            <a:r>
              <a:rPr lang="en-US" dirty="0"/>
              <a:t>Presentation Title</a:t>
            </a:r>
          </a:p>
        </p:txBody>
      </p:sp>
      <p:sp>
        <p:nvSpPr>
          <p:cNvPr id="16" name="Content Placeholder 14">
            <a:extLst>
              <a:ext uri="{FF2B5EF4-FFF2-40B4-BE49-F238E27FC236}">
                <a16:creationId xmlns:a16="http://schemas.microsoft.com/office/drawing/2014/main" id="{303ED42E-2007-7948-B7D2-DFD78AD4D07A}"/>
              </a:ext>
            </a:extLst>
          </p:cNvPr>
          <p:cNvSpPr>
            <a:spLocks noGrp="1"/>
          </p:cNvSpPr>
          <p:nvPr>
            <p:ph sz="quarter" idx="11" hasCustomPrompt="1"/>
          </p:nvPr>
        </p:nvSpPr>
        <p:spPr>
          <a:xfrm>
            <a:off x="491068" y="1809750"/>
            <a:ext cx="8144933" cy="387350"/>
          </a:xfrm>
          <a:prstGeom prst="rect">
            <a:avLst/>
          </a:prstGeom>
        </p:spPr>
        <p:txBody>
          <a:bodyPr/>
          <a:lstStyle>
            <a:lvl1pPr>
              <a:defRPr sz="2000" b="0">
                <a:solidFill>
                  <a:schemeClr val="tx1"/>
                </a:solidFill>
                <a:latin typeface="Roboto" panose="02000000000000000000" pitchFamily="2" charset="0"/>
                <a:ea typeface="Roboto" panose="02000000000000000000"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(optional)</a:t>
            </a:r>
          </a:p>
        </p:txBody>
      </p:sp>
      <p:sp>
        <p:nvSpPr>
          <p:cNvPr id="17" name="Content Placeholder 14">
            <a:extLst>
              <a:ext uri="{FF2B5EF4-FFF2-40B4-BE49-F238E27FC236}">
                <a16:creationId xmlns:a16="http://schemas.microsoft.com/office/drawing/2014/main" id="{77DCB32A-8F58-DA41-83E1-72EF851D9769}"/>
              </a:ext>
            </a:extLst>
          </p:cNvPr>
          <p:cNvSpPr>
            <a:spLocks noGrp="1"/>
          </p:cNvSpPr>
          <p:nvPr>
            <p:ph sz="quarter" idx="12" hasCustomPrompt="1"/>
          </p:nvPr>
        </p:nvSpPr>
        <p:spPr>
          <a:xfrm>
            <a:off x="491068" y="2214076"/>
            <a:ext cx="8144933" cy="387350"/>
          </a:xfrm>
          <a:prstGeom prst="rect">
            <a:avLst/>
          </a:prstGeom>
        </p:spPr>
        <p:txBody>
          <a:bodyPr/>
          <a:lstStyle>
            <a:lvl1pPr>
              <a:defRPr sz="1400" b="0">
                <a:solidFill>
                  <a:schemeClr val="tx1"/>
                </a:solidFill>
                <a:latin typeface="Roboto" panose="02000000000000000000" pitchFamily="2" charset="0"/>
                <a:ea typeface="Roboto" panose="02000000000000000000"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department/office (optional)</a:t>
            </a:r>
          </a:p>
        </p:txBody>
      </p:sp>
      <p:pic>
        <p:nvPicPr>
          <p:cNvPr id="8" name="Picture 7">
            <a:extLst>
              <a:ext uri="{FF2B5EF4-FFF2-40B4-BE49-F238E27FC236}">
                <a16:creationId xmlns:a16="http://schemas.microsoft.com/office/drawing/2014/main" id="{E7D0FB67-54F2-B245-A22E-EF7C254C9D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83201" y="1730058"/>
            <a:ext cx="3860799" cy="3433720"/>
          </a:xfrm>
          <a:prstGeom prst="rect">
            <a:avLst/>
          </a:prstGeom>
        </p:spPr>
      </p:pic>
      <p:pic>
        <p:nvPicPr>
          <p:cNvPr id="7" name="Picture 6">
            <a:extLst>
              <a:ext uri="{FF2B5EF4-FFF2-40B4-BE49-F238E27FC236}">
                <a16:creationId xmlns:a16="http://schemas.microsoft.com/office/drawing/2014/main" id="{BD939E92-51A0-A44B-95D5-DEFA190DA93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0035" y="4400550"/>
            <a:ext cx="1328056" cy="387350"/>
          </a:xfrm>
          <a:prstGeom prst="rect">
            <a:avLst/>
          </a:prstGeom>
        </p:spPr>
      </p:pic>
    </p:spTree>
    <p:extLst>
      <p:ext uri="{BB962C8B-B14F-4D97-AF65-F5344CB8AC3E}">
        <p14:creationId xmlns:p14="http://schemas.microsoft.com/office/powerpoint/2010/main" val="3136979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tx2">
            <a:lumMod val="50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D883D50-603C-4CCF-8478-8C0A9D7EAE81}"/>
              </a:ext>
            </a:extLst>
          </p:cNvPr>
          <p:cNvPicPr>
            <a:picLocks noChangeAspect="1"/>
          </p:cNvPicPr>
          <p:nvPr userDrawn="1"/>
        </p:nvPicPr>
        <p:blipFill>
          <a:blip r:embed="rId2" cstate="print">
            <a:alphaModFix amt="40000"/>
            <a:extLst>
              <a:ext uri="{28A0092B-C50C-407E-A947-70E740481C1C}">
                <a14:useLocalDpi xmlns:a14="http://schemas.microsoft.com/office/drawing/2010/main" val="0"/>
              </a:ext>
            </a:extLst>
          </a:blip>
          <a:stretch>
            <a:fillRect/>
          </a:stretch>
        </p:blipFill>
        <p:spPr>
          <a:xfrm>
            <a:off x="7704203" y="433015"/>
            <a:ext cx="1668397" cy="2994373"/>
          </a:xfrm>
          <a:prstGeom prst="rect">
            <a:avLst/>
          </a:prstGeom>
        </p:spPr>
      </p:pic>
      <p:sp>
        <p:nvSpPr>
          <p:cNvPr id="7" name="Text Placeholder 6">
            <a:extLst>
              <a:ext uri="{FF2B5EF4-FFF2-40B4-BE49-F238E27FC236}">
                <a16:creationId xmlns:a16="http://schemas.microsoft.com/office/drawing/2014/main" id="{53466391-7D7B-7B4B-9CD5-2C62BE785473}"/>
              </a:ext>
            </a:extLst>
          </p:cNvPr>
          <p:cNvSpPr>
            <a:spLocks noGrp="1"/>
          </p:cNvSpPr>
          <p:nvPr>
            <p:ph type="body" idx="10" hasCustomPrompt="1"/>
          </p:nvPr>
        </p:nvSpPr>
        <p:spPr>
          <a:xfrm>
            <a:off x="508000" y="446088"/>
            <a:ext cx="7315200" cy="677862"/>
          </a:xfrm>
          <a:prstGeom prst="rect">
            <a:avLst/>
          </a:prstGeom>
        </p:spPr>
        <p:txBody>
          <a:bodyPr/>
          <a:lstStyle>
            <a:lvl1pPr>
              <a:defRPr sz="4000" b="1">
                <a:solidFill>
                  <a:schemeClr val="bg1"/>
                </a:solidFill>
              </a:defRPr>
            </a:lvl1pPr>
          </a:lstStyle>
          <a:p>
            <a:pPr lvl="0"/>
            <a:r>
              <a:rPr lang="en-US" dirty="0"/>
              <a:t>Slide Title</a:t>
            </a:r>
          </a:p>
        </p:txBody>
      </p:sp>
      <p:sp>
        <p:nvSpPr>
          <p:cNvPr id="10" name="Content Placeholder 9">
            <a:extLst>
              <a:ext uri="{FF2B5EF4-FFF2-40B4-BE49-F238E27FC236}">
                <a16:creationId xmlns:a16="http://schemas.microsoft.com/office/drawing/2014/main" id="{CC32B2AE-CF15-2345-A475-02606A27C26C}"/>
              </a:ext>
            </a:extLst>
          </p:cNvPr>
          <p:cNvSpPr>
            <a:spLocks noGrp="1"/>
          </p:cNvSpPr>
          <p:nvPr>
            <p:ph sz="quarter" idx="11" hasCustomPrompt="1"/>
          </p:nvPr>
        </p:nvSpPr>
        <p:spPr>
          <a:xfrm>
            <a:off x="508000" y="1123952"/>
            <a:ext cx="7315200" cy="3215603"/>
          </a:xfrm>
          <a:prstGeom prst="rect">
            <a:avLst/>
          </a:prstGeom>
        </p:spPr>
        <p:txBody>
          <a:bodyPr/>
          <a:lstStyle>
            <a:lvl1pPr>
              <a:defRPr sz="2000">
                <a:solidFill>
                  <a:schemeClr val="bg1"/>
                </a:solidFill>
              </a:defRPr>
            </a:lvl1pPr>
          </a:lstStyle>
          <a:p>
            <a:pPr lvl="0"/>
            <a:r>
              <a:rPr lang="en-US" dirty="0"/>
              <a:t>Enter Content/Text</a:t>
            </a:r>
          </a:p>
        </p:txBody>
      </p:sp>
      <p:pic>
        <p:nvPicPr>
          <p:cNvPr id="8" name="Picture 7">
            <a:extLst>
              <a:ext uri="{FF2B5EF4-FFF2-40B4-BE49-F238E27FC236}">
                <a16:creationId xmlns:a16="http://schemas.microsoft.com/office/drawing/2014/main" id="{D7115882-3DF0-DC4E-A3F9-684386FEB31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67600" y="4440970"/>
            <a:ext cx="1308098" cy="346930"/>
          </a:xfrm>
          <a:prstGeom prst="rect">
            <a:avLst/>
          </a:prstGeom>
        </p:spPr>
      </p:pic>
    </p:spTree>
    <p:extLst>
      <p:ext uri="{BB962C8B-B14F-4D97-AF65-F5344CB8AC3E}">
        <p14:creationId xmlns:p14="http://schemas.microsoft.com/office/powerpoint/2010/main" val="821190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3466391-7D7B-7B4B-9CD5-2C62BE785473}"/>
              </a:ext>
            </a:extLst>
          </p:cNvPr>
          <p:cNvSpPr>
            <a:spLocks noGrp="1"/>
          </p:cNvSpPr>
          <p:nvPr>
            <p:ph type="body" idx="10" hasCustomPrompt="1"/>
          </p:nvPr>
        </p:nvSpPr>
        <p:spPr>
          <a:xfrm>
            <a:off x="508000" y="446088"/>
            <a:ext cx="7315200" cy="677862"/>
          </a:xfrm>
          <a:prstGeom prst="rect">
            <a:avLst/>
          </a:prstGeom>
          <a:noFill/>
        </p:spPr>
        <p:txBody>
          <a:bodyPr/>
          <a:lstStyle>
            <a:lvl1pPr>
              <a:defRPr sz="4000" b="1">
                <a:solidFill>
                  <a:schemeClr val="tx1"/>
                </a:solidFill>
              </a:defRPr>
            </a:lvl1pPr>
          </a:lstStyle>
          <a:p>
            <a:pPr lvl="0"/>
            <a:r>
              <a:rPr lang="en-US" dirty="0"/>
              <a:t>Slide Title</a:t>
            </a:r>
          </a:p>
        </p:txBody>
      </p:sp>
      <p:sp>
        <p:nvSpPr>
          <p:cNvPr id="10" name="Content Placeholder 9">
            <a:extLst>
              <a:ext uri="{FF2B5EF4-FFF2-40B4-BE49-F238E27FC236}">
                <a16:creationId xmlns:a16="http://schemas.microsoft.com/office/drawing/2014/main" id="{CC32B2AE-CF15-2345-A475-02606A27C26C}"/>
              </a:ext>
            </a:extLst>
          </p:cNvPr>
          <p:cNvSpPr>
            <a:spLocks noGrp="1"/>
          </p:cNvSpPr>
          <p:nvPr>
            <p:ph sz="quarter" idx="11" hasCustomPrompt="1"/>
          </p:nvPr>
        </p:nvSpPr>
        <p:spPr>
          <a:xfrm>
            <a:off x="508000" y="1123952"/>
            <a:ext cx="7315200" cy="3215603"/>
          </a:xfrm>
          <a:prstGeom prst="rect">
            <a:avLst/>
          </a:prstGeom>
          <a:noFill/>
        </p:spPr>
        <p:txBody>
          <a:bodyPr/>
          <a:lstStyle>
            <a:lvl1pPr>
              <a:defRPr sz="2000">
                <a:solidFill>
                  <a:schemeClr val="tx1"/>
                </a:solidFill>
              </a:defRPr>
            </a:lvl1pPr>
          </a:lstStyle>
          <a:p>
            <a:pPr lvl="0"/>
            <a:r>
              <a:rPr lang="en-US" dirty="0"/>
              <a:t>Enter Content/Text</a:t>
            </a:r>
          </a:p>
        </p:txBody>
      </p:sp>
      <p:pic>
        <p:nvPicPr>
          <p:cNvPr id="8" name="Picture 7">
            <a:extLst>
              <a:ext uri="{FF2B5EF4-FFF2-40B4-BE49-F238E27FC236}">
                <a16:creationId xmlns:a16="http://schemas.microsoft.com/office/drawing/2014/main" id="{491B0860-AAF7-8D41-AAF1-BCF75B8E068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04203" y="4710485"/>
            <a:ext cx="1328056" cy="387350"/>
          </a:xfrm>
          <a:prstGeom prst="rect">
            <a:avLst/>
          </a:prstGeom>
        </p:spPr>
      </p:pic>
    </p:spTree>
    <p:extLst>
      <p:ext uri="{BB962C8B-B14F-4D97-AF65-F5344CB8AC3E}">
        <p14:creationId xmlns:p14="http://schemas.microsoft.com/office/powerpoint/2010/main" val="1104875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tx2">
            <a:lumMod val="50000"/>
          </a:schemeClr>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3466391-7D7B-7B4B-9CD5-2C62BE785473}"/>
              </a:ext>
            </a:extLst>
          </p:cNvPr>
          <p:cNvSpPr>
            <a:spLocks noGrp="1"/>
          </p:cNvSpPr>
          <p:nvPr>
            <p:ph type="body" idx="10" hasCustomPrompt="1"/>
          </p:nvPr>
        </p:nvSpPr>
        <p:spPr>
          <a:xfrm>
            <a:off x="508000" y="446088"/>
            <a:ext cx="7315200" cy="677862"/>
          </a:xfrm>
          <a:prstGeom prst="rect">
            <a:avLst/>
          </a:prstGeom>
        </p:spPr>
        <p:txBody>
          <a:bodyPr/>
          <a:lstStyle>
            <a:lvl1pPr>
              <a:defRPr sz="4000" b="1">
                <a:solidFill>
                  <a:schemeClr val="bg1"/>
                </a:solidFill>
              </a:defRPr>
            </a:lvl1pPr>
          </a:lstStyle>
          <a:p>
            <a:pPr lvl="0"/>
            <a:r>
              <a:rPr lang="en-US" dirty="0"/>
              <a:t>Slide Title</a:t>
            </a:r>
          </a:p>
        </p:txBody>
      </p:sp>
      <p:sp>
        <p:nvSpPr>
          <p:cNvPr id="10" name="Content Placeholder 9">
            <a:extLst>
              <a:ext uri="{FF2B5EF4-FFF2-40B4-BE49-F238E27FC236}">
                <a16:creationId xmlns:a16="http://schemas.microsoft.com/office/drawing/2014/main" id="{CC32B2AE-CF15-2345-A475-02606A27C26C}"/>
              </a:ext>
            </a:extLst>
          </p:cNvPr>
          <p:cNvSpPr>
            <a:spLocks noGrp="1"/>
          </p:cNvSpPr>
          <p:nvPr>
            <p:ph sz="quarter" idx="11" hasCustomPrompt="1"/>
          </p:nvPr>
        </p:nvSpPr>
        <p:spPr>
          <a:xfrm>
            <a:off x="508000" y="1123952"/>
            <a:ext cx="3454400" cy="3215603"/>
          </a:xfrm>
          <a:prstGeom prst="rect">
            <a:avLst/>
          </a:prstGeom>
        </p:spPr>
        <p:txBody>
          <a:bodyPr/>
          <a:lstStyle>
            <a:lvl1pPr marL="342892" indent="-342892">
              <a:buFont typeface="Arial" panose="020B0604020202020204" pitchFamily="34" charset="0"/>
              <a:buChar char="•"/>
              <a:defRPr sz="1800">
                <a:solidFill>
                  <a:schemeClr val="bg1"/>
                </a:solidFill>
              </a:defRPr>
            </a:lvl1pPr>
          </a:lstStyle>
          <a:p>
            <a:pPr lvl="0"/>
            <a:r>
              <a:rPr lang="en-US" dirty="0"/>
              <a:t>Content/Text</a:t>
            </a:r>
          </a:p>
        </p:txBody>
      </p:sp>
      <p:sp>
        <p:nvSpPr>
          <p:cNvPr id="8" name="Content Placeholder 9">
            <a:extLst>
              <a:ext uri="{FF2B5EF4-FFF2-40B4-BE49-F238E27FC236}">
                <a16:creationId xmlns:a16="http://schemas.microsoft.com/office/drawing/2014/main" id="{539DFBD9-BDA0-DC45-B36E-0DAC5D091E1D}"/>
              </a:ext>
            </a:extLst>
          </p:cNvPr>
          <p:cNvSpPr>
            <a:spLocks noGrp="1"/>
          </p:cNvSpPr>
          <p:nvPr>
            <p:ph sz="quarter" idx="12" hasCustomPrompt="1"/>
          </p:nvPr>
        </p:nvSpPr>
        <p:spPr>
          <a:xfrm>
            <a:off x="4165600" y="1123952"/>
            <a:ext cx="3454397" cy="3215603"/>
          </a:xfrm>
          <a:prstGeom prst="rect">
            <a:avLst/>
          </a:prstGeom>
        </p:spPr>
        <p:txBody>
          <a:bodyPr/>
          <a:lstStyle>
            <a:lvl1pPr marL="342892" indent="-342892">
              <a:buFont typeface="Arial" panose="020B0604020202020204" pitchFamily="34" charset="0"/>
              <a:buChar char="•"/>
              <a:defRPr sz="1800">
                <a:solidFill>
                  <a:schemeClr val="bg1"/>
                </a:solidFill>
              </a:defRPr>
            </a:lvl1pPr>
          </a:lstStyle>
          <a:p>
            <a:pPr lvl="0"/>
            <a:r>
              <a:rPr lang="en-US" dirty="0"/>
              <a:t>Content/Text</a:t>
            </a:r>
          </a:p>
        </p:txBody>
      </p:sp>
      <p:cxnSp>
        <p:nvCxnSpPr>
          <p:cNvPr id="3" name="Straight Connector 2">
            <a:extLst>
              <a:ext uri="{FF2B5EF4-FFF2-40B4-BE49-F238E27FC236}">
                <a16:creationId xmlns:a16="http://schemas.microsoft.com/office/drawing/2014/main" id="{A7BE1095-5352-B14B-9D7D-9579D3B6D2C1}"/>
              </a:ext>
            </a:extLst>
          </p:cNvPr>
          <p:cNvCxnSpPr/>
          <p:nvPr userDrawn="1"/>
        </p:nvCxnSpPr>
        <p:spPr>
          <a:xfrm>
            <a:off x="3962400" y="1184947"/>
            <a:ext cx="0" cy="3215603"/>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1A43B527-715D-254B-A46D-89405B6C97C8}"/>
              </a:ext>
            </a:extLst>
          </p:cNvPr>
          <p:cNvPicPr>
            <a:picLocks noChangeAspect="1"/>
          </p:cNvPicPr>
          <p:nvPr userDrawn="1"/>
        </p:nvPicPr>
        <p:blipFill>
          <a:blip r:embed="rId2" cstate="print">
            <a:alphaModFix amt="40000"/>
            <a:extLst>
              <a:ext uri="{28A0092B-C50C-407E-A947-70E740481C1C}">
                <a14:useLocalDpi xmlns:a14="http://schemas.microsoft.com/office/drawing/2010/main" val="0"/>
              </a:ext>
            </a:extLst>
          </a:blip>
          <a:stretch>
            <a:fillRect/>
          </a:stretch>
        </p:blipFill>
        <p:spPr>
          <a:xfrm>
            <a:off x="7704203" y="433015"/>
            <a:ext cx="1668397" cy="2994373"/>
          </a:xfrm>
          <a:prstGeom prst="rect">
            <a:avLst/>
          </a:prstGeom>
        </p:spPr>
      </p:pic>
      <p:pic>
        <p:nvPicPr>
          <p:cNvPr id="14" name="Picture 13">
            <a:extLst>
              <a:ext uri="{FF2B5EF4-FFF2-40B4-BE49-F238E27FC236}">
                <a16:creationId xmlns:a16="http://schemas.microsoft.com/office/drawing/2014/main" id="{D4CED8C7-B02A-4B4E-B3F1-674F2B33FA5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67600" y="4440970"/>
            <a:ext cx="1308098" cy="346930"/>
          </a:xfrm>
          <a:prstGeom prst="rect">
            <a:avLst/>
          </a:prstGeom>
        </p:spPr>
      </p:pic>
    </p:spTree>
    <p:extLst>
      <p:ext uri="{BB962C8B-B14F-4D97-AF65-F5344CB8AC3E}">
        <p14:creationId xmlns:p14="http://schemas.microsoft.com/office/powerpoint/2010/main" val="2057572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chemeClr val="bg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3466391-7D7B-7B4B-9CD5-2C62BE785473}"/>
              </a:ext>
            </a:extLst>
          </p:cNvPr>
          <p:cNvSpPr>
            <a:spLocks noGrp="1"/>
          </p:cNvSpPr>
          <p:nvPr>
            <p:ph type="body" idx="10" hasCustomPrompt="1"/>
          </p:nvPr>
        </p:nvSpPr>
        <p:spPr>
          <a:xfrm>
            <a:off x="508000" y="446088"/>
            <a:ext cx="7315200" cy="677862"/>
          </a:xfrm>
          <a:prstGeom prst="rect">
            <a:avLst/>
          </a:prstGeom>
        </p:spPr>
        <p:txBody>
          <a:bodyPr/>
          <a:lstStyle>
            <a:lvl1pPr>
              <a:defRPr sz="4000" b="1">
                <a:solidFill>
                  <a:schemeClr val="tx1"/>
                </a:solidFill>
              </a:defRPr>
            </a:lvl1pPr>
          </a:lstStyle>
          <a:p>
            <a:pPr lvl="0"/>
            <a:r>
              <a:rPr lang="en-US" dirty="0"/>
              <a:t>Slide Title</a:t>
            </a:r>
          </a:p>
        </p:txBody>
      </p:sp>
      <p:sp>
        <p:nvSpPr>
          <p:cNvPr id="10" name="Content Placeholder 9">
            <a:extLst>
              <a:ext uri="{FF2B5EF4-FFF2-40B4-BE49-F238E27FC236}">
                <a16:creationId xmlns:a16="http://schemas.microsoft.com/office/drawing/2014/main" id="{CC32B2AE-CF15-2345-A475-02606A27C26C}"/>
              </a:ext>
            </a:extLst>
          </p:cNvPr>
          <p:cNvSpPr>
            <a:spLocks noGrp="1"/>
          </p:cNvSpPr>
          <p:nvPr>
            <p:ph sz="quarter" idx="11" hasCustomPrompt="1"/>
          </p:nvPr>
        </p:nvSpPr>
        <p:spPr>
          <a:xfrm>
            <a:off x="508000" y="1123952"/>
            <a:ext cx="3454400" cy="3215603"/>
          </a:xfrm>
          <a:prstGeom prst="rect">
            <a:avLst/>
          </a:prstGeom>
        </p:spPr>
        <p:txBody>
          <a:bodyPr/>
          <a:lstStyle>
            <a:lvl1pPr marL="342892" indent="-342892">
              <a:buFont typeface="Arial" panose="020B0604020202020204" pitchFamily="34" charset="0"/>
              <a:buChar char="•"/>
              <a:defRPr sz="1800">
                <a:solidFill>
                  <a:schemeClr val="tx1"/>
                </a:solidFill>
              </a:defRPr>
            </a:lvl1pPr>
          </a:lstStyle>
          <a:p>
            <a:pPr lvl="0"/>
            <a:r>
              <a:rPr lang="en-US" dirty="0"/>
              <a:t>Content/Text</a:t>
            </a:r>
          </a:p>
        </p:txBody>
      </p:sp>
      <p:sp>
        <p:nvSpPr>
          <p:cNvPr id="8" name="Content Placeholder 9">
            <a:extLst>
              <a:ext uri="{FF2B5EF4-FFF2-40B4-BE49-F238E27FC236}">
                <a16:creationId xmlns:a16="http://schemas.microsoft.com/office/drawing/2014/main" id="{539DFBD9-BDA0-DC45-B36E-0DAC5D091E1D}"/>
              </a:ext>
            </a:extLst>
          </p:cNvPr>
          <p:cNvSpPr>
            <a:spLocks noGrp="1"/>
          </p:cNvSpPr>
          <p:nvPr>
            <p:ph sz="quarter" idx="12" hasCustomPrompt="1"/>
          </p:nvPr>
        </p:nvSpPr>
        <p:spPr>
          <a:xfrm>
            <a:off x="4165600" y="1123952"/>
            <a:ext cx="3454397" cy="3215603"/>
          </a:xfrm>
          <a:prstGeom prst="rect">
            <a:avLst/>
          </a:prstGeom>
        </p:spPr>
        <p:txBody>
          <a:bodyPr/>
          <a:lstStyle>
            <a:lvl1pPr marL="342892" indent="-342892">
              <a:buFont typeface="Arial" panose="020B0604020202020204" pitchFamily="34" charset="0"/>
              <a:buChar char="•"/>
              <a:defRPr sz="1800">
                <a:solidFill>
                  <a:schemeClr val="tx1"/>
                </a:solidFill>
              </a:defRPr>
            </a:lvl1pPr>
          </a:lstStyle>
          <a:p>
            <a:pPr lvl="0"/>
            <a:r>
              <a:rPr lang="en-US" dirty="0"/>
              <a:t>Content/Text</a:t>
            </a:r>
          </a:p>
        </p:txBody>
      </p:sp>
      <p:cxnSp>
        <p:nvCxnSpPr>
          <p:cNvPr id="3" name="Straight Connector 2">
            <a:extLst>
              <a:ext uri="{FF2B5EF4-FFF2-40B4-BE49-F238E27FC236}">
                <a16:creationId xmlns:a16="http://schemas.microsoft.com/office/drawing/2014/main" id="{A7BE1095-5352-B14B-9D7D-9579D3B6D2C1}"/>
              </a:ext>
            </a:extLst>
          </p:cNvPr>
          <p:cNvCxnSpPr/>
          <p:nvPr userDrawn="1"/>
        </p:nvCxnSpPr>
        <p:spPr>
          <a:xfrm>
            <a:off x="3962400" y="1184947"/>
            <a:ext cx="0" cy="321560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DB9ACA6A-E5F9-8248-8261-EF7CAD5137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7600" y="4400550"/>
            <a:ext cx="1328056" cy="387350"/>
          </a:xfrm>
          <a:prstGeom prst="rect">
            <a:avLst/>
          </a:prstGeom>
        </p:spPr>
      </p:pic>
      <p:pic>
        <p:nvPicPr>
          <p:cNvPr id="14" name="Picture 13">
            <a:extLst>
              <a:ext uri="{FF2B5EF4-FFF2-40B4-BE49-F238E27FC236}">
                <a16:creationId xmlns:a16="http://schemas.microsoft.com/office/drawing/2014/main" id="{A7A7652F-7E37-4940-ABDB-C05778EBCCB8}"/>
              </a:ext>
            </a:extLst>
          </p:cNvPr>
          <p:cNvPicPr>
            <a:picLocks noChangeAspect="1"/>
          </p:cNvPicPr>
          <p:nvPr userDrawn="1"/>
        </p:nvPicPr>
        <p:blipFill>
          <a:blip r:embed="rId3" cstate="print">
            <a:alphaModFix amt="40000"/>
            <a:extLst>
              <a:ext uri="{28A0092B-C50C-407E-A947-70E740481C1C}">
                <a14:useLocalDpi xmlns:a14="http://schemas.microsoft.com/office/drawing/2010/main" val="0"/>
              </a:ext>
            </a:extLst>
          </a:blip>
          <a:stretch>
            <a:fillRect/>
          </a:stretch>
        </p:blipFill>
        <p:spPr>
          <a:xfrm>
            <a:off x="7704203" y="433015"/>
            <a:ext cx="1668397" cy="2994373"/>
          </a:xfrm>
          <a:prstGeom prst="rect">
            <a:avLst/>
          </a:prstGeom>
        </p:spPr>
      </p:pic>
    </p:spTree>
    <p:extLst>
      <p:ext uri="{BB962C8B-B14F-4D97-AF65-F5344CB8AC3E}">
        <p14:creationId xmlns:p14="http://schemas.microsoft.com/office/powerpoint/2010/main" val="4281067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chemeClr val="tx2">
            <a:lumMod val="50000"/>
          </a:schemeClr>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3466391-7D7B-7B4B-9CD5-2C62BE785473}"/>
              </a:ext>
            </a:extLst>
          </p:cNvPr>
          <p:cNvSpPr>
            <a:spLocks noGrp="1"/>
          </p:cNvSpPr>
          <p:nvPr>
            <p:ph type="body" idx="10" hasCustomPrompt="1"/>
          </p:nvPr>
        </p:nvSpPr>
        <p:spPr>
          <a:xfrm>
            <a:off x="508000" y="446088"/>
            <a:ext cx="7315200" cy="677862"/>
          </a:xfrm>
          <a:prstGeom prst="rect">
            <a:avLst/>
          </a:prstGeom>
        </p:spPr>
        <p:txBody>
          <a:bodyPr/>
          <a:lstStyle>
            <a:lvl1pPr>
              <a:defRPr sz="4000" b="1">
                <a:solidFill>
                  <a:schemeClr val="bg1"/>
                </a:solidFill>
              </a:defRPr>
            </a:lvl1pPr>
          </a:lstStyle>
          <a:p>
            <a:pPr lvl="0"/>
            <a:r>
              <a:rPr lang="en-US" dirty="0"/>
              <a:t>Picture Slide</a:t>
            </a:r>
          </a:p>
        </p:txBody>
      </p:sp>
      <p:sp>
        <p:nvSpPr>
          <p:cNvPr id="8" name="Content Placeholder 9">
            <a:extLst>
              <a:ext uri="{FF2B5EF4-FFF2-40B4-BE49-F238E27FC236}">
                <a16:creationId xmlns:a16="http://schemas.microsoft.com/office/drawing/2014/main" id="{539DFBD9-BDA0-DC45-B36E-0DAC5D091E1D}"/>
              </a:ext>
            </a:extLst>
          </p:cNvPr>
          <p:cNvSpPr>
            <a:spLocks noGrp="1"/>
          </p:cNvSpPr>
          <p:nvPr>
            <p:ph sz="quarter" idx="12" hasCustomPrompt="1"/>
          </p:nvPr>
        </p:nvSpPr>
        <p:spPr>
          <a:xfrm>
            <a:off x="4165600" y="1123952"/>
            <a:ext cx="3657600" cy="3215603"/>
          </a:xfrm>
          <a:prstGeom prst="rect">
            <a:avLst/>
          </a:prstGeom>
        </p:spPr>
        <p:txBody>
          <a:bodyPr/>
          <a:lstStyle>
            <a:lvl1pPr marL="0" marR="0" indent="0" algn="l" defTabSz="685766" rtl="0" eaLnBrk="1" fontAlgn="auto" latinLnBrk="0" hangingPunct="1">
              <a:lnSpc>
                <a:spcPct val="100000"/>
              </a:lnSpc>
              <a:spcBef>
                <a:spcPct val="20000"/>
              </a:spcBef>
              <a:spcAft>
                <a:spcPts val="0"/>
              </a:spcAft>
              <a:buClrTx/>
              <a:buSzTx/>
              <a:buFont typeface="Arial" panose="020B0604020202020204" pitchFamily="34" charset="0"/>
              <a:buNone/>
              <a:tabLst/>
              <a:defRPr sz="2000">
                <a:solidFill>
                  <a:schemeClr val="bg1"/>
                </a:solidFill>
              </a:defRPr>
            </a:lvl1pPr>
          </a:lstStyle>
          <a:p>
            <a:pPr marL="0" marR="0" lvl="0" indent="0" algn="l" defTabSz="685766"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Click on the frame on the left to add a picture to this slide. Enter relevant text here.</a:t>
            </a:r>
            <a:endParaRPr lang="en-GB" dirty="0"/>
          </a:p>
          <a:p>
            <a:pPr lvl="0"/>
            <a:endParaRPr lang="en-US" dirty="0"/>
          </a:p>
        </p:txBody>
      </p:sp>
      <p:sp>
        <p:nvSpPr>
          <p:cNvPr id="5" name="Picture Placeholder 4">
            <a:extLst>
              <a:ext uri="{FF2B5EF4-FFF2-40B4-BE49-F238E27FC236}">
                <a16:creationId xmlns:a16="http://schemas.microsoft.com/office/drawing/2014/main" id="{462CB71F-0791-914A-BF48-102B74C1C1BB}"/>
              </a:ext>
            </a:extLst>
          </p:cNvPr>
          <p:cNvSpPr>
            <a:spLocks noGrp="1"/>
          </p:cNvSpPr>
          <p:nvPr>
            <p:ph type="pic" sz="quarter" idx="13" hasCustomPrompt="1"/>
          </p:nvPr>
        </p:nvSpPr>
        <p:spPr>
          <a:xfrm>
            <a:off x="508000" y="1123953"/>
            <a:ext cx="3556000" cy="3236913"/>
          </a:xfrm>
          <a:prstGeom prst="rect">
            <a:avLst/>
          </a:prstGeom>
        </p:spPr>
        <p:txBody>
          <a:bodyPr/>
          <a:lstStyle>
            <a:lvl1pPr>
              <a:defRPr sz="2000">
                <a:solidFill>
                  <a:schemeClr val="bg1"/>
                </a:solidFill>
              </a:defRPr>
            </a:lvl1pPr>
          </a:lstStyle>
          <a:p>
            <a:r>
              <a:rPr lang="en-US" dirty="0"/>
              <a:t>Picture</a:t>
            </a:r>
          </a:p>
        </p:txBody>
      </p:sp>
      <p:pic>
        <p:nvPicPr>
          <p:cNvPr id="10" name="Picture 9">
            <a:extLst>
              <a:ext uri="{FF2B5EF4-FFF2-40B4-BE49-F238E27FC236}">
                <a16:creationId xmlns:a16="http://schemas.microsoft.com/office/drawing/2014/main" id="{AD2BE39B-D6B3-BA46-9412-19B4888B7B64}"/>
              </a:ext>
            </a:extLst>
          </p:cNvPr>
          <p:cNvPicPr>
            <a:picLocks noChangeAspect="1"/>
          </p:cNvPicPr>
          <p:nvPr userDrawn="1"/>
        </p:nvPicPr>
        <p:blipFill>
          <a:blip r:embed="rId2" cstate="print">
            <a:alphaModFix amt="40000"/>
            <a:extLst>
              <a:ext uri="{28A0092B-C50C-407E-A947-70E740481C1C}">
                <a14:useLocalDpi xmlns:a14="http://schemas.microsoft.com/office/drawing/2010/main" val="0"/>
              </a:ext>
            </a:extLst>
          </a:blip>
          <a:stretch>
            <a:fillRect/>
          </a:stretch>
        </p:blipFill>
        <p:spPr>
          <a:xfrm>
            <a:off x="7704203" y="433015"/>
            <a:ext cx="1668397" cy="2994373"/>
          </a:xfrm>
          <a:prstGeom prst="rect">
            <a:avLst/>
          </a:prstGeom>
        </p:spPr>
      </p:pic>
      <p:pic>
        <p:nvPicPr>
          <p:cNvPr id="11" name="Picture 10">
            <a:extLst>
              <a:ext uri="{FF2B5EF4-FFF2-40B4-BE49-F238E27FC236}">
                <a16:creationId xmlns:a16="http://schemas.microsoft.com/office/drawing/2014/main" id="{E9A64F29-D0FE-654A-BF5D-A2F375CAFA0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67600" y="4440970"/>
            <a:ext cx="1308098" cy="346930"/>
          </a:xfrm>
          <a:prstGeom prst="rect">
            <a:avLst/>
          </a:prstGeom>
        </p:spPr>
      </p:pic>
    </p:spTree>
    <p:extLst>
      <p:ext uri="{BB962C8B-B14F-4D97-AF65-F5344CB8AC3E}">
        <p14:creationId xmlns:p14="http://schemas.microsoft.com/office/powerpoint/2010/main" val="1234167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bg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3466391-7D7B-7B4B-9CD5-2C62BE785473}"/>
              </a:ext>
            </a:extLst>
          </p:cNvPr>
          <p:cNvSpPr>
            <a:spLocks noGrp="1"/>
          </p:cNvSpPr>
          <p:nvPr>
            <p:ph type="body" idx="10" hasCustomPrompt="1"/>
          </p:nvPr>
        </p:nvSpPr>
        <p:spPr>
          <a:xfrm>
            <a:off x="508000" y="446088"/>
            <a:ext cx="7315200" cy="677862"/>
          </a:xfrm>
          <a:prstGeom prst="rect">
            <a:avLst/>
          </a:prstGeom>
        </p:spPr>
        <p:txBody>
          <a:bodyPr/>
          <a:lstStyle>
            <a:lvl1pPr>
              <a:defRPr sz="4000" b="1">
                <a:solidFill>
                  <a:schemeClr val="tx1"/>
                </a:solidFill>
              </a:defRPr>
            </a:lvl1pPr>
          </a:lstStyle>
          <a:p>
            <a:pPr lvl="0"/>
            <a:r>
              <a:rPr lang="en-US" dirty="0"/>
              <a:t>Picture Slide</a:t>
            </a:r>
          </a:p>
        </p:txBody>
      </p:sp>
      <p:sp>
        <p:nvSpPr>
          <p:cNvPr id="8" name="Content Placeholder 9">
            <a:extLst>
              <a:ext uri="{FF2B5EF4-FFF2-40B4-BE49-F238E27FC236}">
                <a16:creationId xmlns:a16="http://schemas.microsoft.com/office/drawing/2014/main" id="{539DFBD9-BDA0-DC45-B36E-0DAC5D091E1D}"/>
              </a:ext>
            </a:extLst>
          </p:cNvPr>
          <p:cNvSpPr>
            <a:spLocks noGrp="1"/>
          </p:cNvSpPr>
          <p:nvPr>
            <p:ph sz="quarter" idx="12" hasCustomPrompt="1"/>
          </p:nvPr>
        </p:nvSpPr>
        <p:spPr>
          <a:xfrm>
            <a:off x="4165600" y="1199682"/>
            <a:ext cx="3657600" cy="3160713"/>
          </a:xfrm>
          <a:prstGeom prst="rect">
            <a:avLst/>
          </a:prstGeom>
        </p:spPr>
        <p:txBody>
          <a:bodyPr/>
          <a:lstStyle>
            <a:lvl1pPr marL="0" marR="0" indent="0" algn="l" defTabSz="685766" rtl="0" eaLnBrk="1" fontAlgn="auto" latinLnBrk="0" hangingPunct="1">
              <a:lnSpc>
                <a:spcPct val="100000"/>
              </a:lnSpc>
              <a:spcBef>
                <a:spcPct val="20000"/>
              </a:spcBef>
              <a:spcAft>
                <a:spcPts val="0"/>
              </a:spcAft>
              <a:buClrTx/>
              <a:buSzTx/>
              <a:buFont typeface="Arial" panose="020B0604020202020204" pitchFamily="34" charset="0"/>
              <a:buNone/>
              <a:tabLst/>
              <a:defRPr sz="2000">
                <a:solidFill>
                  <a:schemeClr val="tx1"/>
                </a:solidFill>
              </a:defRPr>
            </a:lvl1pPr>
          </a:lstStyle>
          <a:p>
            <a:pPr marL="0" marR="0" lvl="0" indent="0" algn="l" defTabSz="685766"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Click on the frame on the left to add a picture to this slide. Enter relevant text here.</a:t>
            </a:r>
            <a:endParaRPr lang="en-GB" dirty="0"/>
          </a:p>
          <a:p>
            <a:pPr lvl="0"/>
            <a:endParaRPr lang="en-US" dirty="0"/>
          </a:p>
        </p:txBody>
      </p:sp>
      <p:sp>
        <p:nvSpPr>
          <p:cNvPr id="5" name="Picture Placeholder 4">
            <a:extLst>
              <a:ext uri="{FF2B5EF4-FFF2-40B4-BE49-F238E27FC236}">
                <a16:creationId xmlns:a16="http://schemas.microsoft.com/office/drawing/2014/main" id="{462CB71F-0791-914A-BF48-102B74C1C1BB}"/>
              </a:ext>
            </a:extLst>
          </p:cNvPr>
          <p:cNvSpPr>
            <a:spLocks noGrp="1"/>
          </p:cNvSpPr>
          <p:nvPr>
            <p:ph type="pic" sz="quarter" idx="13" hasCustomPrompt="1"/>
          </p:nvPr>
        </p:nvSpPr>
        <p:spPr>
          <a:xfrm>
            <a:off x="508000" y="1200153"/>
            <a:ext cx="3556000" cy="3160713"/>
          </a:xfrm>
          <a:prstGeom prst="rect">
            <a:avLst/>
          </a:prstGeom>
        </p:spPr>
        <p:txBody>
          <a:bodyPr/>
          <a:lstStyle>
            <a:lvl1pPr>
              <a:defRPr sz="2000">
                <a:solidFill>
                  <a:schemeClr val="tx1"/>
                </a:solidFill>
              </a:defRPr>
            </a:lvl1pPr>
          </a:lstStyle>
          <a:p>
            <a:r>
              <a:rPr lang="en-US" dirty="0"/>
              <a:t>Picture</a:t>
            </a:r>
          </a:p>
        </p:txBody>
      </p:sp>
      <p:pic>
        <p:nvPicPr>
          <p:cNvPr id="10" name="Picture 9">
            <a:extLst>
              <a:ext uri="{FF2B5EF4-FFF2-40B4-BE49-F238E27FC236}">
                <a16:creationId xmlns:a16="http://schemas.microsoft.com/office/drawing/2014/main" id="{167A9D51-7557-B14D-A434-98161D3B99E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7600" y="4400550"/>
            <a:ext cx="1328056" cy="387350"/>
          </a:xfrm>
          <a:prstGeom prst="rect">
            <a:avLst/>
          </a:prstGeom>
        </p:spPr>
      </p:pic>
      <p:pic>
        <p:nvPicPr>
          <p:cNvPr id="11" name="Picture 10">
            <a:extLst>
              <a:ext uri="{FF2B5EF4-FFF2-40B4-BE49-F238E27FC236}">
                <a16:creationId xmlns:a16="http://schemas.microsoft.com/office/drawing/2014/main" id="{3A2034FA-B3F6-DD43-AD5C-63E91124A8B3}"/>
              </a:ext>
            </a:extLst>
          </p:cNvPr>
          <p:cNvPicPr>
            <a:picLocks noChangeAspect="1"/>
          </p:cNvPicPr>
          <p:nvPr userDrawn="1"/>
        </p:nvPicPr>
        <p:blipFill>
          <a:blip r:embed="rId3" cstate="print">
            <a:alphaModFix amt="40000"/>
            <a:extLst>
              <a:ext uri="{28A0092B-C50C-407E-A947-70E740481C1C}">
                <a14:useLocalDpi xmlns:a14="http://schemas.microsoft.com/office/drawing/2010/main" val="0"/>
              </a:ext>
            </a:extLst>
          </a:blip>
          <a:stretch>
            <a:fillRect/>
          </a:stretch>
        </p:blipFill>
        <p:spPr>
          <a:xfrm>
            <a:off x="7704203" y="433015"/>
            <a:ext cx="1668397" cy="2994373"/>
          </a:xfrm>
          <a:prstGeom prst="rect">
            <a:avLst/>
          </a:prstGeom>
        </p:spPr>
      </p:pic>
    </p:spTree>
    <p:extLst>
      <p:ext uri="{BB962C8B-B14F-4D97-AF65-F5344CB8AC3E}">
        <p14:creationId xmlns:p14="http://schemas.microsoft.com/office/powerpoint/2010/main" val="46997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tx2">
            <a:lumMod val="50000"/>
          </a:schemeClr>
        </a:solidFill>
        <a:effectLst/>
      </p:bgPr>
    </p:bg>
    <p:spTree>
      <p:nvGrpSpPr>
        <p:cNvPr id="1" name=""/>
        <p:cNvGrpSpPr/>
        <p:nvPr/>
      </p:nvGrpSpPr>
      <p:grpSpPr>
        <a:xfrm>
          <a:off x="0" y="0"/>
          <a:ext cx="0" cy="0"/>
          <a:chOff x="0" y="0"/>
          <a:chExt cx="0" cy="0"/>
        </a:xfrm>
      </p:grpSpPr>
      <p:sp>
        <p:nvSpPr>
          <p:cNvPr id="8" name="Content Placeholder 9">
            <a:extLst>
              <a:ext uri="{FF2B5EF4-FFF2-40B4-BE49-F238E27FC236}">
                <a16:creationId xmlns:a16="http://schemas.microsoft.com/office/drawing/2014/main" id="{539DFBD9-BDA0-DC45-B36E-0DAC5D091E1D}"/>
              </a:ext>
            </a:extLst>
          </p:cNvPr>
          <p:cNvSpPr>
            <a:spLocks noGrp="1"/>
          </p:cNvSpPr>
          <p:nvPr>
            <p:ph sz="quarter" idx="12" hasCustomPrompt="1"/>
          </p:nvPr>
        </p:nvSpPr>
        <p:spPr>
          <a:xfrm>
            <a:off x="3759200" y="1123950"/>
            <a:ext cx="4267200" cy="3124200"/>
          </a:xfrm>
          <a:prstGeom prst="rect">
            <a:avLst/>
          </a:prstGeom>
        </p:spPr>
        <p:txBody>
          <a:bodyPr/>
          <a:lstStyle>
            <a:lvl1pPr marL="0" marR="0" indent="0" algn="l" defTabSz="685766" rtl="0" eaLnBrk="1" fontAlgn="auto" latinLnBrk="0" hangingPunct="1">
              <a:lnSpc>
                <a:spcPct val="100000"/>
              </a:lnSpc>
              <a:spcBef>
                <a:spcPct val="20000"/>
              </a:spcBef>
              <a:spcAft>
                <a:spcPts val="0"/>
              </a:spcAft>
              <a:buClrTx/>
              <a:buSzTx/>
              <a:buFont typeface="Arial" panose="020B0604020202020204" pitchFamily="34" charset="0"/>
              <a:buNone/>
              <a:tabLst/>
              <a:defRPr sz="2000">
                <a:solidFill>
                  <a:schemeClr val="bg1"/>
                </a:solidFill>
              </a:defRPr>
            </a:lvl1pPr>
          </a:lstStyle>
          <a:p>
            <a:pPr marL="0" marR="0" lvl="0" indent="0" algn="l" defTabSz="685766"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Click on the frame on the left to add a picture to this slide. Enter relevant text here.</a:t>
            </a:r>
            <a:endParaRPr lang="en-GB" dirty="0"/>
          </a:p>
          <a:p>
            <a:pPr lvl="0"/>
            <a:endParaRPr lang="en-US" dirty="0"/>
          </a:p>
        </p:txBody>
      </p:sp>
      <p:sp>
        <p:nvSpPr>
          <p:cNvPr id="5" name="Picture Placeholder 4">
            <a:extLst>
              <a:ext uri="{FF2B5EF4-FFF2-40B4-BE49-F238E27FC236}">
                <a16:creationId xmlns:a16="http://schemas.microsoft.com/office/drawing/2014/main" id="{462CB71F-0791-914A-BF48-102B74C1C1BB}"/>
              </a:ext>
            </a:extLst>
          </p:cNvPr>
          <p:cNvSpPr>
            <a:spLocks noGrp="1"/>
          </p:cNvSpPr>
          <p:nvPr>
            <p:ph type="pic" sz="quarter" idx="13" hasCustomPrompt="1"/>
          </p:nvPr>
        </p:nvSpPr>
        <p:spPr>
          <a:xfrm>
            <a:off x="203200" y="171450"/>
            <a:ext cx="3454400" cy="1592992"/>
          </a:xfrm>
          <a:prstGeom prst="rect">
            <a:avLst/>
          </a:prstGeom>
        </p:spPr>
        <p:txBody>
          <a:bodyPr/>
          <a:lstStyle>
            <a:lvl1pPr>
              <a:defRPr sz="2000">
                <a:solidFill>
                  <a:schemeClr val="bg1"/>
                </a:solidFill>
              </a:defRPr>
            </a:lvl1pPr>
          </a:lstStyle>
          <a:p>
            <a:r>
              <a:rPr lang="en-US" dirty="0"/>
              <a:t>Picture</a:t>
            </a:r>
          </a:p>
        </p:txBody>
      </p:sp>
      <p:sp>
        <p:nvSpPr>
          <p:cNvPr id="9" name="Picture Placeholder 4">
            <a:extLst>
              <a:ext uri="{FF2B5EF4-FFF2-40B4-BE49-F238E27FC236}">
                <a16:creationId xmlns:a16="http://schemas.microsoft.com/office/drawing/2014/main" id="{0111CE24-0C23-A247-926C-43595B98113B}"/>
              </a:ext>
            </a:extLst>
          </p:cNvPr>
          <p:cNvSpPr>
            <a:spLocks noGrp="1"/>
          </p:cNvSpPr>
          <p:nvPr>
            <p:ph type="pic" sz="quarter" idx="14" hasCustomPrompt="1"/>
          </p:nvPr>
        </p:nvSpPr>
        <p:spPr>
          <a:xfrm>
            <a:off x="203200" y="1775254"/>
            <a:ext cx="3454400" cy="1592993"/>
          </a:xfrm>
          <a:prstGeom prst="rect">
            <a:avLst/>
          </a:prstGeom>
        </p:spPr>
        <p:txBody>
          <a:bodyPr/>
          <a:lstStyle>
            <a:lvl1pPr>
              <a:defRPr sz="2000">
                <a:solidFill>
                  <a:schemeClr val="bg1"/>
                </a:solidFill>
              </a:defRPr>
            </a:lvl1pPr>
          </a:lstStyle>
          <a:p>
            <a:r>
              <a:rPr lang="en-US" dirty="0"/>
              <a:t>Picture</a:t>
            </a:r>
          </a:p>
        </p:txBody>
      </p:sp>
      <p:sp>
        <p:nvSpPr>
          <p:cNvPr id="10" name="Picture Placeholder 4">
            <a:extLst>
              <a:ext uri="{FF2B5EF4-FFF2-40B4-BE49-F238E27FC236}">
                <a16:creationId xmlns:a16="http://schemas.microsoft.com/office/drawing/2014/main" id="{F17611FC-D96B-4D43-A299-952EC07568FE}"/>
              </a:ext>
            </a:extLst>
          </p:cNvPr>
          <p:cNvSpPr>
            <a:spLocks noGrp="1"/>
          </p:cNvSpPr>
          <p:nvPr>
            <p:ph type="pic" sz="quarter" idx="15" hasCustomPrompt="1"/>
          </p:nvPr>
        </p:nvSpPr>
        <p:spPr>
          <a:xfrm>
            <a:off x="203200" y="3379060"/>
            <a:ext cx="3454400" cy="1592993"/>
          </a:xfrm>
          <a:prstGeom prst="rect">
            <a:avLst/>
          </a:prstGeom>
        </p:spPr>
        <p:txBody>
          <a:bodyPr/>
          <a:lstStyle>
            <a:lvl1pPr>
              <a:defRPr sz="2000">
                <a:solidFill>
                  <a:schemeClr val="bg1"/>
                </a:solidFill>
              </a:defRPr>
            </a:lvl1pPr>
          </a:lstStyle>
          <a:p>
            <a:r>
              <a:rPr lang="en-US" dirty="0"/>
              <a:t>Picture</a:t>
            </a:r>
          </a:p>
        </p:txBody>
      </p:sp>
      <p:sp>
        <p:nvSpPr>
          <p:cNvPr id="11" name="Content Placeholder 9">
            <a:extLst>
              <a:ext uri="{FF2B5EF4-FFF2-40B4-BE49-F238E27FC236}">
                <a16:creationId xmlns:a16="http://schemas.microsoft.com/office/drawing/2014/main" id="{65F1284F-4B9E-DA4D-B2DB-2D73EF679098}"/>
              </a:ext>
            </a:extLst>
          </p:cNvPr>
          <p:cNvSpPr>
            <a:spLocks noGrp="1"/>
          </p:cNvSpPr>
          <p:nvPr>
            <p:ph sz="quarter" idx="16" hasCustomPrompt="1"/>
          </p:nvPr>
        </p:nvSpPr>
        <p:spPr>
          <a:xfrm>
            <a:off x="3759200" y="167766"/>
            <a:ext cx="4267200" cy="956187"/>
          </a:xfrm>
          <a:prstGeom prst="rect">
            <a:avLst/>
          </a:prstGeom>
        </p:spPr>
        <p:txBody>
          <a:bodyPr/>
          <a:lstStyle>
            <a:lvl1pPr marL="0" marR="0" indent="0" algn="l" defTabSz="685766" rtl="0" eaLnBrk="1" fontAlgn="auto" latinLnBrk="0" hangingPunct="1">
              <a:lnSpc>
                <a:spcPct val="100000"/>
              </a:lnSpc>
              <a:spcBef>
                <a:spcPct val="20000"/>
              </a:spcBef>
              <a:spcAft>
                <a:spcPts val="0"/>
              </a:spcAft>
              <a:buClrTx/>
              <a:buSzTx/>
              <a:buFont typeface="Arial" panose="020B0604020202020204" pitchFamily="34" charset="0"/>
              <a:buNone/>
              <a:tabLst/>
              <a:defRPr sz="2800" b="1">
                <a:solidFill>
                  <a:schemeClr val="bg1"/>
                </a:solidFill>
              </a:defRPr>
            </a:lvl1pPr>
          </a:lstStyle>
          <a:p>
            <a:pPr marL="0" marR="0" lvl="0" indent="0" algn="l" defTabSz="685766" rtl="0" eaLnBrk="1" fontAlgn="auto" latinLnBrk="0" hangingPunct="1">
              <a:lnSpc>
                <a:spcPct val="100000"/>
              </a:lnSpc>
              <a:spcBef>
                <a:spcPct val="20000"/>
              </a:spcBef>
              <a:spcAft>
                <a:spcPts val="0"/>
              </a:spcAft>
              <a:buClrTx/>
              <a:buSzTx/>
              <a:buFont typeface="Arial" panose="020B0604020202020204" pitchFamily="34" charset="0"/>
              <a:buNone/>
              <a:tabLst/>
              <a:defRPr/>
            </a:pPr>
            <a:br>
              <a:rPr lang="en-US" dirty="0"/>
            </a:br>
            <a:r>
              <a:rPr lang="en-US" dirty="0"/>
              <a:t>Picture Slide</a:t>
            </a:r>
          </a:p>
        </p:txBody>
      </p:sp>
      <p:pic>
        <p:nvPicPr>
          <p:cNvPr id="14" name="Picture 13">
            <a:extLst>
              <a:ext uri="{FF2B5EF4-FFF2-40B4-BE49-F238E27FC236}">
                <a16:creationId xmlns:a16="http://schemas.microsoft.com/office/drawing/2014/main" id="{A7E19F10-913F-DF46-8FB6-CCB3890DF1D1}"/>
              </a:ext>
            </a:extLst>
          </p:cNvPr>
          <p:cNvPicPr>
            <a:picLocks noChangeAspect="1"/>
          </p:cNvPicPr>
          <p:nvPr userDrawn="1"/>
        </p:nvPicPr>
        <p:blipFill>
          <a:blip r:embed="rId2" cstate="print">
            <a:alphaModFix amt="40000"/>
            <a:extLst>
              <a:ext uri="{28A0092B-C50C-407E-A947-70E740481C1C}">
                <a14:useLocalDpi xmlns:a14="http://schemas.microsoft.com/office/drawing/2010/main" val="0"/>
              </a:ext>
            </a:extLst>
          </a:blip>
          <a:stretch>
            <a:fillRect/>
          </a:stretch>
        </p:blipFill>
        <p:spPr>
          <a:xfrm>
            <a:off x="7704203" y="433015"/>
            <a:ext cx="1668397" cy="2994373"/>
          </a:xfrm>
          <a:prstGeom prst="rect">
            <a:avLst/>
          </a:prstGeom>
        </p:spPr>
      </p:pic>
      <p:pic>
        <p:nvPicPr>
          <p:cNvPr id="15" name="Picture 14">
            <a:extLst>
              <a:ext uri="{FF2B5EF4-FFF2-40B4-BE49-F238E27FC236}">
                <a16:creationId xmlns:a16="http://schemas.microsoft.com/office/drawing/2014/main" id="{2C2CB897-742B-DE4A-8E64-BBA72F9B6FA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67600" y="4440970"/>
            <a:ext cx="1308098" cy="346930"/>
          </a:xfrm>
          <a:prstGeom prst="rect">
            <a:avLst/>
          </a:prstGeom>
        </p:spPr>
      </p:pic>
    </p:spTree>
    <p:extLst>
      <p:ext uri="{BB962C8B-B14F-4D97-AF65-F5344CB8AC3E}">
        <p14:creationId xmlns:p14="http://schemas.microsoft.com/office/powerpoint/2010/main" val="3166574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B85F4920-C89B-4A43-833A-28409C3AA59F}"/>
              </a:ext>
            </a:extLst>
          </p:cNvPr>
          <p:cNvSpPr txBox="1">
            <a:spLocks/>
          </p:cNvSpPr>
          <p:nvPr userDrawn="1"/>
        </p:nvSpPr>
        <p:spPr>
          <a:xfrm>
            <a:off x="457200" y="1885954"/>
            <a:ext cx="8229600" cy="609599"/>
          </a:xfrm>
          <a:prstGeom prst="rect">
            <a:avLst/>
          </a:prstGeom>
        </p:spPr>
        <p:txBody>
          <a:bodyPr vert="horz" lIns="91440" tIns="45720" rIns="91440" bIns="45720" rtlCol="0">
            <a:normAutofit/>
          </a:bodyPr>
          <a:lstStyle>
            <a:lvl1pPr marL="0" indent="0" algn="l" defTabSz="685783"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1pPr>
            <a:lvl2pPr marL="557199" indent="-214308" algn="l" defTabSz="685783"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28" indent="-171446" algn="l" defTabSz="68578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20"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12"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endParaRPr lang="en-US" sz="2400" dirty="0"/>
          </a:p>
        </p:txBody>
      </p:sp>
    </p:spTree>
    <p:extLst>
      <p:ext uri="{BB962C8B-B14F-4D97-AF65-F5344CB8AC3E}">
        <p14:creationId xmlns:p14="http://schemas.microsoft.com/office/powerpoint/2010/main" val="4203224245"/>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62" r:id="rId4"/>
    <p:sldLayoutId id="2147483663"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txStyles>
    <p:titleStyle>
      <a:lvl1pPr algn="ctr" defTabSz="685766" rtl="0" eaLnBrk="1" latinLnBrk="0" hangingPunct="1">
        <a:spcBef>
          <a:spcPct val="0"/>
        </a:spcBef>
        <a:buNone/>
        <a:defRPr sz="3300" kern="1200">
          <a:solidFill>
            <a:schemeClr val="tx1"/>
          </a:solidFill>
          <a:latin typeface="+mj-lt"/>
          <a:ea typeface="+mj-ea"/>
          <a:cs typeface="+mj-cs"/>
        </a:defRPr>
      </a:lvl1pPr>
    </p:titleStyle>
    <p:bodyStyle>
      <a:lvl1pPr marL="0" indent="0" algn="l" defTabSz="685766"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1pPr>
      <a:lvl2pPr marL="557185" indent="-214303" algn="l" defTabSz="68576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7" indent="-171442" algn="l" defTabSz="685766"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090" indent="-171442" algn="l" defTabSz="68576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4" indent="-171442" algn="l" defTabSz="68576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39" indent="-171442" algn="l" defTabSz="68576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5" indent="-171442" algn="l" defTabSz="68576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32.jpg"/><Relationship Id="rId5" Type="http://schemas.openxmlformats.org/officeDocument/2006/relationships/image" Target="../media/image31.png"/><Relationship Id="rId4" Type="http://schemas.openxmlformats.org/officeDocument/2006/relationships/image" Target="../media/image30.jp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6.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01F986F-1720-4D93-8870-D33E0805C371}"/>
              </a:ext>
            </a:extLst>
          </p:cNvPr>
          <p:cNvSpPr/>
          <p:nvPr/>
        </p:nvSpPr>
        <p:spPr>
          <a:xfrm>
            <a:off x="4677228" y="1403350"/>
            <a:ext cx="4512734" cy="381000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C99C9EA6-F714-5A43-94AF-5B219A1F22D8}"/>
              </a:ext>
            </a:extLst>
          </p:cNvPr>
          <p:cNvSpPr>
            <a:spLocks noGrp="1"/>
          </p:cNvSpPr>
          <p:nvPr>
            <p:ph sz="quarter" idx="10"/>
          </p:nvPr>
        </p:nvSpPr>
        <p:spPr>
          <a:xfrm>
            <a:off x="240512" y="401419"/>
            <a:ext cx="8674888" cy="2170331"/>
          </a:xfrm>
        </p:spPr>
        <p:txBody>
          <a:bodyPr/>
          <a:lstStyle/>
          <a:p>
            <a:pPr>
              <a:spcBef>
                <a:spcPts val="0"/>
              </a:spcBef>
            </a:pPr>
            <a:r>
              <a:rPr lang="en-US" sz="1400" b="0" dirty="0">
                <a:latin typeface="+mn-lt"/>
              </a:rPr>
              <a:t>Fourth North and Central Asian Multi-Stakeholder Forum on Implementation of the SDGs</a:t>
            </a:r>
            <a:endParaRPr lang="ru-RU" sz="1400" b="0" dirty="0">
              <a:latin typeface="+mn-lt"/>
            </a:endParaRPr>
          </a:p>
          <a:p>
            <a:pPr>
              <a:spcBef>
                <a:spcPts val="0"/>
              </a:spcBef>
            </a:pPr>
            <a:r>
              <a:rPr lang="ru-RU" sz="1400" b="0" dirty="0">
                <a:solidFill>
                  <a:srgbClr val="2B3990"/>
                </a:solidFill>
                <a:latin typeface="+mn-lt"/>
              </a:rPr>
              <a:t>Четвертый многосторонний</a:t>
            </a:r>
            <a:r>
              <a:rPr lang="en-US" sz="1400" b="0" dirty="0">
                <a:solidFill>
                  <a:srgbClr val="2B3990"/>
                </a:solidFill>
                <a:latin typeface="+mn-lt"/>
              </a:rPr>
              <a:t> </a:t>
            </a:r>
            <a:r>
              <a:rPr lang="ru-RU" sz="1400" b="0" dirty="0">
                <a:solidFill>
                  <a:srgbClr val="2B3990"/>
                </a:solidFill>
                <a:latin typeface="+mn-lt"/>
              </a:rPr>
              <a:t>форум Северной и Центральной Азии по реализации ЦУР</a:t>
            </a:r>
            <a:endParaRPr lang="en-US" sz="1400" b="0" dirty="0">
              <a:solidFill>
                <a:srgbClr val="2B3990"/>
              </a:solidFill>
              <a:latin typeface="+mn-lt"/>
            </a:endParaRPr>
          </a:p>
          <a:p>
            <a:pPr>
              <a:spcBef>
                <a:spcPts val="0"/>
              </a:spcBef>
            </a:pPr>
            <a:endParaRPr lang="en-US" sz="1600" dirty="0">
              <a:solidFill>
                <a:srgbClr val="000000"/>
              </a:solidFill>
              <a:effectLst/>
              <a:latin typeface="+mn-lt"/>
              <a:ea typeface="DengXian Light" panose="02010600030101010101" pitchFamily="2" charset="-122"/>
            </a:endParaRPr>
          </a:p>
          <a:p>
            <a:pPr>
              <a:spcBef>
                <a:spcPts val="0"/>
              </a:spcBef>
            </a:pPr>
            <a:r>
              <a:rPr lang="en-US" sz="1600" dirty="0">
                <a:solidFill>
                  <a:srgbClr val="000000"/>
                </a:solidFill>
                <a:effectLst/>
                <a:latin typeface="+mn-lt"/>
                <a:ea typeface="DengXian Light" panose="02010600030101010101" pitchFamily="2" charset="-122"/>
              </a:rPr>
              <a:t>Session 3: Human Well-being and the SDGs: Recovering after the COVID-19 crisis</a:t>
            </a:r>
            <a:endParaRPr lang="ru-RU" sz="1600" dirty="0">
              <a:solidFill>
                <a:srgbClr val="000000"/>
              </a:solidFill>
              <a:effectLst/>
              <a:latin typeface="+mn-lt"/>
              <a:ea typeface="DengXian Light" panose="02010600030101010101" pitchFamily="2" charset="-122"/>
            </a:endParaRPr>
          </a:p>
          <a:p>
            <a:pPr>
              <a:spcBef>
                <a:spcPts val="0"/>
              </a:spcBef>
            </a:pPr>
            <a:r>
              <a:rPr lang="ru-RU" sz="1600" dirty="0">
                <a:solidFill>
                  <a:srgbClr val="2B3990"/>
                </a:solidFill>
                <a:latin typeface="+mn-lt"/>
              </a:rPr>
              <a:t>Сессия 3: Благополучие человека и ЦУР: Восстановление после кризиса, вызванного </a:t>
            </a:r>
            <a:r>
              <a:rPr lang="en-US" sz="1600" dirty="0">
                <a:solidFill>
                  <a:srgbClr val="2B3990"/>
                </a:solidFill>
                <a:latin typeface="+mn-lt"/>
              </a:rPr>
              <a:t>COVID-19</a:t>
            </a:r>
          </a:p>
          <a:p>
            <a:pPr>
              <a:spcBef>
                <a:spcPts val="0"/>
              </a:spcBef>
            </a:pPr>
            <a:endParaRPr lang="en-US" sz="1550" dirty="0">
              <a:solidFill>
                <a:srgbClr val="2B3990"/>
              </a:solidFill>
              <a:latin typeface="+mn-lt"/>
            </a:endParaRPr>
          </a:p>
          <a:p>
            <a:pPr>
              <a:spcBef>
                <a:spcPts val="0"/>
              </a:spcBef>
            </a:pPr>
            <a:endParaRPr lang="en-US" sz="1550" dirty="0">
              <a:solidFill>
                <a:srgbClr val="2B3990"/>
              </a:solidFill>
              <a:latin typeface="+mn-lt"/>
            </a:endParaRPr>
          </a:p>
          <a:p>
            <a:pPr>
              <a:spcBef>
                <a:spcPts val="0"/>
              </a:spcBef>
            </a:pPr>
            <a:endParaRPr lang="en-US" sz="1550" dirty="0">
              <a:solidFill>
                <a:srgbClr val="2B3990"/>
              </a:solidFill>
              <a:latin typeface="+mn-lt"/>
            </a:endParaRPr>
          </a:p>
          <a:p>
            <a:pPr>
              <a:spcBef>
                <a:spcPts val="0"/>
              </a:spcBef>
            </a:pPr>
            <a:r>
              <a:rPr lang="en-US" sz="1600" dirty="0"/>
              <a:t>3 September 2020 - </a:t>
            </a:r>
            <a:r>
              <a:rPr lang="ru-RU" sz="1600" dirty="0">
                <a:solidFill>
                  <a:srgbClr val="2B3990"/>
                </a:solidFill>
                <a:latin typeface="+mn-lt"/>
              </a:rPr>
              <a:t>3 сентября 2020 </a:t>
            </a:r>
            <a:endParaRPr lang="en-US" sz="1600" dirty="0">
              <a:solidFill>
                <a:srgbClr val="2B3990"/>
              </a:solidFill>
              <a:latin typeface="+mn-lt"/>
            </a:endParaRPr>
          </a:p>
          <a:p>
            <a:pPr>
              <a:spcBef>
                <a:spcPts val="0"/>
              </a:spcBef>
            </a:pPr>
            <a:endParaRPr lang="en-US" sz="1600" dirty="0"/>
          </a:p>
          <a:p>
            <a:pPr>
              <a:spcBef>
                <a:spcPts val="0"/>
              </a:spcBef>
            </a:pPr>
            <a:endParaRPr lang="en-US" sz="1550" dirty="0">
              <a:solidFill>
                <a:srgbClr val="2B3990"/>
              </a:solidFill>
              <a:latin typeface="+mn-lt"/>
            </a:endParaRPr>
          </a:p>
        </p:txBody>
      </p:sp>
      <p:sp>
        <p:nvSpPr>
          <p:cNvPr id="3" name="Content Placeholder 2">
            <a:extLst>
              <a:ext uri="{FF2B5EF4-FFF2-40B4-BE49-F238E27FC236}">
                <a16:creationId xmlns:a16="http://schemas.microsoft.com/office/drawing/2014/main" id="{4E6D15EE-D48E-A54D-918D-B6E689A9A009}"/>
              </a:ext>
            </a:extLst>
          </p:cNvPr>
          <p:cNvSpPr>
            <a:spLocks noGrp="1"/>
          </p:cNvSpPr>
          <p:nvPr>
            <p:ph sz="quarter" idx="11"/>
          </p:nvPr>
        </p:nvSpPr>
        <p:spPr>
          <a:xfrm>
            <a:off x="2819400" y="2981778"/>
            <a:ext cx="5600700" cy="1752600"/>
          </a:xfrm>
        </p:spPr>
        <p:txBody>
          <a:bodyPr/>
          <a:lstStyle/>
          <a:p>
            <a:pPr>
              <a:spcBef>
                <a:spcPts val="0"/>
              </a:spcBef>
            </a:pPr>
            <a:r>
              <a:rPr lang="en-US" sz="1800" b="1" dirty="0"/>
              <a:t>Dr. Srinivas Tata</a:t>
            </a:r>
          </a:p>
          <a:p>
            <a:pPr>
              <a:spcBef>
                <a:spcPts val="0"/>
              </a:spcBef>
            </a:pPr>
            <a:r>
              <a:rPr lang="en-US" sz="1600" dirty="0"/>
              <a:t>Director, Social Development Division</a:t>
            </a:r>
          </a:p>
          <a:p>
            <a:pPr>
              <a:spcBef>
                <a:spcPts val="0"/>
              </a:spcBef>
            </a:pPr>
            <a:r>
              <a:rPr lang="en-US" sz="1600" dirty="0"/>
              <a:t>UN-ESCAP, Bangkok, Thailand</a:t>
            </a:r>
          </a:p>
          <a:p>
            <a:pPr>
              <a:spcBef>
                <a:spcPts val="0"/>
              </a:spcBef>
            </a:pPr>
            <a:endParaRPr lang="en-US" sz="1600" dirty="0"/>
          </a:p>
          <a:p>
            <a:pPr>
              <a:spcBef>
                <a:spcPts val="0"/>
              </a:spcBef>
            </a:pPr>
            <a:r>
              <a:rPr lang="ru-RU" sz="1800" b="1" dirty="0">
                <a:solidFill>
                  <a:srgbClr val="2B3990"/>
                </a:solidFill>
                <a:latin typeface="+mn-lt"/>
              </a:rPr>
              <a:t>Доктор Шринивас Тата</a:t>
            </a:r>
          </a:p>
          <a:p>
            <a:pPr>
              <a:spcBef>
                <a:spcPts val="0"/>
              </a:spcBef>
            </a:pPr>
            <a:r>
              <a:rPr lang="ru-RU" sz="1600" dirty="0">
                <a:solidFill>
                  <a:srgbClr val="2B3990"/>
                </a:solidFill>
                <a:latin typeface="+mn-lt"/>
              </a:rPr>
              <a:t>Директор</a:t>
            </a:r>
            <a:r>
              <a:rPr lang="en-US" sz="1600" dirty="0">
                <a:solidFill>
                  <a:srgbClr val="2B3990"/>
                </a:solidFill>
                <a:latin typeface="+mn-lt"/>
              </a:rPr>
              <a:t>,</a:t>
            </a:r>
            <a:r>
              <a:rPr lang="ru-RU" sz="1600" dirty="0">
                <a:solidFill>
                  <a:srgbClr val="2B3990"/>
                </a:solidFill>
                <a:latin typeface="+mn-lt"/>
              </a:rPr>
              <a:t> Отдел </a:t>
            </a:r>
            <a:r>
              <a:rPr lang="en-US" sz="1600" dirty="0">
                <a:solidFill>
                  <a:srgbClr val="2B3990"/>
                </a:solidFill>
                <a:latin typeface="+mn-lt"/>
              </a:rPr>
              <a:t>C</a:t>
            </a:r>
            <a:r>
              <a:rPr lang="ru-RU" sz="1600" dirty="0">
                <a:solidFill>
                  <a:srgbClr val="2B3990"/>
                </a:solidFill>
                <a:latin typeface="+mn-lt"/>
              </a:rPr>
              <a:t>оциального </a:t>
            </a:r>
            <a:r>
              <a:rPr lang="en-US" sz="1600" dirty="0">
                <a:solidFill>
                  <a:srgbClr val="2B3990"/>
                </a:solidFill>
                <a:latin typeface="+mn-lt"/>
              </a:rPr>
              <a:t>P</a:t>
            </a:r>
            <a:r>
              <a:rPr lang="ru-RU" sz="1600" dirty="0">
                <a:solidFill>
                  <a:srgbClr val="2B3990"/>
                </a:solidFill>
                <a:latin typeface="+mn-lt"/>
              </a:rPr>
              <a:t>азвития</a:t>
            </a:r>
          </a:p>
          <a:p>
            <a:pPr>
              <a:spcBef>
                <a:spcPts val="0"/>
              </a:spcBef>
            </a:pPr>
            <a:r>
              <a:rPr lang="ru-RU" sz="1600" dirty="0">
                <a:solidFill>
                  <a:srgbClr val="2B3990"/>
                </a:solidFill>
                <a:latin typeface="+mn-lt"/>
              </a:rPr>
              <a:t>ЭСКАТО ООН, Бангкок, Таиланд</a:t>
            </a:r>
          </a:p>
          <a:p>
            <a:pPr>
              <a:spcBef>
                <a:spcPts val="0"/>
              </a:spcBef>
            </a:pPr>
            <a:endParaRPr lang="en-US" sz="1200" dirty="0"/>
          </a:p>
          <a:p>
            <a:pPr>
              <a:spcBef>
                <a:spcPts val="0"/>
              </a:spcBef>
            </a:pPr>
            <a:endParaRPr lang="en-US" dirty="0"/>
          </a:p>
        </p:txBody>
      </p:sp>
    </p:spTree>
    <p:extLst>
      <p:ext uri="{BB962C8B-B14F-4D97-AF65-F5344CB8AC3E}">
        <p14:creationId xmlns:p14="http://schemas.microsoft.com/office/powerpoint/2010/main" val="3284754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CD3C8F1-A09E-4CC2-AECF-88CD2C673A2C}"/>
              </a:ext>
            </a:extLst>
          </p:cNvPr>
          <p:cNvSpPr/>
          <p:nvPr/>
        </p:nvSpPr>
        <p:spPr>
          <a:xfrm>
            <a:off x="762000" y="0"/>
            <a:ext cx="3231079" cy="5143500"/>
          </a:xfrm>
          <a:prstGeom prst="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cxnSp>
        <p:nvCxnSpPr>
          <p:cNvPr id="9" name="Straight Arrow Connector 8">
            <a:extLst>
              <a:ext uri="{FF2B5EF4-FFF2-40B4-BE49-F238E27FC236}">
                <a16:creationId xmlns:a16="http://schemas.microsoft.com/office/drawing/2014/main" id="{51EF7485-6D8A-449C-A39A-B53CB8572FBB}"/>
              </a:ext>
            </a:extLst>
          </p:cNvPr>
          <p:cNvCxnSpPr>
            <a:cxnSpLocks/>
          </p:cNvCxnSpPr>
          <p:nvPr/>
        </p:nvCxnSpPr>
        <p:spPr>
          <a:xfrm>
            <a:off x="1488486" y="831764"/>
            <a:ext cx="2054059" cy="0"/>
          </a:xfrm>
          <a:prstGeom prst="straightConnector1">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651D3D9F-3C4B-491D-B45C-C6972BB23213}"/>
              </a:ext>
            </a:extLst>
          </p:cNvPr>
          <p:cNvCxnSpPr>
            <a:cxnSpLocks/>
          </p:cNvCxnSpPr>
          <p:nvPr/>
        </p:nvCxnSpPr>
        <p:spPr>
          <a:xfrm>
            <a:off x="1495015" y="4110673"/>
            <a:ext cx="2054059" cy="0"/>
          </a:xfrm>
          <a:prstGeom prst="straightConnector1">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2664490-0B0D-4864-8C16-91A42C37CB81}"/>
              </a:ext>
            </a:extLst>
          </p:cNvPr>
          <p:cNvSpPr txBox="1"/>
          <p:nvPr/>
        </p:nvSpPr>
        <p:spPr>
          <a:xfrm>
            <a:off x="914400" y="1021643"/>
            <a:ext cx="2958266" cy="2708434"/>
          </a:xfrm>
          <a:prstGeom prst="rect">
            <a:avLst/>
          </a:prstGeom>
          <a:noFill/>
        </p:spPr>
        <p:txBody>
          <a:bodyPr wrap="square" rtlCol="0">
            <a:spAutoFit/>
          </a:bodyPr>
          <a:lstStyle/>
          <a:p>
            <a:r>
              <a:rPr lang="en-US" sz="1700" b="1" dirty="0"/>
              <a:t>Digital divide exacerbates social exclusion of vulnerable groups</a:t>
            </a:r>
          </a:p>
          <a:p>
            <a:r>
              <a:rPr lang="en-US" sz="1700" b="1" dirty="0">
                <a:solidFill>
                  <a:srgbClr val="C00000"/>
                </a:solidFill>
              </a:rPr>
              <a:t>in the wake of COVID-19</a:t>
            </a:r>
          </a:p>
          <a:p>
            <a:endParaRPr lang="ru-RU" sz="1700" b="1" dirty="0">
              <a:solidFill>
                <a:srgbClr val="253EA7"/>
              </a:solidFill>
            </a:endParaRPr>
          </a:p>
          <a:p>
            <a:r>
              <a:rPr lang="ru-RU" sz="1700" b="1" dirty="0">
                <a:solidFill>
                  <a:srgbClr val="253EA7"/>
                </a:solidFill>
              </a:rPr>
              <a:t>Цифровой разрыв усугубляет социальную изоляцию уязвимых групп</a:t>
            </a:r>
          </a:p>
          <a:p>
            <a:r>
              <a:rPr lang="ru-RU" sz="1700" b="1" dirty="0">
                <a:solidFill>
                  <a:srgbClr val="C00000"/>
                </a:solidFill>
              </a:rPr>
              <a:t>вследствие </a:t>
            </a:r>
            <a:r>
              <a:rPr lang="en-US" sz="1700" b="1" dirty="0">
                <a:solidFill>
                  <a:srgbClr val="C00000"/>
                </a:solidFill>
              </a:rPr>
              <a:t>COVID-19</a:t>
            </a:r>
          </a:p>
        </p:txBody>
      </p:sp>
      <p:grpSp>
        <p:nvGrpSpPr>
          <p:cNvPr id="16" name="Group 15">
            <a:extLst>
              <a:ext uri="{FF2B5EF4-FFF2-40B4-BE49-F238E27FC236}">
                <a16:creationId xmlns:a16="http://schemas.microsoft.com/office/drawing/2014/main" id="{65EBDCE0-C0D8-46D0-B5BC-BCA3FB4F3C0D}"/>
              </a:ext>
            </a:extLst>
          </p:cNvPr>
          <p:cNvGrpSpPr/>
          <p:nvPr/>
        </p:nvGrpSpPr>
        <p:grpSpPr>
          <a:xfrm>
            <a:off x="4178052" y="403953"/>
            <a:ext cx="1917948" cy="1993625"/>
            <a:chOff x="2826922" y="1713476"/>
            <a:chExt cx="1594738" cy="1797890"/>
          </a:xfr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p:grpSpPr>
        <p:sp>
          <p:nvSpPr>
            <p:cNvPr id="17" name="Hexagon 16">
              <a:extLst>
                <a:ext uri="{FF2B5EF4-FFF2-40B4-BE49-F238E27FC236}">
                  <a16:creationId xmlns:a16="http://schemas.microsoft.com/office/drawing/2014/main" id="{C6C402D6-8AB4-4D32-9CA6-297F835AFB0B}"/>
                </a:ext>
              </a:extLst>
            </p:cNvPr>
            <p:cNvSpPr/>
            <p:nvPr/>
          </p:nvSpPr>
          <p:spPr>
            <a:xfrm rot="5400000">
              <a:off x="2710059" y="1830339"/>
              <a:ext cx="1797890" cy="1564164"/>
            </a:xfrm>
            <a:prstGeom prst="hexagon">
              <a:avLst>
                <a:gd name="adj" fmla="val 25000"/>
                <a:gd name="vf" fmla="val 115470"/>
              </a:avLst>
            </a:prstGeom>
            <a:grp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18" name="Hexagon 4">
              <a:extLst>
                <a:ext uri="{FF2B5EF4-FFF2-40B4-BE49-F238E27FC236}">
                  <a16:creationId xmlns:a16="http://schemas.microsoft.com/office/drawing/2014/main" id="{44EE623A-DE4F-4128-BEB1-0ED04AFE7D3D}"/>
                </a:ext>
              </a:extLst>
            </p:cNvPr>
            <p:cNvSpPr txBox="1"/>
            <p:nvPr/>
          </p:nvSpPr>
          <p:spPr>
            <a:xfrm>
              <a:off x="3174288" y="1971000"/>
              <a:ext cx="1247372" cy="1237548"/>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42863" tIns="42863" rIns="42863" bIns="42863" numCol="1" spcCol="1270" anchor="ctr" anchorCtr="0">
              <a:noAutofit/>
            </a:bodyPr>
            <a:lstStyle/>
            <a:p>
              <a:pPr algn="ctr" defTabSz="500063">
                <a:lnSpc>
                  <a:spcPct val="90000"/>
                </a:lnSpc>
                <a:spcBef>
                  <a:spcPct val="0"/>
                </a:spcBef>
              </a:pPr>
              <a:r>
                <a:rPr lang="en-US" sz="1400" b="1" dirty="0">
                  <a:solidFill>
                    <a:schemeClr val="tx1"/>
                  </a:solidFill>
                </a:rPr>
                <a:t>Access to </a:t>
              </a:r>
            </a:p>
            <a:p>
              <a:pPr algn="ctr" defTabSz="500063">
                <a:lnSpc>
                  <a:spcPct val="90000"/>
                </a:lnSpc>
                <a:spcBef>
                  <a:spcPct val="0"/>
                </a:spcBef>
              </a:pPr>
              <a:r>
                <a:rPr lang="en-US" sz="1400" b="1" dirty="0">
                  <a:solidFill>
                    <a:schemeClr val="tx1"/>
                  </a:solidFill>
                </a:rPr>
                <a:t>Information</a:t>
              </a:r>
              <a:r>
                <a:rPr lang="ru-RU" sz="1400" b="1" dirty="0">
                  <a:solidFill>
                    <a:schemeClr val="tx1"/>
                  </a:solidFill>
                </a:rPr>
                <a:t> </a:t>
              </a:r>
              <a:endParaRPr lang="ru-RU" sz="1200" b="1" dirty="0">
                <a:solidFill>
                  <a:srgbClr val="1B2459"/>
                </a:solidFill>
              </a:endParaRPr>
            </a:p>
            <a:p>
              <a:pPr algn="ctr" defTabSz="500063">
                <a:lnSpc>
                  <a:spcPct val="90000"/>
                </a:lnSpc>
                <a:spcBef>
                  <a:spcPct val="0"/>
                </a:spcBef>
              </a:pPr>
              <a:r>
                <a:rPr lang="ru-RU" sz="1400" b="1" dirty="0">
                  <a:solidFill>
                    <a:srgbClr val="253EA7"/>
                  </a:solidFill>
                </a:rPr>
                <a:t>Доступ к информации</a:t>
              </a:r>
              <a:endParaRPr lang="en-US" sz="1400" b="1" dirty="0">
                <a:solidFill>
                  <a:srgbClr val="253EA7"/>
                </a:solidFill>
              </a:endParaRPr>
            </a:p>
          </p:txBody>
        </p:sp>
      </p:grpSp>
      <p:grpSp>
        <p:nvGrpSpPr>
          <p:cNvPr id="27" name="Group 26">
            <a:extLst>
              <a:ext uri="{FF2B5EF4-FFF2-40B4-BE49-F238E27FC236}">
                <a16:creationId xmlns:a16="http://schemas.microsoft.com/office/drawing/2014/main" id="{B36637BC-D3CB-4C8D-810D-9E8457790056}"/>
              </a:ext>
            </a:extLst>
          </p:cNvPr>
          <p:cNvGrpSpPr/>
          <p:nvPr/>
        </p:nvGrpSpPr>
        <p:grpSpPr>
          <a:xfrm>
            <a:off x="5791677" y="425725"/>
            <a:ext cx="2117688" cy="1993625"/>
            <a:chOff x="2660845" y="1690829"/>
            <a:chExt cx="1760813" cy="1797890"/>
          </a:xfr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p:grpSpPr>
        <p:sp>
          <p:nvSpPr>
            <p:cNvPr id="28" name="Hexagon 27">
              <a:extLst>
                <a:ext uri="{FF2B5EF4-FFF2-40B4-BE49-F238E27FC236}">
                  <a16:creationId xmlns:a16="http://schemas.microsoft.com/office/drawing/2014/main" id="{1D46AB63-4102-43E8-AB6A-9E329EA166F4}"/>
                </a:ext>
              </a:extLst>
            </p:cNvPr>
            <p:cNvSpPr/>
            <p:nvPr/>
          </p:nvSpPr>
          <p:spPr>
            <a:xfrm rot="5400000">
              <a:off x="2740631" y="1807692"/>
              <a:ext cx="1797890" cy="1564164"/>
            </a:xfrm>
            <a:prstGeom prst="hexagon">
              <a:avLst>
                <a:gd name="adj" fmla="val 25000"/>
                <a:gd name="vf" fmla="val 115470"/>
              </a:avLst>
            </a:prstGeom>
            <a:grp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29" name="Hexagon 4">
              <a:extLst>
                <a:ext uri="{FF2B5EF4-FFF2-40B4-BE49-F238E27FC236}">
                  <a16:creationId xmlns:a16="http://schemas.microsoft.com/office/drawing/2014/main" id="{D7438F91-DE2E-4696-83DC-09663CFD536D}"/>
                </a:ext>
              </a:extLst>
            </p:cNvPr>
            <p:cNvSpPr txBox="1"/>
            <p:nvPr/>
          </p:nvSpPr>
          <p:spPr>
            <a:xfrm>
              <a:off x="2660845" y="1971000"/>
              <a:ext cx="1564164" cy="1237548"/>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42863" tIns="42863" rIns="42863" bIns="42863" numCol="1" spcCol="1270" anchor="ctr" anchorCtr="0">
              <a:noAutofit/>
            </a:bodyPr>
            <a:lstStyle/>
            <a:p>
              <a:pPr algn="ctr" defTabSz="500063">
                <a:lnSpc>
                  <a:spcPct val="90000"/>
                </a:lnSpc>
                <a:spcBef>
                  <a:spcPct val="0"/>
                </a:spcBef>
              </a:pPr>
              <a:r>
                <a:rPr lang="en-US" sz="1400" b="1" dirty="0">
                  <a:solidFill>
                    <a:schemeClr val="tx1"/>
                  </a:solidFill>
                  <a:latin typeface="+mj-lt"/>
                </a:rPr>
                <a:t>Tele-</a:t>
              </a:r>
            </a:p>
            <a:p>
              <a:pPr algn="ctr" defTabSz="500063">
                <a:lnSpc>
                  <a:spcPct val="90000"/>
                </a:lnSpc>
                <a:spcBef>
                  <a:spcPct val="0"/>
                </a:spcBef>
              </a:pPr>
              <a:r>
                <a:rPr lang="en-US" sz="1400" b="1" dirty="0">
                  <a:solidFill>
                    <a:schemeClr val="tx1"/>
                  </a:solidFill>
                  <a:latin typeface="+mj-lt"/>
                </a:rPr>
                <a:t>Medicine</a:t>
              </a:r>
              <a:r>
                <a:rPr lang="ru-RU" sz="1400" b="1" dirty="0">
                  <a:solidFill>
                    <a:schemeClr val="tx1"/>
                  </a:solidFill>
                  <a:latin typeface="+mj-lt"/>
                </a:rPr>
                <a:t> </a:t>
              </a:r>
              <a:endParaRPr lang="ru-RU" sz="1400" b="1" dirty="0">
                <a:solidFill>
                  <a:srgbClr val="1B2459"/>
                </a:solidFill>
                <a:latin typeface="+mj-lt"/>
              </a:endParaRPr>
            </a:p>
            <a:p>
              <a:pPr algn="ctr" defTabSz="500063">
                <a:lnSpc>
                  <a:spcPct val="90000"/>
                </a:lnSpc>
                <a:spcBef>
                  <a:spcPct val="0"/>
                </a:spcBef>
              </a:pPr>
              <a:r>
                <a:rPr lang="ru-RU" sz="1400" b="1" dirty="0">
                  <a:solidFill>
                    <a:srgbClr val="253EA7"/>
                  </a:solidFill>
                  <a:latin typeface="+mj-lt"/>
                </a:rPr>
                <a:t>Телемедицина</a:t>
              </a:r>
              <a:endParaRPr lang="en-US" sz="1400" b="1" dirty="0">
                <a:solidFill>
                  <a:srgbClr val="253EA7"/>
                </a:solidFill>
              </a:endParaRPr>
            </a:p>
          </p:txBody>
        </p:sp>
      </p:grpSp>
      <p:grpSp>
        <p:nvGrpSpPr>
          <p:cNvPr id="30" name="Group 29">
            <a:extLst>
              <a:ext uri="{FF2B5EF4-FFF2-40B4-BE49-F238E27FC236}">
                <a16:creationId xmlns:a16="http://schemas.microsoft.com/office/drawing/2014/main" id="{E71F8BBB-D420-40F6-B7EE-8A4AC42BBCEB}"/>
              </a:ext>
            </a:extLst>
          </p:cNvPr>
          <p:cNvGrpSpPr/>
          <p:nvPr/>
        </p:nvGrpSpPr>
        <p:grpSpPr>
          <a:xfrm>
            <a:off x="4191000" y="2419350"/>
            <a:ext cx="1881178" cy="1993625"/>
            <a:chOff x="2866953" y="1690829"/>
            <a:chExt cx="1564164" cy="1797890"/>
          </a:xfr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p:grpSpPr>
        <p:sp>
          <p:nvSpPr>
            <p:cNvPr id="31" name="Hexagon 30">
              <a:extLst>
                <a:ext uri="{FF2B5EF4-FFF2-40B4-BE49-F238E27FC236}">
                  <a16:creationId xmlns:a16="http://schemas.microsoft.com/office/drawing/2014/main" id="{E2C0EC21-20AF-402F-B8F7-58682444DE7B}"/>
                </a:ext>
              </a:extLst>
            </p:cNvPr>
            <p:cNvSpPr/>
            <p:nvPr/>
          </p:nvSpPr>
          <p:spPr>
            <a:xfrm rot="5400000">
              <a:off x="2750090" y="1807692"/>
              <a:ext cx="1797890" cy="1564164"/>
            </a:xfrm>
            <a:prstGeom prst="hexagon">
              <a:avLst>
                <a:gd name="adj" fmla="val 25000"/>
                <a:gd name="vf" fmla="val 115470"/>
              </a:avLst>
            </a:prstGeom>
            <a:grp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32" name="Hexagon 4">
              <a:extLst>
                <a:ext uri="{FF2B5EF4-FFF2-40B4-BE49-F238E27FC236}">
                  <a16:creationId xmlns:a16="http://schemas.microsoft.com/office/drawing/2014/main" id="{CAF84430-1E58-4B7C-A5B1-4A128A3FC8C2}"/>
                </a:ext>
              </a:extLst>
            </p:cNvPr>
            <p:cNvSpPr txBox="1"/>
            <p:nvPr/>
          </p:nvSpPr>
          <p:spPr>
            <a:xfrm>
              <a:off x="3320085" y="1990746"/>
              <a:ext cx="1101574" cy="1217803"/>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42863" tIns="42863" rIns="42863" bIns="42863" numCol="1" spcCol="1270" anchor="ctr" anchorCtr="0">
              <a:noAutofit/>
            </a:bodyPr>
            <a:lstStyle/>
            <a:p>
              <a:pPr algn="ctr" defTabSz="500063">
                <a:lnSpc>
                  <a:spcPct val="90000"/>
                </a:lnSpc>
                <a:spcBef>
                  <a:spcPct val="0"/>
                </a:spcBef>
              </a:pPr>
              <a:r>
                <a:rPr lang="en-US" sz="1400" b="1" dirty="0">
                  <a:solidFill>
                    <a:schemeClr val="tx1"/>
                  </a:solidFill>
                  <a:latin typeface="+mj-lt"/>
                </a:rPr>
                <a:t>Social </a:t>
              </a:r>
            </a:p>
            <a:p>
              <a:pPr algn="ctr" defTabSz="500063">
                <a:lnSpc>
                  <a:spcPct val="90000"/>
                </a:lnSpc>
                <a:spcBef>
                  <a:spcPct val="0"/>
                </a:spcBef>
              </a:pPr>
              <a:r>
                <a:rPr lang="en-US" sz="1400" b="1" dirty="0">
                  <a:solidFill>
                    <a:schemeClr val="tx1"/>
                  </a:solidFill>
                  <a:latin typeface="+mj-lt"/>
                </a:rPr>
                <a:t>Isolation &amp; Loneliness</a:t>
              </a:r>
              <a:r>
                <a:rPr lang="ru-RU" sz="1400" b="1" dirty="0">
                  <a:solidFill>
                    <a:schemeClr val="tx1"/>
                  </a:solidFill>
                  <a:latin typeface="+mj-lt"/>
                </a:rPr>
                <a:t> </a:t>
              </a:r>
              <a:endParaRPr lang="ru-RU" sz="1400" b="1" dirty="0">
                <a:solidFill>
                  <a:srgbClr val="1B2459"/>
                </a:solidFill>
                <a:latin typeface="+mj-lt"/>
              </a:endParaRPr>
            </a:p>
            <a:p>
              <a:pPr algn="ctr" defTabSz="500063">
                <a:lnSpc>
                  <a:spcPct val="90000"/>
                </a:lnSpc>
                <a:spcBef>
                  <a:spcPct val="0"/>
                </a:spcBef>
              </a:pPr>
              <a:r>
                <a:rPr lang="ru-RU" sz="1400" b="1" dirty="0">
                  <a:solidFill>
                    <a:srgbClr val="253EA7"/>
                  </a:solidFill>
                  <a:latin typeface="+mj-lt"/>
                </a:rPr>
                <a:t>Социальная изоляция и одиночество</a:t>
              </a:r>
              <a:endParaRPr lang="en-US" sz="1400" b="1" dirty="0">
                <a:solidFill>
                  <a:srgbClr val="253EA7"/>
                </a:solidFill>
              </a:endParaRPr>
            </a:p>
          </p:txBody>
        </p:sp>
      </p:grpSp>
      <p:grpSp>
        <p:nvGrpSpPr>
          <p:cNvPr id="33" name="Group 32">
            <a:extLst>
              <a:ext uri="{FF2B5EF4-FFF2-40B4-BE49-F238E27FC236}">
                <a16:creationId xmlns:a16="http://schemas.microsoft.com/office/drawing/2014/main" id="{3885D62F-FBAC-44AD-A842-367D988DD71D}"/>
              </a:ext>
            </a:extLst>
          </p:cNvPr>
          <p:cNvGrpSpPr/>
          <p:nvPr/>
        </p:nvGrpSpPr>
        <p:grpSpPr>
          <a:xfrm>
            <a:off x="6043621" y="2419350"/>
            <a:ext cx="1881179" cy="1993625"/>
            <a:chOff x="2857494" y="1690829"/>
            <a:chExt cx="1564164" cy="1797890"/>
          </a:xfr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p:grpSpPr>
        <p:sp>
          <p:nvSpPr>
            <p:cNvPr id="34" name="Hexagon 33">
              <a:extLst>
                <a:ext uri="{FF2B5EF4-FFF2-40B4-BE49-F238E27FC236}">
                  <a16:creationId xmlns:a16="http://schemas.microsoft.com/office/drawing/2014/main" id="{D8ACD118-EC2C-43B7-B214-95BD4D0D2B41}"/>
                </a:ext>
              </a:extLst>
            </p:cNvPr>
            <p:cNvSpPr/>
            <p:nvPr/>
          </p:nvSpPr>
          <p:spPr>
            <a:xfrm rot="5400000">
              <a:off x="2740631" y="1807692"/>
              <a:ext cx="1797890" cy="1564164"/>
            </a:xfrm>
            <a:prstGeom prst="hexagon">
              <a:avLst>
                <a:gd name="adj" fmla="val 25000"/>
                <a:gd name="vf" fmla="val 115470"/>
              </a:avLst>
            </a:prstGeom>
            <a:grp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35" name="Hexagon 4">
              <a:extLst>
                <a:ext uri="{FF2B5EF4-FFF2-40B4-BE49-F238E27FC236}">
                  <a16:creationId xmlns:a16="http://schemas.microsoft.com/office/drawing/2014/main" id="{55156AE1-894C-4C7A-AF2B-38D7BC974647}"/>
                </a:ext>
              </a:extLst>
            </p:cNvPr>
            <p:cNvSpPr txBox="1"/>
            <p:nvPr/>
          </p:nvSpPr>
          <p:spPr>
            <a:xfrm>
              <a:off x="2857495" y="1971000"/>
              <a:ext cx="1107664" cy="1237548"/>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42863" tIns="42863" rIns="42863" bIns="42863" numCol="1" spcCol="1270" anchor="ctr" anchorCtr="0">
              <a:noAutofit/>
            </a:bodyPr>
            <a:lstStyle/>
            <a:p>
              <a:pPr algn="ctr" defTabSz="500063">
                <a:lnSpc>
                  <a:spcPct val="90000"/>
                </a:lnSpc>
                <a:spcBef>
                  <a:spcPct val="0"/>
                </a:spcBef>
              </a:pPr>
              <a:r>
                <a:rPr lang="en-US" sz="1400" b="1" dirty="0">
                  <a:solidFill>
                    <a:schemeClr val="tx1"/>
                  </a:solidFill>
                  <a:latin typeface="+mj-lt"/>
                </a:rPr>
                <a:t>E-Services</a:t>
              </a:r>
              <a:r>
                <a:rPr lang="ru-RU" sz="1400" b="1" dirty="0">
                  <a:solidFill>
                    <a:srgbClr val="1B2459"/>
                  </a:solidFill>
                  <a:latin typeface="+mj-lt"/>
                </a:rPr>
                <a:t> </a:t>
              </a:r>
            </a:p>
            <a:p>
              <a:pPr algn="ctr" defTabSz="500063">
                <a:lnSpc>
                  <a:spcPct val="90000"/>
                </a:lnSpc>
                <a:spcBef>
                  <a:spcPct val="0"/>
                </a:spcBef>
              </a:pPr>
              <a:r>
                <a:rPr lang="ru-RU" sz="1400" b="1" dirty="0">
                  <a:solidFill>
                    <a:srgbClr val="253EA7"/>
                  </a:solidFill>
                  <a:latin typeface="+mj-lt"/>
                </a:rPr>
                <a:t>Электронные услуги</a:t>
              </a:r>
              <a:endParaRPr lang="en-US" sz="1400" b="1" dirty="0">
                <a:solidFill>
                  <a:srgbClr val="253EA7"/>
                </a:solidFill>
              </a:endParaRPr>
            </a:p>
          </p:txBody>
        </p:sp>
      </p:grpSp>
      <p:pic>
        <p:nvPicPr>
          <p:cNvPr id="39" name="Picture 38" descr="A screenshot of a cell phone&#10;&#10;Description automatically generated">
            <a:extLst>
              <a:ext uri="{FF2B5EF4-FFF2-40B4-BE49-F238E27FC236}">
                <a16:creationId xmlns:a16="http://schemas.microsoft.com/office/drawing/2014/main" id="{F42F3DFA-A0CE-436E-9DC8-9779ECA4BFB6}"/>
              </a:ext>
            </a:extLst>
          </p:cNvPr>
          <p:cNvPicPr>
            <a:picLocks noChangeAspect="1"/>
          </p:cNvPicPr>
          <p:nvPr/>
        </p:nvPicPr>
        <p:blipFill rotWithShape="1">
          <a:blip r:embed="rId3"/>
          <a:srcRect l="35194" t="25278" r="31033" b="35555"/>
          <a:stretch/>
        </p:blipFill>
        <p:spPr>
          <a:xfrm>
            <a:off x="7464952" y="924378"/>
            <a:ext cx="434447" cy="857250"/>
          </a:xfrm>
          <a:prstGeom prst="rect">
            <a:avLst/>
          </a:prstGeom>
        </p:spPr>
      </p:pic>
      <p:pic>
        <p:nvPicPr>
          <p:cNvPr id="41" name="Picture 40" descr="A close up of a logo&#10;&#10;Description automatically generated">
            <a:extLst>
              <a:ext uri="{FF2B5EF4-FFF2-40B4-BE49-F238E27FC236}">
                <a16:creationId xmlns:a16="http://schemas.microsoft.com/office/drawing/2014/main" id="{C156EF3B-DA75-4A98-8CFE-6DFBD53CCDED}"/>
              </a:ext>
            </a:extLst>
          </p:cNvPr>
          <p:cNvPicPr>
            <a:picLocks noChangeAspect="1"/>
          </p:cNvPicPr>
          <p:nvPr/>
        </p:nvPicPr>
        <p:blipFill rotWithShape="1">
          <a:blip r:embed="rId4"/>
          <a:srcRect l="61940" t="32841" r="12687" b="15679"/>
          <a:stretch/>
        </p:blipFill>
        <p:spPr>
          <a:xfrm>
            <a:off x="4109171" y="929551"/>
            <a:ext cx="485775" cy="691393"/>
          </a:xfrm>
          <a:prstGeom prst="rect">
            <a:avLst/>
          </a:prstGeom>
        </p:spPr>
      </p:pic>
      <p:pic>
        <p:nvPicPr>
          <p:cNvPr id="43" name="Picture 42" descr="A screenshot of a cell phone&#10;&#10;Description automatically generated">
            <a:extLst>
              <a:ext uri="{FF2B5EF4-FFF2-40B4-BE49-F238E27FC236}">
                <a16:creationId xmlns:a16="http://schemas.microsoft.com/office/drawing/2014/main" id="{8733584B-557C-4CAC-9F75-3ABB96A814FE}"/>
              </a:ext>
            </a:extLst>
          </p:cNvPr>
          <p:cNvPicPr>
            <a:picLocks noChangeAspect="1"/>
          </p:cNvPicPr>
          <p:nvPr/>
        </p:nvPicPr>
        <p:blipFill rotWithShape="1">
          <a:blip r:embed="rId5"/>
          <a:srcRect l="64794" t="19167" r="11595" b="70833"/>
          <a:stretch/>
        </p:blipFill>
        <p:spPr>
          <a:xfrm>
            <a:off x="4114800" y="2895600"/>
            <a:ext cx="485776" cy="514350"/>
          </a:xfrm>
          <a:prstGeom prst="rect">
            <a:avLst/>
          </a:prstGeom>
        </p:spPr>
      </p:pic>
      <p:pic>
        <p:nvPicPr>
          <p:cNvPr id="45" name="Picture 44" descr="A picture containing text, map&#10;&#10;Description automatically generated">
            <a:extLst>
              <a:ext uri="{FF2B5EF4-FFF2-40B4-BE49-F238E27FC236}">
                <a16:creationId xmlns:a16="http://schemas.microsoft.com/office/drawing/2014/main" id="{AA7A03B7-82EC-4DE9-A42E-074E3E522A99}"/>
              </a:ext>
            </a:extLst>
          </p:cNvPr>
          <p:cNvPicPr>
            <a:picLocks noChangeAspect="1"/>
          </p:cNvPicPr>
          <p:nvPr/>
        </p:nvPicPr>
        <p:blipFill rotWithShape="1">
          <a:blip r:embed="rId6"/>
          <a:srcRect l="34730" t="27169" r="37566" b="24834"/>
          <a:stretch/>
        </p:blipFill>
        <p:spPr>
          <a:xfrm>
            <a:off x="7482114" y="2898321"/>
            <a:ext cx="423531" cy="660059"/>
          </a:xfrm>
          <a:prstGeom prst="rect">
            <a:avLst/>
          </a:prstGeom>
        </p:spPr>
      </p:pic>
    </p:spTree>
    <p:extLst>
      <p:ext uri="{BB962C8B-B14F-4D97-AF65-F5344CB8AC3E}">
        <p14:creationId xmlns:p14="http://schemas.microsoft.com/office/powerpoint/2010/main" val="3320231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5">
            <a:extLst>
              <a:ext uri="{FF2B5EF4-FFF2-40B4-BE49-F238E27FC236}">
                <a16:creationId xmlns:a16="http://schemas.microsoft.com/office/drawing/2014/main" id="{1075478F-42C0-4738-B9FD-DEB263857458}"/>
              </a:ext>
            </a:extLst>
          </p:cNvPr>
          <p:cNvGraphicFramePr>
            <a:graphicFrameLocks/>
          </p:cNvGraphicFramePr>
          <p:nvPr>
            <p:extLst>
              <p:ext uri="{D42A27DB-BD31-4B8C-83A1-F6EECF244321}">
                <p14:modId xmlns:p14="http://schemas.microsoft.com/office/powerpoint/2010/main" val="1717511807"/>
              </p:ext>
            </p:extLst>
          </p:nvPr>
        </p:nvGraphicFramePr>
        <p:xfrm>
          <a:off x="228600" y="1136938"/>
          <a:ext cx="8839200" cy="3568412"/>
        </p:xfrm>
        <a:graphic>
          <a:graphicData uri="http://schemas.openxmlformats.org/drawingml/2006/table">
            <a:tbl>
              <a:tblPr firstRow="1" firstCol="1" bandRow="1">
                <a:noFill/>
                <a:tableStyleId>{5C22544A-7EE6-4342-B048-85BDC9FD1C3A}</a:tableStyleId>
              </a:tblPr>
              <a:tblGrid>
                <a:gridCol w="1645576">
                  <a:extLst>
                    <a:ext uri="{9D8B030D-6E8A-4147-A177-3AD203B41FA5}">
                      <a16:colId xmlns:a16="http://schemas.microsoft.com/office/drawing/2014/main" val="617001056"/>
                    </a:ext>
                  </a:extLst>
                </a:gridCol>
                <a:gridCol w="2336249">
                  <a:extLst>
                    <a:ext uri="{9D8B030D-6E8A-4147-A177-3AD203B41FA5}">
                      <a16:colId xmlns:a16="http://schemas.microsoft.com/office/drawing/2014/main" val="294067619"/>
                    </a:ext>
                  </a:extLst>
                </a:gridCol>
                <a:gridCol w="2328241">
                  <a:extLst>
                    <a:ext uri="{9D8B030D-6E8A-4147-A177-3AD203B41FA5}">
                      <a16:colId xmlns:a16="http://schemas.microsoft.com/office/drawing/2014/main" val="3318141408"/>
                    </a:ext>
                  </a:extLst>
                </a:gridCol>
                <a:gridCol w="2350858">
                  <a:extLst>
                    <a:ext uri="{9D8B030D-6E8A-4147-A177-3AD203B41FA5}">
                      <a16:colId xmlns:a16="http://schemas.microsoft.com/office/drawing/2014/main" val="3307820859"/>
                    </a:ext>
                  </a:extLst>
                </a:gridCol>
                <a:gridCol w="178276">
                  <a:extLst>
                    <a:ext uri="{9D8B030D-6E8A-4147-A177-3AD203B41FA5}">
                      <a16:colId xmlns:a16="http://schemas.microsoft.com/office/drawing/2014/main" val="3583092709"/>
                    </a:ext>
                  </a:extLst>
                </a:gridCol>
              </a:tblGrid>
              <a:tr h="815644">
                <a:tc>
                  <a:txBody>
                    <a:bodyPr/>
                    <a:lstStyle/>
                    <a:p>
                      <a:pPr marL="0" marR="0">
                        <a:lnSpc>
                          <a:spcPct val="107000"/>
                        </a:lnSpc>
                        <a:spcBef>
                          <a:spcPts val="0"/>
                        </a:spcBef>
                        <a:spcAft>
                          <a:spcPts val="0"/>
                        </a:spcAft>
                      </a:pPr>
                      <a:r>
                        <a:rPr lang="en-US" sz="1200" b="0" cap="all" spc="150" dirty="0">
                          <a:solidFill>
                            <a:srgbClr val="0070C0"/>
                          </a:solidFill>
                          <a:effectLst/>
                          <a:latin typeface="Arial" panose="020B0604020202020204" pitchFamily="34" charset="0"/>
                          <a:cs typeface="Arial" panose="020B0604020202020204" pitchFamily="34" charset="0"/>
                        </a:rPr>
                        <a:t> </a:t>
                      </a:r>
                      <a:endParaRPr lang="en-US" sz="1200" b="0" cap="all" spc="150"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60342" marR="60342" marT="60342" marB="60342" anchor="b">
                    <a:lnL w="12700" cmpd="sng">
                      <a:noFill/>
                    </a:lnL>
                    <a:lnR w="12700" cmpd="sng">
                      <a:noFill/>
                    </a:lnR>
                    <a:lnT w="12700" cmpd="sng">
                      <a:noFill/>
                    </a:lnT>
                    <a:lnB w="38100" cmpd="sng">
                      <a:noFill/>
                    </a:lnB>
                    <a:solidFill>
                      <a:schemeClr val="bg1"/>
                    </a:solidFill>
                  </a:tcPr>
                </a:tc>
                <a:tc>
                  <a:txBody>
                    <a:bodyPr/>
                    <a:lstStyle/>
                    <a:p>
                      <a:pPr marL="0" marR="0">
                        <a:lnSpc>
                          <a:spcPct val="107000"/>
                        </a:lnSpc>
                        <a:spcBef>
                          <a:spcPts val="0"/>
                        </a:spcBef>
                        <a:spcAft>
                          <a:spcPts val="0"/>
                        </a:spcAft>
                      </a:pPr>
                      <a:r>
                        <a:rPr lang="en-US" sz="900" b="1" cap="all" spc="150" dirty="0">
                          <a:solidFill>
                            <a:schemeClr val="tx1"/>
                          </a:solidFill>
                          <a:effectLst/>
                          <a:latin typeface="Arial" panose="020B0604020202020204" pitchFamily="34" charset="0"/>
                          <a:cs typeface="Arial" panose="020B0604020202020204" pitchFamily="34" charset="0"/>
                        </a:rPr>
                        <a:t>Women</a:t>
                      </a:r>
                      <a:endParaRPr lang="ru-RU" sz="900" b="1" cap="all" spc="150" dirty="0">
                        <a:solidFill>
                          <a:schemeClr val="tx1"/>
                        </a:solidFill>
                        <a:effectLst/>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ru-RU" sz="900" b="1" cap="all" spc="150" dirty="0">
                          <a:solidFill>
                            <a:srgbClr val="0070C0"/>
                          </a:solidFill>
                          <a:effectLst/>
                          <a:latin typeface="Arial" panose="020B0604020202020204" pitchFamily="34" charset="0"/>
                          <a:cs typeface="Arial" panose="020B0604020202020204" pitchFamily="34" charset="0"/>
                        </a:rPr>
                        <a:t>Женщины</a:t>
                      </a:r>
                      <a:endParaRPr lang="en-US" sz="900" b="1" cap="all" spc="150" dirty="0">
                        <a:solidFill>
                          <a:srgbClr val="0070C0"/>
                        </a:solidFill>
                        <a:effectLst/>
                        <a:latin typeface="Arial" panose="020B0604020202020204" pitchFamily="34" charset="0"/>
                        <a:cs typeface="Arial" panose="020B0604020202020204" pitchFamily="34" charset="0"/>
                      </a:endParaRPr>
                    </a:p>
                  </a:txBody>
                  <a:tcPr marL="60342" marR="60342" marT="60342" marB="60342">
                    <a:lnL w="12700" cmpd="sng">
                      <a:noFill/>
                    </a:lnL>
                    <a:lnR w="12700" cmpd="sng">
                      <a:noFill/>
                    </a:lnR>
                    <a:lnT w="12700" cmpd="sng">
                      <a:noFill/>
                    </a:lnT>
                    <a:lnB w="38100" cmpd="sng">
                      <a:noFill/>
                    </a:lnB>
                    <a:solidFill>
                      <a:schemeClr val="bg1"/>
                    </a:solidFill>
                  </a:tcPr>
                </a:tc>
                <a:tc>
                  <a:txBody>
                    <a:bodyPr/>
                    <a:lstStyle/>
                    <a:p>
                      <a:pPr marL="0" marR="0">
                        <a:lnSpc>
                          <a:spcPct val="107000"/>
                        </a:lnSpc>
                        <a:spcBef>
                          <a:spcPts val="0"/>
                        </a:spcBef>
                        <a:spcAft>
                          <a:spcPts val="0"/>
                        </a:spcAft>
                      </a:pPr>
                      <a:r>
                        <a:rPr lang="en-US" sz="900" b="1" cap="all" spc="150" dirty="0">
                          <a:solidFill>
                            <a:schemeClr val="tx1"/>
                          </a:solidFill>
                          <a:effectLst/>
                          <a:latin typeface="Arial" panose="020B0604020202020204" pitchFamily="34" charset="0"/>
                          <a:cs typeface="Arial" panose="020B0604020202020204" pitchFamily="34" charset="0"/>
                        </a:rPr>
                        <a:t>Older </a:t>
                      </a:r>
                      <a:r>
                        <a:rPr lang="ru-RU" sz="900" b="1" cap="all" spc="150" dirty="0">
                          <a:solidFill>
                            <a:schemeClr val="tx1"/>
                          </a:solidFill>
                          <a:effectLst/>
                          <a:latin typeface="Arial" panose="020B0604020202020204" pitchFamily="34" charset="0"/>
                          <a:cs typeface="Arial" panose="020B0604020202020204" pitchFamily="34" charset="0"/>
                        </a:rPr>
                        <a:t> </a:t>
                      </a:r>
                      <a:r>
                        <a:rPr lang="en-US" sz="900" b="1" cap="all" spc="150" dirty="0">
                          <a:solidFill>
                            <a:schemeClr val="tx1"/>
                          </a:solidFill>
                          <a:effectLst/>
                          <a:latin typeface="Arial" panose="020B0604020202020204" pitchFamily="34" charset="0"/>
                          <a:cs typeface="Arial" panose="020B0604020202020204" pitchFamily="34" charset="0"/>
                        </a:rPr>
                        <a:t>Persons</a:t>
                      </a:r>
                      <a:endParaRPr lang="ru-RU" sz="900" b="1" cap="all" spc="150" dirty="0">
                        <a:solidFill>
                          <a:schemeClr val="tx1"/>
                        </a:solidFill>
                        <a:effectLst/>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ru-RU" sz="900" b="1" cap="all" spc="150" dirty="0">
                          <a:solidFill>
                            <a:srgbClr val="0070C0"/>
                          </a:solidFill>
                          <a:effectLst/>
                          <a:latin typeface="Arial" panose="020B0604020202020204" pitchFamily="34" charset="0"/>
                          <a:ea typeface="Calibri" panose="020F0502020204030204" pitchFamily="34" charset="0"/>
                          <a:cs typeface="Arial" panose="020B0604020202020204" pitchFamily="34" charset="0"/>
                        </a:rPr>
                        <a:t>Пожилые</a:t>
                      </a:r>
                      <a:endParaRPr lang="en-US" sz="900" b="1" cap="all" spc="150"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60342" marR="60342" marT="60342" marB="60342">
                    <a:lnL w="12700" cmpd="sng">
                      <a:noFill/>
                    </a:lnL>
                    <a:lnR w="12700" cmpd="sng">
                      <a:noFill/>
                    </a:lnR>
                    <a:lnT w="12700" cmpd="sng">
                      <a:noFill/>
                    </a:lnT>
                    <a:lnB w="38100" cmpd="sng">
                      <a:noFill/>
                    </a:lnB>
                    <a:solidFill>
                      <a:schemeClr val="bg1"/>
                    </a:solidFill>
                  </a:tcPr>
                </a:tc>
                <a:tc>
                  <a:txBody>
                    <a:bodyPr/>
                    <a:lstStyle/>
                    <a:p>
                      <a:pPr marL="0" marR="0">
                        <a:lnSpc>
                          <a:spcPct val="107000"/>
                        </a:lnSpc>
                        <a:spcBef>
                          <a:spcPts val="0"/>
                        </a:spcBef>
                        <a:spcAft>
                          <a:spcPts val="0"/>
                        </a:spcAft>
                      </a:pPr>
                      <a:r>
                        <a:rPr lang="en-US" sz="900" b="1" cap="all" spc="150" dirty="0">
                          <a:solidFill>
                            <a:schemeClr val="tx1"/>
                          </a:solidFill>
                          <a:effectLst/>
                          <a:latin typeface="Arial" panose="020B0604020202020204" pitchFamily="34" charset="0"/>
                          <a:cs typeface="Arial" panose="020B0604020202020204" pitchFamily="34" charset="0"/>
                        </a:rPr>
                        <a:t>Persons with disabilities</a:t>
                      </a:r>
                      <a:endParaRPr lang="ru-RU" sz="900" b="1" cap="all" spc="150" dirty="0">
                        <a:solidFill>
                          <a:schemeClr val="tx1"/>
                        </a:solidFill>
                        <a:effectLst/>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ru-RU" sz="900" b="1" cap="all" spc="150" dirty="0">
                          <a:solidFill>
                            <a:srgbClr val="0070C0"/>
                          </a:solidFill>
                          <a:effectLst/>
                          <a:latin typeface="Arial" panose="020B0604020202020204" pitchFamily="34" charset="0"/>
                          <a:ea typeface="Calibri" panose="020F0502020204030204" pitchFamily="34" charset="0"/>
                          <a:cs typeface="Arial" panose="020B0604020202020204" pitchFamily="34" charset="0"/>
                        </a:rPr>
                        <a:t>Люди с ограниченными возможностями</a:t>
                      </a:r>
                      <a:endParaRPr lang="en-US" sz="900" b="1" cap="all" spc="150"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60342" marR="60342" marT="60342" marB="60342">
                    <a:lnL w="12700" cmpd="sng">
                      <a:noFill/>
                    </a:lnL>
                    <a:lnR w="12700" cmpd="sng">
                      <a:noFill/>
                    </a:lnR>
                    <a:lnT w="12700" cmpd="sng">
                      <a:noFill/>
                    </a:lnT>
                    <a:lnB w="38100" cmpd="sng">
                      <a:noFill/>
                    </a:lnB>
                    <a:solidFill>
                      <a:schemeClr val="bg1"/>
                    </a:solidFill>
                  </a:tcPr>
                </a:tc>
                <a:tc rowSpan="3">
                  <a:txBody>
                    <a:bodyPr/>
                    <a:lstStyle/>
                    <a:p>
                      <a:pPr marL="0" marR="0">
                        <a:lnSpc>
                          <a:spcPct val="107000"/>
                        </a:lnSpc>
                        <a:spcBef>
                          <a:spcPts val="0"/>
                        </a:spcBef>
                        <a:spcAft>
                          <a:spcPts val="0"/>
                        </a:spcAft>
                      </a:pPr>
                      <a:endParaRPr lang="en-US" sz="1200" b="0" cap="all" spc="150"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60342" marR="60342" marT="60342" marB="60342">
                    <a:lnL w="12700" cmpd="sng">
                      <a:noFill/>
                    </a:lnL>
                    <a:lnR w="12700" cmpd="sng">
                      <a:noFill/>
                    </a:lnR>
                    <a:lnT w="12700" cmpd="sng">
                      <a:noFill/>
                    </a:lnT>
                    <a:lnB w="38100" cmpd="sng">
                      <a:noFill/>
                    </a:lnB>
                    <a:solidFill>
                      <a:schemeClr val="bg1"/>
                    </a:solidFill>
                  </a:tcPr>
                </a:tc>
                <a:extLst>
                  <a:ext uri="{0D108BD9-81ED-4DB2-BD59-A6C34878D82A}">
                    <a16:rowId xmlns:a16="http://schemas.microsoft.com/office/drawing/2014/main" val="1683925260"/>
                  </a:ext>
                </a:extLst>
              </a:tr>
              <a:tr h="1507304">
                <a:tc>
                  <a:txBody>
                    <a:bodyPr/>
                    <a:lstStyle/>
                    <a:p>
                      <a:pPr marL="0" marR="0">
                        <a:lnSpc>
                          <a:spcPct val="107000"/>
                        </a:lnSpc>
                        <a:spcBef>
                          <a:spcPts val="0"/>
                        </a:spcBef>
                        <a:spcAft>
                          <a:spcPts val="0"/>
                        </a:spcAft>
                      </a:pPr>
                      <a:r>
                        <a:rPr lang="en-US" sz="1400" b="1" cap="none" spc="0" dirty="0">
                          <a:solidFill>
                            <a:schemeClr val="tx1"/>
                          </a:solidFill>
                          <a:effectLst/>
                          <a:latin typeface="Arial" panose="020B0604020202020204" pitchFamily="34" charset="0"/>
                          <a:cs typeface="Arial" panose="020B0604020202020204" pitchFamily="34" charset="0"/>
                        </a:rPr>
                        <a:t>Increased risk of infection</a:t>
                      </a:r>
                      <a:endParaRPr lang="ru-RU" sz="1400" b="1" cap="none" spc="0" dirty="0">
                        <a:solidFill>
                          <a:schemeClr val="tx1"/>
                        </a:solidFill>
                        <a:effectLst/>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ru-RU" sz="1400" b="1" cap="none" spc="0" dirty="0">
                          <a:solidFill>
                            <a:srgbClr val="253EA7"/>
                          </a:solidFill>
                          <a:effectLst/>
                          <a:latin typeface="Arial" panose="020B0604020202020204" pitchFamily="34" charset="0"/>
                          <a:ea typeface="Calibri" panose="020F0502020204030204" pitchFamily="34" charset="0"/>
                          <a:cs typeface="Arial" panose="020B0604020202020204" pitchFamily="34" charset="0"/>
                        </a:rPr>
                        <a:t>Повышенный риск заражения</a:t>
                      </a:r>
                      <a:endParaRPr lang="en-US" sz="1400" b="1" cap="none" spc="0" dirty="0">
                        <a:solidFill>
                          <a:srgbClr val="253EA7"/>
                        </a:solidFill>
                        <a:effectLst/>
                        <a:latin typeface="Arial" panose="020B0604020202020204" pitchFamily="34" charset="0"/>
                        <a:ea typeface="Calibri" panose="020F0502020204030204" pitchFamily="34" charset="0"/>
                        <a:cs typeface="Arial" panose="020B0604020202020204" pitchFamily="34" charset="0"/>
                      </a:endParaRPr>
                    </a:p>
                  </a:txBody>
                  <a:tcPr marL="60342" marR="60342" marT="60342" marB="60342">
                    <a:lnL w="12700" cmpd="sng">
                      <a:noFill/>
                      <a:prstDash val="solid"/>
                    </a:lnL>
                    <a:lnR w="12700" cmpd="sng">
                      <a:noFill/>
                      <a:prstDash val="solid"/>
                    </a:lnR>
                    <a:lnT w="38100" cmpd="sng">
                      <a:noFill/>
                    </a:lnT>
                    <a:lnB w="12700" cmpd="sng">
                      <a:noFill/>
                      <a:prstDash val="solid"/>
                    </a:lnB>
                    <a:solidFill>
                      <a:schemeClr val="accent4">
                        <a:lumMod val="20000"/>
                        <a:lumOff val="80000"/>
                      </a:schemeClr>
                    </a:solidFill>
                  </a:tcPr>
                </a:tc>
                <a:tc>
                  <a:txBody>
                    <a:bodyPr/>
                    <a:lstStyle/>
                    <a:p>
                      <a:pPr marL="0" marR="0">
                        <a:lnSpc>
                          <a:spcPct val="107000"/>
                        </a:lnSpc>
                        <a:spcBef>
                          <a:spcPts val="0"/>
                        </a:spcBef>
                        <a:spcAft>
                          <a:spcPts val="0"/>
                        </a:spcAft>
                      </a:pPr>
                      <a:r>
                        <a:rPr lang="en-US" sz="1500" cap="none" spc="0" dirty="0">
                          <a:solidFill>
                            <a:schemeClr val="tx1"/>
                          </a:solidFill>
                          <a:effectLst/>
                          <a:latin typeface="Arial" panose="020B0604020202020204" pitchFamily="34" charset="0"/>
                          <a:cs typeface="Arial" panose="020B0604020202020204" pitchFamily="34" charset="0"/>
                        </a:rPr>
                        <a:t>70% of workers in social and health sectors</a:t>
                      </a:r>
                      <a:endParaRPr lang="ru-RU" sz="1500" cap="none" spc="0" dirty="0">
                        <a:solidFill>
                          <a:schemeClr val="tx1"/>
                        </a:solidFill>
                        <a:effectLst/>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ru-RU" sz="1500" cap="none" spc="0" dirty="0">
                          <a:solidFill>
                            <a:srgbClr val="253EA7"/>
                          </a:solidFill>
                          <a:effectLst/>
                          <a:latin typeface="Arial" panose="020B0604020202020204" pitchFamily="34" charset="0"/>
                          <a:ea typeface="Calibri" panose="020F0502020204030204" pitchFamily="34" charset="0"/>
                          <a:cs typeface="Arial" panose="020B0604020202020204" pitchFamily="34" charset="0"/>
                        </a:rPr>
                        <a:t>70% работников социальной сферы и здравоохранения</a:t>
                      </a:r>
                      <a:endParaRPr lang="en-US" sz="1500" cap="none" spc="0" dirty="0">
                        <a:solidFill>
                          <a:srgbClr val="253EA7"/>
                        </a:solidFill>
                        <a:effectLst/>
                        <a:latin typeface="Arial" panose="020B0604020202020204" pitchFamily="34" charset="0"/>
                        <a:ea typeface="Calibri" panose="020F0502020204030204" pitchFamily="34" charset="0"/>
                        <a:cs typeface="Arial" panose="020B0604020202020204" pitchFamily="34" charset="0"/>
                      </a:endParaRPr>
                    </a:p>
                  </a:txBody>
                  <a:tcPr marL="60342" marR="60342" marT="60342" marB="60342">
                    <a:lnL w="12700" cmpd="sng">
                      <a:noFill/>
                      <a:prstDash val="solid"/>
                    </a:lnL>
                    <a:lnR w="12700" cmpd="sng">
                      <a:noFill/>
                      <a:prstDash val="solid"/>
                    </a:lnR>
                    <a:lnT w="38100" cmpd="sng">
                      <a:noFill/>
                    </a:lnT>
                    <a:lnB w="12700" cmpd="sng">
                      <a:noFill/>
                      <a:prstDash val="solid"/>
                    </a:lnB>
                    <a:solidFill>
                      <a:schemeClr val="accent4">
                        <a:lumMod val="20000"/>
                        <a:lumOff val="80000"/>
                      </a:schemeClr>
                    </a:solidFill>
                  </a:tcPr>
                </a:tc>
                <a:tc>
                  <a:txBody>
                    <a:bodyPr/>
                    <a:lstStyle/>
                    <a:p>
                      <a:pPr marL="0" marR="0">
                        <a:lnSpc>
                          <a:spcPct val="107000"/>
                        </a:lnSpc>
                        <a:spcBef>
                          <a:spcPts val="0"/>
                        </a:spcBef>
                        <a:spcAft>
                          <a:spcPts val="0"/>
                        </a:spcAft>
                      </a:pPr>
                      <a:r>
                        <a:rPr lang="en-US" sz="1500" cap="none" spc="0" dirty="0">
                          <a:solidFill>
                            <a:schemeClr val="tx1"/>
                          </a:solidFill>
                          <a:effectLst/>
                          <a:latin typeface="Arial" panose="020B0604020202020204" pitchFamily="34" charset="0"/>
                          <a:cs typeface="Arial" panose="020B0604020202020204" pitchFamily="34" charset="0"/>
                        </a:rPr>
                        <a:t>Higher morbidity rate, underlying NCDs</a:t>
                      </a:r>
                      <a:endParaRPr lang="ru-RU" sz="1500" cap="none" spc="0" dirty="0">
                        <a:solidFill>
                          <a:schemeClr val="tx1"/>
                        </a:solidFill>
                        <a:effectLst/>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ru-RU" sz="1500" cap="none" spc="0" dirty="0">
                          <a:solidFill>
                            <a:srgbClr val="253EA7"/>
                          </a:solidFill>
                          <a:effectLst/>
                          <a:latin typeface="Arial" panose="020B0604020202020204" pitchFamily="34" charset="0"/>
                          <a:ea typeface="Calibri" panose="020F0502020204030204" pitchFamily="34" charset="0"/>
                          <a:cs typeface="Arial" panose="020B0604020202020204" pitchFamily="34" charset="0"/>
                        </a:rPr>
                        <a:t>Более высокий уровень заболеваемости, обусловленное НИЗ</a:t>
                      </a:r>
                      <a:endParaRPr lang="en-US" sz="1500" cap="none" spc="0" dirty="0">
                        <a:solidFill>
                          <a:srgbClr val="253EA7"/>
                        </a:solidFill>
                        <a:effectLst/>
                        <a:latin typeface="Arial" panose="020B0604020202020204" pitchFamily="34" charset="0"/>
                        <a:ea typeface="Calibri" panose="020F0502020204030204" pitchFamily="34" charset="0"/>
                        <a:cs typeface="Arial" panose="020B0604020202020204" pitchFamily="34" charset="0"/>
                      </a:endParaRPr>
                    </a:p>
                  </a:txBody>
                  <a:tcPr marL="60342" marR="60342" marT="60342" marB="60342">
                    <a:lnL w="12700" cmpd="sng">
                      <a:noFill/>
                      <a:prstDash val="solid"/>
                    </a:lnL>
                    <a:lnR w="12700" cmpd="sng">
                      <a:noFill/>
                      <a:prstDash val="solid"/>
                    </a:lnR>
                    <a:lnT w="38100" cmpd="sng">
                      <a:noFill/>
                    </a:lnT>
                    <a:lnB w="12700" cmpd="sng">
                      <a:noFill/>
                      <a:prstDash val="solid"/>
                    </a:lnB>
                    <a:solidFill>
                      <a:schemeClr val="accent4">
                        <a:lumMod val="20000"/>
                        <a:lumOff val="80000"/>
                      </a:schemeClr>
                    </a:solidFill>
                  </a:tcPr>
                </a:tc>
                <a:tc>
                  <a:txBody>
                    <a:bodyPr/>
                    <a:lstStyle/>
                    <a:p>
                      <a:pPr marL="0" marR="0">
                        <a:lnSpc>
                          <a:spcPct val="107000"/>
                        </a:lnSpc>
                        <a:spcBef>
                          <a:spcPts val="0"/>
                        </a:spcBef>
                        <a:spcAft>
                          <a:spcPts val="0"/>
                        </a:spcAft>
                      </a:pPr>
                      <a:r>
                        <a:rPr lang="en-US" sz="1500" cap="none" spc="0" dirty="0">
                          <a:solidFill>
                            <a:schemeClr val="tx1"/>
                          </a:solidFill>
                          <a:effectLst/>
                          <a:latin typeface="Arial" panose="020B0604020202020204" pitchFamily="34" charset="0"/>
                          <a:cs typeface="Arial" panose="020B0604020202020204" pitchFamily="34" charset="0"/>
                        </a:rPr>
                        <a:t>Social distancing from support persons impossible</a:t>
                      </a:r>
                      <a:endParaRPr lang="ru-RU" sz="1500" cap="none" spc="0" dirty="0">
                        <a:solidFill>
                          <a:schemeClr val="tx1"/>
                        </a:solidFill>
                        <a:effectLst/>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ru-RU" sz="1500" cap="none" spc="0" dirty="0">
                          <a:solidFill>
                            <a:srgbClr val="253EA7"/>
                          </a:solidFill>
                          <a:effectLst/>
                          <a:latin typeface="Arial" panose="020B0604020202020204" pitchFamily="34" charset="0"/>
                          <a:ea typeface="Calibri" panose="020F0502020204030204" pitchFamily="34" charset="0"/>
                          <a:cs typeface="Arial" panose="020B0604020202020204" pitchFamily="34" charset="0"/>
                        </a:rPr>
                        <a:t>Социальная дистанция от поддерживающих людей невозможна</a:t>
                      </a:r>
                      <a:endParaRPr lang="en-US" sz="1500" cap="none" spc="0" dirty="0">
                        <a:solidFill>
                          <a:srgbClr val="253EA7"/>
                        </a:solidFill>
                        <a:effectLst/>
                        <a:latin typeface="Arial" panose="020B0604020202020204" pitchFamily="34" charset="0"/>
                        <a:ea typeface="Calibri" panose="020F0502020204030204" pitchFamily="34" charset="0"/>
                        <a:cs typeface="Arial" panose="020B0604020202020204" pitchFamily="34" charset="0"/>
                      </a:endParaRPr>
                    </a:p>
                  </a:txBody>
                  <a:tcPr marL="60342" marR="60342" marT="60342" marB="60342">
                    <a:lnL w="12700" cmpd="sng">
                      <a:noFill/>
                      <a:prstDash val="solid"/>
                    </a:lnL>
                    <a:lnR w="12700" cmpd="sng">
                      <a:noFill/>
                      <a:prstDash val="solid"/>
                    </a:lnR>
                    <a:lnT w="38100" cmpd="sng">
                      <a:noFill/>
                    </a:lnT>
                    <a:lnB w="12700" cmpd="sng">
                      <a:noFill/>
                      <a:prstDash val="solid"/>
                    </a:lnB>
                    <a:solidFill>
                      <a:schemeClr val="accent4">
                        <a:lumMod val="20000"/>
                        <a:lumOff val="80000"/>
                      </a:schemeClr>
                    </a:solidFill>
                  </a:tcPr>
                </a:tc>
                <a:tc vMerge="1">
                  <a:txBody>
                    <a:bodyPr/>
                    <a:lstStyle/>
                    <a:p>
                      <a:pPr marL="0" marR="0">
                        <a:lnSpc>
                          <a:spcPct val="107000"/>
                        </a:lnSpc>
                        <a:spcBef>
                          <a:spcPts val="0"/>
                        </a:spcBef>
                        <a:spcAft>
                          <a:spcPts val="0"/>
                        </a:spcAft>
                      </a:pPr>
                      <a:endParaRPr lang="en-US" sz="14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80456" marR="80456" marT="80456" marB="80456">
                    <a:lnL w="12700" cmpd="sng">
                      <a:noFill/>
                      <a:prstDash val="solid"/>
                    </a:lnL>
                    <a:lnR w="12700" cmpd="sng">
                      <a:noFill/>
                      <a:prstDash val="solid"/>
                    </a:lnR>
                    <a:lnT w="38100" cmpd="sng">
                      <a:noFill/>
                    </a:lnT>
                    <a:lnB w="12700" cmpd="sng">
                      <a:noFill/>
                      <a:prstDash val="solid"/>
                    </a:lnB>
                    <a:solidFill>
                      <a:schemeClr val="accent4">
                        <a:lumMod val="20000"/>
                        <a:lumOff val="80000"/>
                      </a:schemeClr>
                    </a:solidFill>
                  </a:tcPr>
                </a:tc>
                <a:extLst>
                  <a:ext uri="{0D108BD9-81ED-4DB2-BD59-A6C34878D82A}">
                    <a16:rowId xmlns:a16="http://schemas.microsoft.com/office/drawing/2014/main" val="448901893"/>
                  </a:ext>
                </a:extLst>
              </a:tr>
              <a:tr h="1182252">
                <a:tc>
                  <a:txBody>
                    <a:bodyPr/>
                    <a:lstStyle/>
                    <a:p>
                      <a:pPr marL="0" marR="0">
                        <a:lnSpc>
                          <a:spcPct val="107000"/>
                        </a:lnSpc>
                        <a:spcBef>
                          <a:spcPts val="0"/>
                        </a:spcBef>
                        <a:spcAft>
                          <a:spcPts val="0"/>
                        </a:spcAft>
                      </a:pPr>
                      <a:r>
                        <a:rPr lang="en-US" sz="1400" b="1" cap="none" spc="0" dirty="0">
                          <a:solidFill>
                            <a:schemeClr val="tx1"/>
                          </a:solidFill>
                          <a:effectLst/>
                          <a:latin typeface="Arial" panose="020B0604020202020204" pitchFamily="34" charset="0"/>
                          <a:cs typeface="Arial" panose="020B0604020202020204" pitchFamily="34" charset="0"/>
                        </a:rPr>
                        <a:t>Conditions of lock down</a:t>
                      </a:r>
                      <a:endParaRPr lang="ru-RU" sz="1400" b="1" cap="none" spc="0" dirty="0">
                        <a:solidFill>
                          <a:schemeClr val="tx1"/>
                        </a:solidFill>
                        <a:effectLst/>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ru-RU" sz="1400" b="1" cap="none" spc="0" dirty="0">
                          <a:solidFill>
                            <a:srgbClr val="253EA7"/>
                          </a:solidFill>
                          <a:effectLst/>
                          <a:latin typeface="Arial" panose="020B0604020202020204" pitchFamily="34" charset="0"/>
                          <a:ea typeface="Calibri" panose="020F0502020204030204" pitchFamily="34" charset="0"/>
                          <a:cs typeface="Arial" panose="020B0604020202020204" pitchFamily="34" charset="0"/>
                        </a:rPr>
                        <a:t>Условия </a:t>
                      </a:r>
                      <a:r>
                        <a:rPr lang="ru-RU" sz="1400" b="1" cap="none" spc="0" dirty="0" err="1">
                          <a:solidFill>
                            <a:srgbClr val="253EA7"/>
                          </a:solidFill>
                          <a:effectLst/>
                          <a:latin typeface="Arial" panose="020B0604020202020204" pitchFamily="34" charset="0"/>
                          <a:ea typeface="Calibri" panose="020F0502020204030204" pitchFamily="34" charset="0"/>
                          <a:cs typeface="Arial" panose="020B0604020202020204" pitchFamily="34" charset="0"/>
                        </a:rPr>
                        <a:t>локдауна</a:t>
                      </a:r>
                      <a:endParaRPr lang="en-US" sz="1400" b="1" cap="none" spc="0" dirty="0">
                        <a:solidFill>
                          <a:srgbClr val="253EA7"/>
                        </a:solidFill>
                        <a:effectLst/>
                        <a:latin typeface="Arial" panose="020B0604020202020204" pitchFamily="34" charset="0"/>
                        <a:ea typeface="Calibri" panose="020F0502020204030204" pitchFamily="34" charset="0"/>
                        <a:cs typeface="Arial" panose="020B0604020202020204" pitchFamily="34" charset="0"/>
                      </a:endParaRPr>
                    </a:p>
                  </a:txBody>
                  <a:tcPr marL="60342" marR="60342" marT="60342" marB="60342">
                    <a:lnL w="12700" cmpd="sng">
                      <a:noFill/>
                      <a:prstDash val="solid"/>
                    </a:lnL>
                    <a:lnR w="12700" cmpd="sng">
                      <a:noFill/>
                      <a:prstDash val="solid"/>
                    </a:lnR>
                    <a:lnT w="12700" cmpd="sng">
                      <a:noFill/>
                      <a:prstDash val="solid"/>
                    </a:lnT>
                    <a:lnB w="12700" cmpd="sng">
                      <a:noFill/>
                      <a:prstDash val="solid"/>
                    </a:lnB>
                    <a:solidFill>
                      <a:schemeClr val="accent2">
                        <a:lumMod val="50000"/>
                        <a:alpha val="7843"/>
                      </a:schemeClr>
                    </a:solidFill>
                  </a:tcPr>
                </a:tc>
                <a:tc>
                  <a:txBody>
                    <a:bodyPr/>
                    <a:lstStyle/>
                    <a:p>
                      <a:pPr marL="0" marR="0">
                        <a:lnSpc>
                          <a:spcPct val="107000"/>
                        </a:lnSpc>
                        <a:spcBef>
                          <a:spcPts val="0"/>
                        </a:spcBef>
                        <a:spcAft>
                          <a:spcPts val="0"/>
                        </a:spcAft>
                      </a:pPr>
                      <a:r>
                        <a:rPr lang="en-US" sz="1500" cap="none" spc="0" dirty="0">
                          <a:solidFill>
                            <a:schemeClr val="tx1"/>
                          </a:solidFill>
                          <a:effectLst/>
                          <a:latin typeface="Arial" panose="020B0604020202020204" pitchFamily="34" charset="0"/>
                          <a:cs typeface="Arial" panose="020B0604020202020204" pitchFamily="34" charset="0"/>
                        </a:rPr>
                        <a:t>Gender-based violence</a:t>
                      </a:r>
                      <a:endParaRPr lang="ru-RU" sz="1500" cap="none" spc="0" dirty="0">
                        <a:solidFill>
                          <a:schemeClr val="tx1"/>
                        </a:solidFill>
                        <a:effectLst/>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ru-RU" sz="1500" cap="none" spc="0" dirty="0">
                          <a:solidFill>
                            <a:srgbClr val="253EA7"/>
                          </a:solidFill>
                          <a:effectLst/>
                          <a:latin typeface="Arial" panose="020B0604020202020204" pitchFamily="34" charset="0"/>
                          <a:ea typeface="Calibri" panose="020F0502020204030204" pitchFamily="34" charset="0"/>
                          <a:cs typeface="Arial" panose="020B0604020202020204" pitchFamily="34" charset="0"/>
                        </a:rPr>
                        <a:t>Гендерное насилие</a:t>
                      </a:r>
                      <a:endParaRPr lang="en-US" sz="1500" cap="none" spc="0" dirty="0">
                        <a:solidFill>
                          <a:srgbClr val="253EA7"/>
                        </a:solidFill>
                        <a:effectLst/>
                        <a:latin typeface="Arial" panose="020B0604020202020204" pitchFamily="34" charset="0"/>
                        <a:ea typeface="Calibri" panose="020F0502020204030204" pitchFamily="34" charset="0"/>
                        <a:cs typeface="Arial" panose="020B0604020202020204" pitchFamily="34" charset="0"/>
                      </a:endParaRPr>
                    </a:p>
                  </a:txBody>
                  <a:tcPr marL="60342" marR="60342" marT="60342" marB="60342">
                    <a:lnL w="12700" cmpd="sng">
                      <a:noFill/>
                      <a:prstDash val="solid"/>
                    </a:lnL>
                    <a:lnR w="12700" cmpd="sng">
                      <a:noFill/>
                      <a:prstDash val="solid"/>
                    </a:lnR>
                    <a:lnT w="12700" cmpd="sng">
                      <a:noFill/>
                      <a:prstDash val="solid"/>
                    </a:lnT>
                    <a:lnB w="12700" cmpd="sng">
                      <a:noFill/>
                      <a:prstDash val="solid"/>
                    </a:lnB>
                    <a:solidFill>
                      <a:schemeClr val="accent2">
                        <a:lumMod val="50000"/>
                        <a:alpha val="7843"/>
                      </a:schemeClr>
                    </a:solidFill>
                  </a:tcPr>
                </a:tc>
                <a:tc>
                  <a:txBody>
                    <a:bodyPr/>
                    <a:lstStyle/>
                    <a:p>
                      <a:pPr marL="0" marR="0">
                        <a:lnSpc>
                          <a:spcPct val="107000"/>
                        </a:lnSpc>
                        <a:spcBef>
                          <a:spcPts val="0"/>
                        </a:spcBef>
                        <a:spcAft>
                          <a:spcPts val="0"/>
                        </a:spcAft>
                      </a:pPr>
                      <a:r>
                        <a:rPr lang="en-US" sz="1500" cap="none" spc="0" dirty="0">
                          <a:solidFill>
                            <a:schemeClr val="tx1"/>
                          </a:solidFill>
                          <a:effectLst/>
                          <a:latin typeface="Arial" panose="020B0604020202020204" pitchFamily="34" charset="0"/>
                          <a:cs typeface="Arial" panose="020B0604020202020204" pitchFamily="34" charset="0"/>
                        </a:rPr>
                        <a:t>Isolation and abuse</a:t>
                      </a:r>
                      <a:endParaRPr lang="ru-RU" sz="1500" cap="none" spc="0" dirty="0">
                        <a:solidFill>
                          <a:schemeClr val="tx1"/>
                        </a:solidFill>
                        <a:effectLst/>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ru-RU" sz="1500" cap="none" spc="0" dirty="0">
                          <a:solidFill>
                            <a:srgbClr val="253EA7"/>
                          </a:solidFill>
                          <a:effectLst/>
                          <a:latin typeface="Arial" panose="020B0604020202020204" pitchFamily="34" charset="0"/>
                          <a:ea typeface="Calibri" panose="020F0502020204030204" pitchFamily="34" charset="0"/>
                          <a:cs typeface="Arial" panose="020B0604020202020204" pitchFamily="34" charset="0"/>
                        </a:rPr>
                        <a:t>Изоляция и жестокое обращение</a:t>
                      </a:r>
                      <a:endParaRPr lang="en-US" sz="1500" cap="none" spc="0" dirty="0">
                        <a:solidFill>
                          <a:srgbClr val="253EA7"/>
                        </a:solidFill>
                        <a:effectLst/>
                        <a:latin typeface="Arial" panose="020B0604020202020204" pitchFamily="34" charset="0"/>
                        <a:ea typeface="Calibri" panose="020F0502020204030204" pitchFamily="34" charset="0"/>
                        <a:cs typeface="Arial" panose="020B0604020202020204" pitchFamily="34" charset="0"/>
                      </a:endParaRPr>
                    </a:p>
                  </a:txBody>
                  <a:tcPr marL="60342" marR="60342" marT="60342" marB="60342">
                    <a:lnL w="12700" cmpd="sng">
                      <a:noFill/>
                      <a:prstDash val="solid"/>
                    </a:lnL>
                    <a:lnR w="12700" cmpd="sng">
                      <a:noFill/>
                      <a:prstDash val="solid"/>
                    </a:lnR>
                    <a:lnT w="12700" cmpd="sng">
                      <a:noFill/>
                      <a:prstDash val="solid"/>
                    </a:lnT>
                    <a:lnB w="12700" cmpd="sng">
                      <a:noFill/>
                      <a:prstDash val="solid"/>
                    </a:lnB>
                    <a:solidFill>
                      <a:schemeClr val="accent2">
                        <a:lumMod val="50000"/>
                        <a:alpha val="7843"/>
                      </a:schemeClr>
                    </a:solidFill>
                  </a:tcPr>
                </a:tc>
                <a:tc>
                  <a:txBody>
                    <a:bodyPr/>
                    <a:lstStyle/>
                    <a:p>
                      <a:pPr marL="0" marR="0">
                        <a:lnSpc>
                          <a:spcPct val="107000"/>
                        </a:lnSpc>
                        <a:spcBef>
                          <a:spcPts val="0"/>
                        </a:spcBef>
                        <a:spcAft>
                          <a:spcPts val="0"/>
                        </a:spcAft>
                      </a:pPr>
                      <a:r>
                        <a:rPr lang="en-US" sz="1500" cap="none" spc="0" dirty="0">
                          <a:solidFill>
                            <a:schemeClr val="tx1"/>
                          </a:solidFill>
                          <a:effectLst/>
                          <a:latin typeface="Arial" panose="020B0604020202020204" pitchFamily="34" charset="0"/>
                          <a:cs typeface="Arial" panose="020B0604020202020204" pitchFamily="34" charset="0"/>
                        </a:rPr>
                        <a:t>Essential support services unavailable</a:t>
                      </a:r>
                      <a:endParaRPr lang="ru-RU" sz="1500" cap="none" spc="0" dirty="0">
                        <a:solidFill>
                          <a:schemeClr val="tx1"/>
                        </a:solidFill>
                        <a:effectLst/>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ru-RU" sz="1500" cap="none" spc="0" dirty="0">
                          <a:solidFill>
                            <a:srgbClr val="253EA7"/>
                          </a:solidFill>
                          <a:effectLst/>
                          <a:latin typeface="Arial" panose="020B0604020202020204" pitchFamily="34" charset="0"/>
                          <a:ea typeface="Calibri" panose="020F0502020204030204" pitchFamily="34" charset="0"/>
                          <a:cs typeface="Arial" panose="020B0604020202020204" pitchFamily="34" charset="0"/>
                        </a:rPr>
                        <a:t>Основные службы поддержки недоступны</a:t>
                      </a:r>
                      <a:endParaRPr lang="en-US" sz="1500" cap="none" spc="0" dirty="0">
                        <a:solidFill>
                          <a:srgbClr val="253EA7"/>
                        </a:solidFill>
                        <a:effectLst/>
                        <a:latin typeface="Arial" panose="020B0604020202020204" pitchFamily="34" charset="0"/>
                        <a:ea typeface="Calibri" panose="020F0502020204030204" pitchFamily="34" charset="0"/>
                        <a:cs typeface="Arial" panose="020B0604020202020204" pitchFamily="34" charset="0"/>
                      </a:endParaRPr>
                    </a:p>
                  </a:txBody>
                  <a:tcPr marL="60342" marR="60342" marT="60342" marB="60342">
                    <a:lnL w="12700" cmpd="sng">
                      <a:noFill/>
                      <a:prstDash val="solid"/>
                    </a:lnL>
                    <a:lnR w="12700" cmpd="sng">
                      <a:noFill/>
                      <a:prstDash val="solid"/>
                    </a:lnR>
                    <a:lnT w="12700" cmpd="sng">
                      <a:noFill/>
                      <a:prstDash val="solid"/>
                    </a:lnT>
                    <a:lnB w="12700" cmpd="sng">
                      <a:noFill/>
                      <a:prstDash val="solid"/>
                    </a:lnB>
                    <a:solidFill>
                      <a:schemeClr val="accent2">
                        <a:lumMod val="50000"/>
                        <a:alpha val="7843"/>
                      </a:schemeClr>
                    </a:solidFill>
                  </a:tcPr>
                </a:tc>
                <a:tc vMerge="1">
                  <a:txBody>
                    <a:bodyPr/>
                    <a:lstStyle/>
                    <a:p>
                      <a:pPr marL="0" marR="0">
                        <a:lnSpc>
                          <a:spcPct val="107000"/>
                        </a:lnSpc>
                        <a:spcBef>
                          <a:spcPts val="0"/>
                        </a:spcBef>
                        <a:spcAft>
                          <a:spcPts val="0"/>
                        </a:spcAft>
                      </a:pPr>
                      <a:endParaRPr lang="en-US" sz="14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80456" marR="80456" marT="80456" marB="80456">
                    <a:lnL w="12700" cmpd="sng">
                      <a:noFill/>
                      <a:prstDash val="solid"/>
                    </a:lnL>
                    <a:lnR w="12700" cmpd="sng">
                      <a:noFill/>
                      <a:prstDash val="solid"/>
                    </a:lnR>
                    <a:lnT w="12700" cmpd="sng">
                      <a:noFill/>
                      <a:prstDash val="solid"/>
                    </a:lnT>
                    <a:lnB w="12700" cmpd="sng">
                      <a:noFill/>
                      <a:prstDash val="solid"/>
                    </a:lnB>
                    <a:solidFill>
                      <a:schemeClr val="accent2">
                        <a:lumMod val="50000"/>
                        <a:alpha val="7843"/>
                      </a:schemeClr>
                    </a:solidFill>
                  </a:tcPr>
                </a:tc>
                <a:extLst>
                  <a:ext uri="{0D108BD9-81ED-4DB2-BD59-A6C34878D82A}">
                    <a16:rowId xmlns:a16="http://schemas.microsoft.com/office/drawing/2014/main" val="33738944"/>
                  </a:ext>
                </a:extLst>
              </a:tr>
            </a:tbl>
          </a:graphicData>
        </a:graphic>
      </p:graphicFrame>
      <p:pic>
        <p:nvPicPr>
          <p:cNvPr id="18" name="Picture 17" descr="A picture containing drawing, room&#10;&#10;Description automatically generated">
            <a:extLst>
              <a:ext uri="{FF2B5EF4-FFF2-40B4-BE49-F238E27FC236}">
                <a16:creationId xmlns:a16="http://schemas.microsoft.com/office/drawing/2014/main" id="{49661F48-2562-47FF-A7E3-729BA06FD8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8957" y="60519"/>
            <a:ext cx="822961" cy="1098694"/>
          </a:xfrm>
          <a:prstGeom prst="rect">
            <a:avLst/>
          </a:prstGeom>
        </p:spPr>
      </p:pic>
      <p:pic>
        <p:nvPicPr>
          <p:cNvPr id="11" name="Picture 10" descr="A picture containing clock&#10;&#10;Description automatically generated">
            <a:extLst>
              <a:ext uri="{FF2B5EF4-FFF2-40B4-BE49-F238E27FC236}">
                <a16:creationId xmlns:a16="http://schemas.microsoft.com/office/drawing/2014/main" id="{DD4E86B8-9A3B-4F1A-82F0-F440E67D7A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60719" y="1152173"/>
            <a:ext cx="822961" cy="822961"/>
          </a:xfrm>
          <a:prstGeom prst="rect">
            <a:avLst/>
          </a:prstGeom>
        </p:spPr>
      </p:pic>
      <p:pic>
        <p:nvPicPr>
          <p:cNvPr id="10" name="Picture 9" descr="A close up of a toy&#10;&#10;Description automatically generated">
            <a:extLst>
              <a:ext uri="{FF2B5EF4-FFF2-40B4-BE49-F238E27FC236}">
                <a16:creationId xmlns:a16="http://schemas.microsoft.com/office/drawing/2014/main" id="{36FD8FD3-8ADC-4111-812B-30E3DE588A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6691" y="1295938"/>
            <a:ext cx="590012" cy="590012"/>
          </a:xfrm>
          <a:prstGeom prst="rect">
            <a:avLst/>
          </a:prstGeom>
        </p:spPr>
      </p:pic>
      <p:sp>
        <p:nvSpPr>
          <p:cNvPr id="9" name="Text Placeholder 1">
            <a:extLst>
              <a:ext uri="{FF2B5EF4-FFF2-40B4-BE49-F238E27FC236}">
                <a16:creationId xmlns:a16="http://schemas.microsoft.com/office/drawing/2014/main" id="{FF028CF9-EC96-4222-8AA0-3C6BEF654BCB}"/>
              </a:ext>
            </a:extLst>
          </p:cNvPr>
          <p:cNvSpPr txBox="1">
            <a:spLocks/>
          </p:cNvSpPr>
          <p:nvPr/>
        </p:nvSpPr>
        <p:spPr>
          <a:xfrm>
            <a:off x="533400" y="181532"/>
            <a:ext cx="6835854" cy="866218"/>
          </a:xfr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sz="1600" b="1" dirty="0">
                <a:solidFill>
                  <a:srgbClr val="C00000"/>
                </a:solidFill>
              </a:rPr>
              <a:t>COVID-19</a:t>
            </a:r>
            <a:r>
              <a:rPr lang="en-US" sz="1600" b="1" dirty="0">
                <a:solidFill>
                  <a:srgbClr val="00B0F0"/>
                </a:solidFill>
              </a:rPr>
              <a:t> </a:t>
            </a:r>
            <a:r>
              <a:rPr lang="en-US" sz="1600" b="1" dirty="0"/>
              <a:t>makes some population groups more vulnerable</a:t>
            </a:r>
            <a:endParaRPr lang="ru-RU" sz="1600" b="1" dirty="0"/>
          </a:p>
          <a:p>
            <a:r>
              <a:rPr lang="en-US" sz="1600" b="1" dirty="0">
                <a:solidFill>
                  <a:srgbClr val="C00000"/>
                </a:solidFill>
              </a:rPr>
              <a:t>COVID-19</a:t>
            </a:r>
            <a:r>
              <a:rPr lang="en-US" sz="1600" b="1" dirty="0">
                <a:solidFill>
                  <a:srgbClr val="212C6D"/>
                </a:solidFill>
              </a:rPr>
              <a:t> </a:t>
            </a:r>
            <a:r>
              <a:rPr lang="ru-RU" sz="1600" b="1" dirty="0">
                <a:solidFill>
                  <a:srgbClr val="253EA7"/>
                </a:solidFill>
              </a:rPr>
              <a:t>способствует уязвимости некоторых групп населения</a:t>
            </a:r>
            <a:endParaRPr lang="en-US" sz="1600" b="1" dirty="0">
              <a:solidFill>
                <a:srgbClr val="253EA7"/>
              </a:solidFill>
            </a:endParaRPr>
          </a:p>
        </p:txBody>
      </p:sp>
      <p:pic>
        <p:nvPicPr>
          <p:cNvPr id="2" name="Picture 2">
            <a:extLst>
              <a:ext uri="{FF2B5EF4-FFF2-40B4-BE49-F238E27FC236}">
                <a16:creationId xmlns:a16="http://schemas.microsoft.com/office/drawing/2014/main" id="{8D498EF2-EAF9-47F1-8D13-BBBDEC648821}"/>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192" t="5614" r="5622" b="5116"/>
          <a:stretch/>
        </p:blipFill>
        <p:spPr bwMode="auto">
          <a:xfrm>
            <a:off x="5960097" y="1284453"/>
            <a:ext cx="593103" cy="601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9719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5">
            <a:extLst>
              <a:ext uri="{FF2B5EF4-FFF2-40B4-BE49-F238E27FC236}">
                <a16:creationId xmlns:a16="http://schemas.microsoft.com/office/drawing/2014/main" id="{1075478F-42C0-4738-B9FD-DEB263857458}"/>
              </a:ext>
            </a:extLst>
          </p:cNvPr>
          <p:cNvGraphicFramePr>
            <a:graphicFrameLocks/>
          </p:cNvGraphicFramePr>
          <p:nvPr>
            <p:extLst>
              <p:ext uri="{D42A27DB-BD31-4B8C-83A1-F6EECF244321}">
                <p14:modId xmlns:p14="http://schemas.microsoft.com/office/powerpoint/2010/main" val="1749258653"/>
              </p:ext>
            </p:extLst>
          </p:nvPr>
        </p:nvGraphicFramePr>
        <p:xfrm>
          <a:off x="228600" y="1129903"/>
          <a:ext cx="8839200" cy="3727847"/>
        </p:xfrm>
        <a:graphic>
          <a:graphicData uri="http://schemas.openxmlformats.org/drawingml/2006/table">
            <a:tbl>
              <a:tblPr firstRow="1" firstCol="1" bandRow="1">
                <a:noFill/>
                <a:tableStyleId>{5C22544A-7EE6-4342-B048-85BDC9FD1C3A}</a:tableStyleId>
              </a:tblPr>
              <a:tblGrid>
                <a:gridCol w="1645576">
                  <a:extLst>
                    <a:ext uri="{9D8B030D-6E8A-4147-A177-3AD203B41FA5}">
                      <a16:colId xmlns:a16="http://schemas.microsoft.com/office/drawing/2014/main" val="617001056"/>
                    </a:ext>
                  </a:extLst>
                </a:gridCol>
                <a:gridCol w="2336249">
                  <a:extLst>
                    <a:ext uri="{9D8B030D-6E8A-4147-A177-3AD203B41FA5}">
                      <a16:colId xmlns:a16="http://schemas.microsoft.com/office/drawing/2014/main" val="294067619"/>
                    </a:ext>
                  </a:extLst>
                </a:gridCol>
                <a:gridCol w="2328241">
                  <a:extLst>
                    <a:ext uri="{9D8B030D-6E8A-4147-A177-3AD203B41FA5}">
                      <a16:colId xmlns:a16="http://schemas.microsoft.com/office/drawing/2014/main" val="3318141408"/>
                    </a:ext>
                  </a:extLst>
                </a:gridCol>
                <a:gridCol w="2350858">
                  <a:extLst>
                    <a:ext uri="{9D8B030D-6E8A-4147-A177-3AD203B41FA5}">
                      <a16:colId xmlns:a16="http://schemas.microsoft.com/office/drawing/2014/main" val="3307820859"/>
                    </a:ext>
                  </a:extLst>
                </a:gridCol>
                <a:gridCol w="178276">
                  <a:extLst>
                    <a:ext uri="{9D8B030D-6E8A-4147-A177-3AD203B41FA5}">
                      <a16:colId xmlns:a16="http://schemas.microsoft.com/office/drawing/2014/main" val="3583092709"/>
                    </a:ext>
                  </a:extLst>
                </a:gridCol>
              </a:tblGrid>
              <a:tr h="551953">
                <a:tc>
                  <a:txBody>
                    <a:bodyPr/>
                    <a:lstStyle/>
                    <a:p>
                      <a:pPr marL="0" marR="0">
                        <a:lnSpc>
                          <a:spcPct val="107000"/>
                        </a:lnSpc>
                        <a:spcBef>
                          <a:spcPts val="0"/>
                        </a:spcBef>
                        <a:spcAft>
                          <a:spcPts val="0"/>
                        </a:spcAft>
                      </a:pPr>
                      <a:r>
                        <a:rPr lang="en-US" sz="1200" b="0" cap="all" spc="150" dirty="0">
                          <a:solidFill>
                            <a:srgbClr val="0070C0"/>
                          </a:solidFill>
                          <a:effectLst/>
                          <a:latin typeface="Arial" panose="020B0604020202020204" pitchFamily="34" charset="0"/>
                          <a:cs typeface="Arial" panose="020B0604020202020204" pitchFamily="34" charset="0"/>
                        </a:rPr>
                        <a:t> </a:t>
                      </a:r>
                      <a:endParaRPr lang="en-US" sz="1200" b="0" cap="all" spc="150"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60342" marR="60342" marT="60342" marB="60342" anchor="b">
                    <a:lnL w="12700" cmpd="sng">
                      <a:noFill/>
                    </a:lnL>
                    <a:lnR w="12700" cmpd="sng">
                      <a:noFill/>
                    </a:lnR>
                    <a:lnT w="12700" cmpd="sng">
                      <a:noFill/>
                    </a:lnT>
                    <a:lnB w="38100" cmpd="sng">
                      <a:noFill/>
                    </a:lnB>
                    <a:solidFill>
                      <a:schemeClr val="bg1"/>
                    </a:solidFill>
                  </a:tcPr>
                </a:tc>
                <a:tc>
                  <a:txBody>
                    <a:bodyPr/>
                    <a:lstStyle/>
                    <a:p>
                      <a:pPr marL="0" marR="0">
                        <a:lnSpc>
                          <a:spcPct val="107000"/>
                        </a:lnSpc>
                        <a:spcBef>
                          <a:spcPts val="0"/>
                        </a:spcBef>
                        <a:spcAft>
                          <a:spcPts val="0"/>
                        </a:spcAft>
                      </a:pPr>
                      <a:r>
                        <a:rPr lang="en-US" sz="900" b="1" cap="all" spc="150" dirty="0">
                          <a:solidFill>
                            <a:schemeClr val="tx1"/>
                          </a:solidFill>
                          <a:effectLst/>
                          <a:latin typeface="Arial" panose="020B0604020202020204" pitchFamily="34" charset="0"/>
                          <a:cs typeface="Arial" panose="020B0604020202020204" pitchFamily="34" charset="0"/>
                        </a:rPr>
                        <a:t>Women</a:t>
                      </a:r>
                      <a:endParaRPr lang="ru-RU" sz="900" b="1" cap="all" spc="150" dirty="0">
                        <a:solidFill>
                          <a:schemeClr val="tx1"/>
                        </a:solidFill>
                        <a:effectLst/>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ru-RU" sz="900" b="1" cap="all" spc="150" dirty="0">
                          <a:solidFill>
                            <a:srgbClr val="0070C0"/>
                          </a:solidFill>
                          <a:effectLst/>
                          <a:latin typeface="Arial" panose="020B0604020202020204" pitchFamily="34" charset="0"/>
                          <a:cs typeface="Arial" panose="020B0604020202020204" pitchFamily="34" charset="0"/>
                        </a:rPr>
                        <a:t>Женщины</a:t>
                      </a:r>
                      <a:endParaRPr lang="en-US" sz="900" b="1" cap="all" spc="150" dirty="0">
                        <a:solidFill>
                          <a:srgbClr val="0070C0"/>
                        </a:solidFill>
                        <a:effectLst/>
                        <a:latin typeface="Arial" panose="020B0604020202020204" pitchFamily="34" charset="0"/>
                        <a:cs typeface="Arial" panose="020B0604020202020204" pitchFamily="34" charset="0"/>
                      </a:endParaRPr>
                    </a:p>
                  </a:txBody>
                  <a:tcPr marL="60342" marR="60342" marT="60342" marB="60342">
                    <a:lnL w="12700" cmpd="sng">
                      <a:noFill/>
                    </a:lnL>
                    <a:lnR w="12700" cmpd="sng">
                      <a:noFill/>
                    </a:lnR>
                    <a:lnT w="12700" cmpd="sng">
                      <a:noFill/>
                    </a:lnT>
                    <a:lnB w="38100" cmpd="sng">
                      <a:noFill/>
                    </a:lnB>
                    <a:solidFill>
                      <a:schemeClr val="bg1"/>
                    </a:solidFill>
                  </a:tcPr>
                </a:tc>
                <a:tc>
                  <a:txBody>
                    <a:bodyPr/>
                    <a:lstStyle/>
                    <a:p>
                      <a:pPr marL="0" marR="0">
                        <a:lnSpc>
                          <a:spcPct val="107000"/>
                        </a:lnSpc>
                        <a:spcBef>
                          <a:spcPts val="0"/>
                        </a:spcBef>
                        <a:spcAft>
                          <a:spcPts val="0"/>
                        </a:spcAft>
                      </a:pPr>
                      <a:r>
                        <a:rPr lang="en-US" sz="900" b="1" cap="all" spc="150" dirty="0">
                          <a:solidFill>
                            <a:schemeClr val="tx1"/>
                          </a:solidFill>
                          <a:effectLst/>
                          <a:latin typeface="Arial" panose="020B0604020202020204" pitchFamily="34" charset="0"/>
                          <a:cs typeface="Arial" panose="020B0604020202020204" pitchFamily="34" charset="0"/>
                        </a:rPr>
                        <a:t>Older </a:t>
                      </a:r>
                      <a:r>
                        <a:rPr lang="ru-RU" sz="900" b="1" cap="all" spc="150" dirty="0">
                          <a:solidFill>
                            <a:schemeClr val="tx1"/>
                          </a:solidFill>
                          <a:effectLst/>
                          <a:latin typeface="Arial" panose="020B0604020202020204" pitchFamily="34" charset="0"/>
                          <a:cs typeface="Arial" panose="020B0604020202020204" pitchFamily="34" charset="0"/>
                        </a:rPr>
                        <a:t> </a:t>
                      </a:r>
                      <a:r>
                        <a:rPr lang="en-US" sz="900" b="1" cap="all" spc="150" dirty="0">
                          <a:solidFill>
                            <a:schemeClr val="tx1"/>
                          </a:solidFill>
                          <a:effectLst/>
                          <a:latin typeface="Arial" panose="020B0604020202020204" pitchFamily="34" charset="0"/>
                          <a:cs typeface="Arial" panose="020B0604020202020204" pitchFamily="34" charset="0"/>
                        </a:rPr>
                        <a:t>Persons</a:t>
                      </a:r>
                      <a:endParaRPr lang="ru-RU" sz="900" b="1" cap="all" spc="150" dirty="0">
                        <a:solidFill>
                          <a:schemeClr val="tx1"/>
                        </a:solidFill>
                        <a:effectLst/>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ru-RU" sz="900" b="1" cap="all" spc="150" dirty="0">
                          <a:solidFill>
                            <a:srgbClr val="0070C0"/>
                          </a:solidFill>
                          <a:effectLst/>
                          <a:latin typeface="Arial" panose="020B0604020202020204" pitchFamily="34" charset="0"/>
                          <a:ea typeface="Calibri" panose="020F0502020204030204" pitchFamily="34" charset="0"/>
                          <a:cs typeface="Arial" panose="020B0604020202020204" pitchFamily="34" charset="0"/>
                        </a:rPr>
                        <a:t>Пожилые</a:t>
                      </a:r>
                      <a:endParaRPr lang="en-US" sz="900" b="1" cap="all" spc="150"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60342" marR="60342" marT="60342" marB="60342">
                    <a:lnL w="12700" cmpd="sng">
                      <a:noFill/>
                    </a:lnL>
                    <a:lnR w="12700" cmpd="sng">
                      <a:noFill/>
                    </a:lnR>
                    <a:lnT w="12700" cmpd="sng">
                      <a:noFill/>
                    </a:lnT>
                    <a:lnB w="38100" cmpd="sng">
                      <a:noFill/>
                    </a:lnB>
                    <a:solidFill>
                      <a:schemeClr val="bg1"/>
                    </a:solidFill>
                  </a:tcPr>
                </a:tc>
                <a:tc>
                  <a:txBody>
                    <a:bodyPr/>
                    <a:lstStyle/>
                    <a:p>
                      <a:pPr marL="0" marR="0">
                        <a:lnSpc>
                          <a:spcPct val="107000"/>
                        </a:lnSpc>
                        <a:spcBef>
                          <a:spcPts val="0"/>
                        </a:spcBef>
                        <a:spcAft>
                          <a:spcPts val="0"/>
                        </a:spcAft>
                      </a:pPr>
                      <a:r>
                        <a:rPr lang="en-US" sz="900" b="1" cap="all" spc="150" dirty="0">
                          <a:solidFill>
                            <a:schemeClr val="tx1"/>
                          </a:solidFill>
                          <a:effectLst/>
                          <a:latin typeface="Arial" panose="020B0604020202020204" pitchFamily="34" charset="0"/>
                          <a:cs typeface="Arial" panose="020B0604020202020204" pitchFamily="34" charset="0"/>
                        </a:rPr>
                        <a:t>Persons with disabilities</a:t>
                      </a:r>
                      <a:endParaRPr lang="ru-RU" sz="900" b="1" cap="all" spc="150" dirty="0">
                        <a:solidFill>
                          <a:schemeClr val="tx1"/>
                        </a:solidFill>
                        <a:effectLst/>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ru-RU" sz="900" b="1" cap="all" spc="150" dirty="0">
                          <a:solidFill>
                            <a:srgbClr val="0070C0"/>
                          </a:solidFill>
                          <a:effectLst/>
                          <a:latin typeface="Arial" panose="020B0604020202020204" pitchFamily="34" charset="0"/>
                          <a:ea typeface="Calibri" panose="020F0502020204030204" pitchFamily="34" charset="0"/>
                          <a:cs typeface="Arial" panose="020B0604020202020204" pitchFamily="34" charset="0"/>
                        </a:rPr>
                        <a:t>Люди с ограниченными возможностями</a:t>
                      </a:r>
                      <a:endParaRPr lang="en-US" sz="900" b="1" cap="all" spc="150"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60342" marR="60342" marT="60342" marB="60342">
                    <a:lnL w="12700" cmpd="sng">
                      <a:noFill/>
                    </a:lnL>
                    <a:lnR w="12700" cmpd="sng">
                      <a:noFill/>
                    </a:lnR>
                    <a:lnT w="12700" cmpd="sng">
                      <a:noFill/>
                    </a:lnT>
                    <a:lnB w="38100" cmpd="sng">
                      <a:noFill/>
                    </a:lnB>
                    <a:solidFill>
                      <a:schemeClr val="bg1"/>
                    </a:solidFill>
                  </a:tcPr>
                </a:tc>
                <a:tc rowSpan="3">
                  <a:txBody>
                    <a:bodyPr/>
                    <a:lstStyle/>
                    <a:p>
                      <a:pPr marL="0" marR="0">
                        <a:lnSpc>
                          <a:spcPct val="107000"/>
                        </a:lnSpc>
                        <a:spcBef>
                          <a:spcPts val="0"/>
                        </a:spcBef>
                        <a:spcAft>
                          <a:spcPts val="0"/>
                        </a:spcAft>
                      </a:pPr>
                      <a:endParaRPr lang="en-US" sz="1200" b="0" cap="all" spc="150"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60342" marR="60342" marT="60342" marB="60342">
                    <a:lnL w="12700" cmpd="sng">
                      <a:noFill/>
                    </a:lnL>
                    <a:lnR w="12700" cmpd="sng">
                      <a:noFill/>
                    </a:lnR>
                    <a:lnT w="12700" cmpd="sng">
                      <a:noFill/>
                    </a:lnT>
                    <a:lnB w="38100" cmpd="sng">
                      <a:noFill/>
                    </a:lnB>
                    <a:solidFill>
                      <a:schemeClr val="bg1"/>
                    </a:solidFill>
                  </a:tcPr>
                </a:tc>
                <a:extLst>
                  <a:ext uri="{0D108BD9-81ED-4DB2-BD59-A6C34878D82A}">
                    <a16:rowId xmlns:a16="http://schemas.microsoft.com/office/drawing/2014/main" val="1683925260"/>
                  </a:ext>
                </a:extLst>
              </a:tr>
              <a:tr h="1604703">
                <a:tc>
                  <a:txBody>
                    <a:bodyPr/>
                    <a:lstStyle/>
                    <a:p>
                      <a:pPr marL="0" marR="0">
                        <a:lnSpc>
                          <a:spcPct val="107000"/>
                        </a:lnSpc>
                        <a:spcBef>
                          <a:spcPts val="0"/>
                        </a:spcBef>
                        <a:spcAft>
                          <a:spcPts val="0"/>
                        </a:spcAft>
                      </a:pPr>
                      <a:r>
                        <a:rPr lang="en-US" sz="1400" b="1" cap="none" spc="0" dirty="0">
                          <a:solidFill>
                            <a:schemeClr val="tx1"/>
                          </a:solidFill>
                          <a:effectLst/>
                          <a:latin typeface="Arial" panose="020B0604020202020204" pitchFamily="34" charset="0"/>
                          <a:cs typeface="Arial" panose="020B0604020202020204" pitchFamily="34" charset="0"/>
                        </a:rPr>
                        <a:t>Immediate economic impact</a:t>
                      </a:r>
                      <a:endParaRPr lang="ru-RU" sz="1400" b="1" cap="none" spc="0" dirty="0">
                        <a:solidFill>
                          <a:schemeClr val="tx1"/>
                        </a:solidFill>
                        <a:effectLst/>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ru-RU" sz="1400" b="1" cap="none" spc="0" dirty="0">
                          <a:solidFill>
                            <a:srgbClr val="253EA7"/>
                          </a:solidFill>
                          <a:effectLst/>
                          <a:latin typeface="Arial" panose="020B0604020202020204" pitchFamily="34" charset="0"/>
                          <a:ea typeface="Calibri" panose="020F0502020204030204" pitchFamily="34" charset="0"/>
                          <a:cs typeface="Arial" panose="020B0604020202020204" pitchFamily="34" charset="0"/>
                        </a:rPr>
                        <a:t>Немедленный экономический эффект</a:t>
                      </a:r>
                      <a:endParaRPr lang="en-US" sz="1400" b="1" cap="none" spc="0" dirty="0">
                        <a:solidFill>
                          <a:srgbClr val="253EA7"/>
                        </a:solidFill>
                        <a:effectLst/>
                        <a:latin typeface="Arial" panose="020B0604020202020204" pitchFamily="34" charset="0"/>
                        <a:ea typeface="Calibri" panose="020F0502020204030204" pitchFamily="34" charset="0"/>
                        <a:cs typeface="Arial" panose="020B0604020202020204" pitchFamily="34" charset="0"/>
                      </a:endParaRPr>
                    </a:p>
                  </a:txBody>
                  <a:tcPr marL="60342" marR="60342" marT="60342" marB="60342">
                    <a:lnL w="12700" cmpd="sng">
                      <a:noFill/>
                      <a:prstDash val="solid"/>
                    </a:lnL>
                    <a:lnR w="12700" cmpd="sng">
                      <a:noFill/>
                      <a:prstDash val="solid"/>
                    </a:lnR>
                    <a:lnT w="12700" cmpd="sng">
                      <a:noFill/>
                      <a:prstDash val="solid"/>
                    </a:lnT>
                    <a:lnB w="12700" cmpd="sng">
                      <a:noFill/>
                      <a:prstDash val="solid"/>
                    </a:lnB>
                    <a:solidFill>
                      <a:schemeClr val="accent5">
                        <a:lumMod val="20000"/>
                        <a:lumOff val="80000"/>
                      </a:schemeClr>
                    </a:solidFill>
                  </a:tcPr>
                </a:tc>
                <a:tc>
                  <a:txBody>
                    <a:bodyPr/>
                    <a:lstStyle/>
                    <a:p>
                      <a:pPr marL="0" marR="0">
                        <a:lnSpc>
                          <a:spcPct val="107000"/>
                        </a:lnSpc>
                        <a:spcBef>
                          <a:spcPts val="0"/>
                        </a:spcBef>
                        <a:spcAft>
                          <a:spcPts val="0"/>
                        </a:spcAft>
                      </a:pPr>
                      <a:r>
                        <a:rPr lang="en-US" sz="1400" cap="none" spc="0" dirty="0">
                          <a:solidFill>
                            <a:schemeClr val="tx1"/>
                          </a:solidFill>
                          <a:effectLst/>
                          <a:latin typeface="Arial" panose="020B0604020202020204" pitchFamily="34" charset="0"/>
                          <a:cs typeface="Arial" panose="020B0604020202020204" pitchFamily="34" charset="0"/>
                        </a:rPr>
                        <a:t>Loss of jobs due to increased unpaid care responsibilities </a:t>
                      </a:r>
                      <a:endParaRPr lang="ru-RU" sz="1400" cap="none" spc="0" dirty="0">
                        <a:solidFill>
                          <a:schemeClr val="tx1"/>
                        </a:solidFill>
                        <a:effectLst/>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ru-RU" sz="1400" cap="none" spc="0" dirty="0">
                          <a:solidFill>
                            <a:srgbClr val="253EA7"/>
                          </a:solidFill>
                          <a:effectLst/>
                          <a:latin typeface="Arial" panose="020B0604020202020204" pitchFamily="34" charset="0"/>
                          <a:ea typeface="Calibri" panose="020F0502020204030204" pitchFamily="34" charset="0"/>
                          <a:cs typeface="Arial" panose="020B0604020202020204" pitchFamily="34" charset="0"/>
                        </a:rPr>
                        <a:t>Потеря работы из-за увеличения неоплачиваемых обязанностей по уходу</a:t>
                      </a:r>
                    </a:p>
                  </a:txBody>
                  <a:tcPr marL="60342" marR="60342" marT="60342" marB="60342">
                    <a:lnL w="12700" cmpd="sng">
                      <a:noFill/>
                      <a:prstDash val="solid"/>
                    </a:lnL>
                    <a:lnR w="12700" cmpd="sng">
                      <a:noFill/>
                      <a:prstDash val="solid"/>
                    </a:lnR>
                    <a:lnT w="12700" cmpd="sng">
                      <a:noFill/>
                      <a:prstDash val="solid"/>
                    </a:lnT>
                    <a:lnB w="12700" cmpd="sng">
                      <a:noFill/>
                      <a:prstDash val="solid"/>
                    </a:lnB>
                    <a:solidFill>
                      <a:schemeClr val="accent5">
                        <a:lumMod val="20000"/>
                        <a:lumOff val="80000"/>
                      </a:schemeClr>
                    </a:solidFill>
                  </a:tcPr>
                </a:tc>
                <a:tc>
                  <a:txBody>
                    <a:bodyPr/>
                    <a:lstStyle/>
                    <a:p>
                      <a:pPr marL="0" marR="0">
                        <a:lnSpc>
                          <a:spcPct val="107000"/>
                        </a:lnSpc>
                        <a:spcBef>
                          <a:spcPts val="0"/>
                        </a:spcBef>
                        <a:spcAft>
                          <a:spcPts val="0"/>
                        </a:spcAft>
                      </a:pPr>
                      <a:r>
                        <a:rPr lang="en-US" sz="1400" cap="none" spc="0" dirty="0">
                          <a:solidFill>
                            <a:schemeClr val="tx1"/>
                          </a:solidFill>
                          <a:effectLst/>
                          <a:latin typeface="Arial" panose="020B0604020202020204" pitchFamily="34" charset="0"/>
                          <a:cs typeface="Arial" panose="020B0604020202020204" pitchFamily="34" charset="0"/>
                        </a:rPr>
                        <a:t>Survival dependent on savings and handouts</a:t>
                      </a:r>
                      <a:endParaRPr lang="ru-RU" sz="1400" cap="none" spc="0" dirty="0">
                        <a:solidFill>
                          <a:schemeClr val="tx1"/>
                        </a:solidFill>
                        <a:effectLst/>
                        <a:latin typeface="Arial" panose="020B0604020202020204" pitchFamily="34" charset="0"/>
                        <a:cs typeface="Arial" panose="020B0604020202020204" pitchFamily="34" charset="0"/>
                      </a:endParaRPr>
                    </a:p>
                    <a:p>
                      <a:pPr marL="0" marR="0" lvl="0" indent="0" algn="l" defTabSz="685766" rtl="0" eaLnBrk="1" fontAlgn="auto" latinLnBrk="0" hangingPunct="1">
                        <a:lnSpc>
                          <a:spcPct val="107000"/>
                        </a:lnSpc>
                        <a:spcBef>
                          <a:spcPts val="0"/>
                        </a:spcBef>
                        <a:spcAft>
                          <a:spcPts val="0"/>
                        </a:spcAft>
                        <a:buClrTx/>
                        <a:buSzTx/>
                        <a:buFontTx/>
                        <a:buNone/>
                        <a:tabLst/>
                        <a:defRPr/>
                      </a:pPr>
                      <a:r>
                        <a:rPr lang="ru-RU" sz="1400" cap="none" spc="0" dirty="0">
                          <a:solidFill>
                            <a:srgbClr val="253EA7"/>
                          </a:solidFill>
                          <a:effectLst/>
                          <a:latin typeface="Arial" panose="020B0604020202020204" pitchFamily="34" charset="0"/>
                          <a:ea typeface="Calibri" panose="020F0502020204030204" pitchFamily="34" charset="0"/>
                          <a:cs typeface="Arial" panose="020B0604020202020204" pitchFamily="34" charset="0"/>
                        </a:rPr>
                        <a:t>Выживание зависит от сбережений и милостыни</a:t>
                      </a:r>
                    </a:p>
                    <a:p>
                      <a:pPr marL="0" marR="0">
                        <a:lnSpc>
                          <a:spcPct val="107000"/>
                        </a:lnSpc>
                        <a:spcBef>
                          <a:spcPts val="0"/>
                        </a:spcBef>
                        <a:spcAft>
                          <a:spcPts val="0"/>
                        </a:spcAft>
                      </a:pPr>
                      <a:endParaRPr lang="en-US" sz="14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0342" marR="60342" marT="60342" marB="60342">
                    <a:lnL w="12700" cmpd="sng">
                      <a:noFill/>
                      <a:prstDash val="solid"/>
                    </a:lnL>
                    <a:lnR w="12700" cmpd="sng">
                      <a:noFill/>
                      <a:prstDash val="solid"/>
                    </a:lnR>
                    <a:lnT w="12700" cmpd="sng">
                      <a:noFill/>
                      <a:prstDash val="solid"/>
                    </a:lnT>
                    <a:lnB w="12700" cmpd="sng">
                      <a:noFill/>
                      <a:prstDash val="solid"/>
                    </a:lnB>
                    <a:solidFill>
                      <a:schemeClr val="accent5">
                        <a:lumMod val="20000"/>
                        <a:lumOff val="80000"/>
                      </a:schemeClr>
                    </a:solidFill>
                  </a:tcPr>
                </a:tc>
                <a:tc>
                  <a:txBody>
                    <a:bodyPr/>
                    <a:lstStyle/>
                    <a:p>
                      <a:pPr marL="0" marR="0">
                        <a:lnSpc>
                          <a:spcPct val="107000"/>
                        </a:lnSpc>
                        <a:spcBef>
                          <a:spcPts val="0"/>
                        </a:spcBef>
                        <a:spcAft>
                          <a:spcPts val="0"/>
                        </a:spcAft>
                      </a:pPr>
                      <a:r>
                        <a:rPr lang="en-US" sz="1400" cap="none" spc="0" dirty="0">
                          <a:solidFill>
                            <a:schemeClr val="tx1"/>
                          </a:solidFill>
                          <a:effectLst/>
                          <a:latin typeface="Arial" panose="020B0604020202020204" pitchFamily="34" charset="0"/>
                          <a:cs typeface="Arial" panose="020B0604020202020204" pitchFamily="34" charset="0"/>
                        </a:rPr>
                        <a:t>Further decrease in employment opportunities</a:t>
                      </a:r>
                      <a:endParaRPr lang="ru-RU" sz="1400" cap="none" spc="0" dirty="0">
                        <a:solidFill>
                          <a:schemeClr val="tx1"/>
                        </a:solidFill>
                        <a:effectLst/>
                        <a:latin typeface="Arial" panose="020B0604020202020204" pitchFamily="34" charset="0"/>
                        <a:cs typeface="Arial" panose="020B0604020202020204" pitchFamily="34" charset="0"/>
                      </a:endParaRPr>
                    </a:p>
                    <a:p>
                      <a:pPr marL="0" marR="0" lvl="0" indent="0" algn="l" defTabSz="685766" rtl="0" eaLnBrk="1" fontAlgn="auto" latinLnBrk="0" hangingPunct="1">
                        <a:lnSpc>
                          <a:spcPct val="107000"/>
                        </a:lnSpc>
                        <a:spcBef>
                          <a:spcPts val="0"/>
                        </a:spcBef>
                        <a:spcAft>
                          <a:spcPts val="0"/>
                        </a:spcAft>
                        <a:buClrTx/>
                        <a:buSzTx/>
                        <a:buFontTx/>
                        <a:buNone/>
                        <a:tabLst/>
                        <a:defRPr/>
                      </a:pPr>
                      <a:r>
                        <a:rPr lang="ru-RU" sz="1400" cap="none" spc="0" dirty="0">
                          <a:solidFill>
                            <a:srgbClr val="253EA7"/>
                          </a:solidFill>
                          <a:effectLst/>
                          <a:latin typeface="Arial" panose="020B0604020202020204" pitchFamily="34" charset="0"/>
                          <a:ea typeface="Calibri" panose="020F0502020204030204" pitchFamily="34" charset="0"/>
                          <a:cs typeface="Arial" panose="020B0604020202020204" pitchFamily="34" charset="0"/>
                        </a:rPr>
                        <a:t>Дальнейшее снижение возможностей трудоустройства</a:t>
                      </a:r>
                      <a:endParaRPr lang="en-US" sz="1400" cap="none" spc="0" dirty="0">
                        <a:solidFill>
                          <a:srgbClr val="253EA7"/>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endParaRPr lang="en-US" sz="14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0342" marR="60342" marT="60342" marB="60342">
                    <a:lnL w="12700" cmpd="sng">
                      <a:noFill/>
                      <a:prstDash val="solid"/>
                    </a:lnL>
                    <a:lnR w="12700" cmpd="sng">
                      <a:noFill/>
                      <a:prstDash val="solid"/>
                    </a:lnR>
                    <a:lnT w="12700" cmpd="sng">
                      <a:noFill/>
                      <a:prstDash val="solid"/>
                    </a:lnT>
                    <a:lnB w="12700" cmpd="sng">
                      <a:noFill/>
                      <a:prstDash val="solid"/>
                    </a:lnB>
                    <a:solidFill>
                      <a:schemeClr val="accent5">
                        <a:lumMod val="20000"/>
                        <a:lumOff val="80000"/>
                      </a:schemeClr>
                    </a:solidFill>
                  </a:tcPr>
                </a:tc>
                <a:tc vMerge="1">
                  <a:txBody>
                    <a:bodyPr/>
                    <a:lstStyle/>
                    <a:p>
                      <a:pPr marL="0" marR="0">
                        <a:lnSpc>
                          <a:spcPct val="107000"/>
                        </a:lnSpc>
                        <a:spcBef>
                          <a:spcPts val="0"/>
                        </a:spcBef>
                        <a:spcAft>
                          <a:spcPts val="0"/>
                        </a:spcAft>
                      </a:pPr>
                      <a:endParaRPr lang="en-US" sz="14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80456" marR="80456" marT="80456" marB="80456">
                    <a:lnL w="12700" cmpd="sng">
                      <a:noFill/>
                      <a:prstDash val="solid"/>
                    </a:lnL>
                    <a:lnR w="12700" cmpd="sng">
                      <a:noFill/>
                      <a:prstDash val="solid"/>
                    </a:lnR>
                    <a:lnT w="12700" cmpd="sng">
                      <a:noFill/>
                      <a:prstDash val="solid"/>
                    </a:lnT>
                    <a:lnB w="12700" cmpd="sng">
                      <a:noFill/>
                      <a:prstDash val="solid"/>
                    </a:lnB>
                    <a:solidFill>
                      <a:schemeClr val="accent5">
                        <a:lumMod val="20000"/>
                        <a:lumOff val="80000"/>
                      </a:schemeClr>
                    </a:solidFill>
                  </a:tcPr>
                </a:tc>
                <a:extLst>
                  <a:ext uri="{0D108BD9-81ED-4DB2-BD59-A6C34878D82A}">
                    <a16:rowId xmlns:a16="http://schemas.microsoft.com/office/drawing/2014/main" val="1661789948"/>
                  </a:ext>
                </a:extLst>
              </a:tr>
              <a:tr h="1389482">
                <a:tc>
                  <a:txBody>
                    <a:bodyPr/>
                    <a:lstStyle/>
                    <a:p>
                      <a:pPr marL="0" marR="0">
                        <a:lnSpc>
                          <a:spcPct val="107000"/>
                        </a:lnSpc>
                        <a:spcBef>
                          <a:spcPts val="0"/>
                        </a:spcBef>
                        <a:spcAft>
                          <a:spcPts val="0"/>
                        </a:spcAft>
                      </a:pPr>
                      <a:r>
                        <a:rPr lang="en-US" sz="1400" b="1" cap="none" spc="0" dirty="0">
                          <a:solidFill>
                            <a:schemeClr val="tx1"/>
                          </a:solidFill>
                          <a:effectLst/>
                          <a:latin typeface="Arial" panose="020B0604020202020204" pitchFamily="34" charset="0"/>
                          <a:cs typeface="Arial" panose="020B0604020202020204" pitchFamily="34" charset="0"/>
                        </a:rPr>
                        <a:t>Lack of access to health care</a:t>
                      </a:r>
                      <a:endParaRPr lang="ru-RU" sz="1400" b="1" cap="none" spc="0" dirty="0">
                        <a:solidFill>
                          <a:schemeClr val="tx1"/>
                        </a:solidFill>
                        <a:effectLst/>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ru-RU" sz="1400" b="1" cap="none" spc="0" dirty="0">
                          <a:solidFill>
                            <a:srgbClr val="253EA7"/>
                          </a:solidFill>
                          <a:effectLst/>
                          <a:latin typeface="Arial" panose="020B0604020202020204" pitchFamily="34" charset="0"/>
                          <a:ea typeface="Calibri" panose="020F0502020204030204" pitchFamily="34" charset="0"/>
                          <a:cs typeface="Arial" panose="020B0604020202020204" pitchFamily="34" charset="0"/>
                        </a:rPr>
                        <a:t>Отсутствие доступа к медицинской помощи</a:t>
                      </a:r>
                    </a:p>
                  </a:txBody>
                  <a:tcPr marL="60342" marR="60342" marT="60342" marB="60342">
                    <a:lnL w="12700" cmpd="sng">
                      <a:noFill/>
                      <a:prstDash val="solid"/>
                    </a:lnL>
                    <a:lnR w="12700" cmpd="sng">
                      <a:noFill/>
                      <a:prstDash val="solid"/>
                    </a:lnR>
                    <a:lnT w="12700" cmpd="sng">
                      <a:noFill/>
                      <a:prstDash val="solid"/>
                    </a:lnT>
                    <a:lnB w="12700" cmpd="sng">
                      <a:noFill/>
                      <a:prstDash val="solid"/>
                    </a:lnB>
                    <a:solidFill>
                      <a:schemeClr val="accent6">
                        <a:lumMod val="50000"/>
                        <a:alpha val="7843"/>
                      </a:schemeClr>
                    </a:solidFill>
                  </a:tcPr>
                </a:tc>
                <a:tc>
                  <a:txBody>
                    <a:bodyPr/>
                    <a:lstStyle/>
                    <a:p>
                      <a:pPr marL="0" marR="0">
                        <a:lnSpc>
                          <a:spcPct val="107000"/>
                        </a:lnSpc>
                        <a:spcBef>
                          <a:spcPts val="0"/>
                        </a:spcBef>
                        <a:spcAft>
                          <a:spcPts val="0"/>
                        </a:spcAft>
                      </a:pPr>
                      <a:r>
                        <a:rPr lang="en-US" sz="1400" cap="none" spc="0" dirty="0">
                          <a:solidFill>
                            <a:schemeClr val="tx1"/>
                          </a:solidFill>
                          <a:effectLst/>
                          <a:latin typeface="Arial" panose="020B0604020202020204" pitchFamily="34" charset="0"/>
                          <a:cs typeface="Arial" panose="020B0604020202020204" pitchFamily="34" charset="0"/>
                        </a:rPr>
                        <a:t>Sexual and reproductive health and services</a:t>
                      </a:r>
                      <a:endParaRPr lang="ru-RU" sz="1400" cap="none" spc="0" dirty="0">
                        <a:solidFill>
                          <a:schemeClr val="tx1"/>
                        </a:solidFill>
                        <a:effectLst/>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ru-RU" sz="1400" cap="none" spc="0" dirty="0">
                          <a:solidFill>
                            <a:srgbClr val="253EA7"/>
                          </a:solidFill>
                          <a:effectLst/>
                          <a:latin typeface="Arial" panose="020B0604020202020204" pitchFamily="34" charset="0"/>
                          <a:ea typeface="Calibri" panose="020F0502020204030204" pitchFamily="34" charset="0"/>
                          <a:cs typeface="Arial" panose="020B0604020202020204" pitchFamily="34" charset="0"/>
                        </a:rPr>
                        <a:t>Сексуальное и репродуктивное здоровье и услуги</a:t>
                      </a:r>
                    </a:p>
                    <a:p>
                      <a:pPr marL="0" marR="0">
                        <a:lnSpc>
                          <a:spcPct val="107000"/>
                        </a:lnSpc>
                        <a:spcBef>
                          <a:spcPts val="0"/>
                        </a:spcBef>
                        <a:spcAft>
                          <a:spcPts val="0"/>
                        </a:spcAft>
                      </a:pPr>
                      <a:endParaRPr lang="en-US" sz="14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0342" marR="60342" marT="60342" marB="60342">
                    <a:lnL w="12700" cmpd="sng">
                      <a:noFill/>
                      <a:prstDash val="solid"/>
                    </a:lnL>
                    <a:lnR w="12700" cmpd="sng">
                      <a:noFill/>
                      <a:prstDash val="solid"/>
                    </a:lnR>
                    <a:lnT w="12700" cmpd="sng">
                      <a:noFill/>
                      <a:prstDash val="solid"/>
                    </a:lnT>
                    <a:lnB w="12700" cmpd="sng">
                      <a:noFill/>
                      <a:prstDash val="solid"/>
                    </a:lnB>
                    <a:solidFill>
                      <a:schemeClr val="accent6">
                        <a:lumMod val="50000"/>
                        <a:alpha val="7843"/>
                      </a:schemeClr>
                    </a:solidFill>
                  </a:tcPr>
                </a:tc>
                <a:tc>
                  <a:txBody>
                    <a:bodyPr/>
                    <a:lstStyle/>
                    <a:p>
                      <a:pPr marL="0" marR="0">
                        <a:lnSpc>
                          <a:spcPct val="107000"/>
                        </a:lnSpc>
                        <a:spcBef>
                          <a:spcPts val="0"/>
                        </a:spcBef>
                        <a:spcAft>
                          <a:spcPts val="0"/>
                        </a:spcAft>
                      </a:pPr>
                      <a:r>
                        <a:rPr lang="en-US" sz="1400" cap="none" spc="0" dirty="0">
                          <a:solidFill>
                            <a:schemeClr val="tx1"/>
                          </a:solidFill>
                          <a:effectLst/>
                          <a:latin typeface="Arial" panose="020B0604020202020204" pitchFamily="34" charset="0"/>
                          <a:cs typeface="Arial" panose="020B0604020202020204" pitchFamily="34" charset="0"/>
                        </a:rPr>
                        <a:t>Treatment for NCDs and any other health services</a:t>
                      </a:r>
                      <a:endParaRPr lang="ru-RU" sz="1400" cap="none" spc="0" dirty="0">
                        <a:solidFill>
                          <a:schemeClr val="tx1"/>
                        </a:solidFill>
                        <a:effectLst/>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ru-RU" sz="1400" cap="none" spc="0" dirty="0">
                          <a:solidFill>
                            <a:srgbClr val="253EA7"/>
                          </a:solidFill>
                          <a:effectLst/>
                          <a:latin typeface="Arial" panose="020B0604020202020204" pitchFamily="34" charset="0"/>
                          <a:ea typeface="Calibri" panose="020F0502020204030204" pitchFamily="34" charset="0"/>
                          <a:cs typeface="Arial" panose="020B0604020202020204" pitchFamily="34" charset="0"/>
                        </a:rPr>
                        <a:t>Лечение НИЗ и другие медицинские услуги</a:t>
                      </a:r>
                    </a:p>
                    <a:p>
                      <a:pPr marL="0" marR="0">
                        <a:lnSpc>
                          <a:spcPct val="107000"/>
                        </a:lnSpc>
                        <a:spcBef>
                          <a:spcPts val="0"/>
                        </a:spcBef>
                        <a:spcAft>
                          <a:spcPts val="0"/>
                        </a:spcAft>
                      </a:pPr>
                      <a:endParaRPr lang="en-US" sz="14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0342" marR="60342" marT="60342" marB="60342">
                    <a:lnL w="12700" cmpd="sng">
                      <a:noFill/>
                      <a:prstDash val="solid"/>
                    </a:lnL>
                    <a:lnR w="12700" cmpd="sng">
                      <a:noFill/>
                      <a:prstDash val="solid"/>
                    </a:lnR>
                    <a:lnT w="12700" cmpd="sng">
                      <a:noFill/>
                      <a:prstDash val="solid"/>
                    </a:lnT>
                    <a:lnB w="12700" cmpd="sng">
                      <a:noFill/>
                      <a:prstDash val="solid"/>
                    </a:lnB>
                    <a:solidFill>
                      <a:schemeClr val="accent6">
                        <a:lumMod val="50000"/>
                        <a:alpha val="7843"/>
                      </a:schemeClr>
                    </a:solidFill>
                  </a:tcPr>
                </a:tc>
                <a:tc>
                  <a:txBody>
                    <a:bodyPr/>
                    <a:lstStyle/>
                    <a:p>
                      <a:pPr marL="0" marR="0">
                        <a:lnSpc>
                          <a:spcPct val="107000"/>
                        </a:lnSpc>
                        <a:spcBef>
                          <a:spcPts val="0"/>
                        </a:spcBef>
                        <a:spcAft>
                          <a:spcPts val="0"/>
                        </a:spcAft>
                      </a:pPr>
                      <a:r>
                        <a:rPr lang="en-US" sz="1400" cap="none" spc="0" dirty="0">
                          <a:solidFill>
                            <a:schemeClr val="tx1"/>
                          </a:solidFill>
                          <a:effectLst/>
                          <a:latin typeface="Arial" panose="020B0604020202020204" pitchFamily="34" charset="0"/>
                          <a:cs typeface="Arial" panose="020B0604020202020204" pitchFamily="34" charset="0"/>
                        </a:rPr>
                        <a:t>Prescription medicines, respirators, oxygen tanks</a:t>
                      </a:r>
                      <a:endParaRPr lang="ru-RU" sz="1400" cap="none" spc="0" dirty="0">
                        <a:solidFill>
                          <a:schemeClr val="tx1"/>
                        </a:solidFill>
                        <a:effectLst/>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ru-RU" sz="1400" cap="none" spc="0" dirty="0">
                          <a:solidFill>
                            <a:srgbClr val="253EA7"/>
                          </a:solidFill>
                          <a:effectLst/>
                          <a:latin typeface="Arial" panose="020B0604020202020204" pitchFamily="34" charset="0"/>
                          <a:ea typeface="Calibri" panose="020F0502020204030204" pitchFamily="34" charset="0"/>
                          <a:cs typeface="Arial" panose="020B0604020202020204" pitchFamily="34" charset="0"/>
                        </a:rPr>
                        <a:t>Лекарства, отпускаемые по рецепту, респираторы, кислородные баллоны</a:t>
                      </a:r>
                    </a:p>
                    <a:p>
                      <a:pPr marL="0" marR="0">
                        <a:lnSpc>
                          <a:spcPct val="107000"/>
                        </a:lnSpc>
                        <a:spcBef>
                          <a:spcPts val="0"/>
                        </a:spcBef>
                        <a:spcAft>
                          <a:spcPts val="0"/>
                        </a:spcAft>
                      </a:pPr>
                      <a:endParaRPr lang="en-US" sz="14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0342" marR="60342" marT="60342" marB="60342">
                    <a:lnL w="12700" cmpd="sng">
                      <a:noFill/>
                      <a:prstDash val="solid"/>
                    </a:lnL>
                    <a:lnR w="12700" cmpd="sng">
                      <a:noFill/>
                      <a:prstDash val="solid"/>
                    </a:lnR>
                    <a:lnT w="12700" cmpd="sng">
                      <a:noFill/>
                      <a:prstDash val="solid"/>
                    </a:lnT>
                    <a:lnB w="12700" cmpd="sng">
                      <a:noFill/>
                      <a:prstDash val="solid"/>
                    </a:lnB>
                    <a:solidFill>
                      <a:schemeClr val="accent6">
                        <a:lumMod val="50000"/>
                        <a:alpha val="7843"/>
                      </a:schemeClr>
                    </a:solidFill>
                  </a:tcPr>
                </a:tc>
                <a:tc vMerge="1">
                  <a:txBody>
                    <a:bodyPr/>
                    <a:lstStyle/>
                    <a:p>
                      <a:pPr marL="0" marR="0">
                        <a:lnSpc>
                          <a:spcPct val="107000"/>
                        </a:lnSpc>
                        <a:spcBef>
                          <a:spcPts val="0"/>
                        </a:spcBef>
                        <a:spcAft>
                          <a:spcPts val="0"/>
                        </a:spcAft>
                      </a:pPr>
                      <a:endParaRPr lang="en-US" sz="1400" kern="1200" cap="none" spc="0" dirty="0">
                        <a:solidFill>
                          <a:schemeClr val="tx1"/>
                        </a:solidFill>
                        <a:effectLst/>
                        <a:latin typeface="Arial" panose="020B0604020202020204" pitchFamily="34" charset="0"/>
                        <a:ea typeface="+mn-ea"/>
                        <a:cs typeface="Arial" panose="020B0604020202020204" pitchFamily="34" charset="0"/>
                      </a:endParaRPr>
                    </a:p>
                  </a:txBody>
                  <a:tcPr marL="80456" marR="80456" marT="80456" marB="80456">
                    <a:lnL w="12700" cmpd="sng">
                      <a:noFill/>
                      <a:prstDash val="solid"/>
                    </a:lnL>
                    <a:lnR w="12700" cmpd="sng">
                      <a:noFill/>
                      <a:prstDash val="solid"/>
                    </a:lnR>
                    <a:lnT w="12700" cmpd="sng">
                      <a:noFill/>
                      <a:prstDash val="solid"/>
                    </a:lnT>
                    <a:lnB w="12700" cmpd="sng">
                      <a:noFill/>
                      <a:prstDash val="solid"/>
                    </a:lnB>
                    <a:solidFill>
                      <a:schemeClr val="accent6">
                        <a:lumMod val="50000"/>
                        <a:alpha val="7843"/>
                      </a:schemeClr>
                    </a:solidFill>
                  </a:tcPr>
                </a:tc>
                <a:extLst>
                  <a:ext uri="{0D108BD9-81ED-4DB2-BD59-A6C34878D82A}">
                    <a16:rowId xmlns:a16="http://schemas.microsoft.com/office/drawing/2014/main" val="3657050356"/>
                  </a:ext>
                </a:extLst>
              </a:tr>
            </a:tbl>
          </a:graphicData>
        </a:graphic>
      </p:graphicFrame>
      <p:pic>
        <p:nvPicPr>
          <p:cNvPr id="18" name="Picture 17" descr="A picture containing drawing, room&#10;&#10;Description automatically generated">
            <a:extLst>
              <a:ext uri="{FF2B5EF4-FFF2-40B4-BE49-F238E27FC236}">
                <a16:creationId xmlns:a16="http://schemas.microsoft.com/office/drawing/2014/main" id="{49661F48-2562-47FF-A7E3-729BA06FD8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8957" y="60519"/>
            <a:ext cx="822961" cy="1098694"/>
          </a:xfrm>
          <a:prstGeom prst="rect">
            <a:avLst/>
          </a:prstGeom>
        </p:spPr>
      </p:pic>
      <p:pic>
        <p:nvPicPr>
          <p:cNvPr id="11" name="Picture 10" descr="A picture containing clock&#10;&#10;Description automatically generated">
            <a:extLst>
              <a:ext uri="{FF2B5EF4-FFF2-40B4-BE49-F238E27FC236}">
                <a16:creationId xmlns:a16="http://schemas.microsoft.com/office/drawing/2014/main" id="{DD4E86B8-9A3B-4F1A-82F0-F440E67D7A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16315" y="981879"/>
            <a:ext cx="767365" cy="767365"/>
          </a:xfrm>
          <a:prstGeom prst="rect">
            <a:avLst/>
          </a:prstGeom>
        </p:spPr>
      </p:pic>
      <p:pic>
        <p:nvPicPr>
          <p:cNvPr id="10" name="Picture 9" descr="A close up of a toy&#10;&#10;Description automatically generated">
            <a:extLst>
              <a:ext uri="{FF2B5EF4-FFF2-40B4-BE49-F238E27FC236}">
                <a16:creationId xmlns:a16="http://schemas.microsoft.com/office/drawing/2014/main" id="{36FD8FD3-8ADC-4111-812B-30E3DE588A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95400" y="1083891"/>
            <a:ext cx="581303" cy="581303"/>
          </a:xfrm>
          <a:prstGeom prst="rect">
            <a:avLst/>
          </a:prstGeom>
        </p:spPr>
      </p:pic>
      <p:sp>
        <p:nvSpPr>
          <p:cNvPr id="9" name="Text Placeholder 1">
            <a:extLst>
              <a:ext uri="{FF2B5EF4-FFF2-40B4-BE49-F238E27FC236}">
                <a16:creationId xmlns:a16="http://schemas.microsoft.com/office/drawing/2014/main" id="{FF028CF9-EC96-4222-8AA0-3C6BEF654BCB}"/>
              </a:ext>
            </a:extLst>
          </p:cNvPr>
          <p:cNvSpPr txBox="1">
            <a:spLocks/>
          </p:cNvSpPr>
          <p:nvPr/>
        </p:nvSpPr>
        <p:spPr>
          <a:xfrm>
            <a:off x="533400" y="181532"/>
            <a:ext cx="6835854" cy="866218"/>
          </a:xfr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sz="1600" b="1" dirty="0">
                <a:solidFill>
                  <a:srgbClr val="C00000"/>
                </a:solidFill>
              </a:rPr>
              <a:t>COVID-19</a:t>
            </a:r>
            <a:r>
              <a:rPr lang="en-US" sz="1600" b="1" dirty="0">
                <a:solidFill>
                  <a:srgbClr val="00B0F0"/>
                </a:solidFill>
              </a:rPr>
              <a:t> </a:t>
            </a:r>
            <a:r>
              <a:rPr lang="en-US" sz="1600" b="1" dirty="0"/>
              <a:t>makes some population groups more vulnerable</a:t>
            </a:r>
            <a:endParaRPr lang="ru-RU" sz="1600" b="1" dirty="0"/>
          </a:p>
          <a:p>
            <a:r>
              <a:rPr lang="en-US" sz="1600" b="1" dirty="0">
                <a:solidFill>
                  <a:srgbClr val="C00000"/>
                </a:solidFill>
              </a:rPr>
              <a:t>COVID-19</a:t>
            </a:r>
            <a:r>
              <a:rPr lang="en-US" sz="1600" b="1" dirty="0">
                <a:solidFill>
                  <a:srgbClr val="212C6D"/>
                </a:solidFill>
              </a:rPr>
              <a:t> </a:t>
            </a:r>
            <a:r>
              <a:rPr lang="ru-RU" sz="1600" b="1" dirty="0">
                <a:solidFill>
                  <a:srgbClr val="253EA7"/>
                </a:solidFill>
              </a:rPr>
              <a:t>способствует уязвимости некоторых групп населения</a:t>
            </a:r>
            <a:endParaRPr lang="en-US" sz="1600" b="1" dirty="0">
              <a:solidFill>
                <a:srgbClr val="253EA7"/>
              </a:solidFill>
            </a:endParaRPr>
          </a:p>
        </p:txBody>
      </p:sp>
      <p:pic>
        <p:nvPicPr>
          <p:cNvPr id="2" name="Picture 2">
            <a:extLst>
              <a:ext uri="{FF2B5EF4-FFF2-40B4-BE49-F238E27FC236}">
                <a16:creationId xmlns:a16="http://schemas.microsoft.com/office/drawing/2014/main" id="{8D498EF2-EAF9-47F1-8D13-BBBDEC648821}"/>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192" t="5614" r="5622" b="5116"/>
          <a:stretch/>
        </p:blipFill>
        <p:spPr bwMode="auto">
          <a:xfrm>
            <a:off x="5958272" y="1082907"/>
            <a:ext cx="578431" cy="586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46993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FB9D27-F34B-4882-B08A-EAC691CFDADC}"/>
              </a:ext>
            </a:extLst>
          </p:cNvPr>
          <p:cNvSpPr>
            <a:spLocks noGrp="1"/>
          </p:cNvSpPr>
          <p:nvPr>
            <p:ph type="body" idx="10"/>
          </p:nvPr>
        </p:nvSpPr>
        <p:spPr>
          <a:xfrm>
            <a:off x="173892" y="133350"/>
            <a:ext cx="8893908" cy="751945"/>
          </a:xfrm>
        </p:spPr>
        <p:txBody>
          <a:bodyPr/>
          <a:lstStyle/>
          <a:p>
            <a:r>
              <a:rPr lang="en-US" sz="2000" dirty="0"/>
              <a:t>Long-term policies &amp; challenges/  </a:t>
            </a:r>
            <a:r>
              <a:rPr lang="ru-RU" sz="2000" dirty="0">
                <a:solidFill>
                  <a:srgbClr val="253EA7"/>
                </a:solidFill>
              </a:rPr>
              <a:t>Долгосрочные стратегии и вызовы</a:t>
            </a:r>
            <a:endParaRPr lang="en-US" sz="2000" dirty="0">
              <a:solidFill>
                <a:srgbClr val="253EA7"/>
              </a:solidFill>
            </a:endParaRPr>
          </a:p>
        </p:txBody>
      </p:sp>
      <p:sp>
        <p:nvSpPr>
          <p:cNvPr id="3" name="Content Placeholder 2">
            <a:extLst>
              <a:ext uri="{FF2B5EF4-FFF2-40B4-BE49-F238E27FC236}">
                <a16:creationId xmlns:a16="http://schemas.microsoft.com/office/drawing/2014/main" id="{9810EE45-505A-447E-9F16-3D62D7637C5B}"/>
              </a:ext>
            </a:extLst>
          </p:cNvPr>
          <p:cNvSpPr>
            <a:spLocks noGrp="1"/>
          </p:cNvSpPr>
          <p:nvPr>
            <p:ph sz="quarter" idx="11"/>
          </p:nvPr>
        </p:nvSpPr>
        <p:spPr>
          <a:xfrm>
            <a:off x="228600" y="666750"/>
            <a:ext cx="8610600" cy="4267200"/>
          </a:xfrm>
        </p:spPr>
        <p:txBody>
          <a:bodyPr/>
          <a:lstStyle/>
          <a:p>
            <a:pPr marL="342900" indent="-342900">
              <a:lnSpc>
                <a:spcPct val="90000"/>
              </a:lnSpc>
              <a:spcBef>
                <a:spcPts val="0"/>
              </a:spcBef>
              <a:buFont typeface="+mj-lt"/>
              <a:buAutoNum type="arabicPeriod"/>
            </a:pPr>
            <a:r>
              <a:rPr lang="en-GB" sz="1600" dirty="0">
                <a:effectLst/>
                <a:latin typeface="Roboto" panose="02000000000000000000"/>
                <a:ea typeface="Calibri" panose="020F0502020204030204" pitchFamily="34" charset="0"/>
                <a:cs typeface="Calibri" panose="020F0502020204030204" pitchFamily="34" charset="0"/>
              </a:rPr>
              <a:t>What is the </a:t>
            </a:r>
            <a:r>
              <a:rPr lang="en-GB" sz="1600" b="1" dirty="0">
                <a:effectLst/>
                <a:latin typeface="Roboto" panose="02000000000000000000"/>
                <a:ea typeface="Calibri" panose="020F0502020204030204" pitchFamily="34" charset="0"/>
                <a:cs typeface="Calibri" panose="020F0502020204030204" pitchFamily="34" charset="0"/>
              </a:rPr>
              <a:t>impact</a:t>
            </a:r>
            <a:r>
              <a:rPr lang="en-GB" sz="1600" dirty="0">
                <a:effectLst/>
                <a:latin typeface="Roboto" panose="02000000000000000000"/>
                <a:ea typeface="Calibri" panose="020F0502020204030204" pitchFamily="34" charset="0"/>
                <a:cs typeface="Calibri" panose="020F0502020204030204" pitchFamily="34" charset="0"/>
              </a:rPr>
              <a:t> of the COVID-19 pandemic &amp; related crises on pre-existing inequalities &amp; what does this mean for the mid- to long-term future of different vulnerable groups?</a:t>
            </a:r>
            <a:r>
              <a:rPr lang="ru-RU" sz="1600" dirty="0">
                <a:latin typeface="+mj-lt"/>
                <a:cs typeface="Calibri" panose="020F0502020204030204" pitchFamily="34" charset="0"/>
              </a:rPr>
              <a:t> </a:t>
            </a:r>
            <a:r>
              <a:rPr lang="ru-RU" sz="1500" dirty="0">
                <a:solidFill>
                  <a:srgbClr val="253EA7"/>
                </a:solidFill>
                <a:latin typeface="+mj-lt"/>
                <a:cs typeface="Calibri" panose="020F0502020204030204" pitchFamily="34" charset="0"/>
              </a:rPr>
              <a:t>Какое </a:t>
            </a:r>
            <a:r>
              <a:rPr lang="ru-RU" sz="1500" b="1" dirty="0">
                <a:solidFill>
                  <a:srgbClr val="253EA7"/>
                </a:solidFill>
                <a:latin typeface="+mj-lt"/>
                <a:cs typeface="Calibri" panose="020F0502020204030204" pitchFamily="34" charset="0"/>
              </a:rPr>
              <a:t>влияние </a:t>
            </a:r>
            <a:r>
              <a:rPr lang="ru-RU" sz="1500" dirty="0">
                <a:solidFill>
                  <a:srgbClr val="253EA7"/>
                </a:solidFill>
                <a:latin typeface="+mj-lt"/>
                <a:cs typeface="Calibri" panose="020F0502020204030204" pitchFamily="34" charset="0"/>
              </a:rPr>
              <a:t>пандемия </a:t>
            </a:r>
            <a:r>
              <a:rPr lang="en-US" sz="1500" dirty="0">
                <a:solidFill>
                  <a:srgbClr val="253EA7"/>
                </a:solidFill>
                <a:latin typeface="+mj-lt"/>
                <a:cs typeface="Calibri" panose="020F0502020204030204" pitchFamily="34" charset="0"/>
              </a:rPr>
              <a:t>COVID-19 </a:t>
            </a:r>
            <a:r>
              <a:rPr lang="ru-RU" sz="1500" dirty="0">
                <a:solidFill>
                  <a:srgbClr val="253EA7"/>
                </a:solidFill>
                <a:latin typeface="+mj-lt"/>
                <a:cs typeface="Calibri" panose="020F0502020204030204" pitchFamily="34" charset="0"/>
              </a:rPr>
              <a:t>и связанные с ней кризисы оказывают на существовавшие неравенства и что это означает для различных уязвимых групп в среднесрочной и долгосрочной перспективе?</a:t>
            </a:r>
          </a:p>
          <a:p>
            <a:pPr marL="285750" marR="0" indent="-285750">
              <a:lnSpc>
                <a:spcPct val="90000"/>
              </a:lnSpc>
              <a:spcBef>
                <a:spcPts val="0"/>
              </a:spcBef>
              <a:buFont typeface="+mj-lt"/>
              <a:buAutoNum type="arabicPeriod"/>
            </a:pPr>
            <a:endParaRPr lang="en-US" sz="1200" dirty="0">
              <a:effectLst/>
              <a:latin typeface="Roboto" panose="02000000000000000000"/>
              <a:ea typeface="Calibri" panose="020F0502020204030204" pitchFamily="34" charset="0"/>
              <a:cs typeface="Times New Roman" panose="02020603050405020304" pitchFamily="18" charset="0"/>
            </a:endParaRPr>
          </a:p>
          <a:p>
            <a:pPr marL="342900" indent="-342900">
              <a:lnSpc>
                <a:spcPct val="90000"/>
              </a:lnSpc>
              <a:spcBef>
                <a:spcPts val="0"/>
              </a:spcBef>
              <a:buFont typeface="+mj-lt"/>
              <a:buAutoNum type="arabicPeriod"/>
            </a:pPr>
            <a:r>
              <a:rPr lang="en-GB" sz="1600" dirty="0">
                <a:effectLst/>
                <a:latin typeface="Roboto" panose="02000000000000000000"/>
                <a:ea typeface="Calibri" panose="020F0502020204030204" pitchFamily="34" charset="0"/>
                <a:cs typeface="Calibri" panose="020F0502020204030204" pitchFamily="34" charset="0"/>
              </a:rPr>
              <a:t>Looking at the </a:t>
            </a:r>
            <a:r>
              <a:rPr lang="en-GB" sz="1600" b="1" dirty="0">
                <a:effectLst/>
                <a:latin typeface="Roboto" panose="02000000000000000000"/>
                <a:ea typeface="Calibri" panose="020F0502020204030204" pitchFamily="34" charset="0"/>
                <a:cs typeface="Calibri" panose="020F0502020204030204" pitchFamily="34" charset="0"/>
              </a:rPr>
              <a:t>existing systems of social protection &amp; social services </a:t>
            </a:r>
            <a:r>
              <a:rPr lang="en-GB" sz="1600" dirty="0">
                <a:effectLst/>
                <a:latin typeface="Roboto" panose="02000000000000000000"/>
                <a:ea typeface="Calibri" panose="020F0502020204030204" pitchFamily="34" charset="0"/>
                <a:cs typeface="Calibri" panose="020F0502020204030204" pitchFamily="34" charset="0"/>
              </a:rPr>
              <a:t>in NCA, how were they able to respond to the COVID-19 crisis? – Strengths/ challenges? What are key lessons learned </a:t>
            </a:r>
            <a:r>
              <a:rPr lang="en-GB" sz="1600" dirty="0">
                <a:latin typeface="Roboto" panose="02000000000000000000"/>
                <a:ea typeface="Calibri" panose="020F0502020204030204" pitchFamily="34" charset="0"/>
                <a:cs typeface="Calibri" panose="020F0502020204030204" pitchFamily="34" charset="0"/>
              </a:rPr>
              <a:t>&amp;</a:t>
            </a:r>
            <a:r>
              <a:rPr lang="en-GB" sz="1600" dirty="0">
                <a:effectLst/>
                <a:latin typeface="Roboto" panose="02000000000000000000"/>
                <a:ea typeface="Calibri" panose="020F0502020204030204" pitchFamily="34" charset="0"/>
                <a:cs typeface="Calibri" panose="020F0502020204030204" pitchFamily="34" charset="0"/>
              </a:rPr>
              <a:t> priorities going forward to deliver basic services to vulnerable groups?</a:t>
            </a:r>
            <a:r>
              <a:rPr lang="ru-RU" sz="1600" dirty="0">
                <a:latin typeface="+mj-lt"/>
                <a:cs typeface="Calibri" panose="020F0502020204030204" pitchFamily="34" charset="0"/>
              </a:rPr>
              <a:t> </a:t>
            </a:r>
            <a:r>
              <a:rPr lang="ru-RU" sz="1500" dirty="0">
                <a:solidFill>
                  <a:srgbClr val="253EA7"/>
                </a:solidFill>
                <a:latin typeface="+mj-lt"/>
                <a:cs typeface="Calibri" panose="020F0502020204030204" pitchFamily="34" charset="0"/>
              </a:rPr>
              <a:t>Учитывая</a:t>
            </a:r>
            <a:r>
              <a:rPr lang="ru-RU" sz="1500" b="1" dirty="0">
                <a:solidFill>
                  <a:srgbClr val="253EA7"/>
                </a:solidFill>
                <a:latin typeface="+mj-lt"/>
                <a:cs typeface="Calibri" panose="020F0502020204030204" pitchFamily="34" charset="0"/>
              </a:rPr>
              <a:t> существующие системы социальной защиты и социальных услуг </a:t>
            </a:r>
            <a:r>
              <a:rPr lang="ru-RU" sz="1500" dirty="0">
                <a:solidFill>
                  <a:srgbClr val="253EA7"/>
                </a:solidFill>
                <a:latin typeface="+mj-lt"/>
                <a:cs typeface="Calibri" panose="020F0502020204030204" pitchFamily="34" charset="0"/>
              </a:rPr>
              <a:t>в странах СЦА, как они смогли отреагировать на кризис </a:t>
            </a:r>
            <a:r>
              <a:rPr lang="en-US" sz="1500" dirty="0">
                <a:solidFill>
                  <a:srgbClr val="253EA7"/>
                </a:solidFill>
                <a:latin typeface="+mj-lt"/>
                <a:cs typeface="Calibri" panose="020F0502020204030204" pitchFamily="34" charset="0"/>
              </a:rPr>
              <a:t>COVID-19? </a:t>
            </a:r>
            <a:r>
              <a:rPr lang="ru-RU" sz="1500" dirty="0">
                <a:solidFill>
                  <a:srgbClr val="253EA7"/>
                </a:solidFill>
                <a:latin typeface="+mj-lt"/>
                <a:cs typeface="Calibri" panose="020F0502020204030204" pitchFamily="34" charset="0"/>
              </a:rPr>
              <a:t>Какие у них сильные стороны и какие имеются трудности? Каковы основные извлеченные уроки и приоритеты в отношении предоставления основных услуг уязвимым группам?</a:t>
            </a:r>
          </a:p>
          <a:p>
            <a:pPr marL="285750" marR="0" indent="-285750">
              <a:lnSpc>
                <a:spcPct val="90000"/>
              </a:lnSpc>
              <a:spcBef>
                <a:spcPts val="0"/>
              </a:spcBef>
              <a:buFont typeface="+mj-lt"/>
              <a:buAutoNum type="arabicPeriod"/>
            </a:pPr>
            <a:endParaRPr lang="en-US" sz="1200" dirty="0">
              <a:effectLst/>
              <a:latin typeface="Roboto" panose="02000000000000000000"/>
              <a:ea typeface="Calibri" panose="020F0502020204030204" pitchFamily="34" charset="0"/>
              <a:cs typeface="Times New Roman" panose="02020603050405020304" pitchFamily="18" charset="0"/>
            </a:endParaRPr>
          </a:p>
          <a:p>
            <a:pPr marL="342900" indent="-342900">
              <a:lnSpc>
                <a:spcPct val="90000"/>
              </a:lnSpc>
              <a:spcBef>
                <a:spcPts val="0"/>
              </a:spcBef>
              <a:buFont typeface="+mj-lt"/>
              <a:buAutoNum type="arabicPeriod"/>
            </a:pPr>
            <a:r>
              <a:rPr lang="en-GB" sz="1600" dirty="0">
                <a:effectLst/>
                <a:latin typeface="Roboto" panose="02000000000000000000"/>
                <a:ea typeface="Calibri" panose="020F0502020204030204" pitchFamily="34" charset="0"/>
                <a:cs typeface="Calibri" panose="020F0502020204030204" pitchFamily="34" charset="0"/>
              </a:rPr>
              <a:t>COVID-19 has highlighted the need to achieve the SDGs. What are </a:t>
            </a:r>
            <a:r>
              <a:rPr lang="en-GB" sz="1600" b="1" dirty="0">
                <a:effectLst/>
                <a:latin typeface="Roboto" panose="02000000000000000000"/>
                <a:ea typeface="Calibri" panose="020F0502020204030204" pitchFamily="34" charset="0"/>
                <a:cs typeface="Calibri" panose="020F0502020204030204" pitchFamily="34" charset="0"/>
              </a:rPr>
              <a:t>innovative </a:t>
            </a:r>
            <a:r>
              <a:rPr lang="en-GB" sz="1600" b="1" dirty="0">
                <a:latin typeface="Roboto" panose="02000000000000000000"/>
                <a:ea typeface="Calibri" panose="020F0502020204030204" pitchFamily="34" charset="0"/>
                <a:cs typeface="Calibri" panose="020F0502020204030204" pitchFamily="34" charset="0"/>
              </a:rPr>
              <a:t>&amp;</a:t>
            </a:r>
            <a:r>
              <a:rPr lang="en-GB" sz="1600" b="1" dirty="0">
                <a:effectLst/>
                <a:latin typeface="Roboto" panose="02000000000000000000"/>
                <a:ea typeface="Calibri" panose="020F0502020204030204" pitchFamily="34" charset="0"/>
                <a:cs typeface="Calibri" panose="020F0502020204030204" pitchFamily="34" charset="0"/>
              </a:rPr>
              <a:t> workable approaches </a:t>
            </a:r>
            <a:r>
              <a:rPr lang="en-GB" sz="1600" dirty="0">
                <a:effectLst/>
                <a:latin typeface="Roboto" panose="02000000000000000000"/>
                <a:ea typeface="Calibri" panose="020F0502020204030204" pitchFamily="34" charset="0"/>
                <a:cs typeface="Calibri" panose="020F0502020204030204" pitchFamily="34" charset="0"/>
              </a:rPr>
              <a:t>to put countries on a sustainable development path as we are responding to </a:t>
            </a:r>
            <a:r>
              <a:rPr lang="en-GB" sz="1600" dirty="0">
                <a:latin typeface="Roboto" panose="02000000000000000000"/>
                <a:ea typeface="Calibri" panose="020F0502020204030204" pitchFamily="34" charset="0"/>
                <a:cs typeface="Calibri" panose="020F0502020204030204" pitchFamily="34" charset="0"/>
              </a:rPr>
              <a:t>&amp;</a:t>
            </a:r>
            <a:r>
              <a:rPr lang="en-GB" sz="1600" dirty="0">
                <a:effectLst/>
                <a:latin typeface="Roboto" panose="02000000000000000000"/>
                <a:ea typeface="Calibri" panose="020F0502020204030204" pitchFamily="34" charset="0"/>
                <a:cs typeface="Calibri" panose="020F0502020204030204" pitchFamily="34" charset="0"/>
              </a:rPr>
              <a:t> recovering from the COVID-19 pandemic? </a:t>
            </a:r>
            <a:r>
              <a:rPr lang="en-US" sz="1500" dirty="0">
                <a:solidFill>
                  <a:srgbClr val="253EA7"/>
                </a:solidFill>
                <a:latin typeface="+mj-lt"/>
                <a:cs typeface="Calibri" panose="020F0502020204030204" pitchFamily="34" charset="0"/>
              </a:rPr>
              <a:t>COVID-19 </a:t>
            </a:r>
            <a:r>
              <a:rPr lang="ru-RU" sz="1500" dirty="0">
                <a:solidFill>
                  <a:srgbClr val="253EA7"/>
                </a:solidFill>
                <a:latin typeface="+mj-lt"/>
                <a:cs typeface="Calibri" panose="020F0502020204030204" pitchFamily="34" charset="0"/>
              </a:rPr>
              <a:t>выявил и усилил необходимость достижения ЦУР. </a:t>
            </a:r>
            <a:r>
              <a:rPr lang="ru-RU" sz="1500" b="1" dirty="0">
                <a:solidFill>
                  <a:srgbClr val="253EA7"/>
                </a:solidFill>
                <a:latin typeface="+mj-lt"/>
                <a:cs typeface="Calibri" panose="020F0502020204030204" pitchFamily="34" charset="0"/>
              </a:rPr>
              <a:t>Каковы инновационные и действенные подходы</a:t>
            </a:r>
            <a:r>
              <a:rPr lang="ru-RU" sz="1500" dirty="0">
                <a:solidFill>
                  <a:srgbClr val="253EA7"/>
                </a:solidFill>
                <a:latin typeface="+mj-lt"/>
                <a:cs typeface="Calibri" panose="020F0502020204030204" pitchFamily="34" charset="0"/>
              </a:rPr>
              <a:t>, позволяющие вывести страны на путь устойчивого развития в процессе реагирования и восстановления после пандемии </a:t>
            </a:r>
            <a:r>
              <a:rPr lang="en-US" sz="1500" dirty="0">
                <a:solidFill>
                  <a:srgbClr val="253EA7"/>
                </a:solidFill>
                <a:latin typeface="+mj-lt"/>
                <a:cs typeface="Calibri" panose="020F0502020204030204" pitchFamily="34" charset="0"/>
              </a:rPr>
              <a:t>COVID-19</a:t>
            </a:r>
            <a:r>
              <a:rPr lang="ru-RU" sz="1500" dirty="0">
                <a:solidFill>
                  <a:srgbClr val="253EA7"/>
                </a:solidFill>
                <a:latin typeface="+mj-lt"/>
                <a:cs typeface="Calibri" panose="020F0502020204030204" pitchFamily="34" charset="0"/>
              </a:rPr>
              <a:t>?</a:t>
            </a:r>
            <a:endParaRPr lang="en-US" sz="1500" dirty="0">
              <a:solidFill>
                <a:srgbClr val="253EA7"/>
              </a:solidFill>
              <a:latin typeface="+mj-lt"/>
              <a:cs typeface="Calibri" panose="020F0502020204030204" pitchFamily="34" charset="0"/>
            </a:endParaRPr>
          </a:p>
          <a:p>
            <a:pPr marL="285750" marR="0" indent="-285750">
              <a:lnSpc>
                <a:spcPct val="90000"/>
              </a:lnSpc>
              <a:spcBef>
                <a:spcPts val="0"/>
              </a:spcBef>
              <a:buFont typeface="Arial" panose="020B0604020202020204" pitchFamily="34" charset="0"/>
              <a:buChar char="•"/>
            </a:pPr>
            <a:endParaRPr lang="en-US" sz="1500" dirty="0">
              <a:effectLst/>
              <a:latin typeface="Roboto" panose="02000000000000000000"/>
              <a:ea typeface="Calibri" panose="020F0502020204030204" pitchFamily="34" charset="0"/>
              <a:cs typeface="Times New Roman" panose="02020603050405020304" pitchFamily="18" charset="0"/>
            </a:endParaRPr>
          </a:p>
          <a:p>
            <a:pPr>
              <a:lnSpc>
                <a:spcPct val="90000"/>
              </a:lnSpc>
            </a:pPr>
            <a:endParaRPr lang="en-US" sz="1500" b="1" dirty="0"/>
          </a:p>
        </p:txBody>
      </p:sp>
    </p:spTree>
    <p:extLst>
      <p:ext uri="{BB962C8B-B14F-4D97-AF65-F5344CB8AC3E}">
        <p14:creationId xmlns:p14="http://schemas.microsoft.com/office/powerpoint/2010/main" val="3829948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4396DCA-F87B-4BDA-85EB-430B51E8FDFD}"/>
              </a:ext>
            </a:extLst>
          </p:cNvPr>
          <p:cNvSpPr>
            <a:spLocks noGrp="1"/>
          </p:cNvSpPr>
          <p:nvPr>
            <p:ph type="body" idx="10"/>
          </p:nvPr>
        </p:nvSpPr>
        <p:spPr>
          <a:xfrm>
            <a:off x="152400" y="209550"/>
            <a:ext cx="4114800" cy="4800600"/>
          </a:xfrm>
        </p:spPr>
        <p:txBody>
          <a:bodyPr/>
          <a:lstStyle/>
          <a:p>
            <a:pPr marL="0" marR="0" indent="457200" algn="just">
              <a:spcBef>
                <a:spcPts val="0"/>
              </a:spcBef>
              <a:spcAft>
                <a:spcPts val="0"/>
              </a:spcAft>
            </a:pPr>
            <a:r>
              <a:rPr lang="en-US" sz="1800" dirty="0">
                <a:effectLst/>
                <a:latin typeface="Times New Roman" panose="02020603050405020304" pitchFamily="18" charset="0"/>
                <a:ea typeface="MS Mincho" panose="02020609040205080304" pitchFamily="49" charset="-128"/>
              </a:rPr>
              <a:t> </a:t>
            </a:r>
          </a:p>
        </p:txBody>
      </p:sp>
      <p:sp>
        <p:nvSpPr>
          <p:cNvPr id="5" name="Text Placeholder 1">
            <a:extLst>
              <a:ext uri="{FF2B5EF4-FFF2-40B4-BE49-F238E27FC236}">
                <a16:creationId xmlns:a16="http://schemas.microsoft.com/office/drawing/2014/main" id="{7B819D8B-9131-4AF7-B9CE-CA440DEA8533}"/>
              </a:ext>
            </a:extLst>
          </p:cNvPr>
          <p:cNvSpPr txBox="1">
            <a:spLocks/>
          </p:cNvSpPr>
          <p:nvPr/>
        </p:nvSpPr>
        <p:spPr>
          <a:xfrm>
            <a:off x="457200" y="99714"/>
            <a:ext cx="8229600" cy="5043786"/>
          </a:xfrm>
          <a:prstGeom prst="rect">
            <a:avLst/>
          </a:prstGeom>
          <a:noFill/>
        </p:spPr>
        <p:txBody>
          <a:bodyPr/>
          <a:lstStyle>
            <a:lvl1pPr marL="0" indent="0" algn="l" defTabSz="685766" rtl="0" eaLnBrk="1" latinLnBrk="0" hangingPunct="1">
              <a:spcBef>
                <a:spcPct val="20000"/>
              </a:spcBef>
              <a:buFont typeface="Arial" panose="020B0604020202020204" pitchFamily="34" charset="0"/>
              <a:buNone/>
              <a:defRPr sz="4000" b="1" kern="1200">
                <a:solidFill>
                  <a:schemeClr val="tx1"/>
                </a:solidFill>
                <a:latin typeface="+mn-lt"/>
                <a:ea typeface="+mn-ea"/>
                <a:cs typeface="+mn-cs"/>
              </a:defRPr>
            </a:lvl1pPr>
            <a:lvl2pPr marL="557185" indent="-214303" algn="l" defTabSz="68576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7" indent="-171442" algn="l" defTabSz="685766"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090" indent="-171442" algn="l" defTabSz="68576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4" indent="-171442" algn="l" defTabSz="68576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39" indent="-171442" algn="l" defTabSz="68576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5" indent="-171442" algn="l" defTabSz="68576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endParaRPr lang="en-US" sz="800" dirty="0">
              <a:latin typeface="Roboto" panose="02000000000000000000"/>
            </a:endParaRPr>
          </a:p>
          <a:p>
            <a:pPr marL="285750" indent="-285750">
              <a:spcBef>
                <a:spcPts val="600"/>
              </a:spcBef>
              <a:buFont typeface="Wingdings" panose="05000000000000000000" pitchFamily="2" charset="2"/>
              <a:buChar char="Ø"/>
            </a:pPr>
            <a:r>
              <a:rPr lang="en-US" sz="1700" dirty="0">
                <a:latin typeface="Roboto" panose="02000000000000000000"/>
              </a:rPr>
              <a:t>This session discusses human well-being in terms of quality and access to basic services, such as health, education, and social protection. </a:t>
            </a:r>
          </a:p>
          <a:p>
            <a:pPr marL="285750" indent="-285750">
              <a:spcBef>
                <a:spcPts val="600"/>
              </a:spcBef>
              <a:buFont typeface="Wingdings" panose="05000000000000000000" pitchFamily="2" charset="2"/>
              <a:buChar char="Ø"/>
            </a:pPr>
            <a:r>
              <a:rPr lang="en-US" sz="1700" dirty="0">
                <a:latin typeface="Roboto" panose="02000000000000000000"/>
              </a:rPr>
              <a:t>It looks at direct and indirect impacts of COVID-19, especially on vulnerable groups. </a:t>
            </a:r>
          </a:p>
          <a:p>
            <a:pPr marL="285750" indent="-285750">
              <a:spcBef>
                <a:spcPts val="600"/>
              </a:spcBef>
              <a:buFont typeface="Wingdings" panose="05000000000000000000" pitchFamily="2" charset="2"/>
              <a:buChar char="Ø"/>
            </a:pPr>
            <a:r>
              <a:rPr lang="en-US" sz="1700" dirty="0">
                <a:latin typeface="Roboto" panose="02000000000000000000"/>
              </a:rPr>
              <a:t>It highlights the importance of “</a:t>
            </a:r>
            <a:r>
              <a:rPr lang="en-US" sz="1700" u="sng" dirty="0">
                <a:latin typeface="Roboto" panose="02000000000000000000"/>
              </a:rPr>
              <a:t>leaving no one behind</a:t>
            </a:r>
            <a:r>
              <a:rPr lang="en-US" sz="1700" dirty="0">
                <a:latin typeface="Roboto" panose="02000000000000000000"/>
              </a:rPr>
              <a:t>” - from COVID-19 recovery to long-term </a:t>
            </a:r>
            <a:r>
              <a:rPr lang="en-US" sz="1700" u="sng" dirty="0">
                <a:latin typeface="Roboto" panose="02000000000000000000"/>
              </a:rPr>
              <a:t>inclusive, resilient and sustainable development</a:t>
            </a:r>
            <a:r>
              <a:rPr lang="en-US" sz="1700" dirty="0">
                <a:latin typeface="Roboto" panose="02000000000000000000"/>
              </a:rPr>
              <a:t>.</a:t>
            </a:r>
          </a:p>
          <a:p>
            <a:pPr>
              <a:spcBef>
                <a:spcPts val="600"/>
              </a:spcBef>
            </a:pPr>
            <a:endParaRPr lang="en-US" sz="1800" dirty="0">
              <a:solidFill>
                <a:schemeClr val="bg1"/>
              </a:solidFill>
              <a:latin typeface="Times New Roman" panose="02020603050405020304" pitchFamily="18" charset="0"/>
            </a:endParaRPr>
          </a:p>
          <a:p>
            <a:pPr marL="285750" indent="-285750">
              <a:spcBef>
                <a:spcPts val="600"/>
              </a:spcBef>
              <a:buFont typeface="Wingdings" panose="05000000000000000000" pitchFamily="2" charset="2"/>
              <a:buChar char="Ø"/>
            </a:pPr>
            <a:r>
              <a:rPr lang="ru-RU" sz="1700" dirty="0">
                <a:solidFill>
                  <a:srgbClr val="253EA7"/>
                </a:solidFill>
                <a:latin typeface="Segoe UI" panose="020B0502040204020203" pitchFamily="34" charset="0"/>
              </a:rPr>
              <a:t>На этой сессии будет </a:t>
            </a:r>
            <a:r>
              <a:rPr lang="ru-RU" altLang="en-US" sz="1700" dirty="0">
                <a:solidFill>
                  <a:srgbClr val="253EA7"/>
                </a:solidFill>
                <a:latin typeface="Segoe UI" panose="020B0502040204020203" pitchFamily="34" charset="0"/>
              </a:rPr>
              <a:t>обсуждаться </a:t>
            </a:r>
            <a:r>
              <a:rPr lang="ru-RU" sz="1700" dirty="0">
                <a:solidFill>
                  <a:srgbClr val="253EA7"/>
                </a:solidFill>
                <a:latin typeface="Segoe UI" panose="020B0502040204020203" pitchFamily="34" charset="0"/>
              </a:rPr>
              <a:t>благосостояние человека с точки зрения качества и доступа к основным услугам, таким как здравоохранение, образование и социальная защита. </a:t>
            </a:r>
            <a:endParaRPr lang="en-US" sz="1700" dirty="0">
              <a:solidFill>
                <a:srgbClr val="253EA7"/>
              </a:solidFill>
              <a:latin typeface="Segoe UI" panose="020B0502040204020203" pitchFamily="34" charset="0"/>
            </a:endParaRPr>
          </a:p>
          <a:p>
            <a:pPr marL="285750" indent="-285750">
              <a:spcBef>
                <a:spcPts val="600"/>
              </a:spcBef>
              <a:buFont typeface="Wingdings" panose="05000000000000000000" pitchFamily="2" charset="2"/>
              <a:buChar char="Ø"/>
            </a:pPr>
            <a:r>
              <a:rPr lang="ru-RU" altLang="en-US" sz="1700" dirty="0">
                <a:solidFill>
                  <a:srgbClr val="253EA7"/>
                </a:solidFill>
                <a:latin typeface="Segoe UI" panose="020B0502040204020203" pitchFamily="34" charset="0"/>
              </a:rPr>
              <a:t>Б</a:t>
            </a:r>
            <a:r>
              <a:rPr lang="ru-RU" sz="1700" dirty="0">
                <a:solidFill>
                  <a:srgbClr val="253EA7"/>
                </a:solidFill>
                <a:latin typeface="Segoe UI" panose="020B0502040204020203" pitchFamily="34" charset="0"/>
              </a:rPr>
              <a:t>удут</a:t>
            </a:r>
            <a:r>
              <a:rPr lang="en-US" sz="1700" dirty="0">
                <a:solidFill>
                  <a:srgbClr val="253EA7"/>
                </a:solidFill>
                <a:latin typeface="Segoe UI" panose="020B0502040204020203" pitchFamily="34" charset="0"/>
              </a:rPr>
              <a:t> </a:t>
            </a:r>
            <a:r>
              <a:rPr lang="ru-RU" sz="1700" dirty="0">
                <a:solidFill>
                  <a:srgbClr val="253EA7"/>
                </a:solidFill>
                <a:latin typeface="Segoe UI" panose="020B0502040204020203" pitchFamily="34" charset="0"/>
              </a:rPr>
              <a:t>рассмотрены</a:t>
            </a:r>
            <a:r>
              <a:rPr lang="en-US" sz="1700" dirty="0">
                <a:solidFill>
                  <a:srgbClr val="253EA7"/>
                </a:solidFill>
                <a:latin typeface="Segoe UI" panose="020B0502040204020203" pitchFamily="34" charset="0"/>
              </a:rPr>
              <a:t> </a:t>
            </a:r>
            <a:r>
              <a:rPr lang="ru-RU" sz="1700" dirty="0">
                <a:solidFill>
                  <a:srgbClr val="253EA7"/>
                </a:solidFill>
                <a:latin typeface="Segoe UI" panose="020B0502040204020203" pitchFamily="34" charset="0"/>
              </a:rPr>
              <a:t>прямые и косвенные воздействия COVID-19, особенно на уязвимые группы населения. </a:t>
            </a:r>
            <a:endParaRPr lang="en-US" sz="1700" dirty="0">
              <a:solidFill>
                <a:srgbClr val="253EA7"/>
              </a:solidFill>
              <a:latin typeface="Segoe UI" panose="020B0502040204020203" pitchFamily="34" charset="0"/>
            </a:endParaRPr>
          </a:p>
          <a:p>
            <a:pPr marL="285750" indent="-285750">
              <a:spcBef>
                <a:spcPts val="600"/>
              </a:spcBef>
              <a:buFont typeface="Wingdings" panose="05000000000000000000" pitchFamily="2" charset="2"/>
              <a:buChar char="Ø"/>
            </a:pPr>
            <a:r>
              <a:rPr lang="ru-RU" sz="1700" dirty="0">
                <a:solidFill>
                  <a:srgbClr val="253EA7"/>
                </a:solidFill>
                <a:latin typeface="Segoe UI" panose="020B0502040204020203" pitchFamily="34" charset="0"/>
              </a:rPr>
              <a:t>Т</a:t>
            </a:r>
            <a:r>
              <a:rPr lang="ru-RU" altLang="en-US" sz="1700" dirty="0">
                <a:solidFill>
                  <a:srgbClr val="253EA7"/>
                </a:solidFill>
                <a:latin typeface="Segoe UI" panose="020B0502040204020203" pitchFamily="34" charset="0"/>
              </a:rPr>
              <a:t>акже будет ярко освещаться важность </a:t>
            </a:r>
            <a:r>
              <a:rPr lang="en-US" altLang="en-US" sz="1700" dirty="0">
                <a:solidFill>
                  <a:srgbClr val="253EA7"/>
                </a:solidFill>
                <a:latin typeface="Segoe UI" panose="020B0502040204020203" pitchFamily="34" charset="0"/>
              </a:rPr>
              <a:t> </a:t>
            </a:r>
            <a:r>
              <a:rPr lang="ru-RU" sz="1700" dirty="0">
                <a:solidFill>
                  <a:srgbClr val="253EA7"/>
                </a:solidFill>
                <a:latin typeface="Segoe UI" panose="020B0502040204020203" pitchFamily="34" charset="0"/>
              </a:rPr>
              <a:t>принципа “</a:t>
            </a:r>
            <a:r>
              <a:rPr lang="ru-RU" sz="1700" u="sng" dirty="0">
                <a:solidFill>
                  <a:srgbClr val="253EA7"/>
                </a:solidFill>
                <a:latin typeface="Segoe UI" panose="020B0502040204020203" pitchFamily="34" charset="0"/>
              </a:rPr>
              <a:t>никого не оставить без внимания</a:t>
            </a:r>
            <a:r>
              <a:rPr lang="ru-RU" sz="1700" dirty="0">
                <a:solidFill>
                  <a:srgbClr val="253EA7"/>
                </a:solidFill>
                <a:latin typeface="Segoe UI" panose="020B0502040204020203" pitchFamily="34" charset="0"/>
              </a:rPr>
              <a:t>” для восстановления после COVID-19, и для обеспечения</a:t>
            </a:r>
            <a:r>
              <a:rPr lang="en-US" sz="1700" dirty="0">
                <a:solidFill>
                  <a:srgbClr val="253EA7"/>
                </a:solidFill>
                <a:latin typeface="Segoe UI" panose="020B0502040204020203" pitchFamily="34" charset="0"/>
              </a:rPr>
              <a:t> </a:t>
            </a:r>
            <a:r>
              <a:rPr lang="ru-RU" sz="1700" u="sng" dirty="0">
                <a:solidFill>
                  <a:srgbClr val="253EA7"/>
                </a:solidFill>
                <a:latin typeface="Segoe UI" panose="020B0502040204020203" pitchFamily="34" charset="0"/>
              </a:rPr>
              <a:t>долгосрочного</a:t>
            </a:r>
            <a:r>
              <a:rPr lang="en-US" sz="1700" u="sng" dirty="0">
                <a:solidFill>
                  <a:srgbClr val="253EA7"/>
                </a:solidFill>
                <a:latin typeface="Segoe UI" panose="020B0502040204020203" pitchFamily="34" charset="0"/>
              </a:rPr>
              <a:t> </a:t>
            </a:r>
            <a:r>
              <a:rPr lang="ru-RU" sz="1700" u="sng" dirty="0">
                <a:solidFill>
                  <a:srgbClr val="253EA7"/>
                </a:solidFill>
                <a:latin typeface="Segoe UI" panose="020B0502040204020203" pitchFamily="34" charset="0"/>
              </a:rPr>
              <a:t>инклюзивного и устойчивого </a:t>
            </a:r>
            <a:r>
              <a:rPr lang="ru-RU" altLang="en-US" sz="1700" u="sng" dirty="0">
                <a:solidFill>
                  <a:srgbClr val="253EA7"/>
                </a:solidFill>
                <a:latin typeface="Segoe UI" panose="020B0502040204020203" pitchFamily="34" charset="0"/>
              </a:rPr>
              <a:t>развити</a:t>
            </a:r>
            <a:r>
              <a:rPr lang="ru-RU" sz="1700" u="sng" dirty="0">
                <a:solidFill>
                  <a:srgbClr val="253EA7"/>
                </a:solidFill>
                <a:latin typeface="Segoe UI" panose="020B0502040204020203" pitchFamily="34" charset="0"/>
              </a:rPr>
              <a:t>я</a:t>
            </a:r>
            <a:r>
              <a:rPr lang="ru-RU" sz="1700" dirty="0">
                <a:solidFill>
                  <a:srgbClr val="253EA7"/>
                </a:solidFill>
                <a:latin typeface="Segoe UI" panose="020B0502040204020203" pitchFamily="34" charset="0"/>
              </a:rPr>
              <a:t>.</a:t>
            </a:r>
          </a:p>
          <a:p>
            <a:endParaRPr lang="en-US" sz="1600" i="1" dirty="0">
              <a:solidFill>
                <a:schemeClr val="bg1"/>
              </a:solidFill>
            </a:endParaRPr>
          </a:p>
        </p:txBody>
      </p:sp>
    </p:spTree>
    <p:extLst>
      <p:ext uri="{BB962C8B-B14F-4D97-AF65-F5344CB8AC3E}">
        <p14:creationId xmlns:p14="http://schemas.microsoft.com/office/powerpoint/2010/main" val="396137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4396DCA-F87B-4BDA-85EB-430B51E8FDFD}"/>
              </a:ext>
            </a:extLst>
          </p:cNvPr>
          <p:cNvSpPr>
            <a:spLocks noGrp="1"/>
          </p:cNvSpPr>
          <p:nvPr>
            <p:ph type="body" idx="10"/>
          </p:nvPr>
        </p:nvSpPr>
        <p:spPr>
          <a:xfrm>
            <a:off x="152400" y="209550"/>
            <a:ext cx="4114800" cy="4800600"/>
          </a:xfrm>
        </p:spPr>
        <p:txBody>
          <a:bodyPr/>
          <a:lstStyle/>
          <a:p>
            <a:pPr marL="0" marR="0" indent="457200" algn="just">
              <a:spcBef>
                <a:spcPts val="0"/>
              </a:spcBef>
              <a:spcAft>
                <a:spcPts val="0"/>
              </a:spcAft>
            </a:pPr>
            <a:r>
              <a:rPr lang="en-US" sz="1800" dirty="0">
                <a:effectLst/>
                <a:latin typeface="Times New Roman" panose="02020603050405020304" pitchFamily="18" charset="0"/>
                <a:ea typeface="MS Mincho" panose="02020609040205080304" pitchFamily="49" charset="-128"/>
              </a:rPr>
              <a:t> </a:t>
            </a:r>
          </a:p>
        </p:txBody>
      </p:sp>
      <p:sp>
        <p:nvSpPr>
          <p:cNvPr id="3" name="Content Placeholder 2">
            <a:extLst>
              <a:ext uri="{FF2B5EF4-FFF2-40B4-BE49-F238E27FC236}">
                <a16:creationId xmlns:a16="http://schemas.microsoft.com/office/drawing/2014/main" id="{4D3E8B3F-9307-403F-AD3A-7B273158A90C}"/>
              </a:ext>
            </a:extLst>
          </p:cNvPr>
          <p:cNvSpPr>
            <a:spLocks noGrp="1"/>
          </p:cNvSpPr>
          <p:nvPr>
            <p:ph sz="quarter" idx="11"/>
          </p:nvPr>
        </p:nvSpPr>
        <p:spPr>
          <a:xfrm>
            <a:off x="533401" y="242207"/>
            <a:ext cx="8077200" cy="4343400"/>
          </a:xfrm>
          <a:solidFill>
            <a:schemeClr val="bg1"/>
          </a:solidFill>
        </p:spPr>
        <p:txBody>
          <a:bodyPr anchor="ctr">
            <a:noAutofit/>
          </a:bodyPr>
          <a:lstStyle/>
          <a:p>
            <a:pPr marL="342900" lvl="0" indent="-342900">
              <a:spcBef>
                <a:spcPts val="600"/>
              </a:spcBef>
              <a:buFont typeface="Arial" panose="020B0604020202020204" pitchFamily="34" charset="0"/>
              <a:buChar char="•"/>
              <a:tabLst>
                <a:tab pos="457200" algn="l"/>
              </a:tabLst>
            </a:pPr>
            <a:r>
              <a:rPr lang="en-US" sz="1800" dirty="0">
                <a:solidFill>
                  <a:srgbClr val="000000"/>
                </a:solidFill>
              </a:rPr>
              <a:t>Older persons &amp; persons with disabilities - </a:t>
            </a:r>
            <a:r>
              <a:rPr lang="en-US" sz="1800" b="1" i="1" dirty="0">
                <a:solidFill>
                  <a:srgbClr val="000000"/>
                </a:solidFill>
              </a:rPr>
              <a:t>ESCAP</a:t>
            </a:r>
            <a:endParaRPr lang="ru-RU" sz="1800" b="1" i="1" dirty="0">
              <a:latin typeface="Times New Roman" panose="02020603050405020304" pitchFamily="18" charset="0"/>
              <a:ea typeface="Times New Roman" panose="02020603050405020304" pitchFamily="18" charset="0"/>
            </a:endParaRPr>
          </a:p>
          <a:p>
            <a:pPr marL="342900" lvl="0" indent="-342900">
              <a:spcBef>
                <a:spcPts val="600"/>
              </a:spcBef>
              <a:buFont typeface="Arial" panose="020B0604020202020204" pitchFamily="34" charset="0"/>
              <a:buChar char="•"/>
              <a:tabLst>
                <a:tab pos="457200" algn="l"/>
              </a:tabLst>
            </a:pPr>
            <a:r>
              <a:rPr lang="en-US" sz="1800" dirty="0">
                <a:solidFill>
                  <a:srgbClr val="000000"/>
                </a:solidFill>
              </a:rPr>
              <a:t>Health impacts - </a:t>
            </a:r>
            <a:r>
              <a:rPr lang="en-US" sz="1800" b="1" i="1" dirty="0">
                <a:solidFill>
                  <a:srgbClr val="000000"/>
                </a:solidFill>
              </a:rPr>
              <a:t>WHO</a:t>
            </a:r>
            <a:endParaRPr lang="ru-RU" sz="1800" b="1" i="1" dirty="0">
              <a:latin typeface="Times New Roman" panose="02020603050405020304" pitchFamily="18" charset="0"/>
              <a:ea typeface="Times New Roman" panose="02020603050405020304" pitchFamily="18" charset="0"/>
            </a:endParaRPr>
          </a:p>
          <a:p>
            <a:pPr marL="342900" lvl="0" indent="-342900">
              <a:spcBef>
                <a:spcPts val="600"/>
              </a:spcBef>
              <a:buFont typeface="Arial" panose="020B0604020202020204" pitchFamily="34" charset="0"/>
              <a:buChar char="•"/>
              <a:tabLst>
                <a:tab pos="457200" algn="l"/>
              </a:tabLst>
            </a:pPr>
            <a:r>
              <a:rPr lang="en-US" sz="1800" dirty="0">
                <a:solidFill>
                  <a:srgbClr val="000000"/>
                </a:solidFill>
              </a:rPr>
              <a:t>Gender equality &amp; women’s empowerment – </a:t>
            </a:r>
            <a:r>
              <a:rPr lang="en-US" sz="1800" b="1" i="1" dirty="0">
                <a:solidFill>
                  <a:srgbClr val="000000"/>
                </a:solidFill>
              </a:rPr>
              <a:t>UN Women</a:t>
            </a:r>
            <a:endParaRPr lang="ru-RU" sz="1800" b="1" i="1" dirty="0">
              <a:latin typeface="Times New Roman" panose="02020603050405020304" pitchFamily="18" charset="0"/>
              <a:ea typeface="Times New Roman" panose="02020603050405020304" pitchFamily="18" charset="0"/>
            </a:endParaRPr>
          </a:p>
          <a:p>
            <a:pPr marL="342900" lvl="0" indent="-342900">
              <a:spcBef>
                <a:spcPts val="600"/>
              </a:spcBef>
              <a:buFont typeface="Arial" panose="020B0604020202020204" pitchFamily="34" charset="0"/>
              <a:buChar char="•"/>
              <a:tabLst>
                <a:tab pos="457200" algn="l"/>
              </a:tabLst>
            </a:pPr>
            <a:r>
              <a:rPr lang="en-US" sz="1800" dirty="0">
                <a:solidFill>
                  <a:srgbClr val="000000"/>
                </a:solidFill>
              </a:rPr>
              <a:t>Education &amp; youth empowerment – </a:t>
            </a:r>
            <a:r>
              <a:rPr lang="en-US" sz="1800" b="1" i="1" dirty="0">
                <a:solidFill>
                  <a:srgbClr val="000000"/>
                </a:solidFill>
              </a:rPr>
              <a:t>UNESCO</a:t>
            </a:r>
            <a:endParaRPr lang="ru-RU" sz="1800" b="1" i="1" dirty="0">
              <a:latin typeface="Times New Roman" panose="02020603050405020304" pitchFamily="18" charset="0"/>
              <a:ea typeface="Times New Roman" panose="02020603050405020304" pitchFamily="18" charset="0"/>
            </a:endParaRPr>
          </a:p>
          <a:p>
            <a:pPr lvl="0">
              <a:spcBef>
                <a:spcPts val="600"/>
              </a:spcBef>
              <a:tabLst>
                <a:tab pos="457200" algn="l"/>
              </a:tabLst>
            </a:pPr>
            <a:endParaRPr lang="ru-RU" sz="1800" dirty="0">
              <a:latin typeface="Times New Roman" panose="02020603050405020304" pitchFamily="18" charset="0"/>
              <a:ea typeface="Times New Roman" panose="02020603050405020304" pitchFamily="18" charset="0"/>
            </a:endParaRPr>
          </a:p>
          <a:p>
            <a:pPr marL="342900" lvl="0" indent="-342900">
              <a:spcBef>
                <a:spcPts val="600"/>
              </a:spcBef>
              <a:buFont typeface="Arial" panose="020B0604020202020204" pitchFamily="34" charset="0"/>
              <a:buChar char="•"/>
              <a:tabLst>
                <a:tab pos="457200" algn="l"/>
              </a:tabLst>
            </a:pPr>
            <a:r>
              <a:rPr lang="ru-RU" sz="1800" dirty="0">
                <a:solidFill>
                  <a:srgbClr val="2B3990"/>
                </a:solidFill>
              </a:rPr>
              <a:t>Пожилые люди и люди с ограниченными возможностями - </a:t>
            </a:r>
            <a:r>
              <a:rPr lang="ru-RU" sz="1800" b="1" i="1" dirty="0">
                <a:solidFill>
                  <a:srgbClr val="2B3990"/>
                </a:solidFill>
              </a:rPr>
              <a:t>ЭСКАТО</a:t>
            </a:r>
            <a:endParaRPr lang="ru-RU" sz="1800" b="1" i="1" dirty="0">
              <a:solidFill>
                <a:srgbClr val="2B3990"/>
              </a:solidFill>
              <a:latin typeface="Times New Roman" panose="02020603050405020304" pitchFamily="18" charset="0"/>
              <a:ea typeface="Times New Roman" panose="02020603050405020304" pitchFamily="18" charset="0"/>
            </a:endParaRPr>
          </a:p>
          <a:p>
            <a:pPr marL="342900" lvl="0" indent="-342900">
              <a:spcBef>
                <a:spcPts val="600"/>
              </a:spcBef>
              <a:buFont typeface="Arial" panose="020B0604020202020204" pitchFamily="34" charset="0"/>
              <a:buChar char="•"/>
              <a:tabLst>
                <a:tab pos="457200" algn="l"/>
              </a:tabLst>
            </a:pPr>
            <a:r>
              <a:rPr lang="ru-RU" sz="1800" dirty="0">
                <a:solidFill>
                  <a:srgbClr val="2B3990"/>
                </a:solidFill>
              </a:rPr>
              <a:t>Воздействие на здоровье - </a:t>
            </a:r>
            <a:r>
              <a:rPr lang="ru-RU" sz="1800" b="1" i="1" dirty="0">
                <a:solidFill>
                  <a:srgbClr val="2B3990"/>
                </a:solidFill>
              </a:rPr>
              <a:t>ВОЗ</a:t>
            </a:r>
            <a:endParaRPr lang="ru-RU" sz="1800" b="1" i="1" dirty="0">
              <a:solidFill>
                <a:srgbClr val="2B3990"/>
              </a:solidFill>
              <a:latin typeface="Times New Roman" panose="02020603050405020304" pitchFamily="18" charset="0"/>
              <a:ea typeface="Times New Roman" panose="02020603050405020304" pitchFamily="18" charset="0"/>
            </a:endParaRPr>
          </a:p>
          <a:p>
            <a:pPr marL="342900" lvl="0" indent="-342900">
              <a:spcBef>
                <a:spcPts val="600"/>
              </a:spcBef>
              <a:buFont typeface="Arial" panose="020B0604020202020204" pitchFamily="34" charset="0"/>
              <a:buChar char="•"/>
              <a:tabLst>
                <a:tab pos="457200" algn="l"/>
              </a:tabLst>
            </a:pPr>
            <a:r>
              <a:rPr lang="ru-RU" sz="1800" dirty="0">
                <a:solidFill>
                  <a:srgbClr val="2B3990"/>
                </a:solidFill>
              </a:rPr>
              <a:t>Гендерное равенство и расширение прав и возможностей женщин - </a:t>
            </a:r>
            <a:r>
              <a:rPr lang="ru-RU" sz="1800" b="1" i="1" dirty="0">
                <a:solidFill>
                  <a:srgbClr val="2B3990"/>
                </a:solidFill>
              </a:rPr>
              <a:t>ООН-Женщины</a:t>
            </a:r>
            <a:endParaRPr lang="ru-RU" sz="1800" b="1" i="1" dirty="0">
              <a:solidFill>
                <a:srgbClr val="2B3990"/>
              </a:solidFill>
              <a:latin typeface="Times New Roman" panose="02020603050405020304" pitchFamily="18" charset="0"/>
              <a:ea typeface="Times New Roman" panose="02020603050405020304" pitchFamily="18" charset="0"/>
            </a:endParaRPr>
          </a:p>
          <a:p>
            <a:pPr marL="342900" lvl="0" indent="-342900">
              <a:spcBef>
                <a:spcPts val="600"/>
              </a:spcBef>
              <a:buFont typeface="Arial" panose="020B0604020202020204" pitchFamily="34" charset="0"/>
              <a:buChar char="•"/>
              <a:tabLst>
                <a:tab pos="457200" algn="l"/>
              </a:tabLst>
            </a:pPr>
            <a:r>
              <a:rPr lang="ru-RU" sz="1800" dirty="0">
                <a:solidFill>
                  <a:srgbClr val="2B3990"/>
                </a:solidFill>
              </a:rPr>
              <a:t>Образование и расширение прав и возможностей молодежи - </a:t>
            </a:r>
            <a:r>
              <a:rPr lang="ru-RU" sz="1800" b="1" i="1" dirty="0">
                <a:solidFill>
                  <a:srgbClr val="2B3990"/>
                </a:solidFill>
              </a:rPr>
              <a:t>ЮНЕСКО</a:t>
            </a:r>
            <a:endParaRPr lang="ru-RU" sz="1800" b="1" i="1" dirty="0">
              <a:solidFill>
                <a:srgbClr val="2B3990"/>
              </a:solidFill>
              <a:latin typeface="Times New Roman" panose="02020603050405020304" pitchFamily="18" charset="0"/>
              <a:ea typeface="Times New Roman" panose="02020603050405020304" pitchFamily="18" charset="0"/>
            </a:endParaRPr>
          </a:p>
          <a:p>
            <a:pPr marL="342900" indent="-342900">
              <a:spcBef>
                <a:spcPts val="0"/>
              </a:spcBef>
              <a:spcAft>
                <a:spcPts val="1800"/>
              </a:spcAft>
              <a:buFont typeface="Arial" panose="020B0604020202020204" pitchFamily="34" charset="0"/>
              <a:buChar char="•"/>
            </a:pPr>
            <a:endParaRPr lang="en-US" sz="1200" dirty="0"/>
          </a:p>
        </p:txBody>
      </p:sp>
    </p:spTree>
    <p:extLst>
      <p:ext uri="{BB962C8B-B14F-4D97-AF65-F5344CB8AC3E}">
        <p14:creationId xmlns:p14="http://schemas.microsoft.com/office/powerpoint/2010/main" val="2149458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26A4101-81CC-4D52-AECB-5819E9AA979D}"/>
              </a:ext>
            </a:extLst>
          </p:cNvPr>
          <p:cNvSpPr>
            <a:spLocks noGrp="1"/>
          </p:cNvSpPr>
          <p:nvPr>
            <p:ph type="body" idx="10"/>
          </p:nvPr>
        </p:nvSpPr>
        <p:spPr>
          <a:xfrm>
            <a:off x="304800" y="91840"/>
            <a:ext cx="8686800" cy="1318229"/>
          </a:xfrm>
        </p:spPr>
        <p:txBody>
          <a:bodyPr/>
          <a:lstStyle/>
          <a:p>
            <a:r>
              <a:rPr lang="en-US" sz="1600" dirty="0"/>
              <a:t>The North and Central Asian subregion was not fully on track to achieve the Sustainable Development Goals, even before the COVID-19 pandemic</a:t>
            </a:r>
            <a:endParaRPr lang="ru-RU" sz="1600" dirty="0"/>
          </a:p>
          <a:p>
            <a:r>
              <a:rPr lang="ru-RU" sz="1600" dirty="0">
                <a:solidFill>
                  <a:srgbClr val="2B3990"/>
                </a:solidFill>
              </a:rPr>
              <a:t>Субрегион Северной и Центральной Азии был не в состоянии полностью достичь Целей устойчивого развития даже до пандемии </a:t>
            </a:r>
            <a:r>
              <a:rPr lang="en-US" sz="1600" dirty="0">
                <a:solidFill>
                  <a:srgbClr val="2B3990"/>
                </a:solidFill>
              </a:rPr>
              <a:t>COVID</a:t>
            </a:r>
            <a:r>
              <a:rPr lang="ru-RU" sz="1600" dirty="0">
                <a:solidFill>
                  <a:srgbClr val="2B3990"/>
                </a:solidFill>
              </a:rPr>
              <a:t>-19</a:t>
            </a:r>
            <a:endParaRPr lang="en-US" sz="1600" dirty="0">
              <a:solidFill>
                <a:srgbClr val="2B3990"/>
              </a:solidFill>
            </a:endParaRPr>
          </a:p>
        </p:txBody>
      </p:sp>
      <p:sp>
        <p:nvSpPr>
          <p:cNvPr id="10" name="TextBox 9">
            <a:extLst>
              <a:ext uri="{FF2B5EF4-FFF2-40B4-BE49-F238E27FC236}">
                <a16:creationId xmlns:a16="http://schemas.microsoft.com/office/drawing/2014/main" id="{70FCC9BF-C551-4AC4-B79E-67097C281A8F}"/>
              </a:ext>
            </a:extLst>
          </p:cNvPr>
          <p:cNvSpPr txBox="1"/>
          <p:nvPr/>
        </p:nvSpPr>
        <p:spPr>
          <a:xfrm>
            <a:off x="379620" y="2114550"/>
            <a:ext cx="2515980" cy="1569660"/>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600" b="1" dirty="0"/>
              <a:t>Snapshot of SDG progress in 2019: North and Central Asia</a:t>
            </a:r>
          </a:p>
          <a:p>
            <a:pPr lvl="0">
              <a:defRPr/>
            </a:pPr>
            <a:r>
              <a:rPr lang="ru-RU" sz="1600" b="1" dirty="0">
                <a:solidFill>
                  <a:srgbClr val="2B3990"/>
                </a:solidFill>
              </a:rPr>
              <a:t>Снимок прогресса ЦУР в 2019 году: Северная и Центральная Азия</a:t>
            </a:r>
            <a:endParaRPr lang="en-US" sz="1600" b="1" dirty="0">
              <a:solidFill>
                <a:srgbClr val="2B3990"/>
              </a:solidFill>
            </a:endParaRPr>
          </a:p>
        </p:txBody>
      </p:sp>
      <p:pic>
        <p:nvPicPr>
          <p:cNvPr id="19" name="Picture 18">
            <a:extLst>
              <a:ext uri="{FF2B5EF4-FFF2-40B4-BE49-F238E27FC236}">
                <a16:creationId xmlns:a16="http://schemas.microsoft.com/office/drawing/2014/main" id="{933B39F1-5BEE-49E5-9658-58F604B44E7E}"/>
              </a:ext>
            </a:extLst>
          </p:cNvPr>
          <p:cNvPicPr>
            <a:picLocks noChangeAspect="1"/>
          </p:cNvPicPr>
          <p:nvPr/>
        </p:nvPicPr>
        <p:blipFill rotWithShape="1">
          <a:blip r:embed="rId3"/>
          <a:srcRect b="3219"/>
          <a:stretch/>
        </p:blipFill>
        <p:spPr>
          <a:xfrm>
            <a:off x="2822162" y="1352550"/>
            <a:ext cx="4112038" cy="3583751"/>
          </a:xfrm>
          <a:prstGeom prst="rect">
            <a:avLst/>
          </a:prstGeom>
        </p:spPr>
      </p:pic>
      <p:sp>
        <p:nvSpPr>
          <p:cNvPr id="13" name="TextBox 12">
            <a:extLst>
              <a:ext uri="{FF2B5EF4-FFF2-40B4-BE49-F238E27FC236}">
                <a16:creationId xmlns:a16="http://schemas.microsoft.com/office/drawing/2014/main" id="{9DE05163-1B32-4CB7-B4EE-B128793F1E09}"/>
              </a:ext>
            </a:extLst>
          </p:cNvPr>
          <p:cNvSpPr txBox="1"/>
          <p:nvPr/>
        </p:nvSpPr>
        <p:spPr>
          <a:xfrm>
            <a:off x="6781800" y="2419350"/>
            <a:ext cx="2362200" cy="600164"/>
          </a:xfrm>
          <a:prstGeom prst="rect">
            <a:avLst/>
          </a:prstGeom>
          <a:noFill/>
        </p:spPr>
        <p:txBody>
          <a:bodyPr wrap="square" rtlCol="0">
            <a:spAutoFit/>
          </a:bodyPr>
          <a:lstStyle/>
          <a:p>
            <a:r>
              <a:rPr lang="en-US" sz="1100" i="1" dirty="0">
                <a:solidFill>
                  <a:schemeClr val="bg1">
                    <a:lumMod val="50000"/>
                  </a:schemeClr>
                </a:solidFill>
              </a:rPr>
              <a:t>Source: ESCAP, SDG Gateway Asia Pacific (accessed on 16 August 2020)</a:t>
            </a:r>
          </a:p>
        </p:txBody>
      </p:sp>
    </p:spTree>
    <p:extLst>
      <p:ext uri="{BB962C8B-B14F-4D97-AF65-F5344CB8AC3E}">
        <p14:creationId xmlns:p14="http://schemas.microsoft.com/office/powerpoint/2010/main" val="2189717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D036BE8-7B44-442F-81B2-38379FDF223B}"/>
              </a:ext>
            </a:extLst>
          </p:cNvPr>
          <p:cNvSpPr/>
          <p:nvPr/>
        </p:nvSpPr>
        <p:spPr>
          <a:xfrm>
            <a:off x="7315200" y="4125601"/>
            <a:ext cx="1752600" cy="7008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A2AF0EE9-0C62-4111-9569-3F430F6CF592}"/>
              </a:ext>
            </a:extLst>
          </p:cNvPr>
          <p:cNvGrpSpPr/>
          <p:nvPr/>
        </p:nvGrpSpPr>
        <p:grpSpPr>
          <a:xfrm>
            <a:off x="304800" y="1706761"/>
            <a:ext cx="8305800" cy="3046988"/>
            <a:chOff x="1215705" y="1150179"/>
            <a:chExt cx="7501446" cy="3046988"/>
          </a:xfrm>
        </p:grpSpPr>
        <p:grpSp>
          <p:nvGrpSpPr>
            <p:cNvPr id="4" name="Group 3">
              <a:extLst>
                <a:ext uri="{FF2B5EF4-FFF2-40B4-BE49-F238E27FC236}">
                  <a16:creationId xmlns:a16="http://schemas.microsoft.com/office/drawing/2014/main" id="{E4DA6F37-7811-43AF-B79B-90C260221783}"/>
                </a:ext>
              </a:extLst>
            </p:cNvPr>
            <p:cNvGrpSpPr/>
            <p:nvPr/>
          </p:nvGrpSpPr>
          <p:grpSpPr>
            <a:xfrm>
              <a:off x="1215705" y="1346689"/>
              <a:ext cx="994096" cy="2344880"/>
              <a:chOff x="79407" y="1769734"/>
              <a:chExt cx="1357886" cy="3478285"/>
            </a:xfrm>
          </p:grpSpPr>
          <p:sp>
            <p:nvSpPr>
              <p:cNvPr id="5" name="Rectangle: Rounded Corners 4">
                <a:extLst>
                  <a:ext uri="{FF2B5EF4-FFF2-40B4-BE49-F238E27FC236}">
                    <a16:creationId xmlns:a16="http://schemas.microsoft.com/office/drawing/2014/main" id="{9AD142B6-3159-4EFF-8C48-66374D1CE53D}"/>
                  </a:ext>
                </a:extLst>
              </p:cNvPr>
              <p:cNvSpPr/>
              <p:nvPr/>
            </p:nvSpPr>
            <p:spPr>
              <a:xfrm>
                <a:off x="79407" y="1769734"/>
                <a:ext cx="1357886" cy="864577"/>
              </a:xfrm>
              <a:prstGeom prst="roundRect">
                <a:avLst>
                  <a:gd name="adj" fmla="val 10000"/>
                </a:avLst>
              </a:prstGeom>
              <a:blipFill>
                <a:blip r:embed="rId3">
                  <a:extLst>
                    <a:ext uri="{96DAC541-7B7A-43D3-8B79-37D633B846F1}">
                      <asvg:svgBlip xmlns:asvg="http://schemas.microsoft.com/office/drawing/2016/SVG/main" r:embed="rId4"/>
                    </a:ext>
                  </a:extLst>
                </a:blip>
                <a:srcRect/>
                <a:stretch>
                  <a:fillRect t="-39000" b="-39000"/>
                </a:stretch>
              </a:blipFill>
            </p:spPr>
            <p:style>
              <a:lnRef idx="1">
                <a:schemeClr val="accent1">
                  <a:shade val="80000"/>
                  <a:hueOff val="0"/>
                  <a:satOff val="0"/>
                  <a:lumOff val="0"/>
                  <a:alphaOff val="0"/>
                </a:schemeClr>
              </a:lnRef>
              <a:fillRef idx="1">
                <a:scrgbClr r="0" g="0" b="0"/>
              </a:fillRef>
              <a:effectRef idx="1">
                <a:schemeClr val="accent1">
                  <a:tint val="40000"/>
                  <a:hueOff val="0"/>
                  <a:satOff val="0"/>
                  <a:lumOff val="0"/>
                  <a:alphaOff val="0"/>
                </a:schemeClr>
              </a:effectRef>
              <a:fontRef idx="minor">
                <a:schemeClr val="lt1">
                  <a:hueOff val="0"/>
                  <a:satOff val="0"/>
                  <a:lumOff val="0"/>
                  <a:alphaOff val="0"/>
                </a:schemeClr>
              </a:fontRef>
            </p:style>
            <p:txBody>
              <a:bodyPr/>
              <a:lstStyle/>
              <a:p>
                <a:endParaRPr lang="en-US" dirty="0"/>
              </a:p>
            </p:txBody>
          </p:sp>
          <p:sp>
            <p:nvSpPr>
              <p:cNvPr id="6" name="Rectangle: Rounded Corners 5">
                <a:extLst>
                  <a:ext uri="{FF2B5EF4-FFF2-40B4-BE49-F238E27FC236}">
                    <a16:creationId xmlns:a16="http://schemas.microsoft.com/office/drawing/2014/main" id="{39300B8B-7E83-4D8E-A3CD-AD0798BA0A4C}"/>
                  </a:ext>
                </a:extLst>
              </p:cNvPr>
              <p:cNvSpPr/>
              <p:nvPr/>
            </p:nvSpPr>
            <p:spPr>
              <a:xfrm>
                <a:off x="79408" y="3027064"/>
                <a:ext cx="1357884" cy="864577"/>
              </a:xfrm>
              <a:prstGeom prst="roundRect">
                <a:avLst>
                  <a:gd name="adj" fmla="val 10000"/>
                </a:avLst>
              </a:prstGeom>
              <a: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38000" b="-38000"/>
                </a:stretch>
              </a:blipFill>
            </p:spPr>
            <p:style>
              <a:lnRef idx="1">
                <a:schemeClr val="accent1">
                  <a:shade val="80000"/>
                  <a:hueOff val="0"/>
                  <a:satOff val="0"/>
                  <a:lumOff val="0"/>
                  <a:alphaOff val="0"/>
                </a:schemeClr>
              </a:lnRef>
              <a:fillRef idx="1">
                <a:scrgbClr r="0" g="0" b="0"/>
              </a:fillRef>
              <a:effectRef idx="1">
                <a:schemeClr val="accent1">
                  <a:tint val="40000"/>
                  <a:hueOff val="0"/>
                  <a:satOff val="0"/>
                  <a:lumOff val="0"/>
                  <a:alphaOff val="0"/>
                </a:schemeClr>
              </a:effectRef>
              <a:fontRef idx="minor">
                <a:schemeClr val="lt1">
                  <a:hueOff val="0"/>
                  <a:satOff val="0"/>
                  <a:lumOff val="0"/>
                  <a:alphaOff val="0"/>
                </a:schemeClr>
              </a:fontRef>
            </p:style>
          </p:sp>
          <p:sp>
            <p:nvSpPr>
              <p:cNvPr id="8" name="Rectangle: Rounded Corners 7">
                <a:extLst>
                  <a:ext uri="{FF2B5EF4-FFF2-40B4-BE49-F238E27FC236}">
                    <a16:creationId xmlns:a16="http://schemas.microsoft.com/office/drawing/2014/main" id="{FDDA95A6-80E9-4287-A015-BACDF13BD24F}"/>
                  </a:ext>
                </a:extLst>
              </p:cNvPr>
              <p:cNvSpPr/>
              <p:nvPr/>
            </p:nvSpPr>
            <p:spPr>
              <a:xfrm>
                <a:off x="79407" y="4383442"/>
                <a:ext cx="1357886" cy="864577"/>
              </a:xfrm>
              <a:prstGeom prst="roundRect">
                <a:avLst>
                  <a:gd name="adj" fmla="val 10000"/>
                </a:avLst>
              </a:prstGeom>
              <a: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38000" b="-38000"/>
                </a:stretch>
              </a:blipFill>
            </p:spPr>
            <p:style>
              <a:lnRef idx="1">
                <a:schemeClr val="accent1">
                  <a:shade val="80000"/>
                  <a:hueOff val="0"/>
                  <a:satOff val="0"/>
                  <a:lumOff val="0"/>
                  <a:alphaOff val="0"/>
                </a:schemeClr>
              </a:lnRef>
              <a:fillRef idx="1">
                <a:scrgbClr r="0" g="0" b="0"/>
              </a:fillRef>
              <a:effectRef idx="1">
                <a:schemeClr val="accent1">
                  <a:tint val="40000"/>
                  <a:hueOff val="0"/>
                  <a:satOff val="0"/>
                  <a:lumOff val="0"/>
                  <a:alphaOff val="0"/>
                </a:schemeClr>
              </a:effectRef>
              <a:fontRef idx="minor">
                <a:schemeClr val="lt1">
                  <a:hueOff val="0"/>
                  <a:satOff val="0"/>
                  <a:lumOff val="0"/>
                  <a:alphaOff val="0"/>
                </a:schemeClr>
              </a:fontRef>
            </p:style>
            <p:txBody>
              <a:bodyPr/>
              <a:lstStyle/>
              <a:p>
                <a:endParaRPr lang="ru-RU" dirty="0"/>
              </a:p>
            </p:txBody>
          </p:sp>
        </p:grpSp>
        <p:sp>
          <p:nvSpPr>
            <p:cNvPr id="2" name="Rectangle 1">
              <a:extLst>
                <a:ext uri="{FF2B5EF4-FFF2-40B4-BE49-F238E27FC236}">
                  <a16:creationId xmlns:a16="http://schemas.microsoft.com/office/drawing/2014/main" id="{E4103A11-737F-4441-B364-D660AF60C251}"/>
                </a:ext>
              </a:extLst>
            </p:cNvPr>
            <p:cNvSpPr/>
            <p:nvPr/>
          </p:nvSpPr>
          <p:spPr>
            <a:xfrm>
              <a:off x="2362199" y="1150179"/>
              <a:ext cx="6354952" cy="3046988"/>
            </a:xfrm>
            <a:prstGeom prst="rect">
              <a:avLst/>
            </a:prstGeom>
          </p:spPr>
          <p:txBody>
            <a:bodyPr wrap="square">
              <a:spAutoFit/>
            </a:bodyPr>
            <a:lstStyle/>
            <a:p>
              <a:pPr marL="342900" indent="-342900">
                <a:buFont typeface="Arial" panose="020B0604020202020204" pitchFamily="34" charset="0"/>
                <a:buChar char="•"/>
              </a:pPr>
              <a:r>
                <a:rPr lang="en-US" sz="2000" b="1" dirty="0"/>
                <a:t>Poverty rates </a:t>
              </a:r>
              <a:r>
                <a:rPr lang="en-US" dirty="0"/>
                <a:t>differ by </a:t>
              </a:r>
              <a:r>
                <a:rPr lang="en-US" b="1" dirty="0">
                  <a:solidFill>
                    <a:srgbClr val="C00000"/>
                  </a:solidFill>
                </a:rPr>
                <a:t>3.9 to 20.6 per cent</a:t>
              </a:r>
              <a:br>
                <a:rPr lang="ru-RU" b="1" dirty="0">
                  <a:solidFill>
                    <a:srgbClr val="00B0F0"/>
                  </a:solidFill>
                </a:rPr>
              </a:br>
              <a:r>
                <a:rPr lang="ru-RU" sz="2000" b="1" dirty="0">
                  <a:solidFill>
                    <a:srgbClr val="253EA7"/>
                  </a:solidFill>
                </a:rPr>
                <a:t>Уровень бедности </a:t>
              </a:r>
              <a:r>
                <a:rPr lang="ru-RU" dirty="0">
                  <a:solidFill>
                    <a:srgbClr val="253EA7"/>
                  </a:solidFill>
                </a:rPr>
                <a:t>варьируется от </a:t>
              </a:r>
              <a:r>
                <a:rPr lang="ru-RU" b="1" dirty="0">
                  <a:solidFill>
                    <a:srgbClr val="C00000"/>
                  </a:solidFill>
                </a:rPr>
                <a:t>3,9 до 20,6 процента</a:t>
              </a:r>
              <a:endParaRPr lang="en-US" b="1" dirty="0">
                <a:solidFill>
                  <a:srgbClr val="C00000"/>
                </a:solidFill>
              </a:endParaRPr>
            </a:p>
            <a:p>
              <a:pPr marL="285750" indent="-285750">
                <a:buFont typeface="Arial" panose="020B0604020202020204" pitchFamily="34" charset="0"/>
                <a:buChar char="•"/>
              </a:pPr>
              <a:endParaRPr lang="en-US" b="1" dirty="0">
                <a:solidFill>
                  <a:srgbClr val="C00000"/>
                </a:solidFill>
              </a:endParaRPr>
            </a:p>
            <a:p>
              <a:pPr marL="342900" indent="-342900">
                <a:buFont typeface="Arial" panose="020B0604020202020204" pitchFamily="34" charset="0"/>
                <a:buChar char="•"/>
              </a:pPr>
              <a:r>
                <a:rPr lang="en-US" sz="2000" b="1" dirty="0"/>
                <a:t>Employment</a:t>
              </a:r>
              <a:r>
                <a:rPr lang="en-US" dirty="0"/>
                <a:t> is on average </a:t>
              </a:r>
              <a:r>
                <a:rPr lang="en-US" b="1" dirty="0">
                  <a:solidFill>
                    <a:srgbClr val="C00000"/>
                  </a:solidFill>
                </a:rPr>
                <a:t>2 to 6 times</a:t>
              </a:r>
              <a:r>
                <a:rPr lang="en-US" dirty="0">
                  <a:solidFill>
                    <a:srgbClr val="C00000"/>
                  </a:solidFill>
                </a:rPr>
                <a:t> </a:t>
              </a:r>
              <a:r>
                <a:rPr lang="en-US" dirty="0"/>
                <a:t>less likely</a:t>
              </a:r>
              <a:br>
                <a:rPr lang="ru-RU" dirty="0">
                  <a:solidFill>
                    <a:srgbClr val="1B2459"/>
                  </a:solidFill>
                </a:rPr>
              </a:br>
              <a:r>
                <a:rPr lang="ru-RU" dirty="0">
                  <a:solidFill>
                    <a:srgbClr val="253EA7"/>
                  </a:solidFill>
                </a:rPr>
                <a:t>Вероятность </a:t>
              </a:r>
              <a:r>
                <a:rPr lang="ru-RU" sz="2000" b="1" dirty="0">
                  <a:solidFill>
                    <a:srgbClr val="253EA7"/>
                  </a:solidFill>
                </a:rPr>
                <a:t>трудоустройства</a:t>
              </a:r>
              <a:r>
                <a:rPr lang="ru-RU" b="1" dirty="0">
                  <a:solidFill>
                    <a:srgbClr val="253EA7"/>
                  </a:solidFill>
                </a:rPr>
                <a:t> </a:t>
              </a:r>
              <a:r>
                <a:rPr lang="ru-RU" dirty="0">
                  <a:solidFill>
                    <a:srgbClr val="253EA7"/>
                  </a:solidFill>
                </a:rPr>
                <a:t>в среднем в </a:t>
              </a:r>
              <a:r>
                <a:rPr lang="ru-RU" b="1" dirty="0">
                  <a:solidFill>
                    <a:srgbClr val="C00000"/>
                  </a:solidFill>
                </a:rPr>
                <a:t>2-6 раз </a:t>
              </a:r>
              <a:r>
                <a:rPr lang="ru-RU" dirty="0">
                  <a:solidFill>
                    <a:srgbClr val="253EA7"/>
                  </a:solidFill>
                </a:rPr>
                <a:t>ниже</a:t>
              </a:r>
              <a:endParaRPr lang="en-US" dirty="0">
                <a:solidFill>
                  <a:srgbClr val="253EA7"/>
                </a:solidFill>
              </a:endParaRPr>
            </a:p>
            <a:p>
              <a:r>
                <a:rPr lang="en-US" dirty="0">
                  <a:solidFill>
                    <a:srgbClr val="253EA7"/>
                  </a:solidFill>
                </a:rPr>
                <a:t> </a:t>
              </a:r>
            </a:p>
            <a:p>
              <a:pPr marL="342900" indent="-342900">
                <a:buFont typeface="Arial" panose="020B0604020202020204" pitchFamily="34" charset="0"/>
                <a:buChar char="•"/>
              </a:pPr>
              <a:r>
                <a:rPr lang="en-US" altLang="zh-CN" sz="2000" b="1" dirty="0"/>
                <a:t>Representation in national parliaments </a:t>
              </a:r>
              <a:r>
                <a:rPr lang="en-US" altLang="zh-CN" dirty="0"/>
                <a:t>is only</a:t>
              </a:r>
              <a:r>
                <a:rPr lang="en-US" altLang="zh-CN" dirty="0">
                  <a:solidFill>
                    <a:srgbClr val="1B2459"/>
                  </a:solidFill>
                </a:rPr>
                <a:t> </a:t>
              </a:r>
              <a:r>
                <a:rPr lang="en-US" altLang="zh-CN" b="1" dirty="0">
                  <a:solidFill>
                    <a:srgbClr val="C00000"/>
                  </a:solidFill>
                </a:rPr>
                <a:t>0.4 per cent </a:t>
              </a:r>
              <a:br>
                <a:rPr lang="ru-RU" altLang="zh-CN" b="1" dirty="0">
                  <a:solidFill>
                    <a:srgbClr val="00B0F0"/>
                  </a:solidFill>
                </a:rPr>
              </a:br>
              <a:r>
                <a:rPr lang="ru-RU" altLang="zh-CN" dirty="0">
                  <a:solidFill>
                    <a:srgbClr val="253EA7"/>
                  </a:solidFill>
                </a:rPr>
                <a:t>Представительство в </a:t>
              </a:r>
              <a:r>
                <a:rPr lang="ru-RU" altLang="zh-CN" sz="2000" b="1" dirty="0">
                  <a:solidFill>
                    <a:srgbClr val="253EA7"/>
                  </a:solidFill>
                </a:rPr>
                <a:t>национальных парламентах </a:t>
              </a:r>
              <a:r>
                <a:rPr lang="ru-RU" altLang="zh-CN" dirty="0">
                  <a:solidFill>
                    <a:srgbClr val="253EA7"/>
                  </a:solidFill>
                </a:rPr>
                <a:t>только </a:t>
              </a:r>
              <a:r>
                <a:rPr lang="ru-RU" altLang="zh-CN" b="1" dirty="0">
                  <a:solidFill>
                    <a:srgbClr val="C00000"/>
                  </a:solidFill>
                </a:rPr>
                <a:t>0,4 процента</a:t>
              </a:r>
              <a:endParaRPr lang="en-US" altLang="zh-CN" b="1" dirty="0">
                <a:solidFill>
                  <a:srgbClr val="C00000"/>
                </a:solidFill>
              </a:endParaRPr>
            </a:p>
          </p:txBody>
        </p:sp>
      </p:grpSp>
      <p:sp>
        <p:nvSpPr>
          <p:cNvPr id="16" name="Text Placeholder 1">
            <a:extLst>
              <a:ext uri="{FF2B5EF4-FFF2-40B4-BE49-F238E27FC236}">
                <a16:creationId xmlns:a16="http://schemas.microsoft.com/office/drawing/2014/main" id="{4659E1BA-40E6-48F7-8497-09EAE37BEE75}"/>
              </a:ext>
            </a:extLst>
          </p:cNvPr>
          <p:cNvSpPr txBox="1">
            <a:spLocks/>
          </p:cNvSpPr>
          <p:nvPr/>
        </p:nvSpPr>
        <p:spPr>
          <a:xfrm>
            <a:off x="304800" y="63414"/>
            <a:ext cx="8534400" cy="1086765"/>
          </a:xfr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t>In the Asia-Pacific region, persons with disabilities face increased vulnerabilities compared to persons w/o disabilities</a:t>
            </a:r>
            <a:endParaRPr lang="ru-RU" b="1" dirty="0"/>
          </a:p>
          <a:p>
            <a:r>
              <a:rPr lang="ru-RU" b="1" dirty="0">
                <a:solidFill>
                  <a:srgbClr val="253EA7"/>
                </a:solidFill>
              </a:rPr>
              <a:t>В Азиатско-Тихоокеанском регионе люди с ограниченными возможностями сталкиваются с большей уязвимостью по сравнению с людьми, у которых их нет</a:t>
            </a:r>
            <a:endParaRPr lang="en-US" b="1" dirty="0">
              <a:solidFill>
                <a:srgbClr val="253EA7"/>
              </a:solidFill>
            </a:endParaRPr>
          </a:p>
        </p:txBody>
      </p:sp>
      <p:sp>
        <p:nvSpPr>
          <p:cNvPr id="3" name="Rectangle 2">
            <a:extLst>
              <a:ext uri="{FF2B5EF4-FFF2-40B4-BE49-F238E27FC236}">
                <a16:creationId xmlns:a16="http://schemas.microsoft.com/office/drawing/2014/main" id="{A0A41448-6211-49F2-A40E-F0AC2017207E}"/>
              </a:ext>
            </a:extLst>
          </p:cNvPr>
          <p:cNvSpPr/>
          <p:nvPr/>
        </p:nvSpPr>
        <p:spPr>
          <a:xfrm>
            <a:off x="842913" y="4781550"/>
            <a:ext cx="8305800" cy="261610"/>
          </a:xfrm>
          <a:prstGeom prst="rect">
            <a:avLst/>
          </a:prstGeom>
        </p:spPr>
        <p:txBody>
          <a:bodyPr wrap="square">
            <a:spAutoFit/>
          </a:bodyPr>
          <a:lstStyle/>
          <a:p>
            <a:pPr defTabSz="685800">
              <a:defRPr/>
            </a:pPr>
            <a:r>
              <a:rPr lang="en-US" altLang="zh-CN" sz="1100" i="1" dirty="0">
                <a:solidFill>
                  <a:schemeClr val="bg1">
                    <a:lumMod val="50000"/>
                  </a:schemeClr>
                </a:solidFill>
              </a:rPr>
              <a:t>Source: ESCAP (2018). Building Disability-Inclusive Societies in Asia and the Pacific: Assessing Progress of the Incheon Strategy</a:t>
            </a:r>
          </a:p>
        </p:txBody>
      </p:sp>
    </p:spTree>
    <p:extLst>
      <p:ext uri="{BB962C8B-B14F-4D97-AF65-F5344CB8AC3E}">
        <p14:creationId xmlns:p14="http://schemas.microsoft.com/office/powerpoint/2010/main" val="2076620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2AF0EE9-0C62-4111-9569-3F430F6CF592}"/>
              </a:ext>
            </a:extLst>
          </p:cNvPr>
          <p:cNvGrpSpPr/>
          <p:nvPr/>
        </p:nvGrpSpPr>
        <p:grpSpPr>
          <a:xfrm>
            <a:off x="228600" y="666750"/>
            <a:ext cx="8534400" cy="3770263"/>
            <a:chOff x="1386989" y="1408336"/>
            <a:chExt cx="6918811" cy="3770263"/>
          </a:xfrm>
        </p:grpSpPr>
        <p:grpSp>
          <p:nvGrpSpPr>
            <p:cNvPr id="4" name="Group 3">
              <a:extLst>
                <a:ext uri="{FF2B5EF4-FFF2-40B4-BE49-F238E27FC236}">
                  <a16:creationId xmlns:a16="http://schemas.microsoft.com/office/drawing/2014/main" id="{E4DA6F37-7811-43AF-B79B-90C260221783}"/>
                </a:ext>
              </a:extLst>
            </p:cNvPr>
            <p:cNvGrpSpPr/>
            <p:nvPr/>
          </p:nvGrpSpPr>
          <p:grpSpPr>
            <a:xfrm>
              <a:off x="1386989" y="1484536"/>
              <a:ext cx="864527" cy="3473051"/>
              <a:chOff x="313372" y="1974206"/>
              <a:chExt cx="1180900" cy="5151757"/>
            </a:xfrm>
          </p:grpSpPr>
          <p:sp>
            <p:nvSpPr>
              <p:cNvPr id="9" name="Rectangle: Rounded Corners 8">
                <a:extLst>
                  <a:ext uri="{FF2B5EF4-FFF2-40B4-BE49-F238E27FC236}">
                    <a16:creationId xmlns:a16="http://schemas.microsoft.com/office/drawing/2014/main" id="{2E2F1B8E-A3C2-46E7-9B25-6B54DFAF7B3D}"/>
                  </a:ext>
                </a:extLst>
              </p:cNvPr>
              <p:cNvSpPr/>
              <p:nvPr/>
            </p:nvSpPr>
            <p:spPr>
              <a:xfrm>
                <a:off x="313372" y="1974206"/>
                <a:ext cx="1180900" cy="757281"/>
              </a:xfrm>
              <a:prstGeom prst="roundRect">
                <a:avLst>
                  <a:gd name="adj" fmla="val 10000"/>
                </a:avLst>
              </a:prstGeom>
              <a: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49000" b="-49000"/>
                </a:stretch>
              </a:blipFill>
            </p:spPr>
            <p:style>
              <a:lnRef idx="1">
                <a:schemeClr val="accent1">
                  <a:shade val="80000"/>
                  <a:hueOff val="0"/>
                  <a:satOff val="0"/>
                  <a:lumOff val="0"/>
                  <a:alphaOff val="0"/>
                </a:schemeClr>
              </a:lnRef>
              <a:fillRef idx="1">
                <a:scrgbClr r="0" g="0" b="0"/>
              </a:fillRef>
              <a:effectRef idx="1">
                <a:schemeClr val="accent1">
                  <a:tint val="40000"/>
                  <a:hueOff val="0"/>
                  <a:satOff val="0"/>
                  <a:lumOff val="0"/>
                  <a:alphaOff val="0"/>
                </a:schemeClr>
              </a:effectRef>
              <a:fontRef idx="minor">
                <a:schemeClr val="lt1">
                  <a:hueOff val="0"/>
                  <a:satOff val="0"/>
                  <a:lumOff val="0"/>
                  <a:alphaOff val="0"/>
                </a:schemeClr>
              </a:fontRef>
            </p:style>
            <p:txBody>
              <a:bodyPr/>
              <a:lstStyle/>
              <a:p>
                <a:endParaRPr lang="ru-RU" dirty="0"/>
              </a:p>
            </p:txBody>
          </p:sp>
          <p:sp>
            <p:nvSpPr>
              <p:cNvPr id="11" name="Rectangle: Rounded Corners 10">
                <a:extLst>
                  <a:ext uri="{FF2B5EF4-FFF2-40B4-BE49-F238E27FC236}">
                    <a16:creationId xmlns:a16="http://schemas.microsoft.com/office/drawing/2014/main" id="{83FD6337-9347-4A37-9026-A2B8F7394895}"/>
                  </a:ext>
                </a:extLst>
              </p:cNvPr>
              <p:cNvSpPr/>
              <p:nvPr/>
            </p:nvSpPr>
            <p:spPr>
              <a:xfrm>
                <a:off x="330746" y="4141523"/>
                <a:ext cx="1160885" cy="856563"/>
              </a:xfrm>
              <a:prstGeom prst="roundRect">
                <a:avLst>
                  <a:gd name="adj" fmla="val 10000"/>
                </a:avLst>
              </a:prstGeom>
              <a: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38000" b="-38000"/>
                </a:stretch>
              </a:blipFill>
            </p:spPr>
            <p:style>
              <a:lnRef idx="1">
                <a:schemeClr val="accent1">
                  <a:shade val="80000"/>
                  <a:hueOff val="0"/>
                  <a:satOff val="0"/>
                  <a:lumOff val="0"/>
                  <a:alphaOff val="0"/>
                </a:schemeClr>
              </a:lnRef>
              <a:fillRef idx="1">
                <a:scrgbClr r="0" g="0" b="0"/>
              </a:fillRef>
              <a:effectRef idx="1">
                <a:schemeClr val="accent1">
                  <a:tint val="40000"/>
                  <a:hueOff val="0"/>
                  <a:satOff val="0"/>
                  <a:lumOff val="0"/>
                  <a:alphaOff val="0"/>
                </a:schemeClr>
              </a:effectRef>
              <a:fontRef idx="minor">
                <a:schemeClr val="lt1">
                  <a:hueOff val="0"/>
                  <a:satOff val="0"/>
                  <a:lumOff val="0"/>
                  <a:alphaOff val="0"/>
                </a:schemeClr>
              </a:fontRef>
            </p:style>
            <p:txBody>
              <a:bodyPr/>
              <a:lstStyle/>
              <a:p>
                <a:endParaRPr lang="ru-RU" dirty="0"/>
              </a:p>
            </p:txBody>
          </p:sp>
          <p:sp>
            <p:nvSpPr>
              <p:cNvPr id="12" name="Rectangle: Rounded Corners 11">
                <a:extLst>
                  <a:ext uri="{FF2B5EF4-FFF2-40B4-BE49-F238E27FC236}">
                    <a16:creationId xmlns:a16="http://schemas.microsoft.com/office/drawing/2014/main" id="{0B59504C-63AB-4C74-A9D6-C7DC62F8939A}"/>
                  </a:ext>
                </a:extLst>
              </p:cNvPr>
              <p:cNvSpPr/>
              <p:nvPr/>
            </p:nvSpPr>
            <p:spPr>
              <a:xfrm>
                <a:off x="330746" y="6269400"/>
                <a:ext cx="1160885" cy="856563"/>
              </a:xfrm>
              <a:prstGeom prst="roundRect">
                <a:avLst>
                  <a:gd name="adj" fmla="val 10000"/>
                </a:avLst>
              </a:prstGeom>
              <a: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38000" b="-38000"/>
                </a:stretch>
              </a:blipFill>
            </p:spPr>
            <p:style>
              <a:lnRef idx="1">
                <a:schemeClr val="accent1">
                  <a:shade val="80000"/>
                  <a:hueOff val="0"/>
                  <a:satOff val="0"/>
                  <a:lumOff val="0"/>
                  <a:alphaOff val="0"/>
                </a:schemeClr>
              </a:lnRef>
              <a:fillRef idx="1">
                <a:scrgbClr r="0" g="0" b="0"/>
              </a:fillRef>
              <a:effectRef idx="1">
                <a:schemeClr val="accent1">
                  <a:tint val="40000"/>
                  <a:hueOff val="0"/>
                  <a:satOff val="0"/>
                  <a:lumOff val="0"/>
                  <a:alphaOff val="0"/>
                </a:schemeClr>
              </a:effectRef>
              <a:fontRef idx="minor">
                <a:schemeClr val="lt1">
                  <a:hueOff val="0"/>
                  <a:satOff val="0"/>
                  <a:lumOff val="0"/>
                  <a:alphaOff val="0"/>
                </a:schemeClr>
              </a:fontRef>
            </p:style>
            <p:txBody>
              <a:bodyPr/>
              <a:lstStyle/>
              <a:p>
                <a:endParaRPr lang="ru-RU" dirty="0"/>
              </a:p>
            </p:txBody>
          </p:sp>
        </p:grpSp>
        <p:sp>
          <p:nvSpPr>
            <p:cNvPr id="2" name="Rectangle 1">
              <a:extLst>
                <a:ext uri="{FF2B5EF4-FFF2-40B4-BE49-F238E27FC236}">
                  <a16:creationId xmlns:a16="http://schemas.microsoft.com/office/drawing/2014/main" id="{E4103A11-737F-4441-B364-D660AF60C251}"/>
                </a:ext>
              </a:extLst>
            </p:cNvPr>
            <p:cNvSpPr/>
            <p:nvPr/>
          </p:nvSpPr>
          <p:spPr>
            <a:xfrm>
              <a:off x="2276639" y="1408336"/>
              <a:ext cx="6029161" cy="3770263"/>
            </a:xfrm>
            <a:prstGeom prst="rect">
              <a:avLst/>
            </a:prstGeom>
          </p:spPr>
          <p:txBody>
            <a:bodyPr wrap="square">
              <a:spAutoFit/>
            </a:bodyPr>
            <a:lstStyle/>
            <a:p>
              <a:pPr marL="285750" indent="-285750">
                <a:buFont typeface="Arial" panose="020B0604020202020204" pitchFamily="34" charset="0"/>
                <a:buChar char="•"/>
              </a:pPr>
              <a:r>
                <a:rPr lang="en-US" sz="1700" dirty="0"/>
                <a:t>Coverage in </a:t>
              </a:r>
              <a:r>
                <a:rPr lang="en-US" sz="1900" b="1" dirty="0"/>
                <a:t>government-funded disability benefit </a:t>
              </a:r>
              <a:r>
                <a:rPr lang="en-US" sz="1900" b="1" dirty="0" err="1"/>
                <a:t>programmes</a:t>
              </a:r>
              <a:r>
                <a:rPr lang="en-US" sz="1900" dirty="0"/>
                <a:t> </a:t>
              </a:r>
              <a:r>
                <a:rPr lang="en-US" altLang="zh-CN" sz="1700" dirty="0"/>
                <a:t>is</a:t>
              </a:r>
              <a:r>
                <a:rPr lang="en-US" sz="1700" dirty="0"/>
                <a:t> as low as </a:t>
              </a:r>
              <a:r>
                <a:rPr lang="en-US" sz="1700" b="1" dirty="0">
                  <a:solidFill>
                    <a:srgbClr val="C00000"/>
                  </a:solidFill>
                </a:rPr>
                <a:t>28 per cent</a:t>
              </a:r>
              <a:br>
                <a:rPr lang="ru-RU" sz="1700" b="1" dirty="0">
                  <a:solidFill>
                    <a:srgbClr val="00B0F0"/>
                  </a:solidFill>
                </a:rPr>
              </a:br>
              <a:r>
                <a:rPr lang="ru-RU" sz="1700" dirty="0">
                  <a:solidFill>
                    <a:srgbClr val="253EA7"/>
                  </a:solidFill>
                </a:rPr>
                <a:t>Охват</a:t>
              </a:r>
              <a:r>
                <a:rPr lang="ru-RU" sz="1700" b="1" dirty="0">
                  <a:solidFill>
                    <a:srgbClr val="253EA7"/>
                  </a:solidFill>
                </a:rPr>
                <a:t> </a:t>
              </a:r>
              <a:r>
                <a:rPr lang="ru-RU" sz="1900" b="1" dirty="0">
                  <a:solidFill>
                    <a:srgbClr val="253EA7"/>
                  </a:solidFill>
                </a:rPr>
                <a:t>программами пособий по инвалидности, финанси</a:t>
              </a:r>
              <a:r>
                <a:rPr lang="en-US" sz="1900" b="1" dirty="0">
                  <a:solidFill>
                    <a:srgbClr val="253EA7"/>
                  </a:solidFill>
                </a:rPr>
                <a:t>-</a:t>
              </a:r>
              <a:r>
                <a:rPr lang="ru-RU" sz="1900" b="1" dirty="0">
                  <a:solidFill>
                    <a:srgbClr val="253EA7"/>
                  </a:solidFill>
                </a:rPr>
                <a:t>руемыми государством</a:t>
              </a:r>
              <a:r>
                <a:rPr lang="ru-RU" sz="1700" b="1" dirty="0">
                  <a:solidFill>
                    <a:srgbClr val="253EA7"/>
                  </a:solidFill>
                </a:rPr>
                <a:t>, </a:t>
              </a:r>
              <a:r>
                <a:rPr lang="ru-RU" sz="1700" dirty="0">
                  <a:solidFill>
                    <a:srgbClr val="253EA7"/>
                  </a:solidFill>
                </a:rPr>
                <a:t>составляет всего </a:t>
              </a:r>
              <a:r>
                <a:rPr lang="ru-RU" sz="1700" b="1" dirty="0">
                  <a:solidFill>
                    <a:srgbClr val="C00000"/>
                  </a:solidFill>
                </a:rPr>
                <a:t>28 процентов</a:t>
              </a:r>
              <a:endParaRPr lang="en-US" sz="1700" b="1" dirty="0">
                <a:solidFill>
                  <a:srgbClr val="C00000"/>
                </a:solidFill>
              </a:endParaRPr>
            </a:p>
            <a:p>
              <a:pPr marL="285750" indent="-285750">
                <a:buFont typeface="Arial" panose="020B0604020202020204" pitchFamily="34" charset="0"/>
                <a:buChar char="•"/>
              </a:pPr>
              <a:endParaRPr lang="en-US" sz="1700" b="1" dirty="0">
                <a:solidFill>
                  <a:srgbClr val="C00000"/>
                </a:solidFill>
              </a:endParaRPr>
            </a:p>
            <a:p>
              <a:pPr marL="285750" lvl="1" indent="-285750" defTabSz="685800">
                <a:buFont typeface="Arial" panose="020B0604020202020204" pitchFamily="34" charset="0"/>
                <a:buChar char="•"/>
                <a:defRPr/>
              </a:pPr>
              <a:r>
                <a:rPr lang="en-US" altLang="zh-CN" sz="1700" dirty="0"/>
                <a:t>At least</a:t>
              </a:r>
              <a:r>
                <a:rPr lang="en-US" altLang="zh-CN" sz="1700" dirty="0">
                  <a:solidFill>
                    <a:srgbClr val="C00000"/>
                  </a:solidFill>
                </a:rPr>
                <a:t> </a:t>
              </a:r>
              <a:r>
                <a:rPr lang="en-US" altLang="zh-CN" sz="1700" b="1" dirty="0">
                  <a:solidFill>
                    <a:srgbClr val="C00000"/>
                  </a:solidFill>
                </a:rPr>
                <a:t>1/3 </a:t>
              </a:r>
              <a:r>
                <a:rPr lang="en-US" altLang="zh-CN" sz="1700" dirty="0"/>
                <a:t>of children do not receive any </a:t>
              </a:r>
              <a:r>
                <a:rPr lang="en-US" altLang="zh-CN" sz="1900" b="1" dirty="0"/>
                <a:t>early intervention services, including pre-school education</a:t>
              </a:r>
              <a:br>
                <a:rPr lang="ru-RU" altLang="zh-CN" sz="1700" b="1" dirty="0"/>
              </a:br>
              <a:r>
                <a:rPr lang="ru-RU" altLang="zh-CN" sz="1700" dirty="0">
                  <a:solidFill>
                    <a:srgbClr val="253EA7"/>
                  </a:solidFill>
                </a:rPr>
                <a:t>По меньшей мере, </a:t>
              </a:r>
              <a:r>
                <a:rPr lang="ru-RU" altLang="zh-CN" sz="1700" b="1" dirty="0">
                  <a:solidFill>
                    <a:srgbClr val="C00000"/>
                  </a:solidFill>
                </a:rPr>
                <a:t>1/3</a:t>
              </a:r>
              <a:r>
                <a:rPr lang="ru-RU" altLang="zh-CN" sz="1700" dirty="0">
                  <a:solidFill>
                    <a:srgbClr val="1B2459"/>
                  </a:solidFill>
                </a:rPr>
                <a:t> </a:t>
              </a:r>
              <a:r>
                <a:rPr lang="ru-RU" altLang="zh-CN" sz="1700" dirty="0">
                  <a:solidFill>
                    <a:srgbClr val="253EA7"/>
                  </a:solidFill>
                </a:rPr>
                <a:t>детей не получают никаких </a:t>
              </a:r>
              <a:r>
                <a:rPr lang="ru-RU" altLang="zh-CN" sz="1900" b="1" dirty="0">
                  <a:solidFill>
                    <a:srgbClr val="253EA7"/>
                  </a:solidFill>
                </a:rPr>
                <a:t>услуг раннего вмешательства</a:t>
              </a:r>
              <a:r>
                <a:rPr lang="ru-RU" altLang="zh-CN" sz="1700" dirty="0">
                  <a:solidFill>
                    <a:srgbClr val="253EA7"/>
                  </a:solidFill>
                </a:rPr>
                <a:t>, включая дошкольное образование</a:t>
              </a:r>
              <a:endParaRPr lang="en-US" altLang="zh-CN" sz="1700" dirty="0">
                <a:solidFill>
                  <a:srgbClr val="253EA7"/>
                </a:solidFill>
              </a:endParaRPr>
            </a:p>
            <a:p>
              <a:pPr marL="285750" lvl="1" indent="-285750" defTabSz="685800">
                <a:buFont typeface="Arial" panose="020B0604020202020204" pitchFamily="34" charset="0"/>
                <a:buChar char="•"/>
                <a:defRPr/>
              </a:pPr>
              <a:endParaRPr lang="en-US" altLang="zh-CN" sz="1700" dirty="0">
                <a:solidFill>
                  <a:srgbClr val="253EA7"/>
                </a:solidFill>
              </a:endParaRPr>
            </a:p>
            <a:p>
              <a:pPr marL="285750" indent="-285750">
                <a:buFont typeface="Arial" panose="020B0604020202020204" pitchFamily="34" charset="0"/>
                <a:buChar char="•"/>
              </a:pPr>
              <a:r>
                <a:rPr lang="en-US" sz="1700" dirty="0"/>
                <a:t>Access to </a:t>
              </a:r>
              <a:r>
                <a:rPr lang="en-US" sz="1900" b="1" dirty="0"/>
                <a:t>reproductive health services </a:t>
              </a:r>
              <a:r>
                <a:rPr lang="en-US" sz="1700" dirty="0"/>
                <a:t>(women) is  </a:t>
              </a:r>
              <a:r>
                <a:rPr lang="en-US" sz="1700" b="1" dirty="0">
                  <a:solidFill>
                    <a:srgbClr val="C00000"/>
                  </a:solidFill>
                </a:rPr>
                <a:t>2 to 3 times </a:t>
              </a:r>
              <a:r>
                <a:rPr lang="en-US" sz="1700" dirty="0"/>
                <a:t>lower</a:t>
              </a:r>
              <a:br>
                <a:rPr lang="ru-RU" sz="1700" dirty="0">
                  <a:solidFill>
                    <a:srgbClr val="1B2459"/>
                  </a:solidFill>
                </a:rPr>
              </a:br>
              <a:r>
                <a:rPr lang="ru-RU" sz="1700" dirty="0">
                  <a:solidFill>
                    <a:srgbClr val="253EA7"/>
                  </a:solidFill>
                </a:rPr>
                <a:t>Доступ к услугам по </a:t>
              </a:r>
              <a:r>
                <a:rPr lang="ru-RU" sz="1900" b="1" dirty="0">
                  <a:solidFill>
                    <a:srgbClr val="253EA7"/>
                  </a:solidFill>
                </a:rPr>
                <a:t>репродуктивному здоровью </a:t>
              </a:r>
              <a:r>
                <a:rPr lang="ru-RU" sz="1700" dirty="0">
                  <a:solidFill>
                    <a:srgbClr val="253EA7"/>
                  </a:solidFill>
                </a:rPr>
                <a:t>(женщины) в </a:t>
              </a:r>
              <a:r>
                <a:rPr lang="ru-RU" sz="1700" b="1" dirty="0">
                  <a:solidFill>
                    <a:srgbClr val="C00000"/>
                  </a:solidFill>
                </a:rPr>
                <a:t>2-3 раза </a:t>
              </a:r>
              <a:r>
                <a:rPr lang="ru-RU" sz="1700" dirty="0">
                  <a:solidFill>
                    <a:srgbClr val="253EA7"/>
                  </a:solidFill>
                </a:rPr>
                <a:t>ниже</a:t>
              </a:r>
              <a:endParaRPr lang="en-US" sz="1700" dirty="0">
                <a:solidFill>
                  <a:srgbClr val="253EA7"/>
                </a:solidFill>
              </a:endParaRPr>
            </a:p>
          </p:txBody>
        </p:sp>
      </p:grpSp>
      <p:sp>
        <p:nvSpPr>
          <p:cNvPr id="10" name="Rectangle 9">
            <a:extLst>
              <a:ext uri="{FF2B5EF4-FFF2-40B4-BE49-F238E27FC236}">
                <a16:creationId xmlns:a16="http://schemas.microsoft.com/office/drawing/2014/main" id="{CE18F016-B0B0-4E96-927B-D6088CF165E0}"/>
              </a:ext>
            </a:extLst>
          </p:cNvPr>
          <p:cNvSpPr/>
          <p:nvPr/>
        </p:nvSpPr>
        <p:spPr>
          <a:xfrm>
            <a:off x="842913" y="4781550"/>
            <a:ext cx="8305800" cy="261610"/>
          </a:xfrm>
          <a:prstGeom prst="rect">
            <a:avLst/>
          </a:prstGeom>
        </p:spPr>
        <p:txBody>
          <a:bodyPr wrap="square">
            <a:spAutoFit/>
          </a:bodyPr>
          <a:lstStyle/>
          <a:p>
            <a:pPr defTabSz="685800">
              <a:defRPr/>
            </a:pPr>
            <a:r>
              <a:rPr lang="en-US" altLang="zh-CN" sz="1100" i="1" dirty="0">
                <a:solidFill>
                  <a:schemeClr val="bg1">
                    <a:lumMod val="50000"/>
                  </a:schemeClr>
                </a:solidFill>
              </a:rPr>
              <a:t>Source: ESCAP (2018). Building Disability-Inclusive Societies in Asia and the Pacific: Assessing Progress of the Incheon Strategy</a:t>
            </a:r>
          </a:p>
        </p:txBody>
      </p:sp>
    </p:spTree>
    <p:extLst>
      <p:ext uri="{BB962C8B-B14F-4D97-AF65-F5344CB8AC3E}">
        <p14:creationId xmlns:p14="http://schemas.microsoft.com/office/powerpoint/2010/main" val="3970224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BDFC34-9118-45BA-976F-B567185E4C8B}"/>
              </a:ext>
            </a:extLst>
          </p:cNvPr>
          <p:cNvSpPr>
            <a:spLocks noGrp="1"/>
          </p:cNvSpPr>
          <p:nvPr>
            <p:ph type="body" idx="10"/>
          </p:nvPr>
        </p:nvSpPr>
        <p:spPr>
          <a:xfrm>
            <a:off x="381000" y="131886"/>
            <a:ext cx="8458200" cy="990600"/>
          </a:xfrm>
        </p:spPr>
        <p:txBody>
          <a:bodyPr>
            <a:noAutofit/>
          </a:bodyPr>
          <a:lstStyle/>
          <a:p>
            <a:pPr>
              <a:lnSpc>
                <a:spcPct val="90000"/>
              </a:lnSpc>
            </a:pPr>
            <a:r>
              <a:rPr lang="en-US" sz="1600" dirty="0">
                <a:solidFill>
                  <a:schemeClr val="tx1"/>
                </a:solidFill>
              </a:rPr>
              <a:t>The subregion hosts aged and relatively young countries – situation of older persons differs by country</a:t>
            </a:r>
            <a:endParaRPr lang="ru-RU" sz="1600" dirty="0">
              <a:solidFill>
                <a:schemeClr val="tx1"/>
              </a:solidFill>
            </a:endParaRPr>
          </a:p>
          <a:p>
            <a:pPr>
              <a:lnSpc>
                <a:spcPct val="90000"/>
              </a:lnSpc>
            </a:pPr>
            <a:r>
              <a:rPr lang="ru-RU" sz="1600" dirty="0">
                <a:solidFill>
                  <a:srgbClr val="253EA7"/>
                </a:solidFill>
              </a:rPr>
              <a:t>В субрегионе находятся стареющие и относительно молодые страны - положение пожилых людей различается в зависимости от страны</a:t>
            </a:r>
            <a:endParaRPr lang="en-US" sz="1600" dirty="0">
              <a:solidFill>
                <a:srgbClr val="253EA7"/>
              </a:solidFill>
            </a:endParaRPr>
          </a:p>
        </p:txBody>
      </p:sp>
      <p:graphicFrame>
        <p:nvGraphicFramePr>
          <p:cNvPr id="6" name="Content Placeholder 5">
            <a:extLst>
              <a:ext uri="{FF2B5EF4-FFF2-40B4-BE49-F238E27FC236}">
                <a16:creationId xmlns:a16="http://schemas.microsoft.com/office/drawing/2014/main" id="{B7264D5B-2392-4739-AFCA-D7532AD7E8B7}"/>
              </a:ext>
            </a:extLst>
          </p:cNvPr>
          <p:cNvGraphicFramePr>
            <a:graphicFrameLocks noGrp="1"/>
          </p:cNvGraphicFramePr>
          <p:nvPr>
            <p:ph type="pic" sz="quarter" idx="13"/>
            <p:extLst>
              <p:ext uri="{D42A27DB-BD31-4B8C-83A1-F6EECF244321}">
                <p14:modId xmlns:p14="http://schemas.microsoft.com/office/powerpoint/2010/main" val="3988132876"/>
              </p:ext>
            </p:extLst>
          </p:nvPr>
        </p:nvGraphicFramePr>
        <p:xfrm>
          <a:off x="4239491" y="1219200"/>
          <a:ext cx="4053609" cy="34099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ontent Placeholder 6">
            <a:extLst>
              <a:ext uri="{FF2B5EF4-FFF2-40B4-BE49-F238E27FC236}">
                <a16:creationId xmlns:a16="http://schemas.microsoft.com/office/drawing/2014/main" id="{E6A6F63C-4AC0-45A8-85DC-900160C6EDCA}"/>
              </a:ext>
            </a:extLst>
          </p:cNvPr>
          <p:cNvGraphicFramePr>
            <a:graphicFrameLocks noGrp="1"/>
          </p:cNvGraphicFramePr>
          <p:nvPr>
            <p:ph sz="quarter" idx="12"/>
            <p:extLst>
              <p:ext uri="{D42A27DB-BD31-4B8C-83A1-F6EECF244321}">
                <p14:modId xmlns:p14="http://schemas.microsoft.com/office/powerpoint/2010/main" val="3440568519"/>
              </p:ext>
            </p:extLst>
          </p:nvPr>
        </p:nvGraphicFramePr>
        <p:xfrm>
          <a:off x="581891" y="1122486"/>
          <a:ext cx="3657600" cy="4021014"/>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25FDDC77-323C-4906-B5DB-2B36FA175E5B}"/>
              </a:ext>
            </a:extLst>
          </p:cNvPr>
          <p:cNvSpPr txBox="1"/>
          <p:nvPr/>
        </p:nvSpPr>
        <p:spPr>
          <a:xfrm>
            <a:off x="5105400" y="4686240"/>
            <a:ext cx="3098800" cy="400110"/>
          </a:xfrm>
          <a:prstGeom prst="rect">
            <a:avLst/>
          </a:prstGeom>
          <a:noFill/>
        </p:spPr>
        <p:txBody>
          <a:bodyPr wrap="square" rtlCol="0">
            <a:spAutoFit/>
          </a:bodyPr>
          <a:lstStyle/>
          <a:p>
            <a:r>
              <a:rPr lang="en-US" sz="1000" i="1" dirty="0">
                <a:solidFill>
                  <a:schemeClr val="bg1">
                    <a:lumMod val="50000"/>
                  </a:schemeClr>
                </a:solidFill>
              </a:rPr>
              <a:t>Source: International </a:t>
            </a:r>
            <a:r>
              <a:rPr lang="en-US" sz="1000" i="1" dirty="0" err="1">
                <a:solidFill>
                  <a:schemeClr val="bg1">
                    <a:lumMod val="50000"/>
                  </a:schemeClr>
                </a:solidFill>
              </a:rPr>
              <a:t>Labour</a:t>
            </a:r>
            <a:r>
              <a:rPr lang="en-US" sz="1000" i="1" dirty="0">
                <a:solidFill>
                  <a:schemeClr val="bg1">
                    <a:lumMod val="50000"/>
                  </a:schemeClr>
                </a:solidFill>
              </a:rPr>
              <a:t> Organization, ILOSTAT online database </a:t>
            </a:r>
          </a:p>
        </p:txBody>
      </p:sp>
    </p:spTree>
    <p:extLst>
      <p:ext uri="{BB962C8B-B14F-4D97-AF65-F5344CB8AC3E}">
        <p14:creationId xmlns:p14="http://schemas.microsoft.com/office/powerpoint/2010/main" val="2738417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DB20C60E-2CAE-4CE9-8FE8-A148395BB53E}"/>
              </a:ext>
            </a:extLst>
          </p:cNvPr>
          <p:cNvGraphicFramePr>
            <a:graphicFrameLocks noGrp="1"/>
          </p:cNvGraphicFramePr>
          <p:nvPr>
            <p:ph sz="quarter" idx="11"/>
            <p:extLst>
              <p:ext uri="{D42A27DB-BD31-4B8C-83A1-F6EECF244321}">
                <p14:modId xmlns:p14="http://schemas.microsoft.com/office/powerpoint/2010/main" val="3932883969"/>
              </p:ext>
            </p:extLst>
          </p:nvPr>
        </p:nvGraphicFramePr>
        <p:xfrm>
          <a:off x="381000" y="1733550"/>
          <a:ext cx="5715000" cy="3200400"/>
        </p:xfrm>
        <a:graphic>
          <a:graphicData uri="http://schemas.openxmlformats.org/drawingml/2006/chart">
            <c:chart xmlns:c="http://schemas.openxmlformats.org/drawingml/2006/chart" xmlns:r="http://schemas.openxmlformats.org/officeDocument/2006/relationships" r:id="rId2"/>
          </a:graphicData>
        </a:graphic>
      </p:graphicFrame>
      <p:pic>
        <p:nvPicPr>
          <p:cNvPr id="10" name="Picture 2" descr="School closures 'have limited impact' on slowing spread of Covid-19 | CYP  Now">
            <a:extLst>
              <a:ext uri="{FF2B5EF4-FFF2-40B4-BE49-F238E27FC236}">
                <a16:creationId xmlns:a16="http://schemas.microsoft.com/office/drawing/2014/main" id="{BF9F5832-E26E-4631-8CED-496BFC805EE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1901190"/>
            <a:ext cx="2377440" cy="1584960"/>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1">
            <a:extLst>
              <a:ext uri="{FF2B5EF4-FFF2-40B4-BE49-F238E27FC236}">
                <a16:creationId xmlns:a16="http://schemas.microsoft.com/office/drawing/2014/main" id="{86F72743-080B-49AC-AE7B-A95B2A6ADA99}"/>
              </a:ext>
            </a:extLst>
          </p:cNvPr>
          <p:cNvSpPr>
            <a:spLocks noGrp="1"/>
          </p:cNvSpPr>
          <p:nvPr>
            <p:ph type="body" idx="10"/>
          </p:nvPr>
        </p:nvSpPr>
        <p:spPr>
          <a:xfrm>
            <a:off x="546098" y="285750"/>
            <a:ext cx="7607301" cy="1295400"/>
          </a:xfrm>
        </p:spPr>
        <p:txBody>
          <a:bodyPr/>
          <a:lstStyle/>
          <a:p>
            <a:r>
              <a:rPr lang="en-US" sz="1600" dirty="0"/>
              <a:t>Youth: high proportion not in education, employment or training, affected by school closure resulting from COVID-19</a:t>
            </a:r>
            <a:endParaRPr lang="ru-RU" sz="1600" dirty="0"/>
          </a:p>
          <a:p>
            <a:r>
              <a:rPr lang="ru-RU" sz="1600" dirty="0">
                <a:solidFill>
                  <a:srgbClr val="253EA7"/>
                </a:solidFill>
              </a:rPr>
              <a:t>Молодежь: высокая доля, которая не учится, не работает и не приобретает профессиональных навыков, пострадала в результате закрытия школ из-за </a:t>
            </a:r>
            <a:r>
              <a:rPr lang="en-US" sz="1600" dirty="0">
                <a:solidFill>
                  <a:srgbClr val="253EA7"/>
                </a:solidFill>
              </a:rPr>
              <a:t>COVID-19</a:t>
            </a:r>
          </a:p>
        </p:txBody>
      </p:sp>
    </p:spTree>
    <p:extLst>
      <p:ext uri="{BB962C8B-B14F-4D97-AF65-F5344CB8AC3E}">
        <p14:creationId xmlns:p14="http://schemas.microsoft.com/office/powerpoint/2010/main" val="317189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575CFA-858C-4246-98BC-971768C485C0}"/>
              </a:ext>
            </a:extLst>
          </p:cNvPr>
          <p:cNvSpPr>
            <a:spLocks noGrp="1"/>
          </p:cNvSpPr>
          <p:nvPr>
            <p:ph type="body" idx="10"/>
          </p:nvPr>
        </p:nvSpPr>
        <p:spPr>
          <a:xfrm>
            <a:off x="508000" y="81598"/>
            <a:ext cx="7797800" cy="677862"/>
          </a:xfrm>
        </p:spPr>
        <p:txBody>
          <a:bodyPr/>
          <a:lstStyle/>
          <a:p>
            <a:r>
              <a:rPr lang="en-US" sz="1600" dirty="0"/>
              <a:t>The digital divide in the subregion is by age – only in a few countries by gender</a:t>
            </a:r>
            <a:endParaRPr lang="ru-RU" sz="1600" dirty="0"/>
          </a:p>
          <a:p>
            <a:r>
              <a:rPr lang="ru-RU" sz="1600" dirty="0">
                <a:solidFill>
                  <a:srgbClr val="253EA7"/>
                </a:solidFill>
              </a:rPr>
              <a:t>Цифровой разрыв в субрегионе определяется возрастом, и только в нескольких странах по полу</a:t>
            </a:r>
            <a:endParaRPr lang="en-US" sz="1600" dirty="0">
              <a:solidFill>
                <a:srgbClr val="253EA7"/>
              </a:solidFill>
            </a:endParaRPr>
          </a:p>
        </p:txBody>
      </p:sp>
      <p:graphicFrame>
        <p:nvGraphicFramePr>
          <p:cNvPr id="6" name="Content Placeholder 5">
            <a:extLst>
              <a:ext uri="{FF2B5EF4-FFF2-40B4-BE49-F238E27FC236}">
                <a16:creationId xmlns:a16="http://schemas.microsoft.com/office/drawing/2014/main" id="{B3CDBC81-A394-4FF0-B017-9D883CC6671C}"/>
              </a:ext>
            </a:extLst>
          </p:cNvPr>
          <p:cNvGraphicFramePr>
            <a:graphicFrameLocks noGrp="1"/>
          </p:cNvGraphicFramePr>
          <p:nvPr>
            <p:ph sz="quarter" idx="11"/>
            <p:extLst>
              <p:ext uri="{D42A27DB-BD31-4B8C-83A1-F6EECF244321}">
                <p14:modId xmlns:p14="http://schemas.microsoft.com/office/powerpoint/2010/main" val="389127768"/>
              </p:ext>
            </p:extLst>
          </p:nvPr>
        </p:nvGraphicFramePr>
        <p:xfrm>
          <a:off x="508000" y="1336675"/>
          <a:ext cx="7315200" cy="321627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4A8BCA6A-6D6E-4DA5-8840-853F1D666571}"/>
              </a:ext>
            </a:extLst>
          </p:cNvPr>
          <p:cNvSpPr txBox="1"/>
          <p:nvPr/>
        </p:nvSpPr>
        <p:spPr>
          <a:xfrm>
            <a:off x="1066800" y="4763929"/>
            <a:ext cx="6324600" cy="246221"/>
          </a:xfrm>
          <a:prstGeom prst="rect">
            <a:avLst/>
          </a:prstGeom>
          <a:noFill/>
        </p:spPr>
        <p:txBody>
          <a:bodyPr wrap="square" rtlCol="0">
            <a:spAutoFit/>
          </a:bodyPr>
          <a:lstStyle/>
          <a:p>
            <a:r>
              <a:rPr lang="en-US" sz="1000" i="1" dirty="0">
                <a:solidFill>
                  <a:schemeClr val="bg1">
                    <a:lumMod val="50000"/>
                  </a:schemeClr>
                </a:solidFill>
              </a:rPr>
              <a:t>Source: ITU. World Communication/ITC Indicators Database, online, 24</a:t>
            </a:r>
            <a:r>
              <a:rPr lang="en-US" sz="1000" i="1" baseline="30000" dirty="0">
                <a:solidFill>
                  <a:schemeClr val="bg1">
                    <a:lumMod val="50000"/>
                  </a:schemeClr>
                </a:solidFill>
              </a:rPr>
              <a:t>th</a:t>
            </a:r>
            <a:r>
              <a:rPr lang="en-US" sz="1000" i="1" dirty="0">
                <a:solidFill>
                  <a:schemeClr val="bg1">
                    <a:lumMod val="50000"/>
                  </a:schemeClr>
                </a:solidFill>
              </a:rPr>
              <a:t> edition</a:t>
            </a:r>
          </a:p>
        </p:txBody>
      </p:sp>
    </p:spTree>
    <p:extLst>
      <p:ext uri="{BB962C8B-B14F-4D97-AF65-F5344CB8AC3E}">
        <p14:creationId xmlns:p14="http://schemas.microsoft.com/office/powerpoint/2010/main" val="17182666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oboto">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SCAP-PPT-TEMPLATE-16-9  -  Repaired" id="{E8FE6743-FA81-4250-8B22-C863873C7932}" vid="{F6FE55AC-A173-407C-9782-4376C9F41B0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0C0F79F38022B4893E7506B390FA89B" ma:contentTypeVersion="12" ma:contentTypeDescription="Create a new document." ma:contentTypeScope="" ma:versionID="d472876a2195d47c0b3eaa48eb5f1c58">
  <xsd:schema xmlns:xsd="http://www.w3.org/2001/XMLSchema" xmlns:xs="http://www.w3.org/2001/XMLSchema" xmlns:p="http://schemas.microsoft.com/office/2006/metadata/properties" xmlns:ns2="0acc82db-4f49-4df4-943a-05ff65ebc07e" xmlns:ns3="a6be91a5-4662-4ef0-988e-0b7d923af113" targetNamespace="http://schemas.microsoft.com/office/2006/metadata/properties" ma:root="true" ma:fieldsID="067fc7620467982cfb0f0708489cab72" ns2:_="" ns3:_="">
    <xsd:import namespace="0acc82db-4f49-4df4-943a-05ff65ebc07e"/>
    <xsd:import namespace="a6be91a5-4662-4ef0-988e-0b7d923af11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cc82db-4f49-4df4-943a-05ff65ebc0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6be91a5-4662-4ef0-988e-0b7d923af11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F464E93-8C5D-40BB-8BC6-A31E5DEF1B62}">
  <ds:schemaRefs>
    <ds:schemaRef ds:uri="http://schemas.microsoft.com/sharepoint/v3/contenttype/forms"/>
  </ds:schemaRefs>
</ds:datastoreItem>
</file>

<file path=customXml/itemProps2.xml><?xml version="1.0" encoding="utf-8"?>
<ds:datastoreItem xmlns:ds="http://schemas.openxmlformats.org/officeDocument/2006/customXml" ds:itemID="{3AEE8E26-9351-4F84-90B0-423526B94484}">
  <ds:schemaRefs>
    <ds:schemaRef ds:uri="http://schemas.microsoft.com/office/2006/documentManagement/types"/>
    <ds:schemaRef ds:uri="http://purl.org/dc/terms/"/>
    <ds:schemaRef ds:uri="http://purl.org/dc/dcmitype/"/>
    <ds:schemaRef ds:uri="0acc82db-4f49-4df4-943a-05ff65ebc07e"/>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a6be91a5-4662-4ef0-988e-0b7d923af113"/>
    <ds:schemaRef ds:uri="http://www.w3.org/XML/1998/namespace"/>
  </ds:schemaRefs>
</ds:datastoreItem>
</file>

<file path=customXml/itemProps3.xml><?xml version="1.0" encoding="utf-8"?>
<ds:datastoreItem xmlns:ds="http://schemas.openxmlformats.org/officeDocument/2006/customXml" ds:itemID="{D6FB0DB2-D0AE-4EF2-AAEB-42ED2FA2C0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cc82db-4f49-4df4-943a-05ff65ebc07e"/>
    <ds:schemaRef ds:uri="a6be91a5-4662-4ef0-988e-0b7d923af11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1001</TotalTime>
  <Words>2804</Words>
  <Application>Microsoft Office PowerPoint</Application>
  <PresentationFormat>On-screen Show (16:9)</PresentationFormat>
  <Paragraphs>239</Paragraphs>
  <Slides>13</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Roboto</vt:lpstr>
      <vt:lpstr>Segoe UI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Vanessa Steinmayer</dc:creator>
  <cp:lastModifiedBy>Natalja Wehmer</cp:lastModifiedBy>
  <cp:revision>53</cp:revision>
  <dcterms:created xsi:type="dcterms:W3CDTF">2020-08-24T06:31:58Z</dcterms:created>
  <dcterms:modified xsi:type="dcterms:W3CDTF">2020-08-28T15:51:34Z</dcterms:modified>
</cp:coreProperties>
</file>