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307" r:id="rId3"/>
    <p:sldId id="300" r:id="rId4"/>
    <p:sldId id="291" r:id="rId5"/>
    <p:sldId id="297" r:id="rId6"/>
    <p:sldId id="304" r:id="rId7"/>
    <p:sldId id="296" r:id="rId8"/>
    <p:sldId id="281" r:id="rId9"/>
    <p:sldId id="280" r:id="rId10"/>
    <p:sldId id="301" r:id="rId11"/>
    <p:sldId id="306" r:id="rId12"/>
    <p:sldId id="302" r:id="rId13"/>
    <p:sldId id="303" r:id="rId14"/>
    <p:sldId id="313" r:id="rId15"/>
    <p:sldId id="299" r:id="rId16"/>
    <p:sldId id="309" r:id="rId17"/>
    <p:sldId id="310" r:id="rId18"/>
    <p:sldId id="314" r:id="rId19"/>
    <p:sldId id="305" r:id="rId20"/>
    <p:sldId id="294" r:id="rId21"/>
    <p:sldId id="298" r:id="rId22"/>
    <p:sldId id="311" r:id="rId23"/>
    <p:sldId id="312" r:id="rId24"/>
    <p:sldId id="270" r:id="rId25"/>
  </p:sldIdLst>
  <p:sldSz cx="9144000" cy="6858000" type="screen4x3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6381" autoAdjust="0"/>
  </p:normalViewPr>
  <p:slideViewPr>
    <p:cSldViewPr snapToGrid="0" snapToObjects="1">
      <p:cViewPr varScale="1">
        <p:scale>
          <a:sx n="68" d="100"/>
          <a:sy n="68" d="100"/>
        </p:scale>
        <p:origin x="158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25" d="100"/>
          <a:sy n="125" d="100"/>
        </p:scale>
        <p:origin x="-3960" y="-11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D46045CB-0369-D14E-A352-E34506FEEC73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2995EBAE-F855-E440-8394-7A41C7FBF3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91B883D5-2445-A44B-9A37-3C5AA748B062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BB71CB9E-31C5-BD48-BFD0-4A2D560911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8419-4F1E-40F5-A7F9-90C1859EA756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1858069"/>
            <a:ext cx="82296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57200" y="3600449"/>
            <a:ext cx="8229600" cy="1428751"/>
          </a:xfr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0055-B364-468A-B7CA-505A7B731361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48742"/>
            <a:ext cx="4038600" cy="4177422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8742"/>
            <a:ext cx="4038600" cy="417742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D5B5B-B4EE-4DDA-A98A-D6331DBB0F10}" type="datetime1">
              <a:rPr lang="en-US" smtClean="0"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861156"/>
            <a:ext cx="4040188" cy="584199"/>
          </a:xfrm>
        </p:spPr>
        <p:txBody>
          <a:bodyPr/>
          <a:lstStyle>
            <a:lvl1pPr>
              <a:buFontTx/>
              <a:buNone/>
              <a:defRPr b="1" i="0"/>
            </a:lvl1pPr>
          </a:lstStyle>
          <a:p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 userDrawn="1">
            <p:ph type="body" sz="quarter" idx="3"/>
          </p:nvPr>
        </p:nvSpPr>
        <p:spPr>
          <a:xfrm>
            <a:off x="4645025" y="1861156"/>
            <a:ext cx="4041775" cy="584199"/>
          </a:xfrm>
        </p:spPr>
        <p:txBody>
          <a:bodyPr/>
          <a:lstStyle>
            <a:lvl1pPr>
              <a:buFontTx/>
              <a:buNone/>
              <a:defRPr b="1" i="0"/>
            </a:lvl1pPr>
          </a:lstStyle>
          <a:p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598322"/>
            <a:ext cx="4038600" cy="3527842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8322"/>
            <a:ext cx="4038600" cy="352784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825A-A999-4DA5-A5E8-A44D0EB5DF36}" type="datetime1">
              <a:rPr lang="en-US" smtClean="0"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61156"/>
            <a:ext cx="4040188" cy="584199"/>
          </a:xfrm>
        </p:spPr>
        <p:txBody>
          <a:bodyPr/>
          <a:lstStyle>
            <a:lvl1pPr>
              <a:buFontTx/>
              <a:buNone/>
              <a:defRPr b="1" i="0"/>
            </a:lvl1pPr>
          </a:lstStyle>
          <a:p>
            <a:endParaRPr lang="en-GB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61156"/>
            <a:ext cx="4041775" cy="584199"/>
          </a:xfrm>
        </p:spPr>
        <p:txBody>
          <a:bodyPr/>
          <a:lstStyle>
            <a:lvl1pPr>
              <a:buFontTx/>
              <a:buNone/>
              <a:defRPr b="1" i="0"/>
            </a:lvl1pPr>
          </a:lstStyle>
          <a:p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598322"/>
            <a:ext cx="4038600" cy="3527842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8322"/>
            <a:ext cx="4038600" cy="352784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2BA9-7D0E-4564-91EF-2854108FAA57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 userDrawn="1">
            <p:ph type="title"/>
          </p:nvPr>
        </p:nvSpPr>
        <p:spPr>
          <a:xfrm>
            <a:off x="457200" y="926930"/>
            <a:ext cx="3008313" cy="558800"/>
          </a:xfrm>
        </p:spPr>
        <p:txBody>
          <a:bodyPr anchor="b" anchorCtr="0">
            <a:normAutofit/>
          </a:bodyPr>
          <a:lstStyle>
            <a:lvl1pPr algn="l">
              <a:defRPr sz="2800" b="1" i="0" baseline="0"/>
            </a:lvl1pPr>
          </a:lstStyle>
          <a:p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 userDrawn="1">
            <p:ph idx="1"/>
          </p:nvPr>
        </p:nvSpPr>
        <p:spPr>
          <a:xfrm>
            <a:off x="3575050" y="926929"/>
            <a:ext cx="5111750" cy="519923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457200" y="1485730"/>
            <a:ext cx="3008313" cy="4640433"/>
          </a:xfrm>
        </p:spPr>
        <p:txBody>
          <a:bodyPr>
            <a:normAutofit/>
          </a:bodyPr>
          <a:lstStyle>
            <a:lvl1pPr>
              <a:buFontTx/>
              <a:buNone/>
              <a:defRPr sz="20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947C-9ADA-492E-B447-62937F45EA6D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926930"/>
            <a:ext cx="3008313" cy="558800"/>
          </a:xfrm>
        </p:spPr>
        <p:txBody>
          <a:bodyPr anchor="b" anchorCtr="0">
            <a:normAutofit/>
          </a:bodyPr>
          <a:lstStyle>
            <a:lvl1pPr algn="l">
              <a:defRPr sz="2800" b="1" i="0" baseline="0"/>
            </a:lvl1pPr>
          </a:lstStyle>
          <a:p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575050" y="926929"/>
            <a:ext cx="5111750" cy="519923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85730"/>
            <a:ext cx="3008313" cy="4640433"/>
          </a:xfrm>
        </p:spPr>
        <p:txBody>
          <a:bodyPr>
            <a:normAutofit/>
          </a:bodyPr>
          <a:lstStyle>
            <a:lvl1pPr>
              <a:buFontTx/>
              <a:buNone/>
              <a:defRPr sz="20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EBBEB-6E26-4F04-86E5-3F0EB2832E4D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 userDrawn="1">
            <p:ph type="title"/>
          </p:nvPr>
        </p:nvSpPr>
        <p:spPr>
          <a:xfrm>
            <a:off x="457200" y="5096932"/>
            <a:ext cx="8229600" cy="533399"/>
          </a:xfrm>
        </p:spPr>
        <p:txBody>
          <a:bodyPr anchor="b" anchorCtr="0">
            <a:normAutofit/>
          </a:bodyPr>
          <a:lstStyle>
            <a:lvl1pPr algn="l">
              <a:defRPr sz="2800" b="1" i="0" baseline="0"/>
            </a:lvl1pPr>
          </a:lstStyle>
          <a:p>
            <a:endParaRPr lang="en-GB" dirty="0"/>
          </a:p>
        </p:txBody>
      </p:sp>
      <p:sp>
        <p:nvSpPr>
          <p:cNvPr id="9" name="Picture Placeholder 2"/>
          <p:cNvSpPr>
            <a:spLocks noGrp="1"/>
          </p:cNvSpPr>
          <p:nvPr userDrawn="1">
            <p:ph type="pic" idx="1"/>
          </p:nvPr>
        </p:nvSpPr>
        <p:spPr>
          <a:xfrm>
            <a:off x="457200" y="919632"/>
            <a:ext cx="8229600" cy="3965636"/>
          </a:xfrm>
        </p:spPr>
      </p:sp>
      <p:sp>
        <p:nvSpPr>
          <p:cNvPr id="10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457200" y="5630333"/>
            <a:ext cx="8229600" cy="495832"/>
          </a:xfrm>
        </p:spPr>
        <p:txBody>
          <a:bodyPr>
            <a:normAutofit/>
          </a:bodyPr>
          <a:lstStyle>
            <a:lvl1pPr>
              <a:buFontTx/>
              <a:buNone/>
              <a:defRPr sz="20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EBE3-8AB8-49CB-BA38-A3B55F30E431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 userDrawn="1">
            <p:ph type="title"/>
          </p:nvPr>
        </p:nvSpPr>
        <p:spPr>
          <a:xfrm>
            <a:off x="457200" y="5096932"/>
            <a:ext cx="8229600" cy="533399"/>
          </a:xfrm>
        </p:spPr>
        <p:txBody>
          <a:bodyPr anchor="b" anchorCtr="0">
            <a:normAutofit/>
          </a:bodyPr>
          <a:lstStyle>
            <a:lvl1pPr algn="l">
              <a:defRPr sz="2800" b="1" i="0" baseline="0"/>
            </a:lvl1pPr>
          </a:lstStyle>
          <a:p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457200" y="5630333"/>
            <a:ext cx="8229600" cy="495832"/>
          </a:xfrm>
        </p:spPr>
        <p:txBody>
          <a:bodyPr>
            <a:normAutofit/>
          </a:bodyPr>
          <a:lstStyle>
            <a:lvl1pPr>
              <a:buFontTx/>
              <a:buNone/>
              <a:defRPr sz="2000"/>
            </a:lvl1pPr>
          </a:lstStyle>
          <a:p>
            <a:endParaRPr lang="en-GB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919632"/>
            <a:ext cx="8229600" cy="3965636"/>
          </a:xfrm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1C2A-BC48-4EA7-8EF4-25B3313EF2CB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 userDrawn="1">
            <p:ph type="ctrTitle"/>
          </p:nvPr>
        </p:nvSpPr>
        <p:spPr>
          <a:xfrm>
            <a:off x="457200" y="1858069"/>
            <a:ext cx="82296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Subtitle 2"/>
          <p:cNvSpPr>
            <a:spLocks noGrp="1"/>
          </p:cNvSpPr>
          <p:nvPr userDrawn="1">
            <p:ph type="subTitle" idx="1"/>
          </p:nvPr>
        </p:nvSpPr>
        <p:spPr>
          <a:xfrm>
            <a:off x="457200" y="3600449"/>
            <a:ext cx="8229600" cy="2525713"/>
          </a:xfr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1B17-6118-4BA1-9F8C-28B9B80F5CCF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 userDrawn="1">
            <p:ph type="title"/>
          </p:nvPr>
        </p:nvSpPr>
        <p:spPr>
          <a:xfrm>
            <a:off x="457200" y="2787962"/>
            <a:ext cx="8229600" cy="1719263"/>
          </a:xfrm>
        </p:spPr>
        <p:txBody>
          <a:bodyPr anchor="t" anchorCtr="0"/>
          <a:lstStyle>
            <a:lvl1pPr algn="l">
              <a:defRPr b="1" i="0" cap="all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287775"/>
            <a:ext cx="8229600" cy="1500187"/>
          </a:xfrm>
        </p:spPr>
        <p:txBody>
          <a:bodyPr anchor="b" anchorCtr="0">
            <a:normAutofit/>
          </a:bodyPr>
          <a:lstStyle>
            <a:lvl1pPr>
              <a:buFontTx/>
              <a:buNone/>
              <a:defRPr sz="28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C0F-D94A-4002-B746-1D98F766D00C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 userDrawn="1">
            <p:ph type="title"/>
          </p:nvPr>
        </p:nvSpPr>
        <p:spPr>
          <a:xfrm>
            <a:off x="457200" y="4406900"/>
            <a:ext cx="8229600" cy="1719263"/>
          </a:xfrm>
        </p:spPr>
        <p:txBody>
          <a:bodyPr anchor="t" anchorCtr="0"/>
          <a:lstStyle>
            <a:lvl1pPr algn="l">
              <a:defRPr b="1" i="0" cap="all"/>
            </a:lvl1pPr>
          </a:lstStyle>
          <a:p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2906713"/>
            <a:ext cx="8229600" cy="1500187"/>
          </a:xfrm>
        </p:spPr>
        <p:txBody>
          <a:bodyPr anchor="b" anchorCtr="0">
            <a:normAutofit/>
          </a:bodyPr>
          <a:lstStyle>
            <a:lvl1pPr>
              <a:buFontTx/>
              <a:buNone/>
              <a:defRPr sz="28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A80CE-8207-4DB3-8A3A-1EE16440D335}" type="datetime1">
              <a:rPr lang="en-US" smtClean="0"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E6F8-85C8-42D3-996A-A30F59B39D08}" type="datetime1">
              <a:rPr lang="en-US" smtClean="0"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1619-C4FD-49F3-97B6-2D7A328AF709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 userDrawn="1"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 userDrawn="1">
            <p:ph idx="1"/>
          </p:nvPr>
        </p:nvSpPr>
        <p:spPr>
          <a:xfrm>
            <a:off x="457200" y="1919547"/>
            <a:ext cx="8229600" cy="4206617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,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2E5DF-E4AD-4375-A0C2-1A61F32396AD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919547"/>
            <a:ext cx="8229600" cy="4206617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100BF-B9E4-4CB5-B811-E63178FE58CF}" type="datetime1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457200" y="1948742"/>
            <a:ext cx="4038600" cy="4177422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648200" y="1948742"/>
            <a:ext cx="4038600" cy="417742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880535"/>
            <a:ext cx="8229600" cy="846666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61241"/>
            <a:ext cx="8229600" cy="1058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6724"/>
            <a:ext cx="8229600" cy="4009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dirty="0"/>
              <a:t>Click to edit Master text styles</a:t>
            </a:r>
          </a:p>
          <a:p>
            <a:pPr lvl="1"/>
            <a:r>
              <a:rPr lang="nl-BE" dirty="0"/>
              <a:t>Second level</a:t>
            </a:r>
          </a:p>
          <a:p>
            <a:pPr lvl="2"/>
            <a:r>
              <a:rPr lang="nl-BE" dirty="0"/>
              <a:t>Third level</a:t>
            </a:r>
          </a:p>
          <a:p>
            <a:pPr lvl="3"/>
            <a:r>
              <a:rPr lang="nl-BE" dirty="0"/>
              <a:t>Fourth level</a:t>
            </a:r>
          </a:p>
          <a:p>
            <a:pPr lvl="4"/>
            <a:r>
              <a:rPr lang="nl-B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6300-CA0A-48F4-8BC6-1ADDB3CE8E91}" type="datetime1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ED6A5-C5AD-D246-9BE0-90683319C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2" r:id="rId2"/>
    <p:sldLayoutId id="2147483651" r:id="rId3"/>
    <p:sldLayoutId id="2147483694" r:id="rId4"/>
    <p:sldLayoutId id="2147483654" r:id="rId5"/>
    <p:sldLayoutId id="2147483697" r:id="rId6"/>
    <p:sldLayoutId id="2147483683" r:id="rId7"/>
    <p:sldLayoutId id="2147483693" r:id="rId8"/>
    <p:sldLayoutId id="2147483652" r:id="rId9"/>
    <p:sldLayoutId id="2147483695" r:id="rId10"/>
    <p:sldLayoutId id="2147483653" r:id="rId11"/>
    <p:sldLayoutId id="2147483696" r:id="rId12"/>
    <p:sldLayoutId id="2147483656" r:id="rId13"/>
    <p:sldLayoutId id="2147483698" r:id="rId14"/>
    <p:sldLayoutId id="2147483657" r:id="rId15"/>
    <p:sldLayoutId id="2147483699" r:id="rId16"/>
    <p:sldLayoutId id="2147483659" r:id="rId17"/>
    <p:sldLayoutId id="2147483700" r:id="rId18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ctrTitle"/>
          </p:nvPr>
        </p:nvSpPr>
        <p:spPr>
          <a:xfrm>
            <a:off x="157655" y="1427145"/>
            <a:ext cx="8902261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Referral mechanisms, hospital selection criteria and steps toward strategic purchasing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dirty="0" err="1"/>
              <a:t>MoH</a:t>
            </a:r>
            <a:r>
              <a:rPr lang="et-EE" dirty="0"/>
              <a:t>, Georgia</a:t>
            </a:r>
            <a:endParaRPr lang="en-US" dirty="0"/>
          </a:p>
          <a:p>
            <a:r>
              <a:rPr lang="et-EE" sz="2400" i="1" dirty="0" err="1"/>
              <a:t>Friday</a:t>
            </a:r>
            <a:r>
              <a:rPr lang="et-EE" sz="2400" i="1" dirty="0"/>
              <a:t> 24 Jan,</a:t>
            </a:r>
            <a:r>
              <a:rPr lang="en-US" sz="2400" i="1" dirty="0"/>
              <a:t> 20</a:t>
            </a:r>
            <a:r>
              <a:rPr lang="et-EE" sz="2400" i="1" dirty="0"/>
              <a:t>20</a:t>
            </a:r>
            <a:endParaRPr lang="en-US" sz="2400" i="1" dirty="0"/>
          </a:p>
          <a:p>
            <a:r>
              <a:rPr lang="en-US" sz="1800" b="1" dirty="0"/>
              <a:t>Experts:</a:t>
            </a:r>
            <a:r>
              <a:rPr lang="en-US" sz="1800" dirty="0"/>
              <a:t> </a:t>
            </a:r>
            <a:r>
              <a:rPr lang="et-EE" sz="1800" dirty="0"/>
              <a:t>Annie </a:t>
            </a:r>
            <a:r>
              <a:rPr lang="et-EE" sz="1800" dirty="0" err="1"/>
              <a:t>Bourdil</a:t>
            </a:r>
            <a:r>
              <a:rPr lang="et-EE" sz="1800" dirty="0"/>
              <a:t>, Taavi Lai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C8A48D-D138-429A-9DB0-D7ECF7E03C78}"/>
              </a:ext>
            </a:extLst>
          </p:cNvPr>
          <p:cNvSpPr/>
          <p:nvPr/>
        </p:nvSpPr>
        <p:spPr>
          <a:xfrm>
            <a:off x="157655" y="641825"/>
            <a:ext cx="89863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b="1" dirty="0"/>
              <a:t>Technical Assistance to Social Welfare in Georgia</a:t>
            </a:r>
            <a:endParaRPr lang="fr-FR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390ED461-D55F-460F-8C15-F678B4695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79" y="5442853"/>
            <a:ext cx="1090921" cy="1056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Description: á¡áá¥áá áááááá¡ á¨á áááá¡, á¯áááá ááááááá¡á áá á¡ááªáááá£á á áááªááá¡ á¡áááááá¡á¢á á - áááááá á áááá áá">
            <a:extLst>
              <a:ext uri="{FF2B5EF4-FFF2-40B4-BE49-F238E27FC236}">
                <a16:creationId xmlns:a16="http://schemas.microsoft.com/office/drawing/2014/main" id="{18AC406E-6E77-4347-AC62-59D875E38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037" y="5581170"/>
            <a:ext cx="3328148" cy="635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id:image001.png@01D33950.0A0BF8C0">
            <a:extLst>
              <a:ext uri="{FF2B5EF4-FFF2-40B4-BE49-F238E27FC236}">
                <a16:creationId xmlns:a16="http://schemas.microsoft.com/office/drawing/2014/main" id="{C3987935-D506-4125-9F94-D0DCD264A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836" y="5535038"/>
            <a:ext cx="1629389" cy="6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EE9DEB-9D76-41D7-B70F-00152133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821D17-F105-4F30-94C6-CCDFC14C9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03" y="136525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t-EE" dirty="0" err="1"/>
              <a:t>Levels</a:t>
            </a:r>
            <a:r>
              <a:rPr lang="et-EE" dirty="0"/>
              <a:t> of (</a:t>
            </a:r>
            <a:r>
              <a:rPr lang="et-EE" dirty="0" err="1"/>
              <a:t>outpatient</a:t>
            </a:r>
            <a:r>
              <a:rPr lang="et-EE" dirty="0"/>
              <a:t>) </a:t>
            </a:r>
            <a:r>
              <a:rPr lang="et-EE" dirty="0" err="1"/>
              <a:t>specialist</a:t>
            </a:r>
            <a:r>
              <a:rPr lang="et-EE" dirty="0"/>
              <a:t> </a:t>
            </a:r>
            <a:r>
              <a:rPr lang="et-EE" dirty="0" err="1"/>
              <a:t>care</a:t>
            </a:r>
            <a:r>
              <a:rPr lang="et-EE" dirty="0"/>
              <a:t> in Estonia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1A641-24F5-4BDC-8D70-A2ACDCCAD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FBC798-9B5B-42ED-8772-D0B639165B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972"/>
          <a:stretch/>
        </p:blipFill>
        <p:spPr>
          <a:xfrm>
            <a:off x="-6190" y="1224024"/>
            <a:ext cx="9150190" cy="557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2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F4B1D-B2D0-49FB-B1E8-4D523A2E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423772-0C4D-45FF-AB9A-7997288B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/>
              <a:t>Referral mechanisms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D62564-D25F-408F-88E0-11B3A6F79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12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CB9D05-2324-46FC-BEA6-432932A7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A867A8-1179-4B65-993C-18728F98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9469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n-US"/>
              <a:t>Root causes on referral failure in India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0264D-CE04-40EC-8D31-F8671FC42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22401"/>
            <a:ext cx="8472311" cy="5057422"/>
          </a:xfrm>
        </p:spPr>
        <p:txBody>
          <a:bodyPr>
            <a:normAutofit fontScale="92500" lnSpcReduction="20000"/>
          </a:bodyPr>
          <a:lstStyle/>
          <a:p>
            <a:pPr marL="361950" indent="-361950">
              <a:buNone/>
            </a:pPr>
            <a:r>
              <a:rPr lang="en-GB" dirty="0"/>
              <a:t>1. Lack of skilled and motivated manpower, especially in secondary level</a:t>
            </a:r>
          </a:p>
          <a:p>
            <a:pPr marL="361950" indent="-361950">
              <a:buNone/>
            </a:pPr>
            <a:r>
              <a:rPr lang="en-GB" dirty="0"/>
              <a:t>2. Inadequate infrastructure in the PHCs</a:t>
            </a:r>
          </a:p>
          <a:p>
            <a:pPr marL="361950" indent="-361950">
              <a:buNone/>
            </a:pPr>
            <a:r>
              <a:rPr lang="en-GB" dirty="0"/>
              <a:t>3. Non adherence on the referral system guidelines</a:t>
            </a:r>
          </a:p>
          <a:p>
            <a:pPr marL="361950" indent="-361950">
              <a:buNone/>
            </a:pPr>
            <a:r>
              <a:rPr lang="en-GB" dirty="0"/>
              <a:t>4. Lack of accountability in each level for controlling of unnecessary referrals</a:t>
            </a:r>
          </a:p>
          <a:p>
            <a:pPr marL="361950" indent="-361950">
              <a:buNone/>
            </a:pPr>
            <a:r>
              <a:rPr lang="en-GB" dirty="0"/>
              <a:t>5. Lack of back referral of minor cases coming directly to</a:t>
            </a:r>
            <a:r>
              <a:rPr lang="et-EE" dirty="0"/>
              <a:t> </a:t>
            </a:r>
            <a:r>
              <a:rPr lang="en-GB" dirty="0"/>
              <a:t>higher level</a:t>
            </a:r>
          </a:p>
          <a:p>
            <a:pPr marL="361950" indent="-361950">
              <a:buNone/>
            </a:pPr>
            <a:r>
              <a:rPr lang="en-GB" dirty="0"/>
              <a:t>6. Non-availability of universal health card like in developed countries where the health facility for primary treatment or screening is indicated for a particular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0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BF02D3-BFAF-4A16-8110-06E5FC1E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9D7732-59B6-425A-A018-B51265EEB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510877" y="2479887"/>
            <a:ext cx="6884420" cy="1862667"/>
          </a:xfrm>
        </p:spPr>
        <p:txBody>
          <a:bodyPr>
            <a:normAutofit fontScale="90000"/>
          </a:bodyPr>
          <a:lstStyle/>
          <a:p>
            <a:r>
              <a:rPr lang="en-US" dirty="0"/>
              <a:t>Strengths and weaknesses of </a:t>
            </a:r>
            <a:r>
              <a:rPr lang="en-US" dirty="0" err="1"/>
              <a:t>refferal</a:t>
            </a:r>
            <a:r>
              <a:rPr lang="en-US" dirty="0"/>
              <a:t> management approaches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6151F5-4C72-49BF-B3AF-AD922F324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510" y="-16880"/>
            <a:ext cx="6680133" cy="688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312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A6A1E5-7378-4F2E-A12A-9998D01B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60E7AD-4ABA-485F-993F-A90B69F06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Referral management complexity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B18DC-3961-45A9-9E89-3C41E3D19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36BE89-B26E-46AA-9A6A-560A195C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11" y="1917190"/>
            <a:ext cx="8716596" cy="480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728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C423A2-7D1C-4A76-BF79-09A5B24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F4086F-625B-4B42-93DF-801B141E7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503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t-EE" dirty="0" err="1"/>
              <a:t>Possible</a:t>
            </a:r>
            <a:r>
              <a:rPr lang="en-US" dirty="0"/>
              <a:t> components of referral mechanisms</a:t>
            </a:r>
            <a:r>
              <a:rPr lang="et-EE" dirty="0"/>
              <a:t> in Georgia (1)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7EF45-B3A7-440C-A6FB-61370104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569155"/>
            <a:ext cx="8686801" cy="51523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Things that can help</a:t>
            </a:r>
          </a:p>
          <a:p>
            <a:r>
              <a:rPr lang="en-US" dirty="0"/>
              <a:t>Tasks and roles for GPs and other levels of care clearly defined</a:t>
            </a:r>
          </a:p>
          <a:p>
            <a:r>
              <a:rPr lang="en-US" dirty="0"/>
              <a:t>Services clearly defined by levels of care (for referral)</a:t>
            </a:r>
          </a:p>
          <a:p>
            <a:r>
              <a:rPr lang="en-US" dirty="0"/>
              <a:t>Treatment guidelines defined across levels of care</a:t>
            </a:r>
          </a:p>
          <a:p>
            <a:r>
              <a:rPr lang="en-US" dirty="0"/>
              <a:t>Rules of referrals clearly defined and linked to treatment guidelines</a:t>
            </a:r>
          </a:p>
          <a:p>
            <a:pPr lvl="1"/>
            <a:r>
              <a:rPr lang="en-US" dirty="0"/>
              <a:t>Monitor and link to contract payments</a:t>
            </a:r>
          </a:p>
          <a:p>
            <a:r>
              <a:rPr lang="en-US" dirty="0"/>
              <a:t>Campaigns to improve status of PHC</a:t>
            </a:r>
            <a:endParaRPr lang="et-EE" dirty="0"/>
          </a:p>
          <a:p>
            <a:r>
              <a:rPr lang="et-EE" dirty="0" err="1"/>
              <a:t>Capacity</a:t>
            </a:r>
            <a:r>
              <a:rPr lang="et-EE" dirty="0"/>
              <a:t> </a:t>
            </a:r>
            <a:r>
              <a:rPr lang="et-EE" dirty="0" err="1"/>
              <a:t>building</a:t>
            </a:r>
            <a:r>
              <a:rPr lang="et-EE" dirty="0"/>
              <a:t> of </a:t>
            </a:r>
            <a:r>
              <a:rPr lang="et-EE" dirty="0" err="1"/>
              <a:t>everyone</a:t>
            </a:r>
            <a:r>
              <a:rPr lang="et-EE" dirty="0"/>
              <a:t> </a:t>
            </a:r>
            <a:r>
              <a:rPr lang="et-EE" dirty="0" err="1"/>
              <a:t>involved</a:t>
            </a:r>
            <a:endParaRPr lang="et-EE" dirty="0"/>
          </a:p>
          <a:p>
            <a:r>
              <a:rPr lang="et-EE" dirty="0" err="1"/>
              <a:t>Unified</a:t>
            </a:r>
            <a:r>
              <a:rPr lang="et-EE" dirty="0"/>
              <a:t> </a:t>
            </a:r>
            <a:r>
              <a:rPr lang="et-EE" dirty="0" err="1"/>
              <a:t>electronic</a:t>
            </a:r>
            <a:r>
              <a:rPr lang="et-EE" dirty="0"/>
              <a:t> </a:t>
            </a:r>
            <a:r>
              <a:rPr lang="et-EE" dirty="0" err="1"/>
              <a:t>referral</a:t>
            </a:r>
            <a:r>
              <a:rPr lang="et-EE" dirty="0"/>
              <a:t> </a:t>
            </a:r>
            <a:r>
              <a:rPr lang="et-EE" dirty="0" err="1"/>
              <a:t>system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all </a:t>
            </a:r>
            <a:r>
              <a:rPr lang="et-EE" dirty="0" err="1"/>
              <a:t>providers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86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C423A2-7D1C-4A76-BF79-09A5B24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F4086F-625B-4B42-93DF-801B141E7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503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t-EE" dirty="0" err="1"/>
              <a:t>Possible</a:t>
            </a:r>
            <a:r>
              <a:rPr lang="en-US" dirty="0"/>
              <a:t> components of referral mechanisms</a:t>
            </a:r>
            <a:r>
              <a:rPr lang="et-EE" dirty="0"/>
              <a:t> in Georgia (2)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7EF45-B3A7-440C-A6FB-61370104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6267"/>
            <a:ext cx="8607778" cy="52652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/>
              <a:t>Possible tools</a:t>
            </a:r>
          </a:p>
          <a:p>
            <a:r>
              <a:rPr lang="en-US"/>
              <a:t>Gatekeeping</a:t>
            </a:r>
          </a:p>
          <a:p>
            <a:pPr lvl="1"/>
            <a:r>
              <a:rPr lang="en-US"/>
              <a:t>no public funding if visiting specialist without GP referral</a:t>
            </a:r>
          </a:p>
          <a:p>
            <a:r>
              <a:rPr lang="en-US"/>
              <a:t>Appoint responsible person for care coordination (GP)</a:t>
            </a:r>
          </a:p>
          <a:p>
            <a:r>
              <a:rPr lang="en-US"/>
              <a:t>Use standardised referral forms with mandatory data and checklists (electronic?)</a:t>
            </a:r>
          </a:p>
          <a:p>
            <a:r>
              <a:rPr lang="en-US"/>
              <a:t>Discharge management (e.g. specialist only gets payment if patient referred back to GP with proper information)</a:t>
            </a:r>
          </a:p>
          <a:p>
            <a:r>
              <a:rPr lang="en-US"/>
              <a:t>Shift funding from specialist care to PHC (increase of salaries in PHC)</a:t>
            </a:r>
          </a:p>
          <a:p>
            <a:r>
              <a:rPr lang="en-US"/>
              <a:t>Balance financial (and other) incentives having impact on referrals </a:t>
            </a:r>
          </a:p>
          <a:p>
            <a:pPr lvl="1"/>
            <a:r>
              <a:rPr lang="en-US"/>
              <a:t>consider  provider payment mechanisms in PHC and specialist care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3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C423A2-7D1C-4A76-BF79-09A5B24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F4086F-625B-4B42-93DF-801B141E7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503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t-EE" dirty="0" err="1"/>
              <a:t>Possible</a:t>
            </a:r>
            <a:r>
              <a:rPr lang="en-US" dirty="0"/>
              <a:t> components of referral mechanisms</a:t>
            </a:r>
            <a:r>
              <a:rPr lang="et-EE" dirty="0"/>
              <a:t> in Georgia (3)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7EF45-B3A7-440C-A6FB-61370104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6267"/>
            <a:ext cx="8607778" cy="52652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Monitoring</a:t>
            </a:r>
          </a:p>
          <a:p>
            <a:r>
              <a:rPr lang="en-US"/>
              <a:t>Whether and where to the patient was referred in specialist care (tracking care pathway)</a:t>
            </a:r>
          </a:p>
          <a:p>
            <a:r>
              <a:rPr lang="en-US"/>
              <a:t>Whether referral letter was filled (properly)</a:t>
            </a:r>
          </a:p>
          <a:p>
            <a:r>
              <a:rPr lang="en-US"/>
              <a:t>Discharge management</a:t>
            </a:r>
          </a:p>
          <a:p>
            <a:pPr lvl="1"/>
            <a:r>
              <a:rPr lang="en-US"/>
              <a:t>whether patient was referred back to GP (with proper dicharge letter)</a:t>
            </a:r>
          </a:p>
          <a:p>
            <a:r>
              <a:rPr lang="en-US"/>
              <a:t>Consequtive referrals to specialists</a:t>
            </a:r>
          </a:p>
          <a:p>
            <a:pPr lvl="1"/>
            <a:r>
              <a:rPr lang="en-US"/>
              <a:t>i.e. whether patient was „bounced“ between specialists instead of GP coordinating care (esp inside one care provider)</a:t>
            </a:r>
          </a:p>
          <a:p>
            <a:r>
              <a:rPr lang="en-US"/>
              <a:t>Measuring avoidable specialist consultation and hospitalisations for PHC-sensitive conditions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43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5427A4-09FB-4A4F-9500-A51016691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D4FF3-2D20-493F-8AA1-0DA813338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89" y="116999"/>
            <a:ext cx="8229600" cy="846666"/>
          </a:xfrm>
        </p:spPr>
        <p:txBody>
          <a:bodyPr/>
          <a:lstStyle/>
          <a:p>
            <a:r>
              <a:rPr lang="et-EE" dirty="0" err="1"/>
              <a:t>Referral</a:t>
            </a:r>
            <a:r>
              <a:rPr lang="et-EE" dirty="0"/>
              <a:t> </a:t>
            </a:r>
            <a:r>
              <a:rPr lang="et-EE" dirty="0" err="1"/>
              <a:t>flows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5E6DC6-B34D-45C8-B08E-9BFC58248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2216AE-75C4-47A0-BFC0-3F1EAFD726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2"/>
          <a:stretch/>
        </p:blipFill>
        <p:spPr>
          <a:xfrm>
            <a:off x="1099833" y="910777"/>
            <a:ext cx="6723367" cy="5919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320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F4B1D-B2D0-49FB-B1E8-4D523A2E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423772-0C4D-45FF-AB9A-7997288B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/>
              <a:t>Steps toward strategic purchasing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D62564-D25F-408F-88E0-11B3A6F79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7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391468-05E7-41B8-B553-1D60CA3A5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7CC817-42CD-488B-932F-4E838F173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Outline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C0FAC-531E-4301-9330-091E3EB7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Reminder from last mission</a:t>
            </a:r>
          </a:p>
          <a:p>
            <a:r>
              <a:rPr lang="en-US" dirty="0"/>
              <a:t>Selection criteria for providers revisited</a:t>
            </a:r>
          </a:p>
          <a:p>
            <a:r>
              <a:rPr lang="en-US" dirty="0"/>
              <a:t>Referral mechanisms</a:t>
            </a:r>
          </a:p>
          <a:p>
            <a:r>
              <a:rPr lang="en-US" dirty="0"/>
              <a:t>Steps toward strategic purchasing</a:t>
            </a:r>
          </a:p>
          <a:p>
            <a:r>
              <a:rPr lang="en-US" dirty="0"/>
              <a:t>Possible next mission</a:t>
            </a:r>
            <a:r>
              <a:rPr lang="et-EE" dirty="0"/>
              <a:t>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58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B8FFA3-0E94-495C-B599-29ADEF5C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061F89-9226-4E02-A820-8F987082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Contracting</a:t>
            </a:r>
            <a:r>
              <a:rPr lang="et-EE" dirty="0"/>
              <a:t> in GEO HS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E9286A-5D18-4161-9805-69144EDAE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33" y="1940195"/>
            <a:ext cx="8841282" cy="39187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43A7CB-5B1C-4AF7-8548-04EA66FB7E4F}"/>
              </a:ext>
            </a:extLst>
          </p:cNvPr>
          <p:cNvSpPr txBox="1"/>
          <p:nvPr/>
        </p:nvSpPr>
        <p:spPr>
          <a:xfrm>
            <a:off x="457199" y="6129867"/>
            <a:ext cx="3956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dirty="0" err="1"/>
              <a:t>Slide</a:t>
            </a:r>
            <a:r>
              <a:rPr lang="et-EE" sz="2000" dirty="0"/>
              <a:t> </a:t>
            </a:r>
            <a:r>
              <a:rPr lang="et-EE" sz="2000" dirty="0" err="1"/>
              <a:t>depicting</a:t>
            </a:r>
            <a:r>
              <a:rPr lang="et-EE" sz="2000" dirty="0"/>
              <a:t> </a:t>
            </a:r>
            <a:r>
              <a:rPr lang="et-EE" sz="2000" dirty="0" err="1"/>
              <a:t>status</a:t>
            </a:r>
            <a:r>
              <a:rPr lang="et-EE" sz="2000" dirty="0"/>
              <a:t> in 8 Nov 2019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60900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7A5B-781E-47BD-A8AC-ACCD60C7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503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n-US" dirty="0"/>
              <a:t>Crucial </a:t>
            </a:r>
            <a:r>
              <a:rPr lang="en-GB" dirty="0"/>
              <a:t>areas </a:t>
            </a:r>
            <a:r>
              <a:rPr lang="en-US" dirty="0"/>
              <a:t>needed for implementation of complex reforms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5C145-37CA-4519-8C5C-3A1C21E94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9547"/>
            <a:ext cx="8461022" cy="4206617"/>
          </a:xfrm>
        </p:spPr>
        <p:txBody>
          <a:bodyPr>
            <a:normAutofit fontScale="85000" lnSpcReduction="10000"/>
          </a:bodyPr>
          <a:lstStyle/>
          <a:p>
            <a:pPr marL="360363" indent="-360363" defTabSz="361950">
              <a:buNone/>
            </a:pPr>
            <a:r>
              <a:rPr lang="en-GB" dirty="0"/>
              <a:t>1</a:t>
            </a:r>
            <a:r>
              <a:rPr lang="et-EE" dirty="0"/>
              <a:t>.</a:t>
            </a:r>
            <a:r>
              <a:rPr lang="en-GB" dirty="0"/>
              <a:t> a policy design with clearly delineated responsibilities; </a:t>
            </a:r>
            <a:endParaRPr lang="et-EE" dirty="0"/>
          </a:p>
          <a:p>
            <a:pPr marL="360363" indent="-360363" defTabSz="361950">
              <a:buNone/>
            </a:pPr>
            <a:r>
              <a:rPr lang="en-GB" dirty="0"/>
              <a:t>2</a:t>
            </a:r>
            <a:r>
              <a:rPr lang="et-EE" dirty="0"/>
              <a:t>.</a:t>
            </a:r>
            <a:r>
              <a:rPr lang="en-GB" dirty="0"/>
              <a:t> a task network of organisations to engage in the broad set of functions needed; </a:t>
            </a:r>
            <a:endParaRPr lang="et-EE" dirty="0"/>
          </a:p>
          <a:p>
            <a:pPr marL="360363" indent="-360363" defTabSz="361950">
              <a:buNone/>
            </a:pPr>
            <a:r>
              <a:rPr lang="en-GB" dirty="0"/>
              <a:t>3</a:t>
            </a:r>
            <a:r>
              <a:rPr lang="et-EE" dirty="0"/>
              <a:t>.</a:t>
            </a:r>
            <a:r>
              <a:rPr lang="en-GB" dirty="0"/>
              <a:t> more effective means of engaging with populations; </a:t>
            </a:r>
            <a:endParaRPr lang="et-EE" dirty="0"/>
          </a:p>
          <a:p>
            <a:pPr marL="360363" indent="-360363" defTabSz="361950">
              <a:buNone/>
            </a:pPr>
            <a:r>
              <a:rPr lang="en-GB" dirty="0"/>
              <a:t>4</a:t>
            </a:r>
            <a:r>
              <a:rPr lang="et-EE" dirty="0"/>
              <a:t>.</a:t>
            </a:r>
            <a:r>
              <a:rPr lang="en-GB" dirty="0"/>
              <a:t> a range of </a:t>
            </a:r>
            <a:r>
              <a:rPr lang="en-GB" b="1" dirty="0"/>
              <a:t>technical and management capacities</a:t>
            </a:r>
            <a:r>
              <a:rPr lang="en-GB" dirty="0"/>
              <a:t>; and </a:t>
            </a:r>
            <a:endParaRPr lang="et-EE" dirty="0"/>
          </a:p>
          <a:p>
            <a:pPr marL="360363" indent="-360363" defTabSz="361950">
              <a:buNone/>
            </a:pPr>
            <a:r>
              <a:rPr lang="en-GB" dirty="0"/>
              <a:t>5</a:t>
            </a:r>
            <a:r>
              <a:rPr lang="et-EE" dirty="0"/>
              <a:t>.</a:t>
            </a:r>
            <a:r>
              <a:rPr lang="en-GB" dirty="0"/>
              <a:t> an awareness of the multiple agency relationships that are created by the broader financing environment and the provider incentives generated by multiple financing flows.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04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F4B1D-B2D0-49FB-B1E8-4D523A2E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423772-0C4D-45FF-AB9A-7997288B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/>
              <a:t>Possible next mission</a:t>
            </a:r>
            <a:r>
              <a:rPr lang="et-EE" cap="none" dirty="0"/>
              <a:t>s</a:t>
            </a:r>
            <a:endParaRPr lang="en-US" cap="non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D62564-D25F-408F-88E0-11B3A6F79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09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7A5B-781E-47BD-A8AC-ACCD60C7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503"/>
            <a:ext cx="8229600" cy="846666"/>
          </a:xfrm>
        </p:spPr>
        <p:txBody>
          <a:bodyPr>
            <a:normAutofit/>
          </a:bodyPr>
          <a:lstStyle/>
          <a:p>
            <a:r>
              <a:rPr lang="en-US"/>
              <a:t>Possible next 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5C145-37CA-4519-8C5C-3A1C21E94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9547"/>
            <a:ext cx="8686800" cy="4206617"/>
          </a:xfrm>
        </p:spPr>
        <p:txBody>
          <a:bodyPr>
            <a:normAutofit/>
          </a:bodyPr>
          <a:lstStyle/>
          <a:p>
            <a:pPr marL="360363" indent="-360363" defTabSz="361950">
              <a:buNone/>
              <a:tabLst>
                <a:tab pos="892175" algn="l"/>
              </a:tabLst>
            </a:pPr>
            <a:r>
              <a:rPr lang="en-US"/>
              <a:t>10-14 Feb: </a:t>
            </a:r>
            <a:br>
              <a:rPr lang="en-US"/>
            </a:br>
            <a:r>
              <a:rPr lang="en-US"/>
              <a:t>Review of draft docs on hospital selection criteria and designing suitable referral mechanism</a:t>
            </a:r>
          </a:p>
          <a:p>
            <a:pPr marL="360363" indent="-360363" defTabSz="361950">
              <a:buNone/>
              <a:tabLst>
                <a:tab pos="892175" algn="l"/>
              </a:tabLst>
            </a:pPr>
            <a:r>
              <a:rPr lang="en-US"/>
              <a:t>16-20 Mar</a:t>
            </a:r>
            <a:br>
              <a:rPr lang="en-US"/>
            </a:br>
            <a:r>
              <a:rPr lang="en-US"/>
              <a:t>TBC</a:t>
            </a:r>
          </a:p>
          <a:p>
            <a:pPr marL="360363" indent="-360363" defTabSz="361950">
              <a:buNone/>
              <a:tabLst>
                <a:tab pos="892175" algn="l"/>
              </a:tabLst>
            </a:pPr>
            <a:r>
              <a:rPr lang="en-US"/>
              <a:t>27 Apr – 8 May	</a:t>
            </a:r>
            <a:br>
              <a:rPr lang="en-US"/>
            </a:br>
            <a:r>
              <a:rPr lang="en-US"/>
              <a:t>TBC</a:t>
            </a:r>
          </a:p>
        </p:txBody>
      </p:sp>
    </p:spTree>
    <p:extLst>
      <p:ext uri="{BB962C8B-B14F-4D97-AF65-F5344CB8AC3E}">
        <p14:creationId xmlns:p14="http://schemas.microsoft.com/office/powerpoint/2010/main" val="3491606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37355-4A95-49BF-B889-28A4733D9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0EC4F-EA98-493C-B4E4-B815FFE41F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b="1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222031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4BE21C-5296-437B-96A9-30A999EC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EF6018-360A-49EF-8258-F1F1B381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Reminder from previous 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ACE71F-05CD-4694-8CB3-5AFB65B40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Focus on basics of contracting, process of contracting and selection criteria for contracting</a:t>
            </a:r>
          </a:p>
          <a:p>
            <a:r>
              <a:rPr lang="en-US"/>
              <a:t>Proposal of potential topics for next missions</a:t>
            </a:r>
          </a:p>
        </p:txBody>
      </p:sp>
    </p:spTree>
    <p:extLst>
      <p:ext uri="{BB962C8B-B14F-4D97-AF65-F5344CB8AC3E}">
        <p14:creationId xmlns:p14="http://schemas.microsoft.com/office/powerpoint/2010/main" val="106434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781DFE-C2D6-4216-B073-8CE626EF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E8A202-14BF-4F85-B1E6-2A9CDC2D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Principal</a:t>
            </a:r>
            <a:r>
              <a:rPr lang="et-EE" dirty="0"/>
              <a:t> </a:t>
            </a:r>
            <a:r>
              <a:rPr lang="et-EE" dirty="0" err="1"/>
              <a:t>steps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contracting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82BDC9-EC19-4351-86BB-2C19AC0D9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5" y="1974334"/>
            <a:ext cx="8921712" cy="265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7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458090-9FA7-4F57-8768-06702C27E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68A274-603C-4B27-AC91-0C57A2329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160"/>
            <a:ext cx="8229600" cy="846666"/>
          </a:xfrm>
        </p:spPr>
        <p:txBody>
          <a:bodyPr/>
          <a:lstStyle/>
          <a:p>
            <a:r>
              <a:rPr lang="et-EE" dirty="0"/>
              <a:t>Next </a:t>
            </a:r>
            <a:r>
              <a:rPr lang="et-EE" dirty="0" err="1"/>
              <a:t>possible</a:t>
            </a:r>
            <a:r>
              <a:rPr lang="et-EE" dirty="0"/>
              <a:t> </a:t>
            </a:r>
            <a:r>
              <a:rPr lang="et-EE" dirty="0" err="1"/>
              <a:t>topics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missions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E47EC-26F6-46D4-8407-44AFCD519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91826"/>
            <a:ext cx="8573911" cy="582964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Stepwise approach to introduction of contract that’s signed by SSA and provider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Contracting processes in detail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Contract content (if a proper contract signed by two parties will be introduced in GEO)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Performance and quality of care indicators in PHC (and hospitals if necessary)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Indicator collection mechanisms and use in provider management / health system strengthening</a:t>
            </a:r>
          </a:p>
          <a:p>
            <a:r>
              <a:rPr lang="en-GB" dirty="0"/>
              <a:t>Levels of care and their respective roles</a:t>
            </a:r>
          </a:p>
          <a:p>
            <a:r>
              <a:rPr lang="en-GB" dirty="0"/>
              <a:t>Provider network in PHC and hospitals (e.g. hospital network strategy)</a:t>
            </a:r>
          </a:p>
          <a:p>
            <a:r>
              <a:rPr lang="en-GB" dirty="0"/>
              <a:t>Referral principles and mechanisms</a:t>
            </a:r>
          </a:p>
          <a:p>
            <a:r>
              <a:rPr lang="en-GB" dirty="0"/>
              <a:t>Prescription system and its role in health system strengthening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3100" dirty="0"/>
              <a:t>Incentive mechanisms for (PHC) providers (with link to performance payments)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3100" dirty="0"/>
              <a:t>Payment mechanisms in PHC and hospital care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3100" dirty="0"/>
              <a:t>Quality standards and quality management systems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3100" dirty="0"/>
              <a:t>e-health services, electronic claims management and health statistics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57155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2F4B1D-B2D0-49FB-B1E8-4D523A2E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423772-0C4D-45FF-AB9A-7997288B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cap="none" dirty="0"/>
              <a:t>Selection </a:t>
            </a:r>
            <a:r>
              <a:rPr lang="et-EE" cap="none" dirty="0" err="1"/>
              <a:t>criteria</a:t>
            </a:r>
            <a:r>
              <a:rPr lang="et-EE" cap="none" dirty="0"/>
              <a:t> </a:t>
            </a:r>
            <a:r>
              <a:rPr lang="et-EE" cap="none" dirty="0" err="1"/>
              <a:t>for</a:t>
            </a:r>
            <a:r>
              <a:rPr lang="et-EE" cap="none" dirty="0"/>
              <a:t> </a:t>
            </a:r>
            <a:r>
              <a:rPr lang="et-EE" cap="none" dirty="0" err="1"/>
              <a:t>specialist</a:t>
            </a:r>
            <a:r>
              <a:rPr lang="et-EE" cap="none" dirty="0"/>
              <a:t> </a:t>
            </a:r>
            <a:r>
              <a:rPr lang="et-EE" cap="none" dirty="0" err="1"/>
              <a:t>care</a:t>
            </a:r>
            <a:r>
              <a:rPr lang="et-EE" cap="none" dirty="0"/>
              <a:t> </a:t>
            </a:r>
            <a:r>
              <a:rPr lang="et-EE" cap="none" dirty="0" err="1"/>
              <a:t>providers</a:t>
            </a:r>
            <a:endParaRPr lang="en-US" cap="non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D62564-D25F-408F-88E0-11B3A6F79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15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7AC725-131E-4C01-866B-F6D70084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1E8E97-4B09-44E0-B5E9-BC3D6A83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2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t-EE" dirty="0"/>
              <a:t>Main </a:t>
            </a:r>
            <a:r>
              <a:rPr lang="et-EE" dirty="0" err="1"/>
              <a:t>types</a:t>
            </a:r>
            <a:r>
              <a:rPr lang="et-EE" dirty="0"/>
              <a:t> of </a:t>
            </a:r>
            <a:r>
              <a:rPr lang="et-EE" dirty="0" err="1"/>
              <a:t>criteria</a:t>
            </a:r>
            <a:r>
              <a:rPr lang="et-EE" dirty="0"/>
              <a:t> </a:t>
            </a:r>
            <a:br>
              <a:rPr lang="et-EE" dirty="0"/>
            </a:br>
            <a:r>
              <a:rPr lang="et-EE" sz="2800" dirty="0"/>
              <a:t>(</a:t>
            </a:r>
            <a:r>
              <a:rPr lang="et-EE" sz="2800" dirty="0" err="1"/>
              <a:t>from</a:t>
            </a:r>
            <a:r>
              <a:rPr lang="et-EE" sz="2800" dirty="0"/>
              <a:t> last </a:t>
            </a:r>
            <a:r>
              <a:rPr lang="et-EE" sz="2800" dirty="0" err="1"/>
              <a:t>mission</a:t>
            </a:r>
            <a:r>
              <a:rPr lang="et-EE" sz="2800" dirty="0"/>
              <a:t>)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46CE9-0D45-4A95-9932-F76AB4AC8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Basic </a:t>
            </a:r>
            <a:r>
              <a:rPr lang="et-EE" dirty="0" err="1"/>
              <a:t>qualification</a:t>
            </a:r>
            <a:r>
              <a:rPr lang="et-EE" dirty="0"/>
              <a:t> </a:t>
            </a:r>
            <a:r>
              <a:rPr lang="et-EE" dirty="0" err="1"/>
              <a:t>criteria</a:t>
            </a:r>
            <a:endParaRPr lang="et-EE" dirty="0"/>
          </a:p>
          <a:p>
            <a:r>
              <a:rPr lang="et-EE" dirty="0"/>
              <a:t>Selection </a:t>
            </a:r>
            <a:r>
              <a:rPr lang="et-EE" dirty="0" err="1"/>
              <a:t>criteria</a:t>
            </a:r>
            <a:endParaRPr lang="et-EE" dirty="0"/>
          </a:p>
          <a:p>
            <a:r>
              <a:rPr lang="et-EE" dirty="0" err="1"/>
              <a:t>Preference</a:t>
            </a:r>
            <a:r>
              <a:rPr lang="et-EE" dirty="0"/>
              <a:t> </a:t>
            </a:r>
            <a:r>
              <a:rPr lang="et-EE" dirty="0" err="1"/>
              <a:t>criteria</a:t>
            </a:r>
            <a:endParaRPr lang="et-EE" dirty="0"/>
          </a:p>
          <a:p>
            <a:r>
              <a:rPr lang="et-EE" dirty="0" err="1"/>
              <a:t>Contract</a:t>
            </a:r>
            <a:r>
              <a:rPr lang="et-EE" dirty="0"/>
              <a:t> </a:t>
            </a:r>
            <a:r>
              <a:rPr lang="et-EE" dirty="0" err="1"/>
              <a:t>criteria</a:t>
            </a:r>
            <a:r>
              <a:rPr lang="et-EE" dirty="0"/>
              <a:t>/</a:t>
            </a:r>
            <a:r>
              <a:rPr lang="et-EE" dirty="0" err="1"/>
              <a:t>clauses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78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69D76C-5AB4-4813-9CBC-6DE7BC2E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2F9935-BBF1-4547-ADEF-DFD2FEBB5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4569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qualification and preference criteria</a:t>
            </a:r>
            <a:r>
              <a:rPr lang="et-EE" dirty="0"/>
              <a:t> </a:t>
            </a:r>
            <a:r>
              <a:rPr lang="et-EE" sz="3100" dirty="0"/>
              <a:t>(</a:t>
            </a:r>
            <a:r>
              <a:rPr lang="et-EE" sz="3100" dirty="0" err="1"/>
              <a:t>partly</a:t>
            </a:r>
            <a:r>
              <a:rPr lang="et-EE" sz="3100" dirty="0"/>
              <a:t> </a:t>
            </a:r>
            <a:r>
              <a:rPr lang="et-EE" sz="3100" dirty="0" err="1"/>
              <a:t>from</a:t>
            </a:r>
            <a:r>
              <a:rPr lang="et-EE" sz="3100" dirty="0"/>
              <a:t> last </a:t>
            </a:r>
            <a:r>
              <a:rPr lang="et-EE" sz="3100" dirty="0" err="1"/>
              <a:t>mission</a:t>
            </a:r>
            <a:r>
              <a:rPr lang="et-EE" sz="3100" dirty="0"/>
              <a:t>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2AA952-5FFC-40BA-AD36-1AE00B4E8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4622"/>
            <a:ext cx="8506178" cy="515337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Licensed and accredited provider for each service contracted</a:t>
            </a:r>
          </a:p>
          <a:p>
            <a:r>
              <a:rPr lang="en-US" dirty="0"/>
              <a:t>Sound financial status assessed based on past fiscal reporting (need to provide fiscal reports)</a:t>
            </a:r>
          </a:p>
          <a:p>
            <a:r>
              <a:rPr lang="en-US" dirty="0"/>
              <a:t>No conviction on fraud</a:t>
            </a:r>
          </a:p>
          <a:p>
            <a:r>
              <a:rPr lang="en-US" dirty="0"/>
              <a:t>Minimum quality criteria fulfilled, e.g.</a:t>
            </a:r>
          </a:p>
          <a:p>
            <a:pPr lvl="1"/>
            <a:r>
              <a:rPr lang="en-US" dirty="0"/>
              <a:t>hazardous waste management in place</a:t>
            </a:r>
          </a:p>
          <a:p>
            <a:pPr lvl="1"/>
            <a:r>
              <a:rPr lang="en-US" dirty="0"/>
              <a:t>buildings in sound order</a:t>
            </a:r>
          </a:p>
          <a:p>
            <a:pPr lvl="1"/>
            <a:r>
              <a:rPr lang="en-US" dirty="0"/>
              <a:t>all necessary staffing and equipment available for contracted service</a:t>
            </a:r>
          </a:p>
          <a:p>
            <a:pPr lvl="1"/>
            <a:r>
              <a:rPr lang="en-US" dirty="0"/>
              <a:t>quality management developed and functional</a:t>
            </a:r>
          </a:p>
          <a:p>
            <a:r>
              <a:rPr lang="en-US" dirty="0"/>
              <a:t>Able to cover needs in the catchment area (i.e. certain size and location taken into account along with service profile)</a:t>
            </a:r>
          </a:p>
          <a:p>
            <a:r>
              <a:rPr lang="en-US" dirty="0" err="1"/>
              <a:t>Multiprofile</a:t>
            </a:r>
            <a:r>
              <a:rPr lang="en-US" dirty="0"/>
              <a:t> hospitals preferred</a:t>
            </a:r>
            <a:endParaRPr lang="et-EE" dirty="0"/>
          </a:p>
          <a:p>
            <a:r>
              <a:rPr lang="en-US" dirty="0"/>
              <a:t>Ownership of provider (i.e. public preferred)</a:t>
            </a:r>
          </a:p>
        </p:txBody>
      </p:sp>
    </p:spTree>
    <p:extLst>
      <p:ext uri="{BB962C8B-B14F-4D97-AF65-F5344CB8AC3E}">
        <p14:creationId xmlns:p14="http://schemas.microsoft.com/office/powerpoint/2010/main" val="3682184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60847A-FC3E-465C-AF0B-78CA97E6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ED6A5-C5AD-D246-9BE0-90683319C1B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DC8B58-9A4F-4A58-8981-06638D897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1246"/>
            <a:ext cx="8229600" cy="846666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Selection criteria for hospitals</a:t>
            </a:r>
            <a:br>
              <a:rPr lang="et-EE" dirty="0"/>
            </a:br>
            <a:r>
              <a:rPr lang="et-EE" dirty="0"/>
              <a:t>by </a:t>
            </a:r>
            <a:r>
              <a:rPr lang="et-EE" dirty="0" err="1"/>
              <a:t>levels</a:t>
            </a:r>
            <a:r>
              <a:rPr lang="et-EE" dirty="0"/>
              <a:t> of </a:t>
            </a:r>
            <a:r>
              <a:rPr lang="et-EE" dirty="0" err="1"/>
              <a:t>care</a:t>
            </a:r>
            <a:br>
              <a:rPr lang="en-US" dirty="0"/>
            </a:br>
            <a:r>
              <a:rPr lang="en-US" sz="3100" dirty="0"/>
              <a:t>(partly from last mission)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DDECD-404A-4557-915C-1F05720CB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222" y="1941689"/>
            <a:ext cx="8861777" cy="491631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Lowest level of </a:t>
            </a:r>
            <a:r>
              <a:rPr lang="en-US" dirty="0" err="1"/>
              <a:t>specialised</a:t>
            </a:r>
            <a:r>
              <a:rPr lang="en-US" dirty="0"/>
              <a:t> care (local)</a:t>
            </a:r>
          </a:p>
          <a:p>
            <a:pPr lvl="1"/>
            <a:r>
              <a:rPr lang="en-US" dirty="0"/>
              <a:t>Size &gt;50 beds</a:t>
            </a:r>
          </a:p>
          <a:p>
            <a:pPr lvl="1"/>
            <a:r>
              <a:rPr lang="en-US" dirty="0"/>
              <a:t>8 basic specialties on lowest level</a:t>
            </a:r>
          </a:p>
          <a:p>
            <a:r>
              <a:rPr lang="en-US" dirty="0"/>
              <a:t>Middle level (regional)</a:t>
            </a:r>
          </a:p>
          <a:p>
            <a:pPr lvl="1"/>
            <a:r>
              <a:rPr lang="en-US" dirty="0"/>
              <a:t>&gt;100 beds</a:t>
            </a:r>
          </a:p>
          <a:p>
            <a:pPr lvl="1"/>
            <a:r>
              <a:rPr lang="en-US" dirty="0"/>
              <a:t>8+10 specialties</a:t>
            </a:r>
          </a:p>
          <a:p>
            <a:r>
              <a:rPr lang="en-US" dirty="0"/>
              <a:t>Highest level (national)</a:t>
            </a:r>
          </a:p>
          <a:p>
            <a:pPr lvl="1"/>
            <a:r>
              <a:rPr lang="en-US" dirty="0"/>
              <a:t>&gt;250 beds</a:t>
            </a:r>
          </a:p>
          <a:p>
            <a:pPr lvl="1"/>
            <a:r>
              <a:rPr lang="en-US" dirty="0"/>
              <a:t>8+10+ most remaining </a:t>
            </a:r>
            <a:r>
              <a:rPr lang="en-GB" dirty="0"/>
              <a:t>specialties</a:t>
            </a:r>
          </a:p>
          <a:p>
            <a:r>
              <a:rPr lang="en-US" dirty="0" err="1"/>
              <a:t>Monoprofile</a:t>
            </a:r>
            <a:r>
              <a:rPr lang="en-US" dirty="0"/>
              <a:t> only for the highest level of </a:t>
            </a:r>
            <a:r>
              <a:rPr lang="en-US" dirty="0" err="1"/>
              <a:t>specialisation</a:t>
            </a:r>
            <a:r>
              <a:rPr lang="en-US" dirty="0"/>
              <a:t> if necessary volume of service not available in </a:t>
            </a:r>
            <a:r>
              <a:rPr lang="en-US" dirty="0" err="1"/>
              <a:t>multiprofile</a:t>
            </a:r>
            <a:r>
              <a:rPr lang="en-US" dirty="0"/>
              <a:t>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60111"/>
      </p:ext>
    </p:extLst>
  </p:cSld>
  <p:clrMapOvr>
    <a:masterClrMapping/>
  </p:clrMapOvr>
</p:sld>
</file>

<file path=ppt/theme/theme1.xml><?xml version="1.0" encoding="utf-8"?>
<a:theme xmlns:a="http://schemas.openxmlformats.org/drawingml/2006/main" name="Socieux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4713</TotalTime>
  <Words>967</Words>
  <Application>Microsoft Office PowerPoint</Application>
  <PresentationFormat>On-screen Show (4:3)</PresentationFormat>
  <Paragraphs>142</Paragraphs>
  <Slides>24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Socieux Theme</vt:lpstr>
      <vt:lpstr>Referral mechanisms, hospital selection criteria and steps toward strategic purchasing</vt:lpstr>
      <vt:lpstr>Outline</vt:lpstr>
      <vt:lpstr>Reminder from previous mission</vt:lpstr>
      <vt:lpstr>Principal steps to contracting</vt:lpstr>
      <vt:lpstr>Next possible topics for missions</vt:lpstr>
      <vt:lpstr>Selection criteria for specialist care providers</vt:lpstr>
      <vt:lpstr>Main types of criteria  (from last mission)</vt:lpstr>
      <vt:lpstr>Examples of qualification and preference criteria (partly from last mission)</vt:lpstr>
      <vt:lpstr>Selection criteria for hospitals by levels of care (partly from last mission)</vt:lpstr>
      <vt:lpstr>Levels of (outpatient) specialist care in Estonia</vt:lpstr>
      <vt:lpstr>Referral mechanisms</vt:lpstr>
      <vt:lpstr>Root causes on referral failure in India</vt:lpstr>
      <vt:lpstr>Strengths and weaknesses of refferal management approaches</vt:lpstr>
      <vt:lpstr>Referral management complexity</vt:lpstr>
      <vt:lpstr>Possible components of referral mechanisms in Georgia (1)</vt:lpstr>
      <vt:lpstr>Possible components of referral mechanisms in Georgia (2)</vt:lpstr>
      <vt:lpstr>Possible components of referral mechanisms in Georgia (3)</vt:lpstr>
      <vt:lpstr>Referral flows</vt:lpstr>
      <vt:lpstr>Steps toward strategic purchasing</vt:lpstr>
      <vt:lpstr>Contracting in GEO HS</vt:lpstr>
      <vt:lpstr>Crucial areas needed for implementation of complex reforms</vt:lpstr>
      <vt:lpstr>Possible next missions</vt:lpstr>
      <vt:lpstr>Possible next missions</vt:lpstr>
      <vt:lpstr>PowerPoint Presentation</vt:lpstr>
    </vt:vector>
  </TitlesOfParts>
  <Company>Crossmark bvba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socieux</dc:title>
  <dc:creator>Crossmark User 1</dc:creator>
  <cp:lastModifiedBy>Taavi Lai</cp:lastModifiedBy>
  <cp:revision>204</cp:revision>
  <cp:lastPrinted>2019-10-04T06:18:15Z</cp:lastPrinted>
  <dcterms:created xsi:type="dcterms:W3CDTF">2013-09-12T12:42:09Z</dcterms:created>
  <dcterms:modified xsi:type="dcterms:W3CDTF">2020-01-24T05:45:55Z</dcterms:modified>
</cp:coreProperties>
</file>